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8" r:id="rId3"/>
    <p:sldId id="257" r:id="rId4"/>
    <p:sldId id="259" r:id="rId5"/>
    <p:sldId id="277" r:id="rId6"/>
    <p:sldId id="278" r:id="rId7"/>
    <p:sldId id="263" r:id="rId8"/>
    <p:sldId id="281" r:id="rId9"/>
    <p:sldId id="282" r:id="rId10"/>
    <p:sldId id="283" r:id="rId11"/>
    <p:sldId id="284" r:id="rId12"/>
    <p:sldId id="288" r:id="rId13"/>
    <p:sldId id="285" r:id="rId14"/>
    <p:sldId id="289" r:id="rId15"/>
    <p:sldId id="290" r:id="rId16"/>
    <p:sldId id="286" r:id="rId17"/>
    <p:sldId id="287" r:id="rId18"/>
    <p:sldId id="291" r:id="rId19"/>
    <p:sldId id="292" r:id="rId20"/>
    <p:sldId id="293" r:id="rId21"/>
    <p:sldId id="280" r:id="rId22"/>
    <p:sldId id="261" r:id="rId23"/>
    <p:sldId id="262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Text_corpu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Text_corpu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4578E-3D99-4E01-AF3E-7AA3EF98DF6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C9E813C-6356-4CAF-9450-4B7F8AB71F44}">
      <dgm:prSet phldrT="[Text]" custT="1"/>
      <dgm:spPr/>
      <dgm:t>
        <a:bodyPr/>
        <a:lstStyle/>
        <a:p>
          <a:r>
            <a:rPr lang="en-IN" sz="2000" b="0" i="0" dirty="0" smtClean="0"/>
            <a:t>identification of a </a:t>
          </a:r>
          <a:r>
            <a:rPr lang="en-IN" sz="2000" b="0" i="0" dirty="0" smtClean="0">
              <a:hlinkClick xmlns:r="http://schemas.openxmlformats.org/officeDocument/2006/relationships" r:id="rId1" tooltip="Text corpus"/>
            </a:rPr>
            <a:t>corpus</a:t>
          </a:r>
          <a:r>
            <a:rPr lang="en-IN" sz="2000" b="0" i="0" dirty="0" smtClean="0"/>
            <a:t> is a preparatory step: collecting or identifying a set of textual materials</a:t>
          </a:r>
          <a:endParaRPr lang="en-IN" sz="2000" dirty="0"/>
        </a:p>
      </dgm:t>
    </dgm:pt>
    <dgm:pt modelId="{C6867EEB-653C-4158-BA29-B7C4689C0026}" type="parTrans" cxnId="{D4202D4A-6176-40EF-8ABD-E738F6CB2EAE}">
      <dgm:prSet/>
      <dgm:spPr/>
      <dgm:t>
        <a:bodyPr/>
        <a:lstStyle/>
        <a:p>
          <a:endParaRPr lang="en-IN"/>
        </a:p>
      </dgm:t>
    </dgm:pt>
    <dgm:pt modelId="{E2AD6DBA-9898-481C-B054-358C196D455F}" type="sibTrans" cxnId="{D4202D4A-6176-40EF-8ABD-E738F6CB2EAE}">
      <dgm:prSet/>
      <dgm:spPr/>
      <dgm:t>
        <a:bodyPr/>
        <a:lstStyle/>
        <a:p>
          <a:endParaRPr lang="en-IN"/>
        </a:p>
      </dgm:t>
    </dgm:pt>
    <dgm:pt modelId="{3457F526-8910-4775-A9ED-02EE65D5482F}">
      <dgm:prSet phldrT="[Text]" custT="1"/>
      <dgm:spPr/>
      <dgm:t>
        <a:bodyPr/>
        <a:lstStyle/>
        <a:p>
          <a:r>
            <a:rPr lang="en-IN" sz="2000" dirty="0" err="1" smtClean="0"/>
            <a:t>Preprocessing</a:t>
          </a:r>
          <a:r>
            <a:rPr lang="en-IN" sz="2000" dirty="0" smtClean="0"/>
            <a:t> the text: Clean up Irregularities, Remove Punctuations, Remove </a:t>
          </a:r>
          <a:r>
            <a:rPr lang="en-IN" sz="2000" dirty="0" err="1" smtClean="0"/>
            <a:t>Stopwords</a:t>
          </a:r>
          <a:r>
            <a:rPr lang="en-IN" sz="2000" dirty="0" smtClean="0"/>
            <a:t>, Stemming, Rule-based algorithm (</a:t>
          </a:r>
          <a:r>
            <a:rPr lang="en-IN" sz="2000" dirty="0" err="1" smtClean="0"/>
            <a:t>ed</a:t>
          </a:r>
          <a:r>
            <a:rPr lang="en-IN" sz="2000" dirty="0" smtClean="0"/>
            <a:t>, </a:t>
          </a:r>
          <a:r>
            <a:rPr lang="en-IN" sz="2000" dirty="0" err="1" smtClean="0"/>
            <a:t>ing</a:t>
          </a:r>
          <a:r>
            <a:rPr lang="en-IN" sz="2000" dirty="0" smtClean="0"/>
            <a:t>, or </a:t>
          </a:r>
          <a:r>
            <a:rPr lang="en-IN" sz="2000" dirty="0" err="1" smtClean="0"/>
            <a:t>ly</a:t>
          </a:r>
          <a:r>
            <a:rPr lang="en-IN" sz="2000" dirty="0" smtClean="0"/>
            <a:t>)-Porter Stemmer</a:t>
          </a:r>
          <a:endParaRPr lang="en-IN" sz="2000" dirty="0"/>
        </a:p>
      </dgm:t>
    </dgm:pt>
    <dgm:pt modelId="{2D60FD05-48C8-41DD-A474-48FB001EA98F}" type="parTrans" cxnId="{44D99AB3-E7EF-44C5-A655-1C4CE14887AA}">
      <dgm:prSet/>
      <dgm:spPr/>
      <dgm:t>
        <a:bodyPr/>
        <a:lstStyle/>
        <a:p>
          <a:endParaRPr lang="en-IN"/>
        </a:p>
      </dgm:t>
    </dgm:pt>
    <dgm:pt modelId="{3DE3B2B8-415E-40C1-958E-65AD996729F3}" type="sibTrans" cxnId="{44D99AB3-E7EF-44C5-A655-1C4CE14887AA}">
      <dgm:prSet/>
      <dgm:spPr/>
      <dgm:t>
        <a:bodyPr/>
        <a:lstStyle/>
        <a:p>
          <a:endParaRPr lang="en-IN"/>
        </a:p>
      </dgm:t>
    </dgm:pt>
    <dgm:pt modelId="{0004BA3E-4FEA-4DDD-928B-A58F94FD107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 smtClean="0"/>
            <a:t>Bag of Words in R - </a:t>
          </a:r>
          <a:r>
            <a:rPr lang="en-IN" sz="2000" dirty="0" smtClean="0"/>
            <a:t>to extract the word frequencies (IV) to be used in our prediction problem. Remove some terms that don't appear often – Sparse Terms. </a:t>
          </a:r>
        </a:p>
        <a:p>
          <a:pPr lvl="0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b="1" dirty="0"/>
        </a:p>
      </dgm:t>
    </dgm:pt>
    <dgm:pt modelId="{5BF310EF-7D51-417E-817D-16480454EDC8}" type="parTrans" cxnId="{74ACAF93-E510-45BD-AA36-3FC27E6AABB7}">
      <dgm:prSet/>
      <dgm:spPr/>
      <dgm:t>
        <a:bodyPr/>
        <a:lstStyle/>
        <a:p>
          <a:endParaRPr lang="en-IN"/>
        </a:p>
      </dgm:t>
    </dgm:pt>
    <dgm:pt modelId="{75AC59D7-A21C-4CFF-A2CC-64D30F9A614F}" type="sibTrans" cxnId="{74ACAF93-E510-45BD-AA36-3FC27E6AABB7}">
      <dgm:prSet/>
      <dgm:spPr/>
      <dgm:t>
        <a:bodyPr/>
        <a:lstStyle/>
        <a:p>
          <a:endParaRPr lang="en-IN"/>
        </a:p>
      </dgm:t>
    </dgm:pt>
    <dgm:pt modelId="{924B176A-2858-4129-A93E-1A0195E348B0}">
      <dgm:prSet custT="1"/>
      <dgm:spPr/>
      <dgm:t>
        <a:bodyPr/>
        <a:lstStyle/>
        <a:p>
          <a:r>
            <a:rPr lang="en-IN" sz="2000" dirty="0" smtClean="0"/>
            <a:t>make sure all of our words are appropriate variable name in the data frame</a:t>
          </a:r>
          <a:endParaRPr lang="en-IN" sz="2000" dirty="0"/>
        </a:p>
      </dgm:t>
    </dgm:pt>
    <dgm:pt modelId="{7A1A8341-5C73-414A-8C72-112184F34B7A}" type="parTrans" cxnId="{4C44CFCB-7C90-4BD2-9367-6BE74615D88B}">
      <dgm:prSet/>
      <dgm:spPr/>
      <dgm:t>
        <a:bodyPr/>
        <a:lstStyle/>
        <a:p>
          <a:endParaRPr lang="en-IN"/>
        </a:p>
      </dgm:t>
    </dgm:pt>
    <dgm:pt modelId="{34214774-6D17-42DD-BD24-95C01EFA8909}" type="sibTrans" cxnId="{4C44CFCB-7C90-4BD2-9367-6BE74615D88B}">
      <dgm:prSet/>
      <dgm:spPr/>
      <dgm:t>
        <a:bodyPr/>
        <a:lstStyle/>
        <a:p>
          <a:endParaRPr lang="en-IN"/>
        </a:p>
      </dgm:t>
    </dgm:pt>
    <dgm:pt modelId="{1E4AE04D-C610-4486-B8AE-0D05BC5CADA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 smtClean="0"/>
            <a:t>Sentiment Analysis &amp; </a:t>
          </a:r>
        </a:p>
        <a:p>
          <a:pPr>
            <a:lnSpc>
              <a:spcPct val="100000"/>
            </a:lnSpc>
          </a:pPr>
          <a:r>
            <a:rPr lang="en-IN" b="1" dirty="0" smtClean="0"/>
            <a:t>Predictive </a:t>
          </a:r>
          <a:r>
            <a:rPr lang="en-IN" b="1" dirty="0" err="1" smtClean="0"/>
            <a:t>Modeling</a:t>
          </a:r>
          <a:endParaRPr lang="en-IN" dirty="0"/>
        </a:p>
      </dgm:t>
    </dgm:pt>
    <dgm:pt modelId="{662E1F36-37B1-4B4F-A98B-3E0532B863ED}" type="parTrans" cxnId="{AFD01D69-5575-4B4C-8544-C0575B928DD0}">
      <dgm:prSet/>
      <dgm:spPr/>
      <dgm:t>
        <a:bodyPr/>
        <a:lstStyle/>
        <a:p>
          <a:endParaRPr lang="en-IN"/>
        </a:p>
      </dgm:t>
    </dgm:pt>
    <dgm:pt modelId="{846A4E94-4D0F-4BCB-8FFC-A781C0244FF1}" type="sibTrans" cxnId="{AFD01D69-5575-4B4C-8544-C0575B928DD0}">
      <dgm:prSet/>
      <dgm:spPr/>
      <dgm:t>
        <a:bodyPr/>
        <a:lstStyle/>
        <a:p>
          <a:endParaRPr lang="en-IN"/>
        </a:p>
      </dgm:t>
    </dgm:pt>
    <dgm:pt modelId="{C1CA5B8D-D490-4228-8A8C-C28B56D9B2BF}">
      <dgm:prSet/>
      <dgm:spPr/>
      <dgm:t>
        <a:bodyPr/>
        <a:lstStyle/>
        <a:p>
          <a:endParaRPr lang="en-IN" dirty="0"/>
        </a:p>
      </dgm:t>
    </dgm:pt>
    <dgm:pt modelId="{3FDB247C-96E7-4433-A656-D73F753BA0C0}" type="parTrans" cxnId="{672F2FB0-7DF5-4CC3-BCC8-13DE6546F903}">
      <dgm:prSet/>
      <dgm:spPr/>
      <dgm:t>
        <a:bodyPr/>
        <a:lstStyle/>
        <a:p>
          <a:endParaRPr lang="en-IN"/>
        </a:p>
      </dgm:t>
    </dgm:pt>
    <dgm:pt modelId="{7E1F1D22-191D-4AD4-A266-A5674BC9DD31}" type="sibTrans" cxnId="{672F2FB0-7DF5-4CC3-BCC8-13DE6546F903}">
      <dgm:prSet/>
      <dgm:spPr/>
      <dgm:t>
        <a:bodyPr/>
        <a:lstStyle/>
        <a:p>
          <a:endParaRPr lang="en-IN"/>
        </a:p>
      </dgm:t>
    </dgm:pt>
    <dgm:pt modelId="{D18E3161-069F-4577-8901-1E89989CCBEF}" type="pres">
      <dgm:prSet presAssocID="{3F04578E-3D99-4E01-AF3E-7AA3EF98DF6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AB0CFE0-66C2-4CE9-9BD9-F381BD89CE51}" type="pres">
      <dgm:prSet presAssocID="{3F04578E-3D99-4E01-AF3E-7AA3EF98DF67}" presName="dummyMaxCanvas" presStyleCnt="0">
        <dgm:presLayoutVars/>
      </dgm:prSet>
      <dgm:spPr/>
    </dgm:pt>
    <dgm:pt modelId="{EEA2442C-8CA5-408C-9399-36574F803872}" type="pres">
      <dgm:prSet presAssocID="{3F04578E-3D99-4E01-AF3E-7AA3EF98DF6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14A549-6FE7-49D7-AC4A-AFB11A0C44DE}" type="pres">
      <dgm:prSet presAssocID="{3F04578E-3D99-4E01-AF3E-7AA3EF98DF6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1DDF79-ED00-4DA5-9C70-74D61F1429A0}" type="pres">
      <dgm:prSet presAssocID="{3F04578E-3D99-4E01-AF3E-7AA3EF98DF6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7C738D-D8AC-43A7-8D28-3741C3D1E2A1}" type="pres">
      <dgm:prSet presAssocID="{3F04578E-3D99-4E01-AF3E-7AA3EF98DF6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7F827B-7D3E-4DA0-B763-3F20BC68EABB}" type="pres">
      <dgm:prSet presAssocID="{3F04578E-3D99-4E01-AF3E-7AA3EF98DF6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7895E5-FD39-4A49-A543-1D44ED0B3323}" type="pres">
      <dgm:prSet presAssocID="{3F04578E-3D99-4E01-AF3E-7AA3EF98DF6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BED727-93DD-4A05-B73E-B17B67008A24}" type="pres">
      <dgm:prSet presAssocID="{3F04578E-3D99-4E01-AF3E-7AA3EF98DF6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1BD331-BE2F-4CE7-BB14-A9E547D0F032}" type="pres">
      <dgm:prSet presAssocID="{3F04578E-3D99-4E01-AF3E-7AA3EF98DF6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DEDB5B-45BD-4993-8202-6DA899AA8F95}" type="pres">
      <dgm:prSet presAssocID="{3F04578E-3D99-4E01-AF3E-7AA3EF98DF6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A7FA29-0833-408B-B85C-FD1B8DAEB537}" type="pres">
      <dgm:prSet presAssocID="{3F04578E-3D99-4E01-AF3E-7AA3EF98DF6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BBC686-AA00-4FA0-AB31-1CD0383E0AC1}" type="pres">
      <dgm:prSet presAssocID="{3F04578E-3D99-4E01-AF3E-7AA3EF98DF6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23A00B-9652-447F-B73C-39A672520FA1}" type="pres">
      <dgm:prSet presAssocID="{3F04578E-3D99-4E01-AF3E-7AA3EF98DF6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F22DCE-FF9C-40BD-BB73-A075CC0E73B5}" type="pres">
      <dgm:prSet presAssocID="{3F04578E-3D99-4E01-AF3E-7AA3EF98DF6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03AEF4-39F2-4CE1-A739-88BD52857810}" type="pres">
      <dgm:prSet presAssocID="{3F04578E-3D99-4E01-AF3E-7AA3EF98DF6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6003569-0258-4C28-99FF-51A50AA2FBBC}" type="presOf" srcId="{8C9E813C-6356-4CAF-9450-4B7F8AB71F44}" destId="{5DA7FA29-0833-408B-B85C-FD1B8DAEB537}" srcOrd="1" destOrd="0" presId="urn:microsoft.com/office/officeart/2005/8/layout/vProcess5"/>
    <dgm:cxn modelId="{47E59D63-D83F-4B71-8EE2-0B004903F67D}" type="presOf" srcId="{75AC59D7-A21C-4CFF-A2CC-64D30F9A614F}" destId="{941BD331-BE2F-4CE7-BB14-A9E547D0F032}" srcOrd="0" destOrd="0" presId="urn:microsoft.com/office/officeart/2005/8/layout/vProcess5"/>
    <dgm:cxn modelId="{672F2FB0-7DF5-4CC3-BCC8-13DE6546F903}" srcId="{3F04578E-3D99-4E01-AF3E-7AA3EF98DF67}" destId="{C1CA5B8D-D490-4228-8A8C-C28B56D9B2BF}" srcOrd="5" destOrd="0" parTransId="{3FDB247C-96E7-4433-A656-D73F753BA0C0}" sibTransId="{7E1F1D22-191D-4AD4-A266-A5674BC9DD31}"/>
    <dgm:cxn modelId="{D4202D4A-6176-40EF-8ABD-E738F6CB2EAE}" srcId="{3F04578E-3D99-4E01-AF3E-7AA3EF98DF67}" destId="{8C9E813C-6356-4CAF-9450-4B7F8AB71F44}" srcOrd="0" destOrd="0" parTransId="{C6867EEB-653C-4158-BA29-B7C4689C0026}" sibTransId="{E2AD6DBA-9898-481C-B054-358C196D455F}"/>
    <dgm:cxn modelId="{4C44CFCB-7C90-4BD2-9367-6BE74615D88B}" srcId="{3F04578E-3D99-4E01-AF3E-7AA3EF98DF67}" destId="{924B176A-2858-4129-A93E-1A0195E348B0}" srcOrd="3" destOrd="0" parTransId="{7A1A8341-5C73-414A-8C72-112184F34B7A}" sibTransId="{34214774-6D17-42DD-BD24-95C01EFA8909}"/>
    <dgm:cxn modelId="{97D995B5-9242-417D-AAAB-ACEF6E38777B}" type="presOf" srcId="{3F04578E-3D99-4E01-AF3E-7AA3EF98DF67}" destId="{D18E3161-069F-4577-8901-1E89989CCBEF}" srcOrd="0" destOrd="0" presId="urn:microsoft.com/office/officeart/2005/8/layout/vProcess5"/>
    <dgm:cxn modelId="{090561B1-2755-45E1-86C1-E508D9DDA917}" type="presOf" srcId="{924B176A-2858-4129-A93E-1A0195E348B0}" destId="{567C738D-D8AC-43A7-8D28-3741C3D1E2A1}" srcOrd="0" destOrd="0" presId="urn:microsoft.com/office/officeart/2005/8/layout/vProcess5"/>
    <dgm:cxn modelId="{B0CC37FA-5834-48CB-A720-75DD1FD7F19E}" type="presOf" srcId="{E2AD6DBA-9898-481C-B054-358C196D455F}" destId="{897895E5-FD39-4A49-A543-1D44ED0B3323}" srcOrd="0" destOrd="0" presId="urn:microsoft.com/office/officeart/2005/8/layout/vProcess5"/>
    <dgm:cxn modelId="{DAC3705C-AFDF-4D37-B040-8AE2DB65C107}" type="presOf" srcId="{3457F526-8910-4775-A9ED-02EE65D5482F}" destId="{14BBC686-AA00-4FA0-AB31-1CD0383E0AC1}" srcOrd="1" destOrd="0" presId="urn:microsoft.com/office/officeart/2005/8/layout/vProcess5"/>
    <dgm:cxn modelId="{44D99AB3-E7EF-44C5-A655-1C4CE14887AA}" srcId="{3F04578E-3D99-4E01-AF3E-7AA3EF98DF67}" destId="{3457F526-8910-4775-A9ED-02EE65D5482F}" srcOrd="1" destOrd="0" parTransId="{2D60FD05-48C8-41DD-A474-48FB001EA98F}" sibTransId="{3DE3B2B8-415E-40C1-958E-65AD996729F3}"/>
    <dgm:cxn modelId="{C76F168D-60F1-468D-822B-6467464B8888}" type="presOf" srcId="{924B176A-2858-4129-A93E-1A0195E348B0}" destId="{3AF22DCE-FF9C-40BD-BB73-A075CC0E73B5}" srcOrd="1" destOrd="0" presId="urn:microsoft.com/office/officeart/2005/8/layout/vProcess5"/>
    <dgm:cxn modelId="{20E58AC7-E451-4308-BA2C-E15B4806608C}" type="presOf" srcId="{1E4AE04D-C610-4486-B8AE-0D05BC5CADA6}" destId="{AE03AEF4-39F2-4CE1-A739-88BD52857810}" srcOrd="1" destOrd="0" presId="urn:microsoft.com/office/officeart/2005/8/layout/vProcess5"/>
    <dgm:cxn modelId="{667A8C4C-F8AB-4F26-A9EF-1A5F765F0714}" type="presOf" srcId="{3457F526-8910-4775-A9ED-02EE65D5482F}" destId="{3814A549-6FE7-49D7-AC4A-AFB11A0C44DE}" srcOrd="0" destOrd="0" presId="urn:microsoft.com/office/officeart/2005/8/layout/vProcess5"/>
    <dgm:cxn modelId="{74ACAF93-E510-45BD-AA36-3FC27E6AABB7}" srcId="{3F04578E-3D99-4E01-AF3E-7AA3EF98DF67}" destId="{0004BA3E-4FEA-4DDD-928B-A58F94FD107F}" srcOrd="2" destOrd="0" parTransId="{5BF310EF-7D51-417E-817D-16480454EDC8}" sibTransId="{75AC59D7-A21C-4CFF-A2CC-64D30F9A614F}"/>
    <dgm:cxn modelId="{022A0339-A9E1-46CE-8780-7672326F0A37}" type="presOf" srcId="{1E4AE04D-C610-4486-B8AE-0D05BC5CADA6}" destId="{617F827B-7D3E-4DA0-B763-3F20BC68EABB}" srcOrd="0" destOrd="0" presId="urn:microsoft.com/office/officeart/2005/8/layout/vProcess5"/>
    <dgm:cxn modelId="{06AE0655-1A18-4E2B-BF10-5EBA4A6CE997}" type="presOf" srcId="{0004BA3E-4FEA-4DDD-928B-A58F94FD107F}" destId="{421DDF79-ED00-4DA5-9C70-74D61F1429A0}" srcOrd="0" destOrd="0" presId="urn:microsoft.com/office/officeart/2005/8/layout/vProcess5"/>
    <dgm:cxn modelId="{0D417269-83BC-40C2-8835-94653423C9AF}" type="presOf" srcId="{0004BA3E-4FEA-4DDD-928B-A58F94FD107F}" destId="{1A23A00B-9652-447F-B73C-39A672520FA1}" srcOrd="1" destOrd="0" presId="urn:microsoft.com/office/officeart/2005/8/layout/vProcess5"/>
    <dgm:cxn modelId="{AFD01D69-5575-4B4C-8544-C0575B928DD0}" srcId="{3F04578E-3D99-4E01-AF3E-7AA3EF98DF67}" destId="{1E4AE04D-C610-4486-B8AE-0D05BC5CADA6}" srcOrd="4" destOrd="0" parTransId="{662E1F36-37B1-4B4F-A98B-3E0532B863ED}" sibTransId="{846A4E94-4D0F-4BCB-8FFC-A781C0244FF1}"/>
    <dgm:cxn modelId="{47BC9ED7-EA3C-48AE-A8E0-DC408CB584C8}" type="presOf" srcId="{34214774-6D17-42DD-BD24-95C01EFA8909}" destId="{0BDEDB5B-45BD-4993-8202-6DA899AA8F95}" srcOrd="0" destOrd="0" presId="urn:microsoft.com/office/officeart/2005/8/layout/vProcess5"/>
    <dgm:cxn modelId="{44795185-1893-4B71-9671-3D0746BEC52C}" type="presOf" srcId="{8C9E813C-6356-4CAF-9450-4B7F8AB71F44}" destId="{EEA2442C-8CA5-408C-9399-36574F803872}" srcOrd="0" destOrd="0" presId="urn:microsoft.com/office/officeart/2005/8/layout/vProcess5"/>
    <dgm:cxn modelId="{492326D8-0455-40C5-A089-AF63CDC617EA}" type="presOf" srcId="{3DE3B2B8-415E-40C1-958E-65AD996729F3}" destId="{30BED727-93DD-4A05-B73E-B17B67008A24}" srcOrd="0" destOrd="0" presId="urn:microsoft.com/office/officeart/2005/8/layout/vProcess5"/>
    <dgm:cxn modelId="{F4289DE2-56F4-434C-B110-050386DC5BF1}" type="presParOf" srcId="{D18E3161-069F-4577-8901-1E89989CCBEF}" destId="{6AB0CFE0-66C2-4CE9-9BD9-F381BD89CE51}" srcOrd="0" destOrd="0" presId="urn:microsoft.com/office/officeart/2005/8/layout/vProcess5"/>
    <dgm:cxn modelId="{3D31C31E-5E82-4B3F-A5C6-9CD0817BDB30}" type="presParOf" srcId="{D18E3161-069F-4577-8901-1E89989CCBEF}" destId="{EEA2442C-8CA5-408C-9399-36574F803872}" srcOrd="1" destOrd="0" presId="urn:microsoft.com/office/officeart/2005/8/layout/vProcess5"/>
    <dgm:cxn modelId="{A1C65373-48A8-4853-BF7A-C5F6E92E2FB5}" type="presParOf" srcId="{D18E3161-069F-4577-8901-1E89989CCBEF}" destId="{3814A549-6FE7-49D7-AC4A-AFB11A0C44DE}" srcOrd="2" destOrd="0" presId="urn:microsoft.com/office/officeart/2005/8/layout/vProcess5"/>
    <dgm:cxn modelId="{8B9738C4-1D13-4951-90C3-5D577496D9C8}" type="presParOf" srcId="{D18E3161-069F-4577-8901-1E89989CCBEF}" destId="{421DDF79-ED00-4DA5-9C70-74D61F1429A0}" srcOrd="3" destOrd="0" presId="urn:microsoft.com/office/officeart/2005/8/layout/vProcess5"/>
    <dgm:cxn modelId="{E85D4476-EEE3-4761-A411-2A7A5E58488F}" type="presParOf" srcId="{D18E3161-069F-4577-8901-1E89989CCBEF}" destId="{567C738D-D8AC-43A7-8D28-3741C3D1E2A1}" srcOrd="4" destOrd="0" presId="urn:microsoft.com/office/officeart/2005/8/layout/vProcess5"/>
    <dgm:cxn modelId="{50A82AF6-94A1-405A-A624-6A6917ED2B65}" type="presParOf" srcId="{D18E3161-069F-4577-8901-1E89989CCBEF}" destId="{617F827B-7D3E-4DA0-B763-3F20BC68EABB}" srcOrd="5" destOrd="0" presId="urn:microsoft.com/office/officeart/2005/8/layout/vProcess5"/>
    <dgm:cxn modelId="{AD65F953-FD5F-4D33-9E53-B43ECDD8F206}" type="presParOf" srcId="{D18E3161-069F-4577-8901-1E89989CCBEF}" destId="{897895E5-FD39-4A49-A543-1D44ED0B3323}" srcOrd="6" destOrd="0" presId="urn:microsoft.com/office/officeart/2005/8/layout/vProcess5"/>
    <dgm:cxn modelId="{4916FCBA-24C5-4D19-8C0C-D54E308FD4F0}" type="presParOf" srcId="{D18E3161-069F-4577-8901-1E89989CCBEF}" destId="{30BED727-93DD-4A05-B73E-B17B67008A24}" srcOrd="7" destOrd="0" presId="urn:microsoft.com/office/officeart/2005/8/layout/vProcess5"/>
    <dgm:cxn modelId="{0A5BC7B6-F44A-4096-847B-6BFBD43A5A70}" type="presParOf" srcId="{D18E3161-069F-4577-8901-1E89989CCBEF}" destId="{941BD331-BE2F-4CE7-BB14-A9E547D0F032}" srcOrd="8" destOrd="0" presId="urn:microsoft.com/office/officeart/2005/8/layout/vProcess5"/>
    <dgm:cxn modelId="{694C98D6-59F8-4845-982C-124F1FFE3CCE}" type="presParOf" srcId="{D18E3161-069F-4577-8901-1E89989CCBEF}" destId="{0BDEDB5B-45BD-4993-8202-6DA899AA8F95}" srcOrd="9" destOrd="0" presId="urn:microsoft.com/office/officeart/2005/8/layout/vProcess5"/>
    <dgm:cxn modelId="{9C1270EA-4FEA-4B66-893C-B424DF76E0FA}" type="presParOf" srcId="{D18E3161-069F-4577-8901-1E89989CCBEF}" destId="{5DA7FA29-0833-408B-B85C-FD1B8DAEB537}" srcOrd="10" destOrd="0" presId="urn:microsoft.com/office/officeart/2005/8/layout/vProcess5"/>
    <dgm:cxn modelId="{FF1C7013-2838-4361-9D8E-88D16F3CD7A6}" type="presParOf" srcId="{D18E3161-069F-4577-8901-1E89989CCBEF}" destId="{14BBC686-AA00-4FA0-AB31-1CD0383E0AC1}" srcOrd="11" destOrd="0" presId="urn:microsoft.com/office/officeart/2005/8/layout/vProcess5"/>
    <dgm:cxn modelId="{11D8DB5A-738D-4C13-ADFF-003F0800D9DF}" type="presParOf" srcId="{D18E3161-069F-4577-8901-1E89989CCBEF}" destId="{1A23A00B-9652-447F-B73C-39A672520FA1}" srcOrd="12" destOrd="0" presId="urn:microsoft.com/office/officeart/2005/8/layout/vProcess5"/>
    <dgm:cxn modelId="{008590E2-5511-46B4-B328-8414E244B76E}" type="presParOf" srcId="{D18E3161-069F-4577-8901-1E89989CCBEF}" destId="{3AF22DCE-FF9C-40BD-BB73-A075CC0E73B5}" srcOrd="13" destOrd="0" presId="urn:microsoft.com/office/officeart/2005/8/layout/vProcess5"/>
    <dgm:cxn modelId="{D5CA0A18-FBEA-4644-8B44-F952096C2352}" type="presParOf" srcId="{D18E3161-069F-4577-8901-1E89989CCBEF}" destId="{AE03AEF4-39F2-4CE1-A739-88BD5285781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2442C-8CA5-408C-9399-36574F803872}">
      <dsp:nvSpPr>
        <dsp:cNvPr id="0" name=""/>
        <dsp:cNvSpPr/>
      </dsp:nvSpPr>
      <dsp:spPr>
        <a:xfrm>
          <a:off x="0" y="0"/>
          <a:ext cx="6931795" cy="10984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i="0" kern="1200" dirty="0" smtClean="0"/>
            <a:t>identification of a </a:t>
          </a:r>
          <a:r>
            <a:rPr lang="en-IN" sz="2000" b="0" i="0" kern="1200" dirty="0" smtClean="0">
              <a:hlinkClick xmlns:r="http://schemas.openxmlformats.org/officeDocument/2006/relationships" r:id="rId1" tooltip="Text corpus"/>
            </a:rPr>
            <a:t>corpus</a:t>
          </a:r>
          <a:r>
            <a:rPr lang="en-IN" sz="2000" b="0" i="0" kern="1200" dirty="0" smtClean="0"/>
            <a:t> is a preparatory step: collecting or identifying a set of textual materials</a:t>
          </a:r>
          <a:endParaRPr lang="en-IN" sz="2000" kern="1200" dirty="0"/>
        </a:p>
      </dsp:txBody>
      <dsp:txXfrm>
        <a:off x="32174" y="32174"/>
        <a:ext cx="5617906" cy="1034149"/>
      </dsp:txXfrm>
    </dsp:sp>
    <dsp:sp modelId="{3814A549-6FE7-49D7-AC4A-AFB11A0C44DE}">
      <dsp:nvSpPr>
        <dsp:cNvPr id="0" name=""/>
        <dsp:cNvSpPr/>
      </dsp:nvSpPr>
      <dsp:spPr>
        <a:xfrm>
          <a:off x="517634" y="1251066"/>
          <a:ext cx="6931795" cy="10984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err="1" smtClean="0"/>
            <a:t>Preprocessing</a:t>
          </a:r>
          <a:r>
            <a:rPr lang="en-IN" sz="2000" kern="1200" dirty="0" smtClean="0"/>
            <a:t> the text: Clean up Irregularities, Remove Punctuations, Remove </a:t>
          </a:r>
          <a:r>
            <a:rPr lang="en-IN" sz="2000" kern="1200" dirty="0" err="1" smtClean="0"/>
            <a:t>Stopwords</a:t>
          </a:r>
          <a:r>
            <a:rPr lang="en-IN" sz="2000" kern="1200" dirty="0" smtClean="0"/>
            <a:t>, Stemming, Rule-based algorithm (</a:t>
          </a:r>
          <a:r>
            <a:rPr lang="en-IN" sz="2000" kern="1200" dirty="0" err="1" smtClean="0"/>
            <a:t>ed</a:t>
          </a:r>
          <a:r>
            <a:rPr lang="en-IN" sz="2000" kern="1200" dirty="0" smtClean="0"/>
            <a:t>, </a:t>
          </a:r>
          <a:r>
            <a:rPr lang="en-IN" sz="2000" kern="1200" dirty="0" err="1" smtClean="0"/>
            <a:t>ing</a:t>
          </a:r>
          <a:r>
            <a:rPr lang="en-IN" sz="2000" kern="1200" dirty="0" smtClean="0"/>
            <a:t>, or </a:t>
          </a:r>
          <a:r>
            <a:rPr lang="en-IN" sz="2000" kern="1200" dirty="0" err="1" smtClean="0"/>
            <a:t>ly</a:t>
          </a:r>
          <a:r>
            <a:rPr lang="en-IN" sz="2000" kern="1200" dirty="0" smtClean="0"/>
            <a:t>)-Porter Stemmer</a:t>
          </a:r>
          <a:endParaRPr lang="en-IN" sz="2000" kern="1200" dirty="0"/>
        </a:p>
      </dsp:txBody>
      <dsp:txXfrm>
        <a:off x="549808" y="1283240"/>
        <a:ext cx="5635790" cy="1034149"/>
      </dsp:txXfrm>
    </dsp:sp>
    <dsp:sp modelId="{421DDF79-ED00-4DA5-9C70-74D61F1429A0}">
      <dsp:nvSpPr>
        <dsp:cNvPr id="0" name=""/>
        <dsp:cNvSpPr/>
      </dsp:nvSpPr>
      <dsp:spPr>
        <a:xfrm>
          <a:off x="1035268" y="2502132"/>
          <a:ext cx="6931795" cy="10984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 smtClean="0"/>
            <a:t>Bag of Words in R - </a:t>
          </a:r>
          <a:r>
            <a:rPr lang="en-IN" sz="2000" kern="1200" dirty="0" smtClean="0"/>
            <a:t>to extract the word frequencies (IV) to be used in our prediction problem. Remove some terms that don't appear often – Sparse Terms. 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b="1" kern="1200" dirty="0"/>
        </a:p>
      </dsp:txBody>
      <dsp:txXfrm>
        <a:off x="1067442" y="2534306"/>
        <a:ext cx="5635790" cy="1034149"/>
      </dsp:txXfrm>
    </dsp:sp>
    <dsp:sp modelId="{567C738D-D8AC-43A7-8D28-3741C3D1E2A1}">
      <dsp:nvSpPr>
        <dsp:cNvPr id="0" name=""/>
        <dsp:cNvSpPr/>
      </dsp:nvSpPr>
      <dsp:spPr>
        <a:xfrm>
          <a:off x="1552902" y="3753199"/>
          <a:ext cx="6931795" cy="10984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make sure all of our words are appropriate variable name in the data frame</a:t>
          </a:r>
          <a:endParaRPr lang="en-IN" sz="2000" kern="1200" dirty="0"/>
        </a:p>
      </dsp:txBody>
      <dsp:txXfrm>
        <a:off x="1585076" y="3785373"/>
        <a:ext cx="5635790" cy="1034149"/>
      </dsp:txXfrm>
    </dsp:sp>
    <dsp:sp modelId="{617F827B-7D3E-4DA0-B763-3F20BC68EABB}">
      <dsp:nvSpPr>
        <dsp:cNvPr id="0" name=""/>
        <dsp:cNvSpPr/>
      </dsp:nvSpPr>
      <dsp:spPr>
        <a:xfrm>
          <a:off x="2070536" y="5004265"/>
          <a:ext cx="6931795" cy="10984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300" b="1" kern="1200" dirty="0" smtClean="0"/>
            <a:t>Sentiment Analysis &amp; </a:t>
          </a:r>
        </a:p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300" b="1" kern="1200" dirty="0" smtClean="0"/>
            <a:t>Predictive </a:t>
          </a:r>
          <a:r>
            <a:rPr lang="en-IN" sz="2300" b="1" kern="1200" dirty="0" err="1" smtClean="0"/>
            <a:t>Modeling</a:t>
          </a:r>
          <a:endParaRPr lang="en-IN" sz="2300" kern="1200" dirty="0"/>
        </a:p>
      </dsp:txBody>
      <dsp:txXfrm>
        <a:off x="2102710" y="5036439"/>
        <a:ext cx="5635790" cy="1034149"/>
      </dsp:txXfrm>
    </dsp:sp>
    <dsp:sp modelId="{897895E5-FD39-4A49-A543-1D44ED0B3323}">
      <dsp:nvSpPr>
        <dsp:cNvPr id="0" name=""/>
        <dsp:cNvSpPr/>
      </dsp:nvSpPr>
      <dsp:spPr>
        <a:xfrm>
          <a:off x="6217772" y="802513"/>
          <a:ext cx="714023" cy="714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200" kern="1200"/>
        </a:p>
      </dsp:txBody>
      <dsp:txXfrm>
        <a:off x="6378427" y="802513"/>
        <a:ext cx="392713" cy="537302"/>
      </dsp:txXfrm>
    </dsp:sp>
    <dsp:sp modelId="{30BED727-93DD-4A05-B73E-B17B67008A24}">
      <dsp:nvSpPr>
        <dsp:cNvPr id="0" name=""/>
        <dsp:cNvSpPr/>
      </dsp:nvSpPr>
      <dsp:spPr>
        <a:xfrm>
          <a:off x="6735406" y="2053579"/>
          <a:ext cx="714023" cy="714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200" kern="1200"/>
        </a:p>
      </dsp:txBody>
      <dsp:txXfrm>
        <a:off x="6896061" y="2053579"/>
        <a:ext cx="392713" cy="537302"/>
      </dsp:txXfrm>
    </dsp:sp>
    <dsp:sp modelId="{941BD331-BE2F-4CE7-BB14-A9E547D0F032}">
      <dsp:nvSpPr>
        <dsp:cNvPr id="0" name=""/>
        <dsp:cNvSpPr/>
      </dsp:nvSpPr>
      <dsp:spPr>
        <a:xfrm>
          <a:off x="7253040" y="3286337"/>
          <a:ext cx="714023" cy="714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200" kern="1200"/>
        </a:p>
      </dsp:txBody>
      <dsp:txXfrm>
        <a:off x="7413695" y="3286337"/>
        <a:ext cx="392713" cy="537302"/>
      </dsp:txXfrm>
    </dsp:sp>
    <dsp:sp modelId="{0BDEDB5B-45BD-4993-8202-6DA899AA8F95}">
      <dsp:nvSpPr>
        <dsp:cNvPr id="0" name=""/>
        <dsp:cNvSpPr/>
      </dsp:nvSpPr>
      <dsp:spPr>
        <a:xfrm>
          <a:off x="7770674" y="4549609"/>
          <a:ext cx="714023" cy="714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200" kern="1200"/>
        </a:p>
      </dsp:txBody>
      <dsp:txXfrm>
        <a:off x="7931329" y="4549609"/>
        <a:ext cx="392713" cy="537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82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4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0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4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0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50A3-7774-400B-9625-DC0009D5BCA0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6FD3-FD87-40AE-8864-75B8BA82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potdarjs/Text-Analytics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otdarjs/Text-Analytic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696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70C0"/>
                </a:solidFill>
              </a:rPr>
              <a:t>T</a:t>
            </a:r>
            <a:r>
              <a:rPr lang="en-US" sz="8800" dirty="0" smtClean="0">
                <a:solidFill>
                  <a:srgbClr val="00B050"/>
                </a:solidFill>
              </a:rPr>
              <a:t>e</a:t>
            </a:r>
            <a:r>
              <a:rPr lang="en-US" sz="8800" dirty="0" smtClean="0">
                <a:solidFill>
                  <a:srgbClr val="FFFF00"/>
                </a:solidFill>
              </a:rPr>
              <a:t>x</a:t>
            </a:r>
            <a:r>
              <a:rPr lang="en-US" sz="8800" dirty="0" smtClean="0">
                <a:solidFill>
                  <a:srgbClr val="FF0000"/>
                </a:solidFill>
              </a:rPr>
              <a:t>t</a:t>
            </a:r>
            <a:r>
              <a:rPr lang="en-US" sz="8800" dirty="0" smtClean="0"/>
              <a:t> Analytics</a:t>
            </a:r>
            <a:endParaRPr lang="en-IN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696" y="2360613"/>
            <a:ext cx="9144000" cy="1655762"/>
          </a:xfrm>
        </p:spPr>
        <p:txBody>
          <a:bodyPr/>
          <a:lstStyle/>
          <a:p>
            <a:r>
              <a:rPr lang="en-US" sz="7200" dirty="0"/>
              <a:t>i</a:t>
            </a:r>
            <a:r>
              <a:rPr lang="en-US" sz="7200" dirty="0" smtClean="0"/>
              <a:t>n 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4441826"/>
            <a:ext cx="10187188" cy="19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Convert entire text to lower case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268648" y="5283409"/>
            <a:ext cx="4459459" cy="1237957"/>
          </a:xfrm>
          <a:prstGeom prst="wedgeRoundRectCallout">
            <a:avLst>
              <a:gd name="adj1" fmla="val -25657"/>
              <a:gd name="adj2" fmla="val -87675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Text is converted to lower case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5" y="1481070"/>
            <a:ext cx="10334793" cy="32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Remove Punctuation from the text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40844" y="5516915"/>
            <a:ext cx="4459459" cy="1237957"/>
          </a:xfrm>
          <a:prstGeom prst="wedgeRoundRectCallout">
            <a:avLst>
              <a:gd name="adj1" fmla="val -34898"/>
              <a:gd name="adj2" fmla="val -104321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Punctuations are removed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33" y="1264523"/>
            <a:ext cx="10360457" cy="35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Remove </a:t>
            </a:r>
            <a:r>
              <a:rPr lang="en-US" dirty="0" smtClean="0">
                <a:solidFill>
                  <a:srgbClr val="0070C0"/>
                </a:solidFill>
              </a:rPr>
              <a:t>Digits </a:t>
            </a:r>
            <a:r>
              <a:rPr lang="en-US" dirty="0" smtClean="0">
                <a:solidFill>
                  <a:srgbClr val="0070C0"/>
                </a:solidFill>
              </a:rPr>
              <a:t>from the text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40844" y="5516915"/>
            <a:ext cx="4459459" cy="1237957"/>
          </a:xfrm>
          <a:prstGeom prst="wedgeRoundRectCallout">
            <a:avLst>
              <a:gd name="adj1" fmla="val -34898"/>
              <a:gd name="adj2" fmla="val -104321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Digits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are removed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342844"/>
            <a:ext cx="10865585" cy="34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0" y="1376142"/>
            <a:ext cx="9041976" cy="3427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Remove ‘Stop Words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821398" y="5512158"/>
            <a:ext cx="4459459" cy="665089"/>
          </a:xfrm>
          <a:prstGeom prst="wedgeRoundRectCallout">
            <a:avLst>
              <a:gd name="adj1" fmla="val 7782"/>
              <a:gd name="adj2" fmla="val -156818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‘stop words’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are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removed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0058400" y="1505243"/>
            <a:ext cx="1892103" cy="1252025"/>
          </a:xfrm>
          <a:prstGeom prst="wedgeRoundRectCallout">
            <a:avLst>
              <a:gd name="adj1" fmla="val -108074"/>
              <a:gd name="adj2" fmla="val 30541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Examples of ‘stop words’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Remove </a:t>
            </a:r>
            <a:r>
              <a:rPr lang="en-US" dirty="0" smtClean="0">
                <a:solidFill>
                  <a:srgbClr val="0070C0"/>
                </a:solidFill>
              </a:rPr>
              <a:t>letters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821398" y="5512158"/>
            <a:ext cx="4459459" cy="665089"/>
          </a:xfrm>
          <a:prstGeom prst="wedgeRoundRectCallout">
            <a:avLst>
              <a:gd name="adj1" fmla="val 7782"/>
              <a:gd name="adj2" fmla="val -156818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Letters are removed from the text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273790"/>
            <a:ext cx="11114418" cy="34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Remove </a:t>
            </a:r>
            <a:r>
              <a:rPr lang="en-US" dirty="0" smtClean="0">
                <a:solidFill>
                  <a:srgbClr val="0070C0"/>
                </a:solidFill>
              </a:rPr>
              <a:t>White Spaces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821398" y="5512158"/>
            <a:ext cx="4459459" cy="665089"/>
          </a:xfrm>
          <a:prstGeom prst="wedgeRoundRectCallout">
            <a:avLst>
              <a:gd name="adj1" fmla="val 7782"/>
              <a:gd name="adj2" fmla="val -156818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White spaces are removed from the text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9" y="1371062"/>
            <a:ext cx="11190229" cy="34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264524"/>
            <a:ext cx="11305522" cy="2998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Stemming -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458264" y="4628272"/>
            <a:ext cx="4459459" cy="1237957"/>
          </a:xfrm>
          <a:prstGeom prst="wedgeRoundRectCallout">
            <a:avLst>
              <a:gd name="adj1" fmla="val -17570"/>
              <a:gd name="adj2" fmla="val -162580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Porter Stemmer</a:t>
            </a:r>
          </a:p>
          <a:p>
            <a:pPr lvl="0"/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Rule-based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algorithm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’, ‘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ing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’,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or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ly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’ are removed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9" y="1264524"/>
            <a:ext cx="8524741" cy="3371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Create </a:t>
            </a:r>
            <a:r>
              <a:rPr lang="en-US" dirty="0" smtClean="0">
                <a:solidFill>
                  <a:srgbClr val="0070C0"/>
                </a:solidFill>
              </a:rPr>
              <a:t>Frequency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886423" y="5034053"/>
            <a:ext cx="2189408" cy="1237957"/>
          </a:xfrm>
          <a:prstGeom prst="wedgeRoundRectCallout">
            <a:avLst>
              <a:gd name="adj1" fmla="val -174713"/>
              <a:gd name="adj2" fmla="val -106402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Frequency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31" y="2074307"/>
            <a:ext cx="7172459" cy="295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the bags of Positive &amp; Negative Words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31066" y="1636426"/>
            <a:ext cx="2189408" cy="1237957"/>
          </a:xfrm>
          <a:prstGeom prst="wedgeRoundRectCallout">
            <a:avLst>
              <a:gd name="adj1" fmla="val 98262"/>
              <a:gd name="adj2" fmla="val 66866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Bag of Positive Words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31066" y="3965355"/>
            <a:ext cx="2318196" cy="1237957"/>
          </a:xfrm>
          <a:prstGeom prst="wedgeRoundRectCallout">
            <a:avLst>
              <a:gd name="adj1" fmla="val 91301"/>
              <a:gd name="adj2" fmla="val 12769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Bag of Negative Words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658087"/>
            <a:ext cx="10303138" cy="2965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Sentiment Analysis – Match the Positive &amp; Negative Words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095797" y="5166574"/>
            <a:ext cx="9556124" cy="1237957"/>
          </a:xfrm>
          <a:prstGeom prst="wedgeRoundRectCallout">
            <a:avLst>
              <a:gd name="adj1" fmla="val -17604"/>
              <a:gd name="adj2" fmla="val -102769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We can see the output, place where it is matching,  we have a number</a:t>
            </a:r>
          </a:p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This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number is representing the position of the word in the list which matches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6" y="605306"/>
            <a:ext cx="6134437" cy="5499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02" y="1070320"/>
            <a:ext cx="6453290" cy="45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2204682"/>
            <a:ext cx="10842938" cy="3315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624136"/>
            <a:ext cx="10515600" cy="88508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Sentiment Analysis –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Positive Score , Negative Score &amp; Sentiment Score</a:t>
            </a:r>
            <a:endParaRPr lang="en-I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669483"/>
            <a:ext cx="10515600" cy="8850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Analysis of Tweets and Building Prediction Model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9680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 Data Set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290" y="981894"/>
            <a:ext cx="1099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are taking an example of Tweets. Data file is available on the </a:t>
            </a:r>
            <a:r>
              <a:rPr lang="en-US" dirty="0" err="1" smtClean="0"/>
              <a:t>Github</a:t>
            </a:r>
            <a:r>
              <a:rPr lang="en-US" dirty="0" smtClean="0"/>
              <a:t> link given below:</a:t>
            </a:r>
          </a:p>
          <a:p>
            <a:r>
              <a:rPr lang="en-IN" b="1" dirty="0" err="1" smtClean="0">
                <a:hlinkClick r:id="rId2"/>
              </a:rPr>
              <a:t>Potdarjs</a:t>
            </a:r>
            <a:r>
              <a:rPr lang="en-IN" b="1" dirty="0" smtClean="0">
                <a:hlinkClick r:id="rId2"/>
              </a:rPr>
              <a:t>/Text-Analytics</a:t>
            </a:r>
            <a:r>
              <a:rPr lang="en-IN" dirty="0" smtClean="0"/>
              <a:t>/</a:t>
            </a:r>
            <a:r>
              <a:rPr lang="en-IN" b="1" dirty="0" smtClean="0"/>
              <a:t>tweets.csv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22290" y="6256986"/>
            <a:ext cx="1099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- The data set is just for study purpose and should not be used anywhere or other purposes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0" y="1866981"/>
            <a:ext cx="10930485" cy="3017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599" y="5123202"/>
            <a:ext cx="1099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Column is tweets (text) and second column is average rating given by a team from -2 to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7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Preprocessing – Create Target Variable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728868"/>
            <a:ext cx="8204370" cy="27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Required Packages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290" y="1264524"/>
            <a:ext cx="1000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Install new packages “tm” &amp; “</a:t>
            </a:r>
            <a:r>
              <a:rPr lang="en-US" sz="2000" dirty="0" err="1" smtClean="0"/>
              <a:t>SnowballC</a:t>
            </a:r>
            <a:r>
              <a:rPr lang="en-US" sz="2000" dirty="0" smtClean="0"/>
              <a:t>” and call in library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2087758"/>
            <a:ext cx="8192456" cy="23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Create Corpus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264524"/>
            <a:ext cx="10250510" cy="30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Convert entire text to lower case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635952"/>
            <a:ext cx="10341798" cy="1828465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500467" y="4403188"/>
            <a:ext cx="4459459" cy="1237957"/>
          </a:xfrm>
          <a:prstGeom prst="wedgeRoundRectCallout">
            <a:avLst>
              <a:gd name="adj1" fmla="val -66666"/>
              <a:gd name="adj2" fmla="val -151136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Text is converted to lower case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528930"/>
            <a:ext cx="10954105" cy="2128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Remove Punctuation from the text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458264" y="4628272"/>
            <a:ext cx="4459459" cy="1237957"/>
          </a:xfrm>
          <a:prstGeom prst="wedgeRoundRectCallout">
            <a:avLst>
              <a:gd name="adj1" fmla="val -66666"/>
              <a:gd name="adj2" fmla="val -151136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Punctuations are removed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9" y="1264524"/>
            <a:ext cx="9096959" cy="2915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Remove ‘Stop Words’ and word ‘Apple’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520631" y="5402929"/>
            <a:ext cx="4459459" cy="1237957"/>
          </a:xfrm>
          <a:prstGeom prst="wedgeRoundRectCallout">
            <a:avLst>
              <a:gd name="adj1" fmla="val 7782"/>
              <a:gd name="adj2" fmla="val -156818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‘stop words’ &amp; word ‘apple’ are removed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0058400" y="1505243"/>
            <a:ext cx="1892103" cy="1252025"/>
          </a:xfrm>
          <a:prstGeom prst="wedgeRoundRectCallout">
            <a:avLst>
              <a:gd name="adj1" fmla="val -101948"/>
              <a:gd name="adj2" fmla="val -318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Examples of ‘stop words’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493153"/>
            <a:ext cx="9684068" cy="2234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Stemming -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458264" y="4628272"/>
            <a:ext cx="4459459" cy="1237957"/>
          </a:xfrm>
          <a:prstGeom prst="wedgeRoundRectCallout">
            <a:avLst>
              <a:gd name="adj1" fmla="val -66666"/>
              <a:gd name="adj2" fmla="val -151136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Porter Stemmer</a:t>
            </a:r>
          </a:p>
          <a:p>
            <a:pPr lvl="0"/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Rule-based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algorithm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’, ‘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ing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’,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or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ly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’ are removed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dirty="0" smtClean="0"/>
              <a:t>Applications of Text Analysis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78288" y="1223494"/>
            <a:ext cx="100755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Analytical sentiment analysis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can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replace more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labor-intensive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methods like polling.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Text analytics can also deal with the massive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amounts of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unstructured data being generated on the internet.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Computers are becoming more and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more capable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of interacting with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humans and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performing human tasks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. IBM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Watson, an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impressive feat in the area of text analytics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Enterprise Business Intelligence/Data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Minin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g, Competitive Intelligence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E-Discovery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Records Management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National Security / Intelligence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Scientific Discovery , especially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Life Sciences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Sentiment Analysis Tools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, Listening Platforms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Natural Language/Semantic Toolkit or Service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Publishing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Automated 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ad placement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Search/Information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Social Media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monitoring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9" y="1264523"/>
            <a:ext cx="7949809" cy="5187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Create Frequency Matrix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8886423" y="1859314"/>
            <a:ext cx="2189408" cy="1237957"/>
          </a:xfrm>
          <a:prstGeom prst="wedgeRoundRectCallout">
            <a:avLst>
              <a:gd name="adj1" fmla="val -185301"/>
              <a:gd name="adj2" fmla="val -13813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3289 terms generated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886423" y="5034053"/>
            <a:ext cx="2189408" cy="1237957"/>
          </a:xfrm>
          <a:prstGeom prst="wedgeRoundRectCallout">
            <a:avLst>
              <a:gd name="adj1" fmla="val -144125"/>
              <a:gd name="adj2" fmla="val -17974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Frequency Matrix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" y="1264524"/>
            <a:ext cx="8189487" cy="28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Check for Sparsity &amp; remove it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257532" y="2048145"/>
            <a:ext cx="2230423" cy="1237957"/>
          </a:xfrm>
          <a:prstGeom prst="wedgeRoundRectCallout">
            <a:avLst>
              <a:gd name="adj1" fmla="val -77059"/>
              <a:gd name="adj2" fmla="val -23175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Low Frequency Words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2" y="4278536"/>
            <a:ext cx="6217086" cy="205787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787194" y="4069620"/>
            <a:ext cx="3056817" cy="783726"/>
          </a:xfrm>
          <a:prstGeom prst="wedgeRoundRectCallout">
            <a:avLst>
              <a:gd name="adj1" fmla="val -94587"/>
              <a:gd name="adj2" fmla="val 45405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Remove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Spartsity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200390" y="5098449"/>
            <a:ext cx="2230423" cy="1237957"/>
          </a:xfrm>
          <a:prstGeom prst="wedgeRoundRectCallout">
            <a:avLst>
              <a:gd name="adj1" fmla="val -111127"/>
              <a:gd name="adj2" fmla="val -30458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Only 309 terms remained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645803"/>
            <a:ext cx="7515225" cy="400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1469710" cy="885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Convert to Data Frame &amp; Make Correct Column Names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8845409" y="2411857"/>
            <a:ext cx="2230423" cy="1237957"/>
          </a:xfrm>
          <a:prstGeom prst="wedgeRoundRectCallout">
            <a:avLst>
              <a:gd name="adj1" fmla="val -191388"/>
              <a:gd name="adj2" fmla="val -10691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Converted to Data Frame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935561" y="4178168"/>
            <a:ext cx="2230423" cy="1237957"/>
          </a:xfrm>
          <a:prstGeom prst="wedgeRoundRectCallout">
            <a:avLst>
              <a:gd name="adj1" fmla="val -180995"/>
              <a:gd name="adj2" fmla="val -23176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Correct Column Names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9" y="3239386"/>
            <a:ext cx="6167908" cy="32258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0" y="1235446"/>
            <a:ext cx="6167907" cy="1967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146971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Add Dependent Variable &amp; Split the Data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8565178" y="1614844"/>
            <a:ext cx="2230423" cy="1746542"/>
          </a:xfrm>
          <a:prstGeom prst="wedgeRoundRectCallout">
            <a:avLst>
              <a:gd name="adj1" fmla="val -194275"/>
              <a:gd name="adj2" fmla="val -52304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Dependent Variable ‘Negative’ added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565178" y="4126653"/>
            <a:ext cx="2230423" cy="1965054"/>
          </a:xfrm>
          <a:prstGeom prst="wedgeRoundRectCallout">
            <a:avLst>
              <a:gd name="adj1" fmla="val -120366"/>
              <a:gd name="adj2" fmla="val -47103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Split Data for Training and Test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366569"/>
            <a:ext cx="7425158" cy="4892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146971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Build CART Model, Predictions &amp; Accuracy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350789" y="2086376"/>
            <a:ext cx="2230423" cy="708339"/>
          </a:xfrm>
          <a:prstGeom prst="wedgeRoundRectCallout">
            <a:avLst>
              <a:gd name="adj1" fmla="val -118056"/>
              <a:gd name="adj2" fmla="val 27334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CART Model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350789" y="3312263"/>
            <a:ext cx="2230423" cy="708339"/>
          </a:xfrm>
          <a:prstGeom prst="wedgeRoundRectCallout">
            <a:avLst>
              <a:gd name="adj1" fmla="val -112282"/>
              <a:gd name="adj2" fmla="val 61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Predictions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350789" y="5550793"/>
            <a:ext cx="2230424" cy="708339"/>
          </a:xfrm>
          <a:prstGeom prst="wedgeRoundRectCallout">
            <a:avLst>
              <a:gd name="adj1" fmla="val -118056"/>
              <a:gd name="adj2" fmla="val 27334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Accuracy of Model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29" y="1264524"/>
            <a:ext cx="7416286" cy="4994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79437"/>
            <a:ext cx="11469710" cy="885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Build Random Forest Model, Predictions &amp; Accuracy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350789" y="2192998"/>
            <a:ext cx="2230423" cy="708339"/>
          </a:xfrm>
          <a:prstGeom prst="wedgeRoundRectCallout">
            <a:avLst>
              <a:gd name="adj1" fmla="val -118056"/>
              <a:gd name="adj2" fmla="val 27334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RF Model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350789" y="3312263"/>
            <a:ext cx="2230423" cy="708339"/>
          </a:xfrm>
          <a:prstGeom prst="wedgeRoundRectCallout">
            <a:avLst>
              <a:gd name="adj1" fmla="val -112282"/>
              <a:gd name="adj2" fmla="val 61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Predictions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350789" y="5550793"/>
            <a:ext cx="2230424" cy="708339"/>
          </a:xfrm>
          <a:prstGeom prst="wedgeRoundRectCallout">
            <a:avLst>
              <a:gd name="adj1" fmla="val -118056"/>
              <a:gd name="adj2" fmla="val 27334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Accuracy of Model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669483"/>
            <a:ext cx="10515600" cy="8850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Word Cloud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444536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Install Package &amp; Call in library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653929"/>
            <a:ext cx="10289644" cy="26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444536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word data should be character form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599128"/>
            <a:ext cx="8804430" cy="35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444536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Word Cloud – Raw Form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1687" b="92487"/>
          <a:stretch/>
        </p:blipFill>
        <p:spPr>
          <a:xfrm>
            <a:off x="722290" y="1329623"/>
            <a:ext cx="8833960" cy="642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80" t="12953" b="1"/>
          <a:stretch/>
        </p:blipFill>
        <p:spPr>
          <a:xfrm>
            <a:off x="722290" y="2099255"/>
            <a:ext cx="7016838" cy="41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7920316"/>
              </p:ext>
            </p:extLst>
          </p:nvPr>
        </p:nvGraphicFramePr>
        <p:xfrm>
          <a:off x="2949262" y="452584"/>
          <a:ext cx="9002332" cy="610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472226" y="3785040"/>
            <a:ext cx="3558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4B5"/>
                </a:solidFill>
                <a:latin typeface="inherit"/>
              </a:rPr>
              <a:t>How can computers help?</a:t>
            </a:r>
            <a:endParaRPr lang="en-IN" dirty="0">
              <a:solidFill>
                <a:srgbClr val="0074B5"/>
              </a:solidFill>
              <a:latin typeface="Open Sans"/>
            </a:endParaRPr>
          </a:p>
          <a:p>
            <a:r>
              <a:rPr lang="en-IN" dirty="0">
                <a:solidFill>
                  <a:srgbClr val="0074B5"/>
                </a:solidFill>
                <a:latin typeface="inherit"/>
              </a:rPr>
              <a:t>The field that addresses how computers understand </a:t>
            </a:r>
            <a:r>
              <a:rPr lang="en-IN" dirty="0" smtClean="0">
                <a:solidFill>
                  <a:srgbClr val="0074B5"/>
                </a:solidFill>
                <a:latin typeface="inherit"/>
              </a:rPr>
              <a:t>text is </a:t>
            </a:r>
            <a:r>
              <a:rPr lang="en-IN" dirty="0">
                <a:solidFill>
                  <a:srgbClr val="0074B5"/>
                </a:solidFill>
                <a:latin typeface="inherit"/>
              </a:rPr>
              <a:t>called </a:t>
            </a:r>
            <a:r>
              <a:rPr lang="en-IN" u="sng" dirty="0">
                <a:solidFill>
                  <a:srgbClr val="0074B5"/>
                </a:solidFill>
                <a:latin typeface="inherit"/>
              </a:rPr>
              <a:t>Natural Language </a:t>
            </a:r>
            <a:r>
              <a:rPr lang="en-IN" u="sng" dirty="0" smtClean="0">
                <a:solidFill>
                  <a:srgbClr val="0074B5"/>
                </a:solidFill>
                <a:latin typeface="inherit"/>
              </a:rPr>
              <a:t>Processing</a:t>
            </a:r>
            <a:r>
              <a:rPr lang="en-IN" dirty="0">
                <a:solidFill>
                  <a:srgbClr val="0074B5"/>
                </a:solidFill>
                <a:latin typeface="inherit"/>
              </a:rPr>
              <a:t>.</a:t>
            </a:r>
            <a:endParaRPr lang="en-IN" dirty="0">
              <a:solidFill>
                <a:srgbClr val="0074B5"/>
              </a:solidFill>
              <a:latin typeface="Open Sans"/>
            </a:endParaRPr>
          </a:p>
          <a:p>
            <a:r>
              <a:rPr lang="en-IN" dirty="0">
                <a:solidFill>
                  <a:srgbClr val="0074B5"/>
                </a:solidFill>
                <a:latin typeface="inherit"/>
              </a:rPr>
              <a:t>The goal is to understand and derive </a:t>
            </a:r>
            <a:r>
              <a:rPr lang="en-IN" dirty="0" smtClean="0">
                <a:solidFill>
                  <a:srgbClr val="0074B5"/>
                </a:solidFill>
                <a:latin typeface="inherit"/>
              </a:rPr>
              <a:t>meaning </a:t>
            </a:r>
            <a:r>
              <a:rPr lang="en-IN" u="sng" dirty="0" smtClean="0">
                <a:solidFill>
                  <a:srgbClr val="0074B5"/>
                </a:solidFill>
                <a:latin typeface="inherit"/>
              </a:rPr>
              <a:t>from </a:t>
            </a:r>
            <a:r>
              <a:rPr lang="en-IN" u="sng" dirty="0">
                <a:solidFill>
                  <a:srgbClr val="0074B5"/>
                </a:solidFill>
                <a:latin typeface="inherit"/>
              </a:rPr>
              <a:t>human language.</a:t>
            </a:r>
            <a:endParaRPr lang="en-IN" b="0" i="0" u="sng" dirty="0">
              <a:solidFill>
                <a:srgbClr val="0074B5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585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1" y="249878"/>
            <a:ext cx="10515600" cy="885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Word Cloud – </a:t>
            </a:r>
            <a:r>
              <a:rPr lang="en-US" dirty="0" smtClean="0">
                <a:solidFill>
                  <a:srgbClr val="0070C0"/>
                </a:solidFill>
              </a:rPr>
              <a:t>Add Color, Scale, Frequency, Order</a:t>
            </a: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73" y="1329623"/>
            <a:ext cx="6118297" cy="885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873" y="2409824"/>
            <a:ext cx="6265426" cy="41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450184" y="289560"/>
            <a:ext cx="8046360" cy="6218953"/>
            <a:chOff x="4694280" y="411520"/>
            <a:chExt cx="7013619" cy="62189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280" y="411520"/>
              <a:ext cx="7013619" cy="621895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" t="9933" r="74965" b="62064"/>
            <a:stretch/>
          </p:blipFill>
          <p:spPr>
            <a:xfrm>
              <a:off x="4834513" y="2819400"/>
              <a:ext cx="1885398" cy="188975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23" r="71300" b="30649"/>
            <a:stretch/>
          </p:blipFill>
          <p:spPr>
            <a:xfrm>
              <a:off x="4708232" y="822960"/>
              <a:ext cx="2012967" cy="2072641"/>
            </a:xfrm>
            <a:prstGeom prst="rect">
              <a:avLst/>
            </a:prstGeom>
          </p:spPr>
        </p:pic>
      </p:grpSp>
      <p:sp>
        <p:nvSpPr>
          <p:cNvPr id="22" name="Oval 21"/>
          <p:cNvSpPr/>
          <p:nvPr/>
        </p:nvSpPr>
        <p:spPr>
          <a:xfrm>
            <a:off x="2992624" y="2941281"/>
            <a:ext cx="3223951" cy="1676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992624" y="883880"/>
            <a:ext cx="3307080" cy="20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76519" y="2235775"/>
            <a:ext cx="1764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PPT we will see these two analysis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83346" y="2125014"/>
            <a:ext cx="1009278" cy="450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42764" y="2902663"/>
            <a:ext cx="1049860" cy="5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669483"/>
            <a:ext cx="10515600" cy="8850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Analysis of Text Document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444536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 Set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002" y="1329623"/>
            <a:ext cx="10992176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We </a:t>
            </a:r>
            <a:r>
              <a:rPr lang="en-IN" sz="2000" dirty="0"/>
              <a:t>have seen data that are structured, numerical</a:t>
            </a:r>
            <a:r>
              <a:rPr lang="en-IN" sz="2000" dirty="0" smtClean="0"/>
              <a:t>, or </a:t>
            </a:r>
            <a:r>
              <a:rPr lang="en-IN" sz="2000" dirty="0"/>
              <a:t>categorical.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On the other hand, tweets are </a:t>
            </a:r>
            <a:r>
              <a:rPr lang="en-IN" sz="2000" b="1" dirty="0"/>
              <a:t>loosely structured</a:t>
            </a:r>
            <a:r>
              <a:rPr lang="en-IN" sz="2000" dirty="0" smtClean="0"/>
              <a:t>. They </a:t>
            </a:r>
            <a:r>
              <a:rPr lang="en-IN" sz="2000" dirty="0"/>
              <a:t>are often </a:t>
            </a:r>
            <a:r>
              <a:rPr lang="en-IN" sz="2000" b="1" dirty="0"/>
              <a:t>textual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They have poor spelling, often </a:t>
            </a:r>
            <a:r>
              <a:rPr lang="en-IN" sz="2000" dirty="0" smtClean="0"/>
              <a:t>contain non-traditional </a:t>
            </a:r>
            <a:r>
              <a:rPr lang="en-IN" sz="2000" dirty="0"/>
              <a:t>grammar, and they are multilingual</a:t>
            </a:r>
            <a:r>
              <a:rPr lang="en-IN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Humans cannot, of course, keep up with internet-scale </a:t>
            </a:r>
            <a:r>
              <a:rPr lang="en-IN" sz="2000" dirty="0" smtClean="0"/>
              <a:t>volumes of data</a:t>
            </a: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Even at the small scale, the cost and </a:t>
            </a:r>
            <a:r>
              <a:rPr lang="en-IN" sz="2000" dirty="0" smtClean="0"/>
              <a:t>time required </a:t>
            </a:r>
            <a:r>
              <a:rPr lang="en-IN" sz="2000" dirty="0"/>
              <a:t>to process this is of course prohibitive.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How can computers help?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field that addresses how computers understand </a:t>
            </a:r>
            <a:r>
              <a:rPr lang="en-IN" sz="2000" dirty="0" smtClean="0"/>
              <a:t>text is </a:t>
            </a:r>
            <a:r>
              <a:rPr lang="en-IN" sz="2000" dirty="0"/>
              <a:t>called Natural Language Processing.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goal is to understand and derive </a:t>
            </a:r>
            <a:r>
              <a:rPr lang="en-IN" sz="2000" dirty="0" smtClean="0"/>
              <a:t>meaning from </a:t>
            </a:r>
            <a:r>
              <a:rPr lang="en-IN" sz="2000" dirty="0"/>
              <a:t>human language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49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96807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 </a:t>
            </a:r>
            <a:r>
              <a:rPr lang="en-US" dirty="0" smtClean="0">
                <a:solidFill>
                  <a:srgbClr val="0070C0"/>
                </a:solidFill>
              </a:rPr>
              <a:t>Text Document &amp; store in a vector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290" y="981894"/>
            <a:ext cx="1099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are taking an example of </a:t>
            </a:r>
            <a:r>
              <a:rPr lang="en-US" dirty="0" smtClean="0"/>
              <a:t>Text Document. Text file </a:t>
            </a:r>
            <a:r>
              <a:rPr lang="en-US" dirty="0" smtClean="0"/>
              <a:t>is available on the </a:t>
            </a:r>
            <a:r>
              <a:rPr lang="en-US" dirty="0" err="1" smtClean="0"/>
              <a:t>Github</a:t>
            </a:r>
            <a:r>
              <a:rPr lang="en-US" dirty="0" smtClean="0"/>
              <a:t> link given below:</a:t>
            </a:r>
          </a:p>
          <a:p>
            <a:r>
              <a:rPr lang="en-IN" b="1" dirty="0" err="1" smtClean="0">
                <a:hlinkClick r:id="rId2"/>
              </a:rPr>
              <a:t>Potdarjs</a:t>
            </a:r>
            <a:r>
              <a:rPr lang="en-IN" b="1" dirty="0" smtClean="0">
                <a:hlinkClick r:id="rId2"/>
              </a:rPr>
              <a:t>/Text-Analytics</a:t>
            </a:r>
            <a:r>
              <a:rPr lang="en-IN" dirty="0" smtClean="0"/>
              <a:t>/</a:t>
            </a:r>
            <a:r>
              <a:rPr lang="en-US" b="1" dirty="0" smtClean="0"/>
              <a:t>Acknowledgment.txt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957" y="1866981"/>
            <a:ext cx="8706119" cy="3999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2290" y="6256986"/>
            <a:ext cx="1099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- The data set is just for study purpose and should not be used anywhere or other purposes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18940" y="3346269"/>
            <a:ext cx="2434107" cy="1237957"/>
          </a:xfrm>
          <a:prstGeom prst="wedgeRoundRectCallout">
            <a:avLst>
              <a:gd name="adj1" fmla="val 56614"/>
              <a:gd name="adj2" fmla="val -72071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Each Para is one index 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10" y="1866981"/>
            <a:ext cx="8600739" cy="4018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244" y="353680"/>
            <a:ext cx="10515600" cy="8850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Convert to a single paragraph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290" y="6256986"/>
            <a:ext cx="1099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- The data set is just for study purpose and should not be used anywhere or other purposes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18940" y="3346269"/>
            <a:ext cx="2434107" cy="1237957"/>
          </a:xfrm>
          <a:prstGeom prst="wedgeRoundRectCallout">
            <a:avLst>
              <a:gd name="adj1" fmla="val 56614"/>
              <a:gd name="adj2" fmla="val -72071"/>
              <a:gd name="adj3" fmla="val 16667"/>
            </a:avLst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Single index  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834</Words>
  <Application>Microsoft Office PowerPoint</Application>
  <PresentationFormat>Widescreen</PresentationFormat>
  <Paragraphs>115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inherit</vt:lpstr>
      <vt:lpstr>Open Sans</vt:lpstr>
      <vt:lpstr>Office Theme</vt:lpstr>
      <vt:lpstr>Text Analytics</vt:lpstr>
      <vt:lpstr>PowerPoint Presentation</vt:lpstr>
      <vt:lpstr>Applications of Text Analysis</vt:lpstr>
      <vt:lpstr>PowerPoint Presentation</vt:lpstr>
      <vt:lpstr>PowerPoint Presentation</vt:lpstr>
      <vt:lpstr>Analysis of Text Document</vt:lpstr>
      <vt:lpstr>Data Set</vt:lpstr>
      <vt:lpstr>Import Text Document &amp; store in a vector</vt:lpstr>
      <vt:lpstr>Convert to a single paragraph</vt:lpstr>
      <vt:lpstr>Convert entire text to lower case</vt:lpstr>
      <vt:lpstr>Remove Punctuation from the text</vt:lpstr>
      <vt:lpstr>Remove Digits from the text</vt:lpstr>
      <vt:lpstr>Remove ‘Stop Words’</vt:lpstr>
      <vt:lpstr>Remove letters</vt:lpstr>
      <vt:lpstr>Remove White Spaces</vt:lpstr>
      <vt:lpstr>Stemming - </vt:lpstr>
      <vt:lpstr>Create Frequency</vt:lpstr>
      <vt:lpstr>Getting the bags of Positive &amp; Negative Words</vt:lpstr>
      <vt:lpstr>Sentiment Analysis – Match the Positive &amp; Negative Words</vt:lpstr>
      <vt:lpstr>Sentiment Analysis – Positive Score , Negative Score &amp; Sentiment Score</vt:lpstr>
      <vt:lpstr>Analysis of Tweets and Building Prediction Model</vt:lpstr>
      <vt:lpstr>Import Data Set</vt:lpstr>
      <vt:lpstr>Preprocessing – Create Target Variable</vt:lpstr>
      <vt:lpstr>Required Packages</vt:lpstr>
      <vt:lpstr>Create Corpus</vt:lpstr>
      <vt:lpstr>Convert entire text to lower case</vt:lpstr>
      <vt:lpstr>Remove Punctuation from the text</vt:lpstr>
      <vt:lpstr>Remove ‘Stop Words’ and word ‘Apple’</vt:lpstr>
      <vt:lpstr>Stemming - </vt:lpstr>
      <vt:lpstr>Create Frequency Matrix</vt:lpstr>
      <vt:lpstr>Check for Sparsity &amp; remove it</vt:lpstr>
      <vt:lpstr>Convert to Data Frame &amp; Make Correct Column Names</vt:lpstr>
      <vt:lpstr>Add Dependent Variable &amp; Split the Data</vt:lpstr>
      <vt:lpstr>Build CART Model, Predictions &amp; Accuracy</vt:lpstr>
      <vt:lpstr>Build Random Forest Model, Predictions &amp; Accuracy</vt:lpstr>
      <vt:lpstr>Word Cloud</vt:lpstr>
      <vt:lpstr>Install Package &amp; Call in library</vt:lpstr>
      <vt:lpstr>The word data should be character form</vt:lpstr>
      <vt:lpstr>Word Cloud – Raw Form</vt:lpstr>
      <vt:lpstr>Word Cloud – Add Color, Scale, Frequency, Order</vt:lpstr>
    </vt:vector>
  </TitlesOfParts>
  <Company>BPCL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potdar jaydeep subhash (जयदीप सुभाष पोतदार)</dc:creator>
  <cp:lastModifiedBy>potdar jaydeep subhash (जयदीप सुभाष पोतदार)</cp:lastModifiedBy>
  <cp:revision>100</cp:revision>
  <dcterms:created xsi:type="dcterms:W3CDTF">2018-03-05T15:02:13Z</dcterms:created>
  <dcterms:modified xsi:type="dcterms:W3CDTF">2018-03-07T18:45:09Z</dcterms:modified>
</cp:coreProperties>
</file>