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257" r:id="rId3"/>
    <p:sldId id="258" r:id="rId4"/>
    <p:sldId id="265" r:id="rId5"/>
    <p:sldId id="266" r:id="rId6"/>
    <p:sldId id="267" r:id="rId7"/>
    <p:sldId id="260" r:id="rId8"/>
    <p:sldId id="268" r:id="rId9"/>
    <p:sldId id="269" r:id="rId10"/>
    <p:sldId id="270" r:id="rId11"/>
    <p:sldId id="276" r:id="rId12"/>
    <p:sldId id="335" r:id="rId13"/>
    <p:sldId id="273" r:id="rId14"/>
    <p:sldId id="271" r:id="rId15"/>
    <p:sldId id="272" r:id="rId16"/>
    <p:sldId id="274" r:id="rId17"/>
    <p:sldId id="261" r:id="rId18"/>
    <p:sldId id="277" r:id="rId19"/>
    <p:sldId id="278" r:id="rId20"/>
    <p:sldId id="279" r:id="rId21"/>
    <p:sldId id="262"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63" r:id="rId35"/>
    <p:sldId id="292" r:id="rId36"/>
    <p:sldId id="293" r:id="rId37"/>
    <p:sldId id="294" r:id="rId38"/>
    <p:sldId id="295" r:id="rId39"/>
    <p:sldId id="296" r:id="rId40"/>
    <p:sldId id="300" r:id="rId41"/>
    <p:sldId id="302" r:id="rId42"/>
    <p:sldId id="301" r:id="rId43"/>
    <p:sldId id="326" r:id="rId44"/>
    <p:sldId id="327" r:id="rId45"/>
    <p:sldId id="303" r:id="rId46"/>
    <p:sldId id="304" r:id="rId47"/>
    <p:sldId id="305" r:id="rId48"/>
    <p:sldId id="306" r:id="rId49"/>
    <p:sldId id="307" r:id="rId50"/>
    <p:sldId id="308" r:id="rId51"/>
    <p:sldId id="309" r:id="rId52"/>
    <p:sldId id="310" r:id="rId53"/>
    <p:sldId id="311" r:id="rId54"/>
    <p:sldId id="312" r:id="rId55"/>
    <p:sldId id="315" r:id="rId56"/>
    <p:sldId id="313" r:id="rId57"/>
    <p:sldId id="314" r:id="rId58"/>
    <p:sldId id="316" r:id="rId59"/>
    <p:sldId id="318" r:id="rId60"/>
    <p:sldId id="319" r:id="rId61"/>
    <p:sldId id="321" r:id="rId62"/>
    <p:sldId id="322" r:id="rId63"/>
    <p:sldId id="323" r:id="rId64"/>
    <p:sldId id="325" r:id="rId65"/>
    <p:sldId id="324" r:id="rId66"/>
    <p:sldId id="328" r:id="rId67"/>
    <p:sldId id="329" r:id="rId68"/>
    <p:sldId id="330" r:id="rId69"/>
    <p:sldId id="331" r:id="rId70"/>
    <p:sldId id="332" r:id="rId71"/>
    <p:sldId id="333" r:id="rId72"/>
    <p:sldId id="336" r:id="rId73"/>
    <p:sldId id="337" r:id="rId74"/>
    <p:sldId id="338" r:id="rId75"/>
    <p:sldId id="340" r:id="rId76"/>
    <p:sldId id="339" r:id="rId77"/>
    <p:sldId id="341" r:id="rId78"/>
    <p:sldId id="342" r:id="rId79"/>
    <p:sldId id="344" r:id="rId80"/>
    <p:sldId id="343" r:id="rId81"/>
    <p:sldId id="345" r:id="rId82"/>
    <p:sldId id="346" r:id="rId83"/>
    <p:sldId id="259" r:id="rId84"/>
    <p:sldId id="297" r:id="rId85"/>
    <p:sldId id="320" r:id="rId86"/>
    <p:sldId id="347"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5C7EB-910E-4F3D-AEB1-A1467C7BB4A1}" type="datetimeFigureOut">
              <a:rPr lang="en-US" smtClean="0"/>
              <a:t>4/6/2018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6B4E0B-2EE6-4CD8-880C-A4CC89900205}" type="slidenum">
              <a:rPr lang="en-US" smtClean="0"/>
              <a:t>‹#›</a:t>
            </a:fld>
            <a:endParaRPr lang="en-US"/>
          </a:p>
        </p:txBody>
      </p:sp>
    </p:spTree>
    <p:extLst>
      <p:ext uri="{BB962C8B-B14F-4D97-AF65-F5344CB8AC3E}">
        <p14:creationId xmlns:p14="http://schemas.microsoft.com/office/powerpoint/2010/main" val="1175509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a:solidFill>
                  <a:schemeClr val="tx1"/>
                </a:solidFill>
                <a:latin typeface="Arial" panose="020B0604020202020204" pitchFamily="34" charset="0"/>
              </a:defRPr>
            </a:lvl9pPr>
          </a:lstStyle>
          <a:p>
            <a:pPr eaLnBrk="1" hangingPunct="1"/>
            <a:fld id="{0EA29899-59C4-41CF-9BB6-68D8CE9853BD}" type="slidenum">
              <a:rPr lang="en-US"/>
              <a:pPr eaLnBrk="1" hangingPunct="1"/>
              <a:t>83</a:t>
            </a:fld>
            <a:endParaRPr lang="en-US"/>
          </a:p>
        </p:txBody>
      </p:sp>
    </p:spTree>
    <p:extLst>
      <p:ext uri="{BB962C8B-B14F-4D97-AF65-F5344CB8AC3E}">
        <p14:creationId xmlns:p14="http://schemas.microsoft.com/office/powerpoint/2010/main" val="2246156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62ECF6-3378-46E9-9CC8-E059156F2D6B}"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CD732-0512-44B2-A267-9419C1444CA4}" type="slidenum">
              <a:rPr lang="en-US" smtClean="0"/>
              <a:t>‹#›</a:t>
            </a:fld>
            <a:endParaRPr lang="en-US"/>
          </a:p>
        </p:txBody>
      </p:sp>
    </p:spTree>
    <p:extLst>
      <p:ext uri="{BB962C8B-B14F-4D97-AF65-F5344CB8AC3E}">
        <p14:creationId xmlns:p14="http://schemas.microsoft.com/office/powerpoint/2010/main" val="3761663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62ECF6-3378-46E9-9CC8-E059156F2D6B}"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CD732-0512-44B2-A267-9419C1444CA4}" type="slidenum">
              <a:rPr lang="en-US" smtClean="0"/>
              <a:t>‹#›</a:t>
            </a:fld>
            <a:endParaRPr lang="en-US"/>
          </a:p>
        </p:txBody>
      </p:sp>
    </p:spTree>
    <p:extLst>
      <p:ext uri="{BB962C8B-B14F-4D97-AF65-F5344CB8AC3E}">
        <p14:creationId xmlns:p14="http://schemas.microsoft.com/office/powerpoint/2010/main" val="1021881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62ECF6-3378-46E9-9CC8-E059156F2D6B}"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CD732-0512-44B2-A267-9419C1444CA4}" type="slidenum">
              <a:rPr lang="en-US" smtClean="0"/>
              <a:t>‹#›</a:t>
            </a:fld>
            <a:endParaRPr lang="en-US"/>
          </a:p>
        </p:txBody>
      </p:sp>
    </p:spTree>
    <p:extLst>
      <p:ext uri="{BB962C8B-B14F-4D97-AF65-F5344CB8AC3E}">
        <p14:creationId xmlns:p14="http://schemas.microsoft.com/office/powerpoint/2010/main" val="238511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62ECF6-3378-46E9-9CC8-E059156F2D6B}"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CD732-0512-44B2-A267-9419C1444CA4}" type="slidenum">
              <a:rPr lang="en-US" smtClean="0"/>
              <a:t>‹#›</a:t>
            </a:fld>
            <a:endParaRPr lang="en-US"/>
          </a:p>
        </p:txBody>
      </p:sp>
    </p:spTree>
    <p:extLst>
      <p:ext uri="{BB962C8B-B14F-4D97-AF65-F5344CB8AC3E}">
        <p14:creationId xmlns:p14="http://schemas.microsoft.com/office/powerpoint/2010/main" val="682010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62ECF6-3378-46E9-9CC8-E059156F2D6B}"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CD732-0512-44B2-A267-9419C1444CA4}" type="slidenum">
              <a:rPr lang="en-US" smtClean="0"/>
              <a:t>‹#›</a:t>
            </a:fld>
            <a:endParaRPr lang="en-US"/>
          </a:p>
        </p:txBody>
      </p:sp>
    </p:spTree>
    <p:extLst>
      <p:ext uri="{BB962C8B-B14F-4D97-AF65-F5344CB8AC3E}">
        <p14:creationId xmlns:p14="http://schemas.microsoft.com/office/powerpoint/2010/main" val="217619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62ECF6-3378-46E9-9CC8-E059156F2D6B}"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ECD732-0512-44B2-A267-9419C1444CA4}" type="slidenum">
              <a:rPr lang="en-US" smtClean="0"/>
              <a:t>‹#›</a:t>
            </a:fld>
            <a:endParaRPr lang="en-US"/>
          </a:p>
        </p:txBody>
      </p:sp>
    </p:spTree>
    <p:extLst>
      <p:ext uri="{BB962C8B-B14F-4D97-AF65-F5344CB8AC3E}">
        <p14:creationId xmlns:p14="http://schemas.microsoft.com/office/powerpoint/2010/main" val="30368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62ECF6-3378-46E9-9CC8-E059156F2D6B}" type="datetimeFigureOut">
              <a:rPr lang="en-US" smtClean="0"/>
              <a:t>4/6/2018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ECD732-0512-44B2-A267-9419C1444CA4}" type="slidenum">
              <a:rPr lang="en-US" smtClean="0"/>
              <a:t>‹#›</a:t>
            </a:fld>
            <a:endParaRPr lang="en-US"/>
          </a:p>
        </p:txBody>
      </p:sp>
    </p:spTree>
    <p:extLst>
      <p:ext uri="{BB962C8B-B14F-4D97-AF65-F5344CB8AC3E}">
        <p14:creationId xmlns:p14="http://schemas.microsoft.com/office/powerpoint/2010/main" val="131009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62ECF6-3378-46E9-9CC8-E059156F2D6B}" type="datetimeFigureOut">
              <a:rPr lang="en-US" smtClean="0"/>
              <a:t>4/6/2018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ECD732-0512-44B2-A267-9419C1444CA4}" type="slidenum">
              <a:rPr lang="en-US" smtClean="0"/>
              <a:t>‹#›</a:t>
            </a:fld>
            <a:endParaRPr lang="en-US"/>
          </a:p>
        </p:txBody>
      </p:sp>
    </p:spTree>
    <p:extLst>
      <p:ext uri="{BB962C8B-B14F-4D97-AF65-F5344CB8AC3E}">
        <p14:creationId xmlns:p14="http://schemas.microsoft.com/office/powerpoint/2010/main" val="2756731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62ECF6-3378-46E9-9CC8-E059156F2D6B}" type="datetimeFigureOut">
              <a:rPr lang="en-US" smtClean="0"/>
              <a:t>4/6/2018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ECD732-0512-44B2-A267-9419C1444CA4}" type="slidenum">
              <a:rPr lang="en-US" smtClean="0"/>
              <a:t>‹#›</a:t>
            </a:fld>
            <a:endParaRPr lang="en-US"/>
          </a:p>
        </p:txBody>
      </p:sp>
    </p:spTree>
    <p:extLst>
      <p:ext uri="{BB962C8B-B14F-4D97-AF65-F5344CB8AC3E}">
        <p14:creationId xmlns:p14="http://schemas.microsoft.com/office/powerpoint/2010/main" val="4219193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62ECF6-3378-46E9-9CC8-E059156F2D6B}"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ECD732-0512-44B2-A267-9419C1444CA4}" type="slidenum">
              <a:rPr lang="en-US" smtClean="0"/>
              <a:t>‹#›</a:t>
            </a:fld>
            <a:endParaRPr lang="en-US"/>
          </a:p>
        </p:txBody>
      </p:sp>
    </p:spTree>
    <p:extLst>
      <p:ext uri="{BB962C8B-B14F-4D97-AF65-F5344CB8AC3E}">
        <p14:creationId xmlns:p14="http://schemas.microsoft.com/office/powerpoint/2010/main" val="2427297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62ECF6-3378-46E9-9CC8-E059156F2D6B}"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ECD732-0512-44B2-A267-9419C1444CA4}" type="slidenum">
              <a:rPr lang="en-US" smtClean="0"/>
              <a:t>‹#›</a:t>
            </a:fld>
            <a:endParaRPr lang="en-US"/>
          </a:p>
        </p:txBody>
      </p:sp>
    </p:spTree>
    <p:extLst>
      <p:ext uri="{BB962C8B-B14F-4D97-AF65-F5344CB8AC3E}">
        <p14:creationId xmlns:p14="http://schemas.microsoft.com/office/powerpoint/2010/main" val="2287324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62ECF6-3378-46E9-9CC8-E059156F2D6B}" type="datetimeFigureOut">
              <a:rPr lang="en-US" smtClean="0"/>
              <a:t>4/6/2018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ECD732-0512-44B2-A267-9419C1444CA4}" type="slidenum">
              <a:rPr lang="en-US" smtClean="0"/>
              <a:t>‹#›</a:t>
            </a:fld>
            <a:endParaRPr lang="en-US"/>
          </a:p>
        </p:txBody>
      </p:sp>
    </p:spTree>
    <p:extLst>
      <p:ext uri="{BB962C8B-B14F-4D97-AF65-F5344CB8AC3E}">
        <p14:creationId xmlns:p14="http://schemas.microsoft.com/office/powerpoint/2010/main" val="3204228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hyperlink" Target="http://www.w3.org/"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hyperlink" Target="http://www.elections.state.md.us/elections/2012/election_data/index.html" TargetMode="Externa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planning.maryland.gov/Redistricting/2010/legiDist.html" TargetMode="Externa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hyperlink" Target="ftp://cran.r-project.org/" TargetMode="Externa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5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hyperlink" Target="http://www.transparency.org/news/pressreleases/" TargetMode="Externa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 Id="rId4" Type="http://schemas.openxmlformats.org/officeDocument/2006/relationships/image" Target="../media/image62.png"/></Relationships>
</file>

<file path=ppt/slides/_rels/slide6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 Id="rId4" Type="http://schemas.openxmlformats.org/officeDocument/2006/relationships/image" Target="../media/image6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hyperlink" Target="http://www.rdatacollection.com/materials/solutions" TargetMode="External"/><Relationship Id="rId1" Type="http://schemas.openxmlformats.org/officeDocument/2006/relationships/slideLayout" Target="../slideLayouts/slideLayout7.xml"/><Relationship Id="rId4" Type="http://schemas.openxmlformats.org/officeDocument/2006/relationships/image" Target="../media/image72.png"/></Relationships>
</file>

<file path=ppt/slides/_rels/slide7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hyperlink" Target="https://www.icpsr.umich.edu/icpsrweb/ICPSR/ssvd/search" TargetMode="External"/><Relationship Id="rId1" Type="http://schemas.openxmlformats.org/officeDocument/2006/relationships/slideLayout" Target="../slideLayouts/slideLayout7.xml"/><Relationship Id="rId4" Type="http://schemas.openxmlformats.org/officeDocument/2006/relationships/image" Target="../media/image74.png"/></Relationships>
</file>

<file path=ppt/slides/_rels/slide7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hyperlink" Target="http://www.wateroffice.ec.gc.ca/graph/graph_e.html?mode=text&amp;stn=05ND012&amp;prm1=3&amp;syr=2012&amp;smo=09&amp;sday=15&amp;eyr=2012&amp;emo=09&amp;eday=18" TargetMode="Externa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hyperlink" Target="http://www.wateroffice.ec.gc.ca/include/disclaimer.php" TargetMode="Externa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hyperlink" Target="https://dev.twitter.com/apps" TargetMode="Externa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8" Type="http://schemas.openxmlformats.org/officeDocument/2006/relationships/hyperlink" Target="http://www.visistat.com/case-study-pullan.php" TargetMode="External"/><Relationship Id="rId3" Type="http://schemas.openxmlformats.org/officeDocument/2006/relationships/hyperlink" Target="http://www.visistat.com/" TargetMode="External"/><Relationship Id="rId7" Type="http://schemas.openxmlformats.org/officeDocument/2006/relationships/hyperlink" Target="http://www.visistat.com/case-study-blastmedia.php"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www.visistat.com/case-study-sanfrancisco-ballet.php" TargetMode="External"/><Relationship Id="rId5" Type="http://schemas.openxmlformats.org/officeDocument/2006/relationships/hyperlink" Target="http://www.visistat.com/case-study-mountain-winery.php" TargetMode="External"/><Relationship Id="rId10" Type="http://schemas.openxmlformats.org/officeDocument/2006/relationships/hyperlink" Target="http://www.visistat.com/case-study-guruprint.php" TargetMode="External"/><Relationship Id="rId4" Type="http://schemas.openxmlformats.org/officeDocument/2006/relationships/hyperlink" Target="http://www.visistat.com/case-study-tickets-by-internet.php" TargetMode="External"/><Relationship Id="rId9" Type="http://schemas.openxmlformats.org/officeDocument/2006/relationships/hyperlink" Target="http://www.visistat.com/case-study-intero-real-estate.php" TargetMode="External"/></Relationships>
</file>

<file path=ppt/slides/_rels/slide84.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57" y="0"/>
            <a:ext cx="12126191" cy="6858000"/>
          </a:xfrm>
          <a:prstGeom prst="rect">
            <a:avLst/>
          </a:prstGeom>
        </p:spPr>
      </p:pic>
    </p:spTree>
    <p:extLst>
      <p:ext uri="{BB962C8B-B14F-4D97-AF65-F5344CB8AC3E}">
        <p14:creationId xmlns:p14="http://schemas.microsoft.com/office/powerpoint/2010/main" val="33194969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1"/>
          </p:nvPr>
        </p:nvSpPr>
        <p:spPr/>
        <p:txBody>
          <a:bodyPr/>
          <a:lstStyle/>
          <a:p>
            <a:pPr algn="ctr" eaLnBrk="1" hangingPunct="1">
              <a:buFont typeface="Arial" panose="020B0604020202020204" pitchFamily="34" charset="0"/>
              <a:buNone/>
            </a:pPr>
            <a:r>
              <a:rPr lang="en-IE" dirty="0" smtClean="0">
                <a:solidFill>
                  <a:srgbClr val="FF0000"/>
                </a:solidFill>
              </a:rPr>
              <a:t>Remember all of this is complex information. </a:t>
            </a:r>
          </a:p>
          <a:p>
            <a:pPr algn="ctr" eaLnBrk="1" hangingPunct="1">
              <a:buFont typeface="Arial" panose="020B0604020202020204" pitchFamily="34" charset="0"/>
              <a:buNone/>
            </a:pPr>
            <a:r>
              <a:rPr lang="en-IE" dirty="0" smtClean="0">
                <a:solidFill>
                  <a:srgbClr val="FF0000"/>
                </a:solidFill>
              </a:rPr>
              <a:t>Need to consider whether you can collect the data to generate this information.</a:t>
            </a:r>
          </a:p>
          <a:p>
            <a:pPr eaLnBrk="1" hangingPunct="1"/>
            <a:endParaRPr lang="en-IE" dirty="0" smtClean="0"/>
          </a:p>
        </p:txBody>
      </p:sp>
      <p:sp>
        <p:nvSpPr>
          <p:cNvPr id="4" name="Footer Placeholder 3"/>
          <p:cNvSpPr>
            <a:spLocks noGrp="1"/>
          </p:cNvSpPr>
          <p:nvPr>
            <p:ph type="ftr" sz="quarter" idx="11"/>
          </p:nvPr>
        </p:nvSpPr>
        <p:spPr/>
        <p:txBody>
          <a:bodyPr/>
          <a:lstStyle/>
          <a:p>
            <a:pPr>
              <a:defRPr/>
            </a:pPr>
            <a:r>
              <a:rPr lang="en-IE"/>
              <a:t>Web Analytics</a:t>
            </a:r>
          </a:p>
        </p:txBody>
      </p:sp>
    </p:spTree>
    <p:extLst>
      <p:ext uri="{BB962C8B-B14F-4D97-AF65-F5344CB8AC3E}">
        <p14:creationId xmlns:p14="http://schemas.microsoft.com/office/powerpoint/2010/main" val="26355428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4062" y="1387473"/>
            <a:ext cx="4688704" cy="4350610"/>
          </a:xfrm>
          <a:prstGeom prst="rect">
            <a:avLst/>
          </a:prstGeom>
        </p:spPr>
      </p:pic>
      <p:sp>
        <p:nvSpPr>
          <p:cNvPr id="13314" name="Title 1"/>
          <p:cNvSpPr>
            <a:spLocks noGrp="1"/>
          </p:cNvSpPr>
          <p:nvPr>
            <p:ph type="title"/>
          </p:nvPr>
        </p:nvSpPr>
        <p:spPr/>
        <p:txBody>
          <a:bodyPr/>
          <a:lstStyle/>
          <a:p>
            <a:pPr algn="ctr" eaLnBrk="1" hangingPunct="1"/>
            <a:r>
              <a:rPr lang="en-IE" dirty="0" smtClean="0"/>
              <a:t>How is data collected?</a:t>
            </a:r>
          </a:p>
        </p:txBody>
      </p:sp>
      <p:sp>
        <p:nvSpPr>
          <p:cNvPr id="13315" name="Content Placeholder 2"/>
          <p:cNvSpPr>
            <a:spLocks noGrp="1"/>
          </p:cNvSpPr>
          <p:nvPr>
            <p:ph sz="half" idx="1"/>
          </p:nvPr>
        </p:nvSpPr>
        <p:spPr>
          <a:xfrm>
            <a:off x="7010400" y="3794735"/>
            <a:ext cx="5181600" cy="689525"/>
          </a:xfrm>
        </p:spPr>
        <p:txBody>
          <a:bodyPr>
            <a:normAutofit/>
          </a:bodyPr>
          <a:lstStyle/>
          <a:p>
            <a:pPr eaLnBrk="1" hangingPunct="1"/>
            <a:endParaRPr lang="en-IE" dirty="0" smtClean="0"/>
          </a:p>
          <a:p>
            <a:pPr lvl="1" eaLnBrk="1" hangingPunct="1"/>
            <a:endParaRPr lang="en-IE" dirty="0" smtClean="0"/>
          </a:p>
          <a:p>
            <a:pPr lvl="1" eaLnBrk="1" hangingPunct="1"/>
            <a:endParaRPr lang="en-IE" dirty="0" smtClean="0"/>
          </a:p>
        </p:txBody>
      </p:sp>
      <p:sp>
        <p:nvSpPr>
          <p:cNvPr id="13316" name="Content Placeholder 3"/>
          <p:cNvSpPr>
            <a:spLocks noGrp="1"/>
          </p:cNvSpPr>
          <p:nvPr>
            <p:ph sz="half" idx="2"/>
          </p:nvPr>
        </p:nvSpPr>
        <p:spPr>
          <a:xfrm>
            <a:off x="6096000" y="2619538"/>
            <a:ext cx="5181600" cy="1886480"/>
          </a:xfrm>
        </p:spPr>
        <p:txBody>
          <a:bodyPr>
            <a:noAutofit/>
          </a:bodyPr>
          <a:lstStyle/>
          <a:p>
            <a:pPr marL="342900" lvl="1" indent="-342900"/>
            <a:r>
              <a:rPr lang="en-IE" sz="3600" dirty="0" smtClean="0">
                <a:solidFill>
                  <a:srgbClr val="0070C0"/>
                </a:solidFill>
              </a:rPr>
              <a:t>Script Based Tracking</a:t>
            </a:r>
          </a:p>
          <a:p>
            <a:pPr marL="342900" lvl="1" indent="-342900"/>
            <a:endParaRPr lang="en-IE" sz="3600" dirty="0" smtClean="0">
              <a:solidFill>
                <a:srgbClr val="0070C0"/>
              </a:solidFill>
            </a:endParaRPr>
          </a:p>
          <a:p>
            <a:pPr marL="342900" lvl="1" indent="-342900"/>
            <a:r>
              <a:rPr lang="en-IE" sz="3600" dirty="0">
                <a:solidFill>
                  <a:srgbClr val="0070C0"/>
                </a:solidFill>
              </a:rPr>
              <a:t>Server </a:t>
            </a:r>
            <a:r>
              <a:rPr lang="en-IE" sz="3600" dirty="0" smtClean="0">
                <a:solidFill>
                  <a:srgbClr val="0070C0"/>
                </a:solidFill>
              </a:rPr>
              <a:t>logs</a:t>
            </a:r>
          </a:p>
        </p:txBody>
      </p:sp>
      <p:sp>
        <p:nvSpPr>
          <p:cNvPr id="5" name="Footer Placeholder 4"/>
          <p:cNvSpPr>
            <a:spLocks noGrp="1"/>
          </p:cNvSpPr>
          <p:nvPr>
            <p:ph type="ftr" sz="quarter" idx="11"/>
          </p:nvPr>
        </p:nvSpPr>
        <p:spPr/>
        <p:txBody>
          <a:bodyPr/>
          <a:lstStyle/>
          <a:p>
            <a:pPr>
              <a:defRPr/>
            </a:pPr>
            <a:r>
              <a:rPr lang="en-IE"/>
              <a:t>Web Analytics</a:t>
            </a:r>
          </a:p>
        </p:txBody>
      </p:sp>
    </p:spTree>
    <p:extLst>
      <p:ext uri="{BB962C8B-B14F-4D97-AF65-F5344CB8AC3E}">
        <p14:creationId xmlns:p14="http://schemas.microsoft.com/office/powerpoint/2010/main" val="20080306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346154"/>
            <a:ext cx="3846019" cy="3568689"/>
          </a:xfrm>
          <a:prstGeom prst="rect">
            <a:avLst/>
          </a:prstGeom>
        </p:spPr>
      </p:pic>
      <p:sp>
        <p:nvSpPr>
          <p:cNvPr id="13314" name="Title 1"/>
          <p:cNvSpPr>
            <a:spLocks noGrp="1"/>
          </p:cNvSpPr>
          <p:nvPr>
            <p:ph type="title"/>
          </p:nvPr>
        </p:nvSpPr>
        <p:spPr>
          <a:xfrm>
            <a:off x="838200" y="172366"/>
            <a:ext cx="10515600" cy="686568"/>
          </a:xfrm>
        </p:spPr>
        <p:txBody>
          <a:bodyPr>
            <a:normAutofit fontScale="90000"/>
          </a:bodyPr>
          <a:lstStyle/>
          <a:p>
            <a:pPr algn="ctr" eaLnBrk="1" hangingPunct="1"/>
            <a:r>
              <a:rPr lang="en-IE" dirty="0" smtClean="0"/>
              <a:t>How is data collected?</a:t>
            </a:r>
          </a:p>
        </p:txBody>
      </p:sp>
      <p:sp>
        <p:nvSpPr>
          <p:cNvPr id="13315" name="Content Placeholder 2"/>
          <p:cNvSpPr>
            <a:spLocks noGrp="1"/>
          </p:cNvSpPr>
          <p:nvPr>
            <p:ph sz="half" idx="1"/>
          </p:nvPr>
        </p:nvSpPr>
        <p:spPr>
          <a:xfrm>
            <a:off x="7010400" y="3794735"/>
            <a:ext cx="5181600" cy="689525"/>
          </a:xfrm>
        </p:spPr>
        <p:txBody>
          <a:bodyPr>
            <a:normAutofit/>
          </a:bodyPr>
          <a:lstStyle/>
          <a:p>
            <a:pPr eaLnBrk="1" hangingPunct="1"/>
            <a:endParaRPr lang="en-IE" dirty="0" smtClean="0"/>
          </a:p>
          <a:p>
            <a:pPr lvl="1" eaLnBrk="1" hangingPunct="1"/>
            <a:endParaRPr lang="en-IE" dirty="0" smtClean="0"/>
          </a:p>
          <a:p>
            <a:pPr lvl="1" eaLnBrk="1" hangingPunct="1"/>
            <a:endParaRPr lang="en-IE" dirty="0" smtClean="0"/>
          </a:p>
        </p:txBody>
      </p:sp>
      <p:sp>
        <p:nvSpPr>
          <p:cNvPr id="5" name="Footer Placeholder 4"/>
          <p:cNvSpPr>
            <a:spLocks noGrp="1"/>
          </p:cNvSpPr>
          <p:nvPr>
            <p:ph type="ftr" sz="quarter" idx="11"/>
          </p:nvPr>
        </p:nvSpPr>
        <p:spPr/>
        <p:txBody>
          <a:bodyPr/>
          <a:lstStyle/>
          <a:p>
            <a:pPr>
              <a:defRPr/>
            </a:pPr>
            <a:r>
              <a:rPr lang="en-IE"/>
              <a:t>Web Analytics</a:t>
            </a:r>
          </a:p>
        </p:txBody>
      </p:sp>
      <p:sp>
        <p:nvSpPr>
          <p:cNvPr id="2" name="Content Placeholder 1"/>
          <p:cNvSpPr>
            <a:spLocks noGrp="1"/>
          </p:cNvSpPr>
          <p:nvPr>
            <p:ph sz="half" idx="2"/>
          </p:nvPr>
        </p:nvSpPr>
        <p:spPr>
          <a:xfrm>
            <a:off x="4312185" y="1215654"/>
            <a:ext cx="7386755" cy="4351338"/>
          </a:xfrm>
        </p:spPr>
        <p:txBody>
          <a:bodyPr>
            <a:normAutofit/>
          </a:bodyPr>
          <a:lstStyle/>
          <a:p>
            <a:r>
              <a:rPr lang="en-US" sz="2400" dirty="0"/>
              <a:t>C</a:t>
            </a:r>
            <a:r>
              <a:rPr lang="en-US" sz="2400" dirty="0" smtClean="0"/>
              <a:t>lassified </a:t>
            </a:r>
            <a:r>
              <a:rPr lang="en-US" sz="2400" dirty="0"/>
              <a:t>into three categories, depending on the mining goals and the information garnered: </a:t>
            </a:r>
            <a:endParaRPr lang="en-US" sz="2400" dirty="0" smtClean="0"/>
          </a:p>
          <a:p>
            <a:r>
              <a:rPr lang="en-US" sz="2400" i="1" dirty="0" smtClean="0"/>
              <a:t>web </a:t>
            </a:r>
            <a:r>
              <a:rPr lang="en-US" sz="2400" i="1" dirty="0"/>
              <a:t>structure </a:t>
            </a:r>
            <a:r>
              <a:rPr lang="en-US" sz="2400" i="1" dirty="0" smtClean="0"/>
              <a:t>mining</a:t>
            </a:r>
            <a:r>
              <a:rPr lang="en-US" sz="2400" dirty="0"/>
              <a:t> </a:t>
            </a:r>
            <a:r>
              <a:rPr lang="en-US" sz="2400" dirty="0" smtClean="0"/>
              <a:t>- </a:t>
            </a:r>
            <a:r>
              <a:rPr lang="en-US" sz="2400" dirty="0"/>
              <a:t>extracts patterns from the linking structures between pages, and presents the web as a directed graph in which the nodes represent pages and the directed edges represent links</a:t>
            </a:r>
            <a:endParaRPr lang="en-US" sz="2400" dirty="0" smtClean="0"/>
          </a:p>
          <a:p>
            <a:r>
              <a:rPr lang="en-US" sz="2400" i="1" dirty="0" smtClean="0"/>
              <a:t>web </a:t>
            </a:r>
            <a:r>
              <a:rPr lang="en-US" sz="2400" i="1" dirty="0"/>
              <a:t>usage </a:t>
            </a:r>
            <a:r>
              <a:rPr lang="en-US" sz="2400" i="1" dirty="0" smtClean="0"/>
              <a:t>mining</a:t>
            </a:r>
            <a:r>
              <a:rPr lang="en-US" sz="2400" dirty="0"/>
              <a:t> </a:t>
            </a:r>
            <a:r>
              <a:rPr lang="en-US" sz="2400" dirty="0" smtClean="0"/>
              <a:t>- </a:t>
            </a:r>
            <a:r>
              <a:rPr lang="en-US" sz="2400" dirty="0"/>
              <a:t>mines user activity patterns gathered from the analysis of web log records, in order to understand user behavior during website visits</a:t>
            </a:r>
            <a:endParaRPr lang="en-US" sz="2400" dirty="0" smtClean="0"/>
          </a:p>
          <a:p>
            <a:r>
              <a:rPr lang="en-US" sz="2400" i="1" dirty="0" smtClean="0"/>
              <a:t>web </a:t>
            </a:r>
            <a:r>
              <a:rPr lang="en-US" sz="2400" i="1" dirty="0"/>
              <a:t>content mining</a:t>
            </a:r>
            <a:r>
              <a:rPr lang="en-US" sz="2400" dirty="0"/>
              <a:t> </a:t>
            </a:r>
            <a:r>
              <a:rPr lang="en-US" sz="2400" dirty="0" smtClean="0"/>
              <a:t>- </a:t>
            </a:r>
            <a:r>
              <a:rPr lang="en-US" sz="2400" dirty="0"/>
              <a:t>and mines valuable information from web content</a:t>
            </a:r>
          </a:p>
        </p:txBody>
      </p:sp>
    </p:spTree>
    <p:extLst>
      <p:ext uri="{BB962C8B-B14F-4D97-AF65-F5344CB8AC3E}">
        <p14:creationId xmlns:p14="http://schemas.microsoft.com/office/powerpoint/2010/main" val="38975807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lgn="l"/>
            <a:r>
              <a:rPr lang="en-IE" smtClean="0"/>
              <a:t>Script Based Tracking</a:t>
            </a:r>
          </a:p>
        </p:txBody>
      </p:sp>
      <p:sp>
        <p:nvSpPr>
          <p:cNvPr id="3" name="Content Placeholder 2"/>
          <p:cNvSpPr>
            <a:spLocks noGrp="1"/>
          </p:cNvSpPr>
          <p:nvPr>
            <p:ph idx="1"/>
          </p:nvPr>
        </p:nvSpPr>
        <p:spPr/>
        <p:txBody>
          <a:bodyPr>
            <a:normAutofit fontScale="92500" lnSpcReduction="10000"/>
          </a:bodyPr>
          <a:lstStyle/>
          <a:p>
            <a:pPr>
              <a:buFont typeface="Arial" charset="0"/>
              <a:buChar char="•"/>
              <a:defRPr/>
            </a:pPr>
            <a:r>
              <a:rPr lang="en-IE" dirty="0" smtClean="0"/>
              <a:t>Some code (normally Java script) is added to each page.</a:t>
            </a:r>
          </a:p>
          <a:p>
            <a:pPr>
              <a:buFont typeface="Arial" charset="0"/>
              <a:buChar char="•"/>
              <a:defRPr/>
            </a:pPr>
            <a:r>
              <a:rPr lang="en-IE" dirty="0" smtClean="0"/>
              <a:t>This code can collect additional information and send it back to the server.</a:t>
            </a:r>
          </a:p>
          <a:p>
            <a:pPr lvl="1">
              <a:buFont typeface="Arial" charset="0"/>
              <a:buChar char="–"/>
              <a:defRPr/>
            </a:pPr>
            <a:r>
              <a:rPr lang="en-IE" dirty="0" smtClean="0"/>
              <a:t>for example: Information about the screen size, partial form completion.</a:t>
            </a:r>
          </a:p>
          <a:p>
            <a:pPr>
              <a:buFont typeface="Arial" charset="0"/>
              <a:buChar char="•"/>
              <a:defRPr/>
            </a:pPr>
            <a:r>
              <a:rPr lang="en-IE" dirty="0" smtClean="0"/>
              <a:t>The page tagging service manages the process of assigning cookies to visitors.</a:t>
            </a:r>
          </a:p>
          <a:p>
            <a:pPr>
              <a:buFont typeface="Arial" charset="0"/>
              <a:buChar char="•"/>
              <a:defRPr/>
            </a:pPr>
            <a:r>
              <a:rPr lang="en-IE" dirty="0" smtClean="0"/>
              <a:t>Page tagging can report on events which do not involve a request to the web server</a:t>
            </a:r>
          </a:p>
          <a:p>
            <a:pPr lvl="1">
              <a:buFont typeface="Arial" charset="0"/>
              <a:buChar char="–"/>
              <a:defRPr/>
            </a:pPr>
            <a:r>
              <a:rPr lang="en-IE" dirty="0" smtClean="0"/>
              <a:t>Eg.  such as interactions within Flash movies or partial form completion</a:t>
            </a:r>
          </a:p>
          <a:p>
            <a:pPr>
              <a:buFont typeface="Arial" charset="0"/>
              <a:buChar char="•"/>
              <a:defRPr/>
            </a:pPr>
            <a:r>
              <a:rPr lang="en-IE" dirty="0" smtClean="0"/>
              <a:t>The technology is usually provided as part of a hosted solution and website owners can access real time reports online without needing any additional hardware or software in-house.</a:t>
            </a:r>
          </a:p>
          <a:p>
            <a:pPr lvl="1">
              <a:buFont typeface="Arial" charset="0"/>
              <a:buChar char="–"/>
              <a:defRPr/>
            </a:pPr>
            <a:endParaRPr lang="en-IE" dirty="0" smtClean="0"/>
          </a:p>
          <a:p>
            <a:pPr>
              <a:buFont typeface="Arial" charset="0"/>
              <a:buChar char="•"/>
              <a:defRPr/>
            </a:pPr>
            <a:endParaRPr lang="en-IE" dirty="0" smtClean="0"/>
          </a:p>
        </p:txBody>
      </p:sp>
      <p:sp>
        <p:nvSpPr>
          <p:cNvPr id="4" name="Footer Placeholder 3"/>
          <p:cNvSpPr>
            <a:spLocks noGrp="1"/>
          </p:cNvSpPr>
          <p:nvPr>
            <p:ph type="ftr" sz="quarter" idx="11"/>
          </p:nvPr>
        </p:nvSpPr>
        <p:spPr/>
        <p:txBody>
          <a:bodyPr/>
          <a:lstStyle/>
          <a:p>
            <a:pPr>
              <a:defRPr/>
            </a:pPr>
            <a:r>
              <a:rPr lang="en-IE"/>
              <a:t>Web Analytics</a:t>
            </a:r>
          </a:p>
        </p:txBody>
      </p:sp>
    </p:spTree>
    <p:extLst>
      <p:ext uri="{BB962C8B-B14F-4D97-AF65-F5344CB8AC3E}">
        <p14:creationId xmlns:p14="http://schemas.microsoft.com/office/powerpoint/2010/main" val="23165141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IE" smtClean="0"/>
              <a:t>Server logs</a:t>
            </a:r>
          </a:p>
        </p:txBody>
      </p:sp>
      <p:sp>
        <p:nvSpPr>
          <p:cNvPr id="3" name="Content Placeholder 2"/>
          <p:cNvSpPr>
            <a:spLocks noGrp="1"/>
          </p:cNvSpPr>
          <p:nvPr>
            <p:ph idx="1"/>
          </p:nvPr>
        </p:nvSpPr>
        <p:spPr/>
        <p:txBody>
          <a:bodyPr rtlCol="0">
            <a:normAutofit/>
          </a:bodyPr>
          <a:lstStyle/>
          <a:p>
            <a:pPr>
              <a:buNone/>
              <a:defRPr/>
            </a:pPr>
            <a:r>
              <a:rPr lang="en-IE" dirty="0" smtClean="0"/>
              <a:t>These are log files which contain a history of activity on a web server.</a:t>
            </a:r>
          </a:p>
          <a:p>
            <a:pPr lvl="1">
              <a:defRPr/>
            </a:pPr>
            <a:r>
              <a:rPr lang="en-IE" dirty="0" smtClean="0"/>
              <a:t>Data saved generally includes:</a:t>
            </a:r>
          </a:p>
          <a:p>
            <a:pPr lvl="2">
              <a:defRPr/>
            </a:pPr>
            <a:r>
              <a:rPr lang="en-IE" dirty="0" smtClean="0"/>
              <a:t>IP address of the client</a:t>
            </a:r>
          </a:p>
          <a:p>
            <a:pPr lvl="2">
              <a:defRPr/>
            </a:pPr>
            <a:r>
              <a:rPr lang="en-IE" dirty="0" smtClean="0"/>
              <a:t>User name if logging on is necessary.</a:t>
            </a:r>
          </a:p>
          <a:p>
            <a:pPr lvl="2">
              <a:defRPr/>
            </a:pPr>
            <a:r>
              <a:rPr lang="en-IE" dirty="0" smtClean="0"/>
              <a:t>Date and Time</a:t>
            </a:r>
          </a:p>
          <a:p>
            <a:pPr lvl="2">
              <a:defRPr/>
            </a:pPr>
            <a:r>
              <a:rPr lang="en-IE" dirty="0" smtClean="0"/>
              <a:t>Page of file requested</a:t>
            </a:r>
          </a:p>
          <a:p>
            <a:pPr lvl="2">
              <a:defRPr/>
            </a:pPr>
            <a:r>
              <a:rPr lang="en-IE" dirty="0" smtClean="0"/>
              <a:t>Number of bytes returned, </a:t>
            </a:r>
          </a:p>
          <a:p>
            <a:pPr lvl="2">
              <a:defRPr/>
            </a:pPr>
            <a:r>
              <a:rPr lang="en-IE" dirty="0" smtClean="0"/>
              <a:t>Browser the client used</a:t>
            </a:r>
          </a:p>
          <a:p>
            <a:pPr lvl="2">
              <a:defRPr/>
            </a:pPr>
            <a:r>
              <a:rPr lang="en-IE" dirty="0" smtClean="0"/>
              <a:t>URL of page which contains the link</a:t>
            </a:r>
          </a:p>
          <a:p>
            <a:pPr lvl="2">
              <a:defRPr/>
            </a:pPr>
            <a:r>
              <a:rPr lang="en-IE" dirty="0" smtClean="0"/>
              <a:t>Any cookies.</a:t>
            </a:r>
          </a:p>
          <a:p>
            <a:pPr lvl="2">
              <a:defRPr/>
            </a:pPr>
            <a:r>
              <a:rPr lang="en-IE" dirty="0" smtClean="0"/>
              <a:t>Any errors</a:t>
            </a:r>
          </a:p>
        </p:txBody>
      </p:sp>
      <p:sp>
        <p:nvSpPr>
          <p:cNvPr id="4" name="Footer Placeholder 3"/>
          <p:cNvSpPr>
            <a:spLocks noGrp="1"/>
          </p:cNvSpPr>
          <p:nvPr>
            <p:ph type="ftr" sz="quarter" idx="11"/>
          </p:nvPr>
        </p:nvSpPr>
        <p:spPr/>
        <p:txBody>
          <a:bodyPr/>
          <a:lstStyle/>
          <a:p>
            <a:pPr>
              <a:defRPr/>
            </a:pPr>
            <a:r>
              <a:rPr lang="en-IE"/>
              <a:t>Web Analytics</a:t>
            </a:r>
          </a:p>
        </p:txBody>
      </p:sp>
    </p:spTree>
    <p:extLst>
      <p:ext uri="{BB962C8B-B14F-4D97-AF65-F5344CB8AC3E}">
        <p14:creationId xmlns:p14="http://schemas.microsoft.com/office/powerpoint/2010/main" val="13149896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E"/>
              <a:t>Web Analytics</a:t>
            </a:r>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26" y="1"/>
            <a:ext cx="8181975"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392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algn="l" eaLnBrk="1" hangingPunct="1"/>
            <a:r>
              <a:rPr lang="en-IE" smtClean="0"/>
              <a:t>Analysis</a:t>
            </a:r>
          </a:p>
        </p:txBody>
      </p:sp>
      <p:sp>
        <p:nvSpPr>
          <p:cNvPr id="19459" name="Content Placeholder 2"/>
          <p:cNvSpPr>
            <a:spLocks noGrp="1"/>
          </p:cNvSpPr>
          <p:nvPr>
            <p:ph idx="1"/>
          </p:nvPr>
        </p:nvSpPr>
        <p:spPr/>
        <p:txBody>
          <a:bodyPr>
            <a:normAutofit/>
          </a:bodyPr>
          <a:lstStyle/>
          <a:p>
            <a:pPr eaLnBrk="1" hangingPunct="1">
              <a:buFont typeface="Arial" charset="0"/>
              <a:buChar char="•"/>
              <a:defRPr/>
            </a:pPr>
            <a:r>
              <a:rPr lang="en-IE" dirty="0" smtClean="0">
                <a:solidFill>
                  <a:srgbClr val="0070C0"/>
                </a:solidFill>
              </a:rPr>
              <a:t>Need to get beyond basic statistics in order to understand the data.</a:t>
            </a:r>
          </a:p>
          <a:p>
            <a:pPr eaLnBrk="1" hangingPunct="1">
              <a:buFont typeface="Arial" charset="0"/>
              <a:buChar char="•"/>
              <a:defRPr/>
            </a:pPr>
            <a:r>
              <a:rPr lang="en-IE" dirty="0" smtClean="0">
                <a:solidFill>
                  <a:srgbClr val="0070C0"/>
                </a:solidFill>
              </a:rPr>
              <a:t>May need to analyse data based on different dimensions.</a:t>
            </a:r>
          </a:p>
          <a:p>
            <a:pPr lvl="1" eaLnBrk="1" hangingPunct="1">
              <a:buFont typeface="Arial" charset="0"/>
              <a:buChar char="–"/>
              <a:defRPr/>
            </a:pPr>
            <a:r>
              <a:rPr lang="en-IE" dirty="0" smtClean="0">
                <a:solidFill>
                  <a:srgbClr val="0070C0"/>
                </a:solidFill>
              </a:rPr>
              <a:t>E.g. data accessed, geographic region, total spend, traffic type, browser used, new verus repeat visitors.</a:t>
            </a:r>
          </a:p>
          <a:p>
            <a:pPr eaLnBrk="1" hangingPunct="1">
              <a:buFont typeface="Arial" charset="0"/>
              <a:buChar char="•"/>
              <a:defRPr/>
            </a:pPr>
            <a:r>
              <a:rPr lang="en-IE" dirty="0" smtClean="0">
                <a:solidFill>
                  <a:srgbClr val="0070C0"/>
                </a:solidFill>
              </a:rPr>
              <a:t>May use external data in order to interpret the data.</a:t>
            </a:r>
          </a:p>
          <a:p>
            <a:pPr lvl="1" eaLnBrk="1" hangingPunct="1">
              <a:buFont typeface="Arial" charset="0"/>
              <a:buChar char="–"/>
              <a:defRPr/>
            </a:pPr>
            <a:r>
              <a:rPr lang="en-IE" dirty="0" smtClean="0">
                <a:solidFill>
                  <a:srgbClr val="0070C0"/>
                </a:solidFill>
              </a:rPr>
              <a:t>E.g. Any external marketing campaigns.</a:t>
            </a:r>
          </a:p>
          <a:p>
            <a:pPr eaLnBrk="1" hangingPunct="1">
              <a:buFont typeface="Arial" charset="0"/>
              <a:buChar char="•"/>
              <a:defRPr/>
            </a:pPr>
            <a:endParaRPr lang="en-IE" dirty="0" smtClean="0"/>
          </a:p>
        </p:txBody>
      </p:sp>
      <p:sp>
        <p:nvSpPr>
          <p:cNvPr id="4" name="Footer Placeholder 3"/>
          <p:cNvSpPr>
            <a:spLocks noGrp="1"/>
          </p:cNvSpPr>
          <p:nvPr>
            <p:ph type="ftr" sz="quarter" idx="11"/>
          </p:nvPr>
        </p:nvSpPr>
        <p:spPr/>
        <p:txBody>
          <a:bodyPr/>
          <a:lstStyle/>
          <a:p>
            <a:pPr>
              <a:defRPr/>
            </a:pPr>
            <a:r>
              <a:rPr lang="en-IE"/>
              <a:t>Web Analytics</a:t>
            </a:r>
          </a:p>
        </p:txBody>
      </p:sp>
      <p:pic>
        <p:nvPicPr>
          <p:cNvPr id="6" name="Picture 4" descr="MD002081.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05927" y="5018881"/>
            <a:ext cx="2398712"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43897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1528" y="180304"/>
            <a:ext cx="9826580" cy="769441"/>
          </a:xfrm>
          <a:prstGeom prst="rect">
            <a:avLst/>
          </a:prstGeom>
          <a:noFill/>
        </p:spPr>
        <p:txBody>
          <a:bodyPr wrap="square" rtlCol="0">
            <a:spAutoFit/>
          </a:bodyPr>
          <a:lstStyle/>
          <a:p>
            <a:r>
              <a:rPr lang="en-US" sz="4400" dirty="0" smtClean="0">
                <a:solidFill>
                  <a:srgbClr val="FF0000"/>
                </a:solidFill>
              </a:rPr>
              <a:t>Prerequisite</a:t>
            </a:r>
            <a:r>
              <a:rPr lang="en-US" sz="4400" dirty="0" smtClean="0"/>
              <a:t> before starting with R</a:t>
            </a:r>
            <a:endParaRPr lang="en-US" sz="4400" dirty="0"/>
          </a:p>
        </p:txBody>
      </p:sp>
      <p:pic>
        <p:nvPicPr>
          <p:cNvPr id="4" name="Picture 3"/>
          <p:cNvPicPr>
            <a:picLocks noChangeAspect="1"/>
          </p:cNvPicPr>
          <p:nvPr/>
        </p:nvPicPr>
        <p:blipFill>
          <a:blip r:embed="rId2"/>
          <a:stretch>
            <a:fillRect/>
          </a:stretch>
        </p:blipFill>
        <p:spPr>
          <a:xfrm>
            <a:off x="831528" y="1271716"/>
            <a:ext cx="10586435" cy="971819"/>
          </a:xfrm>
          <a:prstGeom prst="rect">
            <a:avLst/>
          </a:prstGeom>
        </p:spPr>
      </p:pic>
      <p:pic>
        <p:nvPicPr>
          <p:cNvPr id="6" name="Picture 5"/>
          <p:cNvPicPr>
            <a:picLocks noChangeAspect="1"/>
          </p:cNvPicPr>
          <p:nvPr/>
        </p:nvPicPr>
        <p:blipFill>
          <a:blip r:embed="rId3"/>
          <a:stretch>
            <a:fillRect/>
          </a:stretch>
        </p:blipFill>
        <p:spPr>
          <a:xfrm>
            <a:off x="592378" y="2871525"/>
            <a:ext cx="8718997" cy="3800475"/>
          </a:xfrm>
          <a:prstGeom prst="rect">
            <a:avLst/>
          </a:prstGeom>
        </p:spPr>
      </p:pic>
      <p:sp>
        <p:nvSpPr>
          <p:cNvPr id="7" name="Rounded Rectangle 6"/>
          <p:cNvSpPr/>
          <p:nvPr/>
        </p:nvSpPr>
        <p:spPr>
          <a:xfrm>
            <a:off x="9992138" y="2871525"/>
            <a:ext cx="1590261" cy="583095"/>
          </a:xfrm>
          <a:prstGeom prst="round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URL</a:t>
            </a:r>
            <a:endParaRPr lang="en-US" sz="2400" dirty="0">
              <a:solidFill>
                <a:schemeClr val="tx1"/>
              </a:solidFill>
            </a:endParaRPr>
          </a:p>
        </p:txBody>
      </p:sp>
      <p:cxnSp>
        <p:nvCxnSpPr>
          <p:cNvPr id="9" name="Straight Arrow Connector 8"/>
          <p:cNvCxnSpPr>
            <a:stCxn id="7" idx="1"/>
          </p:cNvCxnSpPr>
          <p:nvPr/>
        </p:nvCxnSpPr>
        <p:spPr>
          <a:xfrm flipH="1">
            <a:off x="6586330" y="3163072"/>
            <a:ext cx="3383280"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10004008" y="4384742"/>
            <a:ext cx="1590261" cy="583095"/>
          </a:xfrm>
          <a:prstGeom prst="round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Click here</a:t>
            </a:r>
            <a:endParaRPr lang="en-US" sz="2400" dirty="0">
              <a:solidFill>
                <a:schemeClr val="tx1"/>
              </a:solidFill>
            </a:endParaRPr>
          </a:p>
        </p:txBody>
      </p:sp>
      <p:cxnSp>
        <p:nvCxnSpPr>
          <p:cNvPr id="14" name="Straight Arrow Connector 13"/>
          <p:cNvCxnSpPr/>
          <p:nvPr/>
        </p:nvCxnSpPr>
        <p:spPr>
          <a:xfrm flipH="1" flipV="1">
            <a:off x="8277970" y="3996178"/>
            <a:ext cx="1740009" cy="6801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4472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02323" y="1781322"/>
            <a:ext cx="6248400" cy="3886200"/>
          </a:xfrm>
          <a:prstGeom prst="rect">
            <a:avLst/>
          </a:prstGeom>
        </p:spPr>
      </p:pic>
      <p:sp>
        <p:nvSpPr>
          <p:cNvPr id="2" name="TextBox 1"/>
          <p:cNvSpPr txBox="1"/>
          <p:nvPr/>
        </p:nvSpPr>
        <p:spPr>
          <a:xfrm>
            <a:off x="831528" y="180304"/>
            <a:ext cx="9826580" cy="769441"/>
          </a:xfrm>
          <a:prstGeom prst="rect">
            <a:avLst/>
          </a:prstGeom>
          <a:noFill/>
        </p:spPr>
        <p:txBody>
          <a:bodyPr wrap="square" rtlCol="0">
            <a:spAutoFit/>
          </a:bodyPr>
          <a:lstStyle/>
          <a:p>
            <a:r>
              <a:rPr lang="en-US" sz="4400" dirty="0" smtClean="0">
                <a:solidFill>
                  <a:srgbClr val="FF0000"/>
                </a:solidFill>
              </a:rPr>
              <a:t>Prerequisite</a:t>
            </a:r>
            <a:r>
              <a:rPr lang="en-US" sz="4400" dirty="0" smtClean="0"/>
              <a:t> before starting with R</a:t>
            </a:r>
            <a:endParaRPr lang="en-US" sz="4400" dirty="0"/>
          </a:p>
        </p:txBody>
      </p:sp>
      <p:sp>
        <p:nvSpPr>
          <p:cNvPr id="7" name="Rounded Rectangle 6"/>
          <p:cNvSpPr/>
          <p:nvPr/>
        </p:nvSpPr>
        <p:spPr>
          <a:xfrm>
            <a:off x="8637563" y="1577295"/>
            <a:ext cx="2996419" cy="3374533"/>
          </a:xfrm>
          <a:prstGeom prst="round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tx1"/>
                </a:solidFill>
              </a:rPr>
              <a:t>Selector Gadget Tool will appear here</a:t>
            </a:r>
            <a:endParaRPr lang="en-US" sz="4400" dirty="0">
              <a:solidFill>
                <a:schemeClr val="tx1"/>
              </a:solidFill>
            </a:endParaRPr>
          </a:p>
        </p:txBody>
      </p:sp>
      <p:cxnSp>
        <p:nvCxnSpPr>
          <p:cNvPr id="9" name="Straight Arrow Connector 8"/>
          <p:cNvCxnSpPr/>
          <p:nvPr/>
        </p:nvCxnSpPr>
        <p:spPr>
          <a:xfrm flipH="1" flipV="1">
            <a:off x="6909889" y="2220536"/>
            <a:ext cx="1727674" cy="215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10141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1527" y="1577294"/>
            <a:ext cx="7034885" cy="2009967"/>
          </a:xfrm>
          <a:prstGeom prst="rect">
            <a:avLst/>
          </a:prstGeom>
        </p:spPr>
      </p:pic>
      <p:sp>
        <p:nvSpPr>
          <p:cNvPr id="2" name="TextBox 1"/>
          <p:cNvSpPr txBox="1"/>
          <p:nvPr/>
        </p:nvSpPr>
        <p:spPr>
          <a:xfrm>
            <a:off x="831528" y="180304"/>
            <a:ext cx="9826580" cy="769441"/>
          </a:xfrm>
          <a:prstGeom prst="rect">
            <a:avLst/>
          </a:prstGeom>
          <a:noFill/>
        </p:spPr>
        <p:txBody>
          <a:bodyPr wrap="square" rtlCol="0">
            <a:spAutoFit/>
          </a:bodyPr>
          <a:lstStyle/>
          <a:p>
            <a:r>
              <a:rPr lang="en-US" sz="4400" dirty="0" smtClean="0"/>
              <a:t>Starting with R</a:t>
            </a:r>
            <a:endParaRPr lang="en-US" sz="4400" dirty="0"/>
          </a:p>
        </p:txBody>
      </p:sp>
      <p:sp>
        <p:nvSpPr>
          <p:cNvPr id="7" name="Rounded Rectangle 6"/>
          <p:cNvSpPr/>
          <p:nvPr/>
        </p:nvSpPr>
        <p:spPr>
          <a:xfrm>
            <a:off x="8637563" y="1577295"/>
            <a:ext cx="2996419" cy="3276059"/>
          </a:xfrm>
          <a:prstGeom prst="round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tx1"/>
                </a:solidFill>
              </a:rPr>
              <a:t>Install required package</a:t>
            </a:r>
          </a:p>
          <a:p>
            <a:pPr algn="ctr"/>
            <a:r>
              <a:rPr lang="en-US" sz="4400" dirty="0" smtClean="0">
                <a:solidFill>
                  <a:schemeClr val="tx1"/>
                </a:solidFill>
              </a:rPr>
              <a:t>“</a:t>
            </a:r>
            <a:r>
              <a:rPr lang="en-US" sz="4400" dirty="0" err="1" smtClean="0">
                <a:solidFill>
                  <a:schemeClr val="tx1"/>
                </a:solidFill>
              </a:rPr>
              <a:t>rvest</a:t>
            </a:r>
            <a:r>
              <a:rPr lang="en-US" sz="4400" dirty="0" smtClean="0">
                <a:solidFill>
                  <a:schemeClr val="tx1"/>
                </a:solidFill>
              </a:rPr>
              <a:t>”</a:t>
            </a:r>
          </a:p>
        </p:txBody>
      </p:sp>
      <p:cxnSp>
        <p:nvCxnSpPr>
          <p:cNvPr id="9" name="Straight Arrow Connector 8"/>
          <p:cNvCxnSpPr/>
          <p:nvPr/>
        </p:nvCxnSpPr>
        <p:spPr>
          <a:xfrm flipH="1" flipV="1">
            <a:off x="6909889" y="2220536"/>
            <a:ext cx="1727674" cy="215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59741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730832" y="2332804"/>
            <a:ext cx="5217957" cy="2407493"/>
          </a:xfrm>
          <a:prstGeom prst="rect">
            <a:avLst/>
          </a:prstGeom>
        </p:spPr>
      </p:pic>
      <p:pic>
        <p:nvPicPr>
          <p:cNvPr id="5" name="Picture 4"/>
          <p:cNvPicPr>
            <a:picLocks noChangeAspect="1"/>
          </p:cNvPicPr>
          <p:nvPr/>
        </p:nvPicPr>
        <p:blipFill>
          <a:blip r:embed="rId3"/>
          <a:stretch>
            <a:fillRect/>
          </a:stretch>
        </p:blipFill>
        <p:spPr>
          <a:xfrm>
            <a:off x="5730832" y="1"/>
            <a:ext cx="5217957" cy="2272920"/>
          </a:xfrm>
          <a:prstGeom prst="rect">
            <a:avLst/>
          </a:prstGeom>
        </p:spPr>
      </p:pic>
      <p:pic>
        <p:nvPicPr>
          <p:cNvPr id="6" name="Picture 5"/>
          <p:cNvPicPr>
            <a:picLocks noChangeAspect="1"/>
          </p:cNvPicPr>
          <p:nvPr/>
        </p:nvPicPr>
        <p:blipFill>
          <a:blip r:embed="rId4"/>
          <a:stretch>
            <a:fillRect/>
          </a:stretch>
        </p:blipFill>
        <p:spPr>
          <a:xfrm>
            <a:off x="5730832" y="4740297"/>
            <a:ext cx="5217957" cy="2117703"/>
          </a:xfrm>
          <a:prstGeom prst="rect">
            <a:avLst/>
          </a:prstGeom>
        </p:spPr>
      </p:pic>
      <p:sp>
        <p:nvSpPr>
          <p:cNvPr id="7" name="TextBox 6"/>
          <p:cNvSpPr txBox="1"/>
          <p:nvPr/>
        </p:nvSpPr>
        <p:spPr>
          <a:xfrm>
            <a:off x="643943" y="868399"/>
            <a:ext cx="4185634" cy="4585871"/>
          </a:xfrm>
          <a:prstGeom prst="rect">
            <a:avLst/>
          </a:prstGeom>
          <a:noFill/>
        </p:spPr>
        <p:txBody>
          <a:bodyPr wrap="square" rtlCol="0">
            <a:spAutoFit/>
          </a:bodyPr>
          <a:lstStyle/>
          <a:p>
            <a:pPr algn="ctr"/>
            <a:r>
              <a:rPr lang="en-US" sz="3200" dirty="0" smtClean="0">
                <a:solidFill>
                  <a:srgbClr val="C00000"/>
                </a:solidFill>
              </a:rPr>
              <a:t>Why</a:t>
            </a:r>
            <a:endParaRPr lang="en-US" sz="3200" dirty="0">
              <a:solidFill>
                <a:srgbClr val="C00000"/>
              </a:solidFill>
            </a:endParaRPr>
          </a:p>
          <a:p>
            <a:pPr algn="ctr"/>
            <a:r>
              <a:rPr lang="en-US" sz="3200" dirty="0" smtClean="0">
                <a:solidFill>
                  <a:srgbClr val="C00000"/>
                </a:solidFill>
              </a:rPr>
              <a:t>Web Analytics ?</a:t>
            </a:r>
          </a:p>
          <a:p>
            <a:pPr algn="ctr"/>
            <a:endParaRPr lang="en-US" sz="4400" dirty="0"/>
          </a:p>
          <a:p>
            <a:pPr algn="ctr"/>
            <a:r>
              <a:rPr lang="en-IE" sz="4400" dirty="0" smtClean="0"/>
              <a:t>improve online </a:t>
            </a:r>
            <a:r>
              <a:rPr lang="en-IE" sz="4400" dirty="0" smtClean="0">
                <a:solidFill>
                  <a:srgbClr val="FF0000"/>
                </a:solidFill>
              </a:rPr>
              <a:t>results</a:t>
            </a:r>
            <a:r>
              <a:rPr lang="en-IE" sz="4400" dirty="0" smtClean="0"/>
              <a:t>, whatever they are...</a:t>
            </a:r>
          </a:p>
          <a:p>
            <a:pPr algn="ctr"/>
            <a:endParaRPr lang="en-US" sz="4400" dirty="0"/>
          </a:p>
        </p:txBody>
      </p:sp>
    </p:spTree>
    <p:extLst>
      <p:ext uri="{BB962C8B-B14F-4D97-AF65-F5344CB8AC3E}">
        <p14:creationId xmlns:p14="http://schemas.microsoft.com/office/powerpoint/2010/main" val="11362713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63428" y="1503743"/>
            <a:ext cx="8029575" cy="4432823"/>
          </a:xfrm>
          <a:prstGeom prst="rect">
            <a:avLst/>
          </a:prstGeom>
        </p:spPr>
      </p:pic>
      <p:sp>
        <p:nvSpPr>
          <p:cNvPr id="2" name="TextBox 1"/>
          <p:cNvSpPr txBox="1"/>
          <p:nvPr/>
        </p:nvSpPr>
        <p:spPr>
          <a:xfrm>
            <a:off x="831528" y="180304"/>
            <a:ext cx="9826580" cy="1323439"/>
          </a:xfrm>
          <a:prstGeom prst="rect">
            <a:avLst/>
          </a:prstGeom>
          <a:noFill/>
        </p:spPr>
        <p:txBody>
          <a:bodyPr wrap="square" rtlCol="0">
            <a:spAutoFit/>
          </a:bodyPr>
          <a:lstStyle/>
          <a:p>
            <a:r>
              <a:rPr lang="en-US" sz="4400" dirty="0" smtClean="0"/>
              <a:t>Web Analytics with R – </a:t>
            </a:r>
          </a:p>
          <a:p>
            <a:r>
              <a:rPr lang="en-US" sz="3600" dirty="0" smtClean="0">
                <a:solidFill>
                  <a:srgbClr val="00B0F0"/>
                </a:solidFill>
              </a:rPr>
              <a:t>Reading HTML code from the </a:t>
            </a:r>
            <a:r>
              <a:rPr lang="en-US" sz="3600" dirty="0" err="1" smtClean="0">
                <a:solidFill>
                  <a:srgbClr val="00B0F0"/>
                </a:solidFill>
              </a:rPr>
              <a:t>IMDb</a:t>
            </a:r>
            <a:r>
              <a:rPr lang="en-US" sz="3600" dirty="0" smtClean="0">
                <a:solidFill>
                  <a:srgbClr val="00B0F0"/>
                </a:solidFill>
              </a:rPr>
              <a:t> website </a:t>
            </a:r>
            <a:endParaRPr lang="en-US" sz="3600" dirty="0">
              <a:solidFill>
                <a:srgbClr val="00B0F0"/>
              </a:solidFill>
            </a:endParaRPr>
          </a:p>
        </p:txBody>
      </p:sp>
      <p:sp>
        <p:nvSpPr>
          <p:cNvPr id="7" name="Rounded Rectangle 6"/>
          <p:cNvSpPr/>
          <p:nvPr/>
        </p:nvSpPr>
        <p:spPr>
          <a:xfrm>
            <a:off x="8637563" y="1577295"/>
            <a:ext cx="3334043" cy="912687"/>
          </a:xfrm>
          <a:prstGeom prst="round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tx1"/>
                </a:solidFill>
              </a:rPr>
              <a:t>Specify URL</a:t>
            </a:r>
          </a:p>
        </p:txBody>
      </p:sp>
      <p:cxnSp>
        <p:nvCxnSpPr>
          <p:cNvPr id="9" name="Straight Arrow Connector 8"/>
          <p:cNvCxnSpPr/>
          <p:nvPr/>
        </p:nvCxnSpPr>
        <p:spPr>
          <a:xfrm flipH="1">
            <a:off x="7202658" y="2047706"/>
            <a:ext cx="1413238" cy="100498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8704989" y="2926080"/>
            <a:ext cx="3334043" cy="1421261"/>
          </a:xfrm>
          <a:prstGeom prst="round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tx1"/>
                </a:solidFill>
              </a:rPr>
              <a:t>Read HTML Code</a:t>
            </a:r>
          </a:p>
        </p:txBody>
      </p:sp>
      <p:cxnSp>
        <p:nvCxnSpPr>
          <p:cNvPr id="10" name="Straight Arrow Connector 9"/>
          <p:cNvCxnSpPr>
            <a:stCxn id="8" idx="1"/>
          </p:cNvCxnSpPr>
          <p:nvPr/>
        </p:nvCxnSpPr>
        <p:spPr>
          <a:xfrm flipH="1">
            <a:off x="3474721" y="3636711"/>
            <a:ext cx="5230268" cy="52732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8704989" y="5002347"/>
            <a:ext cx="3334043" cy="912687"/>
          </a:xfrm>
          <a:prstGeom prst="round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tx1"/>
                </a:solidFill>
              </a:rPr>
              <a:t>HTML doc</a:t>
            </a:r>
          </a:p>
        </p:txBody>
      </p:sp>
      <p:cxnSp>
        <p:nvCxnSpPr>
          <p:cNvPr id="14" name="Straight Arrow Connector 13"/>
          <p:cNvCxnSpPr>
            <a:stCxn id="12" idx="1"/>
          </p:cNvCxnSpPr>
          <p:nvPr/>
        </p:nvCxnSpPr>
        <p:spPr>
          <a:xfrm flipH="1" flipV="1">
            <a:off x="7202658" y="5458690"/>
            <a:ext cx="1502331" cy="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36096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1748" y="1124641"/>
            <a:ext cx="11493304" cy="5262979"/>
          </a:xfrm>
          <a:prstGeom prst="rect">
            <a:avLst/>
          </a:prstGeom>
        </p:spPr>
        <p:txBody>
          <a:bodyPr wrap="square">
            <a:spAutoFit/>
          </a:bodyPr>
          <a:lstStyle/>
          <a:p>
            <a:r>
              <a:rPr lang="en-US" sz="2400" dirty="0"/>
              <a:t>W</a:t>
            </a:r>
            <a:r>
              <a:rPr lang="en-US" sz="2400" dirty="0" smtClean="0"/>
              <a:t>e’ll </a:t>
            </a:r>
            <a:r>
              <a:rPr lang="en-US" sz="2400" dirty="0"/>
              <a:t>be scraping the following data from </a:t>
            </a:r>
            <a:r>
              <a:rPr lang="en-US" sz="2400" dirty="0" err="1" smtClean="0"/>
              <a:t>IMDb</a:t>
            </a:r>
            <a:r>
              <a:rPr lang="en-US" sz="2400" dirty="0" smtClean="0"/>
              <a:t> </a:t>
            </a:r>
            <a:r>
              <a:rPr lang="en-US" sz="2400" dirty="0"/>
              <a:t>website.</a:t>
            </a:r>
          </a:p>
          <a:p>
            <a:r>
              <a:rPr lang="en-US" sz="2400" dirty="0"/>
              <a:t># •	Rank: The rank of the film from 1 to 100 </a:t>
            </a:r>
          </a:p>
          <a:p>
            <a:r>
              <a:rPr lang="en-US" sz="2400" dirty="0"/>
              <a:t># •	Title: The title of the feature film.</a:t>
            </a:r>
          </a:p>
          <a:p>
            <a:r>
              <a:rPr lang="en-US" sz="2400" dirty="0"/>
              <a:t># •	Description: The description of the feature film.</a:t>
            </a:r>
          </a:p>
          <a:p>
            <a:r>
              <a:rPr lang="en-US" sz="2400" dirty="0"/>
              <a:t># •	Runtime: The duration of the feature film.</a:t>
            </a:r>
          </a:p>
          <a:p>
            <a:r>
              <a:rPr lang="en-US" sz="2400" dirty="0"/>
              <a:t># •	Genre: The genre of the feature film,</a:t>
            </a:r>
          </a:p>
          <a:p>
            <a:r>
              <a:rPr lang="en-US" sz="2400" dirty="0"/>
              <a:t># •	Rating: The </a:t>
            </a:r>
            <a:r>
              <a:rPr lang="en-US" sz="2400" dirty="0" err="1"/>
              <a:t>IMDb</a:t>
            </a:r>
            <a:r>
              <a:rPr lang="en-US" sz="2400" dirty="0"/>
              <a:t> rating of the feature film.</a:t>
            </a:r>
          </a:p>
          <a:p>
            <a:r>
              <a:rPr lang="en-US" sz="2400" dirty="0"/>
              <a:t># •	</a:t>
            </a:r>
            <a:r>
              <a:rPr lang="en-US" sz="2400" dirty="0" err="1"/>
              <a:t>Metascore</a:t>
            </a:r>
            <a:r>
              <a:rPr lang="en-US" sz="2400" dirty="0"/>
              <a:t>: The </a:t>
            </a:r>
            <a:r>
              <a:rPr lang="en-US" sz="2400" dirty="0" err="1"/>
              <a:t>metascore</a:t>
            </a:r>
            <a:r>
              <a:rPr lang="en-US" sz="2400" dirty="0"/>
              <a:t> on </a:t>
            </a:r>
            <a:r>
              <a:rPr lang="en-US" sz="2400" dirty="0" err="1"/>
              <a:t>IMDb</a:t>
            </a:r>
            <a:r>
              <a:rPr lang="en-US" sz="2400" dirty="0"/>
              <a:t> website for the feature film.</a:t>
            </a:r>
          </a:p>
          <a:p>
            <a:r>
              <a:rPr lang="en-US" sz="2400" dirty="0"/>
              <a:t># •	Votes: Votes cast in favor of the feature film.</a:t>
            </a:r>
          </a:p>
          <a:p>
            <a:r>
              <a:rPr lang="en-US" sz="2400" dirty="0"/>
              <a:t># •	</a:t>
            </a:r>
            <a:r>
              <a:rPr lang="en-US" sz="2400" dirty="0" err="1"/>
              <a:t>Gross_Earning_in_Mil</a:t>
            </a:r>
            <a:r>
              <a:rPr lang="en-US" sz="2400" dirty="0"/>
              <a:t>: The gross earnings of the feature film in millions.</a:t>
            </a:r>
          </a:p>
          <a:p>
            <a:r>
              <a:rPr lang="en-US" sz="2400" dirty="0"/>
              <a:t># •	Director: The main director of the feature film. Note, in case of multiple directors, </a:t>
            </a:r>
            <a:r>
              <a:rPr lang="en-US" sz="2400" dirty="0" smtClean="0"/>
              <a:t>	I’ll </a:t>
            </a:r>
            <a:r>
              <a:rPr lang="en-US" sz="2400" dirty="0"/>
              <a:t>take only the first.</a:t>
            </a:r>
          </a:p>
          <a:p>
            <a:r>
              <a:rPr lang="en-US" sz="2400" dirty="0"/>
              <a:t># •	Actor: The main actor of the feature film. Note, in case of multiple actors, I’ll take </a:t>
            </a:r>
            <a:r>
              <a:rPr lang="en-US" sz="2400" dirty="0" smtClean="0"/>
              <a:t>	only </a:t>
            </a:r>
            <a:r>
              <a:rPr lang="en-US" sz="2400" dirty="0"/>
              <a:t>the first.</a:t>
            </a:r>
          </a:p>
        </p:txBody>
      </p:sp>
      <p:sp>
        <p:nvSpPr>
          <p:cNvPr id="3" name="TextBox 2"/>
          <p:cNvSpPr txBox="1"/>
          <p:nvPr/>
        </p:nvSpPr>
        <p:spPr>
          <a:xfrm>
            <a:off x="831528" y="180304"/>
            <a:ext cx="9826580" cy="646331"/>
          </a:xfrm>
          <a:prstGeom prst="rect">
            <a:avLst/>
          </a:prstGeom>
          <a:noFill/>
        </p:spPr>
        <p:txBody>
          <a:bodyPr wrap="square" rtlCol="0">
            <a:spAutoFit/>
          </a:bodyPr>
          <a:lstStyle/>
          <a:p>
            <a:r>
              <a:rPr lang="en-US" sz="3600" dirty="0" smtClean="0">
                <a:solidFill>
                  <a:srgbClr val="00B0F0"/>
                </a:solidFill>
              </a:rPr>
              <a:t>Aim…</a:t>
            </a:r>
            <a:endParaRPr lang="en-US" sz="3600" dirty="0">
              <a:solidFill>
                <a:srgbClr val="00B0F0"/>
              </a:solidFill>
            </a:endParaRPr>
          </a:p>
        </p:txBody>
      </p:sp>
    </p:spTree>
    <p:extLst>
      <p:ext uri="{BB962C8B-B14F-4D97-AF65-F5344CB8AC3E}">
        <p14:creationId xmlns:p14="http://schemas.microsoft.com/office/powerpoint/2010/main" val="28341470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1528" y="180304"/>
            <a:ext cx="9826580" cy="646331"/>
          </a:xfrm>
          <a:prstGeom prst="rect">
            <a:avLst/>
          </a:prstGeom>
          <a:noFill/>
        </p:spPr>
        <p:txBody>
          <a:bodyPr wrap="square" rtlCol="0">
            <a:spAutoFit/>
          </a:bodyPr>
          <a:lstStyle/>
          <a:p>
            <a:r>
              <a:rPr lang="en-US" sz="3600" dirty="0" smtClean="0">
                <a:solidFill>
                  <a:srgbClr val="00B0F0"/>
                </a:solidFill>
              </a:rPr>
              <a:t>Using the Selector Gadget to know CSS selector </a:t>
            </a:r>
            <a:endParaRPr lang="en-US" sz="3600" dirty="0">
              <a:solidFill>
                <a:srgbClr val="00B0F0"/>
              </a:solidFill>
            </a:endParaRPr>
          </a:p>
        </p:txBody>
      </p:sp>
      <p:sp>
        <p:nvSpPr>
          <p:cNvPr id="4" name="Rectangle 3"/>
          <p:cNvSpPr/>
          <p:nvPr/>
        </p:nvSpPr>
        <p:spPr>
          <a:xfrm>
            <a:off x="309489" y="930138"/>
            <a:ext cx="11704319" cy="830997"/>
          </a:xfrm>
          <a:prstGeom prst="rect">
            <a:avLst/>
          </a:prstGeom>
        </p:spPr>
        <p:txBody>
          <a:bodyPr wrap="square">
            <a:spAutoFit/>
          </a:bodyPr>
          <a:lstStyle/>
          <a:p>
            <a:r>
              <a:rPr lang="en-US" sz="2400" dirty="0" smtClean="0"/>
              <a:t>Open the below Link in </a:t>
            </a:r>
            <a:r>
              <a:rPr lang="en-US" sz="2400" dirty="0" smtClean="0">
                <a:solidFill>
                  <a:srgbClr val="FF0000"/>
                </a:solidFill>
              </a:rPr>
              <a:t>Google Chrome</a:t>
            </a:r>
          </a:p>
          <a:p>
            <a:r>
              <a:rPr lang="en-US" sz="2400" dirty="0" smtClean="0"/>
              <a:t>http</a:t>
            </a:r>
            <a:r>
              <a:rPr lang="en-US" sz="2400" dirty="0"/>
              <a:t>://www.imdb.com/search/title?count=100&amp;release_date=2016,2016&amp;title_type=feature</a:t>
            </a:r>
          </a:p>
        </p:txBody>
      </p:sp>
      <p:pic>
        <p:nvPicPr>
          <p:cNvPr id="5" name="Picture 4" descr="https://s3-ap-south-1.amazonaws.com/av-blog-media/wp-content/uploads/2017/03/26153154/WS2.png"/>
          <p:cNvPicPr/>
          <p:nvPr/>
        </p:nvPicPr>
        <p:blipFill rotWithShape="1">
          <a:blip r:embed="rId2">
            <a:extLst>
              <a:ext uri="{28A0092B-C50C-407E-A947-70E740481C1C}">
                <a14:useLocalDpi xmlns:a14="http://schemas.microsoft.com/office/drawing/2010/main" val="0"/>
              </a:ext>
            </a:extLst>
          </a:blip>
          <a:srcRect l="-222" r="940" b="26158"/>
          <a:stretch/>
        </p:blipFill>
        <p:spPr bwMode="auto">
          <a:xfrm>
            <a:off x="2426601" y="1925152"/>
            <a:ext cx="6309436" cy="4855929"/>
          </a:xfrm>
          <a:prstGeom prst="rect">
            <a:avLst/>
          </a:prstGeom>
          <a:noFill/>
          <a:ln>
            <a:noFill/>
          </a:ln>
        </p:spPr>
      </p:pic>
    </p:spTree>
    <p:extLst>
      <p:ext uri="{BB962C8B-B14F-4D97-AF65-F5344CB8AC3E}">
        <p14:creationId xmlns:p14="http://schemas.microsoft.com/office/powerpoint/2010/main" val="15737381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1528" y="180304"/>
            <a:ext cx="9826580" cy="646331"/>
          </a:xfrm>
          <a:prstGeom prst="rect">
            <a:avLst/>
          </a:prstGeom>
          <a:noFill/>
        </p:spPr>
        <p:txBody>
          <a:bodyPr wrap="square" rtlCol="0">
            <a:spAutoFit/>
          </a:bodyPr>
          <a:lstStyle/>
          <a:p>
            <a:r>
              <a:rPr lang="en-US" sz="3600" dirty="0" smtClean="0">
                <a:solidFill>
                  <a:srgbClr val="00B0F0"/>
                </a:solidFill>
              </a:rPr>
              <a:t>Using the Selector Gadget to know CSS selector </a:t>
            </a:r>
            <a:endParaRPr lang="en-US" sz="3600" dirty="0">
              <a:solidFill>
                <a:srgbClr val="00B0F0"/>
              </a:solidFill>
            </a:endParaRPr>
          </a:p>
        </p:txBody>
      </p:sp>
      <p:sp>
        <p:nvSpPr>
          <p:cNvPr id="4" name="Rectangle 3"/>
          <p:cNvSpPr/>
          <p:nvPr/>
        </p:nvSpPr>
        <p:spPr>
          <a:xfrm>
            <a:off x="309489" y="930138"/>
            <a:ext cx="11704319" cy="830997"/>
          </a:xfrm>
          <a:prstGeom prst="rect">
            <a:avLst/>
          </a:prstGeom>
        </p:spPr>
        <p:txBody>
          <a:bodyPr wrap="square">
            <a:spAutoFit/>
          </a:bodyPr>
          <a:lstStyle/>
          <a:p>
            <a:r>
              <a:rPr lang="en-US" sz="2400" dirty="0" smtClean="0"/>
              <a:t>Open the below Link in </a:t>
            </a:r>
            <a:r>
              <a:rPr lang="en-US" sz="2400" dirty="0" smtClean="0">
                <a:solidFill>
                  <a:srgbClr val="FF0000"/>
                </a:solidFill>
              </a:rPr>
              <a:t>Google Chrome</a:t>
            </a:r>
          </a:p>
          <a:p>
            <a:r>
              <a:rPr lang="en-US" sz="2400" dirty="0" smtClean="0"/>
              <a:t>http</a:t>
            </a:r>
            <a:r>
              <a:rPr lang="en-US" sz="2400" dirty="0"/>
              <a:t>://www.imdb.com/search/title?count=100&amp;release_date=2016,2016&amp;title_type=feature</a:t>
            </a:r>
          </a:p>
        </p:txBody>
      </p:sp>
      <p:pic>
        <p:nvPicPr>
          <p:cNvPr id="2" name="Picture 1"/>
          <p:cNvPicPr>
            <a:picLocks noChangeAspect="1"/>
          </p:cNvPicPr>
          <p:nvPr/>
        </p:nvPicPr>
        <p:blipFill>
          <a:blip r:embed="rId2"/>
          <a:stretch>
            <a:fillRect/>
          </a:stretch>
        </p:blipFill>
        <p:spPr>
          <a:xfrm>
            <a:off x="309489" y="3065585"/>
            <a:ext cx="9039225" cy="2133600"/>
          </a:xfrm>
          <a:prstGeom prst="rect">
            <a:avLst/>
          </a:prstGeom>
        </p:spPr>
      </p:pic>
      <p:sp>
        <p:nvSpPr>
          <p:cNvPr id="7" name="Rounded Rectangle 6"/>
          <p:cNvSpPr/>
          <p:nvPr/>
        </p:nvSpPr>
        <p:spPr>
          <a:xfrm>
            <a:off x="9978070" y="2131085"/>
            <a:ext cx="1590261" cy="1343635"/>
          </a:xfrm>
          <a:prstGeom prst="round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Click on Selector Gadget</a:t>
            </a:r>
            <a:endParaRPr lang="en-US" sz="2400" dirty="0">
              <a:solidFill>
                <a:schemeClr val="tx1"/>
              </a:solidFill>
            </a:endParaRPr>
          </a:p>
        </p:txBody>
      </p:sp>
      <p:cxnSp>
        <p:nvCxnSpPr>
          <p:cNvPr id="8" name="Straight Arrow Connector 7"/>
          <p:cNvCxnSpPr>
            <a:stCxn id="7" idx="1"/>
          </p:cNvCxnSpPr>
          <p:nvPr/>
        </p:nvCxnSpPr>
        <p:spPr>
          <a:xfrm flipH="1">
            <a:off x="8989256" y="2802903"/>
            <a:ext cx="988814" cy="67181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9978070" y="4266167"/>
            <a:ext cx="1590261" cy="1698535"/>
          </a:xfrm>
          <a:prstGeom prst="round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This window will pop up</a:t>
            </a:r>
            <a:endParaRPr lang="en-US" sz="2400" dirty="0">
              <a:solidFill>
                <a:schemeClr val="tx1"/>
              </a:solidFill>
            </a:endParaRPr>
          </a:p>
        </p:txBody>
      </p:sp>
      <p:cxnSp>
        <p:nvCxnSpPr>
          <p:cNvPr id="10" name="Straight Arrow Connector 9"/>
          <p:cNvCxnSpPr>
            <a:stCxn id="9" idx="1"/>
          </p:cNvCxnSpPr>
          <p:nvPr/>
        </p:nvCxnSpPr>
        <p:spPr>
          <a:xfrm flipH="1" flipV="1">
            <a:off x="7743656" y="4186995"/>
            <a:ext cx="2234414" cy="92844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38060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39809" y="1888807"/>
            <a:ext cx="11177052" cy="3171825"/>
          </a:xfrm>
          <a:prstGeom prst="rect">
            <a:avLst/>
          </a:prstGeom>
        </p:spPr>
      </p:pic>
      <p:sp>
        <p:nvSpPr>
          <p:cNvPr id="3" name="TextBox 2"/>
          <p:cNvSpPr txBox="1"/>
          <p:nvPr/>
        </p:nvSpPr>
        <p:spPr>
          <a:xfrm>
            <a:off x="831528" y="180304"/>
            <a:ext cx="9826580" cy="646331"/>
          </a:xfrm>
          <a:prstGeom prst="rect">
            <a:avLst/>
          </a:prstGeom>
          <a:noFill/>
        </p:spPr>
        <p:txBody>
          <a:bodyPr wrap="square" rtlCol="0">
            <a:spAutoFit/>
          </a:bodyPr>
          <a:lstStyle/>
          <a:p>
            <a:r>
              <a:rPr lang="en-US" sz="3600" dirty="0" smtClean="0">
                <a:solidFill>
                  <a:srgbClr val="00B0F0"/>
                </a:solidFill>
              </a:rPr>
              <a:t>Using the Selector Gadget to know CSS selector </a:t>
            </a:r>
            <a:endParaRPr lang="en-US" sz="3600" dirty="0">
              <a:solidFill>
                <a:srgbClr val="00B0F0"/>
              </a:solidFill>
            </a:endParaRPr>
          </a:p>
        </p:txBody>
      </p:sp>
      <p:sp>
        <p:nvSpPr>
          <p:cNvPr id="4" name="Rectangle 3"/>
          <p:cNvSpPr/>
          <p:nvPr/>
        </p:nvSpPr>
        <p:spPr>
          <a:xfrm>
            <a:off x="309489" y="930138"/>
            <a:ext cx="11704319" cy="830997"/>
          </a:xfrm>
          <a:prstGeom prst="rect">
            <a:avLst/>
          </a:prstGeom>
        </p:spPr>
        <p:txBody>
          <a:bodyPr wrap="square">
            <a:spAutoFit/>
          </a:bodyPr>
          <a:lstStyle/>
          <a:p>
            <a:r>
              <a:rPr lang="en-US" sz="2400" dirty="0" smtClean="0"/>
              <a:t>Open the below Link in </a:t>
            </a:r>
            <a:r>
              <a:rPr lang="en-US" sz="2400" dirty="0" smtClean="0">
                <a:solidFill>
                  <a:srgbClr val="FF0000"/>
                </a:solidFill>
              </a:rPr>
              <a:t>Google Chrome</a:t>
            </a:r>
          </a:p>
          <a:p>
            <a:r>
              <a:rPr lang="en-US" sz="2400" dirty="0" smtClean="0"/>
              <a:t>http</a:t>
            </a:r>
            <a:r>
              <a:rPr lang="en-US" sz="2400" dirty="0"/>
              <a:t>://www.imdb.com/search/title?count=100&amp;release_date=2016,2016&amp;title_type=feature</a:t>
            </a:r>
          </a:p>
        </p:txBody>
      </p:sp>
      <p:sp>
        <p:nvSpPr>
          <p:cNvPr id="7" name="Rounded Rectangle 6"/>
          <p:cNvSpPr/>
          <p:nvPr/>
        </p:nvSpPr>
        <p:spPr>
          <a:xfrm>
            <a:off x="1820342" y="5408857"/>
            <a:ext cx="2920470" cy="1343635"/>
          </a:xfrm>
          <a:prstGeom prst="round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Select the Ranking Field with cursor. It will get highlighted</a:t>
            </a:r>
            <a:endParaRPr lang="en-US" sz="2400" dirty="0">
              <a:solidFill>
                <a:schemeClr val="tx1"/>
              </a:solidFill>
            </a:endParaRPr>
          </a:p>
        </p:txBody>
      </p:sp>
      <p:cxnSp>
        <p:nvCxnSpPr>
          <p:cNvPr id="8" name="Straight Arrow Connector 7"/>
          <p:cNvCxnSpPr>
            <a:stCxn id="7" idx="1"/>
          </p:cNvCxnSpPr>
          <p:nvPr/>
        </p:nvCxnSpPr>
        <p:spPr>
          <a:xfrm flipH="1" flipV="1">
            <a:off x="831528" y="3805274"/>
            <a:ext cx="988814" cy="227540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6742501" y="5408857"/>
            <a:ext cx="3915607" cy="1343635"/>
          </a:xfrm>
          <a:prstGeom prst="round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Such text will appear here. Copy this CSS selector </a:t>
            </a:r>
            <a:endParaRPr lang="en-US" sz="2400" dirty="0">
              <a:solidFill>
                <a:schemeClr val="tx1"/>
              </a:solidFill>
            </a:endParaRPr>
          </a:p>
        </p:txBody>
      </p:sp>
      <p:cxnSp>
        <p:nvCxnSpPr>
          <p:cNvPr id="10" name="Straight Arrow Connector 9"/>
          <p:cNvCxnSpPr>
            <a:stCxn id="9" idx="1"/>
          </p:cNvCxnSpPr>
          <p:nvPr/>
        </p:nvCxnSpPr>
        <p:spPr>
          <a:xfrm flipH="1" flipV="1">
            <a:off x="5641145" y="2912013"/>
            <a:ext cx="1101356" cy="316866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a:stretch>
            <a:fillRect/>
          </a:stretch>
        </p:blipFill>
        <p:spPr>
          <a:xfrm>
            <a:off x="573744" y="3367124"/>
            <a:ext cx="323850" cy="438150"/>
          </a:xfrm>
          <a:prstGeom prst="rect">
            <a:avLst/>
          </a:prstGeom>
        </p:spPr>
      </p:pic>
    </p:spTree>
    <p:extLst>
      <p:ext uri="{BB962C8B-B14F-4D97-AF65-F5344CB8AC3E}">
        <p14:creationId xmlns:p14="http://schemas.microsoft.com/office/powerpoint/2010/main" val="2124311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47553" y="1100752"/>
            <a:ext cx="7466483" cy="4445453"/>
          </a:xfrm>
          <a:prstGeom prst="rect">
            <a:avLst/>
          </a:prstGeom>
        </p:spPr>
      </p:pic>
      <p:sp>
        <p:nvSpPr>
          <p:cNvPr id="3" name="TextBox 2"/>
          <p:cNvSpPr txBox="1"/>
          <p:nvPr/>
        </p:nvSpPr>
        <p:spPr>
          <a:xfrm>
            <a:off x="831528" y="180304"/>
            <a:ext cx="9826580" cy="646331"/>
          </a:xfrm>
          <a:prstGeom prst="rect">
            <a:avLst/>
          </a:prstGeom>
          <a:noFill/>
        </p:spPr>
        <p:txBody>
          <a:bodyPr wrap="square" rtlCol="0">
            <a:spAutoFit/>
          </a:bodyPr>
          <a:lstStyle/>
          <a:p>
            <a:r>
              <a:rPr lang="en-US" sz="3600" dirty="0" smtClean="0">
                <a:solidFill>
                  <a:srgbClr val="00B0F0"/>
                </a:solidFill>
              </a:rPr>
              <a:t>Scrap the </a:t>
            </a:r>
            <a:r>
              <a:rPr lang="en-US" sz="3600" dirty="0" smtClean="0">
                <a:solidFill>
                  <a:srgbClr val="FF0000"/>
                </a:solidFill>
              </a:rPr>
              <a:t>Ranking</a:t>
            </a:r>
            <a:r>
              <a:rPr lang="en-US" sz="3600" dirty="0" smtClean="0">
                <a:solidFill>
                  <a:srgbClr val="00B0F0"/>
                </a:solidFill>
              </a:rPr>
              <a:t> Section using CSS Selector</a:t>
            </a:r>
            <a:endParaRPr lang="en-US" sz="3600" dirty="0">
              <a:solidFill>
                <a:srgbClr val="00B0F0"/>
              </a:solidFill>
            </a:endParaRPr>
          </a:p>
        </p:txBody>
      </p:sp>
      <p:sp>
        <p:nvSpPr>
          <p:cNvPr id="7" name="Rounded Rectangle 6"/>
          <p:cNvSpPr/>
          <p:nvPr/>
        </p:nvSpPr>
        <p:spPr>
          <a:xfrm>
            <a:off x="8402489" y="2060748"/>
            <a:ext cx="3358102" cy="710588"/>
          </a:xfrm>
          <a:prstGeom prst="round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Getting Rank data</a:t>
            </a:r>
            <a:endParaRPr lang="en-US" sz="2400" dirty="0">
              <a:solidFill>
                <a:schemeClr val="tx1"/>
              </a:solidFill>
            </a:endParaRPr>
          </a:p>
        </p:txBody>
      </p:sp>
      <p:cxnSp>
        <p:nvCxnSpPr>
          <p:cNvPr id="8" name="Straight Arrow Connector 7"/>
          <p:cNvCxnSpPr>
            <a:stCxn id="7" idx="1"/>
          </p:cNvCxnSpPr>
          <p:nvPr/>
        </p:nvCxnSpPr>
        <p:spPr>
          <a:xfrm flipH="1" flipV="1">
            <a:off x="5809957" y="2264900"/>
            <a:ext cx="2592532" cy="15114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8402490" y="826636"/>
            <a:ext cx="3358102" cy="861488"/>
          </a:xfrm>
          <a:prstGeom prst="round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Paste the CSS selector  </a:t>
            </a:r>
            <a:endParaRPr lang="en-US" sz="2400" dirty="0">
              <a:solidFill>
                <a:schemeClr val="tx1"/>
              </a:solidFill>
            </a:endParaRPr>
          </a:p>
        </p:txBody>
      </p:sp>
      <p:cxnSp>
        <p:nvCxnSpPr>
          <p:cNvPr id="10" name="Straight Arrow Connector 9"/>
          <p:cNvCxnSpPr>
            <a:stCxn id="9" idx="1"/>
          </p:cNvCxnSpPr>
          <p:nvPr/>
        </p:nvCxnSpPr>
        <p:spPr>
          <a:xfrm flipH="1">
            <a:off x="7464886" y="1257380"/>
            <a:ext cx="937604" cy="34109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8402489" y="2968184"/>
            <a:ext cx="3358102" cy="710588"/>
          </a:xfrm>
          <a:prstGeom prst="round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Rank data in raw form</a:t>
            </a:r>
            <a:endParaRPr lang="en-US" sz="2400" dirty="0">
              <a:solidFill>
                <a:schemeClr val="tx1"/>
              </a:solidFill>
            </a:endParaRPr>
          </a:p>
        </p:txBody>
      </p:sp>
      <p:cxnSp>
        <p:nvCxnSpPr>
          <p:cNvPr id="17" name="Straight Arrow Connector 16"/>
          <p:cNvCxnSpPr/>
          <p:nvPr/>
        </p:nvCxnSpPr>
        <p:spPr>
          <a:xfrm flipH="1" flipV="1">
            <a:off x="5486400" y="3045453"/>
            <a:ext cx="2916089" cy="24964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8402489" y="3924513"/>
            <a:ext cx="3358102" cy="710588"/>
          </a:xfrm>
          <a:prstGeom prst="round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Processing it</a:t>
            </a:r>
            <a:endParaRPr lang="en-US" sz="2400" dirty="0">
              <a:solidFill>
                <a:schemeClr val="tx1"/>
              </a:solidFill>
            </a:endParaRPr>
          </a:p>
        </p:txBody>
      </p:sp>
      <p:cxnSp>
        <p:nvCxnSpPr>
          <p:cNvPr id="21" name="Straight Arrow Connector 20"/>
          <p:cNvCxnSpPr/>
          <p:nvPr/>
        </p:nvCxnSpPr>
        <p:spPr>
          <a:xfrm flipH="1" flipV="1">
            <a:off x="5486400" y="4001782"/>
            <a:ext cx="2916089" cy="24964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1752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1528" y="180304"/>
            <a:ext cx="9826580" cy="646331"/>
          </a:xfrm>
          <a:prstGeom prst="rect">
            <a:avLst/>
          </a:prstGeom>
          <a:noFill/>
        </p:spPr>
        <p:txBody>
          <a:bodyPr wrap="square" rtlCol="0">
            <a:spAutoFit/>
          </a:bodyPr>
          <a:lstStyle/>
          <a:p>
            <a:r>
              <a:rPr lang="en-US" sz="3600" dirty="0" smtClean="0">
                <a:solidFill>
                  <a:srgbClr val="00B0F0"/>
                </a:solidFill>
              </a:rPr>
              <a:t>Scrap the </a:t>
            </a:r>
            <a:r>
              <a:rPr lang="en-US" sz="3600" dirty="0" smtClean="0">
                <a:solidFill>
                  <a:srgbClr val="FF0000"/>
                </a:solidFill>
              </a:rPr>
              <a:t>Title</a:t>
            </a:r>
            <a:r>
              <a:rPr lang="en-US" sz="3600" dirty="0" smtClean="0">
                <a:solidFill>
                  <a:srgbClr val="00B0F0"/>
                </a:solidFill>
              </a:rPr>
              <a:t> Section using CSS Selector</a:t>
            </a:r>
            <a:endParaRPr lang="en-US" sz="3600" dirty="0">
              <a:solidFill>
                <a:srgbClr val="00B0F0"/>
              </a:solidFill>
            </a:endParaRPr>
          </a:p>
        </p:txBody>
      </p:sp>
      <p:pic>
        <p:nvPicPr>
          <p:cNvPr id="12" name="Picture 11"/>
          <p:cNvPicPr>
            <a:picLocks noChangeAspect="1"/>
          </p:cNvPicPr>
          <p:nvPr/>
        </p:nvPicPr>
        <p:blipFill>
          <a:blip r:embed="rId2"/>
          <a:stretch>
            <a:fillRect/>
          </a:stretch>
        </p:blipFill>
        <p:spPr>
          <a:xfrm>
            <a:off x="479834" y="1117785"/>
            <a:ext cx="7341803" cy="4104983"/>
          </a:xfrm>
          <a:prstGeom prst="rect">
            <a:avLst/>
          </a:prstGeom>
        </p:spPr>
      </p:pic>
      <p:sp>
        <p:nvSpPr>
          <p:cNvPr id="13" name="Rounded Rectangle 12"/>
          <p:cNvSpPr/>
          <p:nvPr/>
        </p:nvSpPr>
        <p:spPr>
          <a:xfrm>
            <a:off x="8402489" y="2578913"/>
            <a:ext cx="3358102" cy="710588"/>
          </a:xfrm>
          <a:prstGeom prst="round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Getting Rank data</a:t>
            </a:r>
            <a:endParaRPr lang="en-US" sz="2400" dirty="0">
              <a:solidFill>
                <a:schemeClr val="tx1"/>
              </a:solidFill>
            </a:endParaRPr>
          </a:p>
        </p:txBody>
      </p:sp>
      <p:cxnSp>
        <p:nvCxnSpPr>
          <p:cNvPr id="14" name="Straight Arrow Connector 13"/>
          <p:cNvCxnSpPr>
            <a:stCxn id="13" idx="1"/>
          </p:cNvCxnSpPr>
          <p:nvPr/>
        </p:nvCxnSpPr>
        <p:spPr>
          <a:xfrm flipH="1" flipV="1">
            <a:off x="3967089" y="2904384"/>
            <a:ext cx="4435400" cy="2982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8402489" y="1232520"/>
            <a:ext cx="3358102" cy="861488"/>
          </a:xfrm>
          <a:prstGeom prst="round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CSS selector  </a:t>
            </a:r>
            <a:endParaRPr lang="en-US" sz="2400" dirty="0">
              <a:solidFill>
                <a:schemeClr val="tx1"/>
              </a:solidFill>
            </a:endParaRPr>
          </a:p>
        </p:txBody>
      </p:sp>
      <p:cxnSp>
        <p:nvCxnSpPr>
          <p:cNvPr id="18" name="Straight Arrow Connector 17"/>
          <p:cNvCxnSpPr/>
          <p:nvPr/>
        </p:nvCxnSpPr>
        <p:spPr>
          <a:xfrm flipH="1">
            <a:off x="5486400" y="1666834"/>
            <a:ext cx="2916089" cy="15152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8402489" y="3822165"/>
            <a:ext cx="3358102" cy="710588"/>
          </a:xfrm>
          <a:prstGeom prst="round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Title data</a:t>
            </a:r>
            <a:endParaRPr lang="en-US" sz="2400" dirty="0">
              <a:solidFill>
                <a:schemeClr val="tx1"/>
              </a:solidFill>
            </a:endParaRPr>
          </a:p>
        </p:txBody>
      </p:sp>
      <p:cxnSp>
        <p:nvCxnSpPr>
          <p:cNvPr id="24" name="Straight Arrow Connector 23"/>
          <p:cNvCxnSpPr/>
          <p:nvPr/>
        </p:nvCxnSpPr>
        <p:spPr>
          <a:xfrm flipH="1">
            <a:off x="7357403" y="4253481"/>
            <a:ext cx="1045088" cy="27927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38161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94524" y="963896"/>
            <a:ext cx="10954768" cy="5549445"/>
          </a:xfrm>
          <a:prstGeom prst="rect">
            <a:avLst/>
          </a:prstGeom>
        </p:spPr>
      </p:pic>
      <p:sp>
        <p:nvSpPr>
          <p:cNvPr id="3" name="TextBox 2"/>
          <p:cNvSpPr txBox="1"/>
          <p:nvPr/>
        </p:nvSpPr>
        <p:spPr>
          <a:xfrm>
            <a:off x="831528" y="180304"/>
            <a:ext cx="9826580" cy="646331"/>
          </a:xfrm>
          <a:prstGeom prst="rect">
            <a:avLst/>
          </a:prstGeom>
          <a:noFill/>
        </p:spPr>
        <p:txBody>
          <a:bodyPr wrap="square" rtlCol="0">
            <a:spAutoFit/>
          </a:bodyPr>
          <a:lstStyle/>
          <a:p>
            <a:r>
              <a:rPr lang="en-US" sz="3600" dirty="0" smtClean="0">
                <a:solidFill>
                  <a:srgbClr val="00B0F0"/>
                </a:solidFill>
              </a:rPr>
              <a:t>Scrap the </a:t>
            </a:r>
            <a:r>
              <a:rPr lang="en-US" sz="3600" dirty="0" smtClean="0">
                <a:solidFill>
                  <a:srgbClr val="FF0000"/>
                </a:solidFill>
              </a:rPr>
              <a:t>Description</a:t>
            </a:r>
            <a:r>
              <a:rPr lang="en-US" sz="3600" dirty="0" smtClean="0">
                <a:solidFill>
                  <a:srgbClr val="00B0F0"/>
                </a:solidFill>
              </a:rPr>
              <a:t> Section using CSS Selector</a:t>
            </a:r>
            <a:endParaRPr lang="en-US" sz="3600" dirty="0">
              <a:solidFill>
                <a:srgbClr val="00B0F0"/>
              </a:solidFill>
            </a:endParaRPr>
          </a:p>
        </p:txBody>
      </p:sp>
    </p:spTree>
    <p:extLst>
      <p:ext uri="{BB962C8B-B14F-4D97-AF65-F5344CB8AC3E}">
        <p14:creationId xmlns:p14="http://schemas.microsoft.com/office/powerpoint/2010/main" val="24731358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1528" y="180304"/>
            <a:ext cx="9826580" cy="646331"/>
          </a:xfrm>
          <a:prstGeom prst="rect">
            <a:avLst/>
          </a:prstGeom>
          <a:noFill/>
        </p:spPr>
        <p:txBody>
          <a:bodyPr wrap="square" rtlCol="0">
            <a:spAutoFit/>
          </a:bodyPr>
          <a:lstStyle/>
          <a:p>
            <a:r>
              <a:rPr lang="en-US" sz="3600" dirty="0" smtClean="0">
                <a:solidFill>
                  <a:srgbClr val="00B0F0"/>
                </a:solidFill>
              </a:rPr>
              <a:t>Scrap the </a:t>
            </a:r>
            <a:r>
              <a:rPr lang="en-US" sz="3600" dirty="0" smtClean="0">
                <a:solidFill>
                  <a:srgbClr val="FF0000"/>
                </a:solidFill>
              </a:rPr>
              <a:t>Runtime</a:t>
            </a:r>
            <a:r>
              <a:rPr lang="en-US" sz="3600" dirty="0" smtClean="0">
                <a:solidFill>
                  <a:srgbClr val="00B0F0"/>
                </a:solidFill>
              </a:rPr>
              <a:t> Section using CSS Selector</a:t>
            </a:r>
            <a:endParaRPr lang="en-US" sz="3600" dirty="0">
              <a:solidFill>
                <a:srgbClr val="00B0F0"/>
              </a:solidFill>
            </a:endParaRPr>
          </a:p>
        </p:txBody>
      </p:sp>
      <p:pic>
        <p:nvPicPr>
          <p:cNvPr id="4" name="Picture 3"/>
          <p:cNvPicPr>
            <a:picLocks noChangeAspect="1"/>
          </p:cNvPicPr>
          <p:nvPr/>
        </p:nvPicPr>
        <p:blipFill>
          <a:blip r:embed="rId2"/>
          <a:stretch>
            <a:fillRect/>
          </a:stretch>
        </p:blipFill>
        <p:spPr>
          <a:xfrm>
            <a:off x="831528" y="1032802"/>
            <a:ext cx="9898567" cy="5100711"/>
          </a:xfrm>
          <a:prstGeom prst="rect">
            <a:avLst/>
          </a:prstGeom>
        </p:spPr>
      </p:pic>
    </p:spTree>
    <p:extLst>
      <p:ext uri="{BB962C8B-B14F-4D97-AF65-F5344CB8AC3E}">
        <p14:creationId xmlns:p14="http://schemas.microsoft.com/office/powerpoint/2010/main" val="88339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1528" y="180304"/>
            <a:ext cx="9826580" cy="646331"/>
          </a:xfrm>
          <a:prstGeom prst="rect">
            <a:avLst/>
          </a:prstGeom>
          <a:noFill/>
        </p:spPr>
        <p:txBody>
          <a:bodyPr wrap="square" rtlCol="0">
            <a:spAutoFit/>
          </a:bodyPr>
          <a:lstStyle/>
          <a:p>
            <a:r>
              <a:rPr lang="en-US" sz="3600" dirty="0" smtClean="0">
                <a:solidFill>
                  <a:srgbClr val="00B0F0"/>
                </a:solidFill>
              </a:rPr>
              <a:t>Scrap the </a:t>
            </a:r>
            <a:r>
              <a:rPr lang="en-US" sz="3600" dirty="0" smtClean="0">
                <a:solidFill>
                  <a:srgbClr val="FF0000"/>
                </a:solidFill>
              </a:rPr>
              <a:t>Genre</a:t>
            </a:r>
            <a:r>
              <a:rPr lang="en-US" sz="3600" dirty="0" smtClean="0">
                <a:solidFill>
                  <a:srgbClr val="00B0F0"/>
                </a:solidFill>
              </a:rPr>
              <a:t> Section using CSS Selector</a:t>
            </a:r>
            <a:endParaRPr lang="en-US" sz="3600" dirty="0">
              <a:solidFill>
                <a:srgbClr val="00B0F0"/>
              </a:solidFill>
            </a:endParaRPr>
          </a:p>
        </p:txBody>
      </p:sp>
      <p:pic>
        <p:nvPicPr>
          <p:cNvPr id="2" name="Picture 1"/>
          <p:cNvPicPr>
            <a:picLocks noChangeAspect="1"/>
          </p:cNvPicPr>
          <p:nvPr/>
        </p:nvPicPr>
        <p:blipFill>
          <a:blip r:embed="rId2"/>
          <a:stretch>
            <a:fillRect/>
          </a:stretch>
        </p:blipFill>
        <p:spPr>
          <a:xfrm>
            <a:off x="831528" y="826635"/>
            <a:ext cx="10086388" cy="5963104"/>
          </a:xfrm>
          <a:prstGeom prst="rect">
            <a:avLst/>
          </a:prstGeom>
        </p:spPr>
      </p:pic>
    </p:spTree>
    <p:extLst>
      <p:ext uri="{BB962C8B-B14F-4D97-AF65-F5344CB8AC3E}">
        <p14:creationId xmlns:p14="http://schemas.microsoft.com/office/powerpoint/2010/main" val="31631759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01706"/>
            <a:ext cx="10515600" cy="690943"/>
          </a:xfrm>
        </p:spPr>
        <p:txBody>
          <a:bodyPr>
            <a:normAutofit fontScale="90000"/>
          </a:bodyPr>
          <a:lstStyle/>
          <a:p>
            <a:pPr algn="ctr"/>
            <a:r>
              <a:rPr lang="en-US" b="1" dirty="0" smtClean="0">
                <a:solidFill>
                  <a:srgbClr val="7030A0"/>
                </a:solidFill>
              </a:rPr>
              <a:t>Web Analytics</a:t>
            </a:r>
            <a:endParaRPr lang="en-US" b="1" dirty="0">
              <a:solidFill>
                <a:srgbClr val="7030A0"/>
              </a:solidFill>
            </a:endParaRPr>
          </a:p>
        </p:txBody>
      </p:sp>
      <p:sp>
        <p:nvSpPr>
          <p:cNvPr id="3" name="Content Placeholder 2"/>
          <p:cNvSpPr>
            <a:spLocks noGrp="1"/>
          </p:cNvSpPr>
          <p:nvPr>
            <p:ph idx="1"/>
          </p:nvPr>
        </p:nvSpPr>
        <p:spPr>
          <a:xfrm>
            <a:off x="259976" y="1012187"/>
            <a:ext cx="11672047" cy="5864403"/>
          </a:xfrm>
        </p:spPr>
        <p:txBody>
          <a:bodyPr>
            <a:normAutofit/>
          </a:bodyPr>
          <a:lstStyle/>
          <a:p>
            <a:pPr marL="0" indent="0" algn="ctr">
              <a:buNone/>
            </a:pPr>
            <a:r>
              <a:rPr lang="en-IE" dirty="0" smtClean="0">
                <a:solidFill>
                  <a:schemeClr val="accent1">
                    <a:lumMod val="75000"/>
                  </a:schemeClr>
                </a:solidFill>
              </a:rPr>
              <a:t>Web analytics is the measurement, collection, analysis and reporting of internet data for purposes of understanding and analysing for decision making.</a:t>
            </a:r>
          </a:p>
          <a:p>
            <a:pPr marL="0" indent="0" algn="ctr">
              <a:buNone/>
            </a:pPr>
            <a:endParaRPr lang="en-IE" dirty="0"/>
          </a:p>
          <a:p>
            <a:r>
              <a:rPr lang="en-IE" dirty="0" smtClean="0"/>
              <a:t>What  type of data can be collected from web site visits?</a:t>
            </a:r>
          </a:p>
          <a:p>
            <a:r>
              <a:rPr lang="en-IE" dirty="0" smtClean="0"/>
              <a:t>How can this data be collected?</a:t>
            </a:r>
          </a:p>
          <a:p>
            <a:r>
              <a:rPr lang="en-IE" dirty="0" smtClean="0"/>
              <a:t>What are the potential problems with collecting data?</a:t>
            </a:r>
          </a:p>
          <a:p>
            <a:r>
              <a:rPr lang="en-IE" dirty="0" smtClean="0"/>
              <a:t>What analysis can be done on this data?</a:t>
            </a:r>
          </a:p>
          <a:p>
            <a:r>
              <a:rPr lang="en-IE" dirty="0" smtClean="0"/>
              <a:t>What information do you want about how your website is being used?</a:t>
            </a:r>
          </a:p>
          <a:p>
            <a:r>
              <a:rPr lang="en-IE" dirty="0" smtClean="0"/>
              <a:t>What data can you collect from your website?</a:t>
            </a:r>
          </a:p>
          <a:p>
            <a:r>
              <a:rPr lang="en-IE" dirty="0" smtClean="0"/>
              <a:t>How can you analyse the data?</a:t>
            </a:r>
          </a:p>
          <a:p>
            <a:r>
              <a:rPr lang="en-IE" dirty="0" smtClean="0"/>
              <a:t>Can this give you the information you want?</a:t>
            </a:r>
            <a:endParaRPr lang="en-IE" dirty="0" smtClean="0">
              <a:solidFill>
                <a:schemeClr val="tx1"/>
              </a:solidFill>
            </a:endParaRPr>
          </a:p>
          <a:p>
            <a:endParaRPr lang="en-US" dirty="0"/>
          </a:p>
        </p:txBody>
      </p:sp>
    </p:spTree>
    <p:extLst>
      <p:ext uri="{BB962C8B-B14F-4D97-AF65-F5344CB8AC3E}">
        <p14:creationId xmlns:p14="http://schemas.microsoft.com/office/powerpoint/2010/main" val="13396102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1528" y="180304"/>
            <a:ext cx="9826580" cy="646331"/>
          </a:xfrm>
          <a:prstGeom prst="rect">
            <a:avLst/>
          </a:prstGeom>
          <a:noFill/>
        </p:spPr>
        <p:txBody>
          <a:bodyPr wrap="square" rtlCol="0">
            <a:spAutoFit/>
          </a:bodyPr>
          <a:lstStyle/>
          <a:p>
            <a:r>
              <a:rPr lang="en-US" sz="3600" dirty="0" smtClean="0">
                <a:solidFill>
                  <a:srgbClr val="00B0F0"/>
                </a:solidFill>
              </a:rPr>
              <a:t>Scrap the </a:t>
            </a:r>
            <a:r>
              <a:rPr lang="en-US" sz="3600" dirty="0" smtClean="0">
                <a:solidFill>
                  <a:srgbClr val="FF0000"/>
                </a:solidFill>
              </a:rPr>
              <a:t>Rating</a:t>
            </a:r>
            <a:r>
              <a:rPr lang="en-US" sz="3600" dirty="0" smtClean="0">
                <a:solidFill>
                  <a:srgbClr val="00B0F0"/>
                </a:solidFill>
              </a:rPr>
              <a:t> Section using CSS Selector</a:t>
            </a:r>
            <a:endParaRPr lang="en-US" sz="3600" dirty="0">
              <a:solidFill>
                <a:srgbClr val="00B0F0"/>
              </a:solidFill>
            </a:endParaRPr>
          </a:p>
        </p:txBody>
      </p:sp>
      <p:pic>
        <p:nvPicPr>
          <p:cNvPr id="4" name="Picture 3"/>
          <p:cNvPicPr>
            <a:picLocks noChangeAspect="1"/>
          </p:cNvPicPr>
          <p:nvPr/>
        </p:nvPicPr>
        <p:blipFill>
          <a:blip r:embed="rId2"/>
          <a:stretch>
            <a:fillRect/>
          </a:stretch>
        </p:blipFill>
        <p:spPr>
          <a:xfrm>
            <a:off x="831528" y="1060572"/>
            <a:ext cx="10788968" cy="4608708"/>
          </a:xfrm>
          <a:prstGeom prst="rect">
            <a:avLst/>
          </a:prstGeom>
        </p:spPr>
      </p:pic>
    </p:spTree>
    <p:extLst>
      <p:ext uri="{BB962C8B-B14F-4D97-AF65-F5344CB8AC3E}">
        <p14:creationId xmlns:p14="http://schemas.microsoft.com/office/powerpoint/2010/main" val="29873133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1528" y="180304"/>
            <a:ext cx="9826580" cy="646331"/>
          </a:xfrm>
          <a:prstGeom prst="rect">
            <a:avLst/>
          </a:prstGeom>
          <a:noFill/>
        </p:spPr>
        <p:txBody>
          <a:bodyPr wrap="square" rtlCol="0">
            <a:spAutoFit/>
          </a:bodyPr>
          <a:lstStyle/>
          <a:p>
            <a:r>
              <a:rPr lang="en-US" sz="3600" dirty="0" smtClean="0">
                <a:solidFill>
                  <a:srgbClr val="00B0F0"/>
                </a:solidFill>
              </a:rPr>
              <a:t>Scrap the </a:t>
            </a:r>
            <a:r>
              <a:rPr lang="en-US" sz="3600" dirty="0" smtClean="0">
                <a:solidFill>
                  <a:srgbClr val="FF0000"/>
                </a:solidFill>
              </a:rPr>
              <a:t>Votes</a:t>
            </a:r>
            <a:r>
              <a:rPr lang="en-US" sz="3600" dirty="0" smtClean="0">
                <a:solidFill>
                  <a:srgbClr val="00B0F0"/>
                </a:solidFill>
              </a:rPr>
              <a:t> Section using CSS Selector</a:t>
            </a:r>
            <a:endParaRPr lang="en-US" sz="3600" dirty="0">
              <a:solidFill>
                <a:srgbClr val="00B0F0"/>
              </a:solidFill>
            </a:endParaRPr>
          </a:p>
        </p:txBody>
      </p:sp>
      <p:pic>
        <p:nvPicPr>
          <p:cNvPr id="2" name="Picture 1"/>
          <p:cNvPicPr>
            <a:picLocks noChangeAspect="1"/>
          </p:cNvPicPr>
          <p:nvPr/>
        </p:nvPicPr>
        <p:blipFill>
          <a:blip r:embed="rId2"/>
          <a:stretch>
            <a:fillRect/>
          </a:stretch>
        </p:blipFill>
        <p:spPr>
          <a:xfrm>
            <a:off x="831528" y="991478"/>
            <a:ext cx="10556705" cy="5001359"/>
          </a:xfrm>
          <a:prstGeom prst="rect">
            <a:avLst/>
          </a:prstGeom>
        </p:spPr>
      </p:pic>
    </p:spTree>
    <p:extLst>
      <p:ext uri="{BB962C8B-B14F-4D97-AF65-F5344CB8AC3E}">
        <p14:creationId xmlns:p14="http://schemas.microsoft.com/office/powerpoint/2010/main" val="16643921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1528" y="180304"/>
            <a:ext cx="9826580" cy="646331"/>
          </a:xfrm>
          <a:prstGeom prst="rect">
            <a:avLst/>
          </a:prstGeom>
          <a:noFill/>
        </p:spPr>
        <p:txBody>
          <a:bodyPr wrap="square" rtlCol="0">
            <a:spAutoFit/>
          </a:bodyPr>
          <a:lstStyle/>
          <a:p>
            <a:r>
              <a:rPr lang="en-US" sz="3600" dirty="0" smtClean="0">
                <a:solidFill>
                  <a:srgbClr val="00B0F0"/>
                </a:solidFill>
              </a:rPr>
              <a:t>Scrap the </a:t>
            </a:r>
            <a:r>
              <a:rPr lang="en-US" sz="3600" dirty="0" smtClean="0">
                <a:solidFill>
                  <a:srgbClr val="FF0000"/>
                </a:solidFill>
              </a:rPr>
              <a:t>Directors</a:t>
            </a:r>
            <a:r>
              <a:rPr lang="en-US" sz="3600" dirty="0" smtClean="0">
                <a:solidFill>
                  <a:srgbClr val="00B0F0"/>
                </a:solidFill>
              </a:rPr>
              <a:t> Section using CSS Selector</a:t>
            </a:r>
            <a:endParaRPr lang="en-US" sz="3600" dirty="0">
              <a:solidFill>
                <a:srgbClr val="00B0F0"/>
              </a:solidFill>
            </a:endParaRPr>
          </a:p>
        </p:txBody>
      </p:sp>
      <p:pic>
        <p:nvPicPr>
          <p:cNvPr id="4" name="Picture 3"/>
          <p:cNvPicPr>
            <a:picLocks noChangeAspect="1"/>
          </p:cNvPicPr>
          <p:nvPr/>
        </p:nvPicPr>
        <p:blipFill>
          <a:blip r:embed="rId2"/>
          <a:stretch>
            <a:fillRect/>
          </a:stretch>
        </p:blipFill>
        <p:spPr>
          <a:xfrm>
            <a:off x="831528" y="1144171"/>
            <a:ext cx="10937272" cy="4004603"/>
          </a:xfrm>
          <a:prstGeom prst="rect">
            <a:avLst/>
          </a:prstGeom>
        </p:spPr>
      </p:pic>
    </p:spTree>
    <p:extLst>
      <p:ext uri="{BB962C8B-B14F-4D97-AF65-F5344CB8AC3E}">
        <p14:creationId xmlns:p14="http://schemas.microsoft.com/office/powerpoint/2010/main" val="9775462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1528" y="180304"/>
            <a:ext cx="9826580" cy="646331"/>
          </a:xfrm>
          <a:prstGeom prst="rect">
            <a:avLst/>
          </a:prstGeom>
          <a:noFill/>
        </p:spPr>
        <p:txBody>
          <a:bodyPr wrap="square" rtlCol="0">
            <a:spAutoFit/>
          </a:bodyPr>
          <a:lstStyle/>
          <a:p>
            <a:r>
              <a:rPr lang="en-US" sz="3600" dirty="0" smtClean="0">
                <a:solidFill>
                  <a:srgbClr val="00B0F0"/>
                </a:solidFill>
              </a:rPr>
              <a:t>Scrap the </a:t>
            </a:r>
            <a:r>
              <a:rPr lang="en-US" sz="3600" dirty="0" smtClean="0">
                <a:solidFill>
                  <a:srgbClr val="FF0000"/>
                </a:solidFill>
              </a:rPr>
              <a:t>Actor</a:t>
            </a:r>
            <a:r>
              <a:rPr lang="en-US" sz="3600" dirty="0" smtClean="0">
                <a:solidFill>
                  <a:srgbClr val="00B0F0"/>
                </a:solidFill>
              </a:rPr>
              <a:t> Section using CSS Selector</a:t>
            </a:r>
            <a:endParaRPr lang="en-US" sz="3600" dirty="0">
              <a:solidFill>
                <a:srgbClr val="00B0F0"/>
              </a:solidFill>
            </a:endParaRPr>
          </a:p>
        </p:txBody>
      </p:sp>
      <p:pic>
        <p:nvPicPr>
          <p:cNvPr id="2" name="Picture 1"/>
          <p:cNvPicPr>
            <a:picLocks noChangeAspect="1"/>
          </p:cNvPicPr>
          <p:nvPr/>
        </p:nvPicPr>
        <p:blipFill>
          <a:blip r:embed="rId2"/>
          <a:stretch>
            <a:fillRect/>
          </a:stretch>
        </p:blipFill>
        <p:spPr>
          <a:xfrm>
            <a:off x="831527" y="996314"/>
            <a:ext cx="10930595" cy="4490085"/>
          </a:xfrm>
          <a:prstGeom prst="rect">
            <a:avLst/>
          </a:prstGeom>
        </p:spPr>
      </p:pic>
    </p:spTree>
    <p:extLst>
      <p:ext uri="{BB962C8B-B14F-4D97-AF65-F5344CB8AC3E}">
        <p14:creationId xmlns:p14="http://schemas.microsoft.com/office/powerpoint/2010/main" val="31112603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31528" y="1015072"/>
            <a:ext cx="10916749" cy="4569802"/>
          </a:xfrm>
          <a:prstGeom prst="rect">
            <a:avLst/>
          </a:prstGeom>
        </p:spPr>
      </p:pic>
      <p:sp>
        <p:nvSpPr>
          <p:cNvPr id="6" name="TextBox 5"/>
          <p:cNvSpPr txBox="1"/>
          <p:nvPr/>
        </p:nvSpPr>
        <p:spPr>
          <a:xfrm>
            <a:off x="831528" y="180304"/>
            <a:ext cx="9826580" cy="646331"/>
          </a:xfrm>
          <a:prstGeom prst="rect">
            <a:avLst/>
          </a:prstGeom>
          <a:noFill/>
        </p:spPr>
        <p:txBody>
          <a:bodyPr wrap="square" rtlCol="0">
            <a:spAutoFit/>
          </a:bodyPr>
          <a:lstStyle/>
          <a:p>
            <a:r>
              <a:rPr lang="en-US" sz="3600" dirty="0" smtClean="0">
                <a:solidFill>
                  <a:srgbClr val="00B0F0"/>
                </a:solidFill>
              </a:rPr>
              <a:t>Scrap the </a:t>
            </a:r>
            <a:r>
              <a:rPr lang="en-US" sz="3600" dirty="0" err="1" smtClean="0">
                <a:solidFill>
                  <a:srgbClr val="FF0000"/>
                </a:solidFill>
              </a:rPr>
              <a:t>Metascore</a:t>
            </a:r>
            <a:r>
              <a:rPr lang="en-US" sz="3600" dirty="0" smtClean="0">
                <a:solidFill>
                  <a:srgbClr val="00B0F0"/>
                </a:solidFill>
              </a:rPr>
              <a:t> Section using CSS Selector</a:t>
            </a:r>
            <a:endParaRPr lang="en-US" sz="3600" dirty="0">
              <a:solidFill>
                <a:srgbClr val="00B0F0"/>
              </a:solidFill>
            </a:endParaRPr>
          </a:p>
        </p:txBody>
      </p:sp>
    </p:spTree>
    <p:extLst>
      <p:ext uri="{BB962C8B-B14F-4D97-AF65-F5344CB8AC3E}">
        <p14:creationId xmlns:p14="http://schemas.microsoft.com/office/powerpoint/2010/main" val="29955755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1528" y="180304"/>
            <a:ext cx="9826580" cy="646331"/>
          </a:xfrm>
          <a:prstGeom prst="rect">
            <a:avLst/>
          </a:prstGeom>
          <a:noFill/>
        </p:spPr>
        <p:txBody>
          <a:bodyPr wrap="square" rtlCol="0">
            <a:spAutoFit/>
          </a:bodyPr>
          <a:lstStyle/>
          <a:p>
            <a:r>
              <a:rPr lang="en-US" sz="3600" dirty="0" smtClean="0">
                <a:solidFill>
                  <a:srgbClr val="00B0F0"/>
                </a:solidFill>
              </a:rPr>
              <a:t>Scrap the </a:t>
            </a:r>
            <a:r>
              <a:rPr lang="en-US" sz="3600" dirty="0" err="1" smtClean="0">
                <a:solidFill>
                  <a:srgbClr val="FF0000"/>
                </a:solidFill>
              </a:rPr>
              <a:t>Metascore</a:t>
            </a:r>
            <a:r>
              <a:rPr lang="en-US" sz="3600" dirty="0" smtClean="0">
                <a:solidFill>
                  <a:srgbClr val="00B0F0"/>
                </a:solidFill>
              </a:rPr>
              <a:t> Section using CSS Selector</a:t>
            </a:r>
            <a:endParaRPr lang="en-US" sz="3600" dirty="0">
              <a:solidFill>
                <a:srgbClr val="00B0F0"/>
              </a:solidFill>
            </a:endParaRPr>
          </a:p>
        </p:txBody>
      </p:sp>
      <p:pic>
        <p:nvPicPr>
          <p:cNvPr id="8" name="Picture 7"/>
          <p:cNvPicPr>
            <a:picLocks noChangeAspect="1"/>
          </p:cNvPicPr>
          <p:nvPr/>
        </p:nvPicPr>
        <p:blipFill>
          <a:blip r:embed="rId2"/>
          <a:stretch>
            <a:fillRect/>
          </a:stretch>
        </p:blipFill>
        <p:spPr>
          <a:xfrm>
            <a:off x="831527" y="826635"/>
            <a:ext cx="10844657" cy="5911790"/>
          </a:xfrm>
          <a:prstGeom prst="rect">
            <a:avLst/>
          </a:prstGeom>
        </p:spPr>
      </p:pic>
    </p:spTree>
    <p:extLst>
      <p:ext uri="{BB962C8B-B14F-4D97-AF65-F5344CB8AC3E}">
        <p14:creationId xmlns:p14="http://schemas.microsoft.com/office/powerpoint/2010/main" val="17749089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1527" y="180304"/>
            <a:ext cx="10549235" cy="646331"/>
          </a:xfrm>
          <a:prstGeom prst="rect">
            <a:avLst/>
          </a:prstGeom>
          <a:noFill/>
        </p:spPr>
        <p:txBody>
          <a:bodyPr wrap="square" rtlCol="0">
            <a:spAutoFit/>
          </a:bodyPr>
          <a:lstStyle/>
          <a:p>
            <a:r>
              <a:rPr lang="en-US" sz="3600" dirty="0" smtClean="0">
                <a:solidFill>
                  <a:srgbClr val="00B0F0"/>
                </a:solidFill>
              </a:rPr>
              <a:t>Combining the captured data in to a single data frame</a:t>
            </a:r>
            <a:endParaRPr lang="en-US" sz="3600" dirty="0">
              <a:solidFill>
                <a:srgbClr val="00B0F0"/>
              </a:solidFill>
            </a:endParaRPr>
          </a:p>
        </p:txBody>
      </p:sp>
      <p:pic>
        <p:nvPicPr>
          <p:cNvPr id="3" name="Picture 2"/>
          <p:cNvPicPr>
            <a:picLocks noChangeAspect="1"/>
          </p:cNvPicPr>
          <p:nvPr/>
        </p:nvPicPr>
        <p:blipFill>
          <a:blip r:embed="rId2"/>
          <a:stretch>
            <a:fillRect/>
          </a:stretch>
        </p:blipFill>
        <p:spPr>
          <a:xfrm>
            <a:off x="831527" y="826635"/>
            <a:ext cx="9817716" cy="5883654"/>
          </a:xfrm>
          <a:prstGeom prst="rect">
            <a:avLst/>
          </a:prstGeom>
        </p:spPr>
      </p:pic>
    </p:spTree>
    <p:extLst>
      <p:ext uri="{BB962C8B-B14F-4D97-AF65-F5344CB8AC3E}">
        <p14:creationId xmlns:p14="http://schemas.microsoft.com/office/powerpoint/2010/main" val="9474264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1528" y="180304"/>
            <a:ext cx="9826580" cy="1200329"/>
          </a:xfrm>
          <a:prstGeom prst="rect">
            <a:avLst/>
          </a:prstGeom>
          <a:noFill/>
        </p:spPr>
        <p:txBody>
          <a:bodyPr wrap="square" rtlCol="0">
            <a:spAutoFit/>
          </a:bodyPr>
          <a:lstStyle/>
          <a:p>
            <a:r>
              <a:rPr lang="en-US" sz="3600" dirty="0" smtClean="0">
                <a:solidFill>
                  <a:srgbClr val="00B0F0"/>
                </a:solidFill>
              </a:rPr>
              <a:t>Now we have successfully scrapped the </a:t>
            </a:r>
            <a:r>
              <a:rPr lang="en-US" sz="3600" dirty="0" err="1" smtClean="0">
                <a:solidFill>
                  <a:srgbClr val="00B0F0"/>
                </a:solidFill>
              </a:rPr>
              <a:t>IMDb</a:t>
            </a:r>
            <a:r>
              <a:rPr lang="en-US" sz="3600" dirty="0" smtClean="0">
                <a:solidFill>
                  <a:srgbClr val="00B0F0"/>
                </a:solidFill>
              </a:rPr>
              <a:t> website for the 100 most popular feature films</a:t>
            </a:r>
            <a:endParaRPr lang="en-US" sz="3600" dirty="0">
              <a:solidFill>
                <a:srgbClr val="00B0F0"/>
              </a:solidFill>
            </a:endParaRPr>
          </a:p>
        </p:txBody>
      </p:sp>
      <p:pic>
        <p:nvPicPr>
          <p:cNvPr id="2" name="Picture 1"/>
          <p:cNvPicPr>
            <a:picLocks noChangeAspect="1"/>
          </p:cNvPicPr>
          <p:nvPr/>
        </p:nvPicPr>
        <p:blipFill>
          <a:blip r:embed="rId2"/>
          <a:stretch>
            <a:fillRect/>
          </a:stretch>
        </p:blipFill>
        <p:spPr>
          <a:xfrm>
            <a:off x="896592" y="1488245"/>
            <a:ext cx="4848225" cy="533400"/>
          </a:xfrm>
          <a:prstGeom prst="rect">
            <a:avLst/>
          </a:prstGeom>
        </p:spPr>
      </p:pic>
      <p:pic>
        <p:nvPicPr>
          <p:cNvPr id="3" name="Picture 2"/>
          <p:cNvPicPr>
            <a:picLocks noChangeAspect="1"/>
          </p:cNvPicPr>
          <p:nvPr/>
        </p:nvPicPr>
        <p:blipFill>
          <a:blip r:embed="rId3"/>
          <a:stretch>
            <a:fillRect/>
          </a:stretch>
        </p:blipFill>
        <p:spPr>
          <a:xfrm>
            <a:off x="896592" y="2308347"/>
            <a:ext cx="10948139" cy="2474668"/>
          </a:xfrm>
          <a:prstGeom prst="rect">
            <a:avLst/>
          </a:prstGeom>
        </p:spPr>
      </p:pic>
    </p:spTree>
    <p:extLst>
      <p:ext uri="{BB962C8B-B14F-4D97-AF65-F5344CB8AC3E}">
        <p14:creationId xmlns:p14="http://schemas.microsoft.com/office/powerpoint/2010/main" val="42008052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1528" y="180304"/>
            <a:ext cx="9826580" cy="646331"/>
          </a:xfrm>
          <a:prstGeom prst="rect">
            <a:avLst/>
          </a:prstGeom>
          <a:noFill/>
        </p:spPr>
        <p:txBody>
          <a:bodyPr wrap="square" rtlCol="0">
            <a:spAutoFit/>
          </a:bodyPr>
          <a:lstStyle/>
          <a:p>
            <a:r>
              <a:rPr lang="en-US" sz="3600" dirty="0" smtClean="0">
                <a:solidFill>
                  <a:srgbClr val="00B0F0"/>
                </a:solidFill>
              </a:rPr>
              <a:t>Analyzing the scrapped data from the web</a:t>
            </a:r>
            <a:endParaRPr lang="en-US" sz="3600" dirty="0">
              <a:solidFill>
                <a:srgbClr val="00B0F0"/>
              </a:solidFill>
            </a:endParaRPr>
          </a:p>
        </p:txBody>
      </p:sp>
      <p:pic>
        <p:nvPicPr>
          <p:cNvPr id="5" name="Picture 4"/>
          <p:cNvPicPr>
            <a:picLocks noChangeAspect="1"/>
          </p:cNvPicPr>
          <p:nvPr/>
        </p:nvPicPr>
        <p:blipFill>
          <a:blip r:embed="rId2"/>
          <a:stretch>
            <a:fillRect/>
          </a:stretch>
        </p:blipFill>
        <p:spPr>
          <a:xfrm>
            <a:off x="964441" y="826634"/>
            <a:ext cx="9037687" cy="847421"/>
          </a:xfrm>
          <a:prstGeom prst="rect">
            <a:avLst/>
          </a:prstGeom>
        </p:spPr>
      </p:pic>
      <p:pic>
        <p:nvPicPr>
          <p:cNvPr id="4" name="Picture 3"/>
          <p:cNvPicPr>
            <a:picLocks noChangeAspect="1"/>
          </p:cNvPicPr>
          <p:nvPr/>
        </p:nvPicPr>
        <p:blipFill>
          <a:blip r:embed="rId3"/>
          <a:stretch>
            <a:fillRect/>
          </a:stretch>
        </p:blipFill>
        <p:spPr>
          <a:xfrm>
            <a:off x="1587439" y="1893198"/>
            <a:ext cx="8314757" cy="4619048"/>
          </a:xfrm>
          <a:prstGeom prst="rect">
            <a:avLst/>
          </a:prstGeom>
        </p:spPr>
      </p:pic>
    </p:spTree>
    <p:extLst>
      <p:ext uri="{BB962C8B-B14F-4D97-AF65-F5344CB8AC3E}">
        <p14:creationId xmlns:p14="http://schemas.microsoft.com/office/powerpoint/2010/main" val="22859919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1528" y="180304"/>
            <a:ext cx="9826580" cy="646331"/>
          </a:xfrm>
          <a:prstGeom prst="rect">
            <a:avLst/>
          </a:prstGeom>
          <a:noFill/>
        </p:spPr>
        <p:txBody>
          <a:bodyPr wrap="square" rtlCol="0">
            <a:spAutoFit/>
          </a:bodyPr>
          <a:lstStyle/>
          <a:p>
            <a:r>
              <a:rPr lang="en-US" sz="3600" dirty="0" smtClean="0">
                <a:solidFill>
                  <a:srgbClr val="00B0F0"/>
                </a:solidFill>
              </a:rPr>
              <a:t>Analyzing the scrapped data from the web</a:t>
            </a:r>
            <a:endParaRPr lang="en-US" sz="3600" dirty="0">
              <a:solidFill>
                <a:srgbClr val="00B0F0"/>
              </a:solidFill>
            </a:endParaRPr>
          </a:p>
        </p:txBody>
      </p:sp>
      <p:pic>
        <p:nvPicPr>
          <p:cNvPr id="2" name="Picture 1"/>
          <p:cNvPicPr>
            <a:picLocks noChangeAspect="1"/>
          </p:cNvPicPr>
          <p:nvPr/>
        </p:nvPicPr>
        <p:blipFill>
          <a:blip r:embed="rId2"/>
          <a:stretch>
            <a:fillRect/>
          </a:stretch>
        </p:blipFill>
        <p:spPr>
          <a:xfrm>
            <a:off x="831528" y="911041"/>
            <a:ext cx="6443305" cy="777082"/>
          </a:xfrm>
          <a:prstGeom prst="rect">
            <a:avLst/>
          </a:prstGeom>
        </p:spPr>
      </p:pic>
      <p:pic>
        <p:nvPicPr>
          <p:cNvPr id="3" name="Picture 2"/>
          <p:cNvPicPr>
            <a:picLocks noChangeAspect="1"/>
          </p:cNvPicPr>
          <p:nvPr/>
        </p:nvPicPr>
        <p:blipFill>
          <a:blip r:embed="rId3"/>
          <a:stretch>
            <a:fillRect/>
          </a:stretch>
        </p:blipFill>
        <p:spPr>
          <a:xfrm>
            <a:off x="1293476" y="1836929"/>
            <a:ext cx="6387483" cy="4619048"/>
          </a:xfrm>
          <a:prstGeom prst="rect">
            <a:avLst/>
          </a:prstGeom>
        </p:spPr>
      </p:pic>
    </p:spTree>
    <p:extLst>
      <p:ext uri="{BB962C8B-B14F-4D97-AF65-F5344CB8AC3E}">
        <p14:creationId xmlns:p14="http://schemas.microsoft.com/office/powerpoint/2010/main" val="2954509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IE" smtClean="0"/>
              <a:t>What kind of information can you find out?</a:t>
            </a:r>
          </a:p>
        </p:txBody>
      </p:sp>
      <p:sp>
        <p:nvSpPr>
          <p:cNvPr id="7171" name="Content Placeholder 2"/>
          <p:cNvSpPr>
            <a:spLocks noGrp="1"/>
          </p:cNvSpPr>
          <p:nvPr>
            <p:ph idx="1"/>
          </p:nvPr>
        </p:nvSpPr>
        <p:spPr/>
        <p:txBody>
          <a:bodyPr/>
          <a:lstStyle/>
          <a:p>
            <a:pPr>
              <a:buFont typeface="Arial" panose="020B0604020202020204" pitchFamily="34" charset="0"/>
              <a:buNone/>
            </a:pPr>
            <a:r>
              <a:rPr lang="en-IE" dirty="0" smtClean="0"/>
              <a:t>How people find your site :</a:t>
            </a:r>
          </a:p>
          <a:p>
            <a:pPr lvl="1" eaLnBrk="1" hangingPunct="1"/>
            <a:r>
              <a:rPr lang="en-IE" dirty="0" smtClean="0">
                <a:solidFill>
                  <a:srgbClr val="0070C0"/>
                </a:solidFill>
              </a:rPr>
              <a:t>What search engine do they use?</a:t>
            </a:r>
          </a:p>
          <a:p>
            <a:pPr lvl="1" eaLnBrk="1" hangingPunct="1"/>
            <a:r>
              <a:rPr lang="en-IE" dirty="0" smtClean="0">
                <a:solidFill>
                  <a:srgbClr val="0070C0"/>
                </a:solidFill>
              </a:rPr>
              <a:t>What search terms do they use? </a:t>
            </a:r>
          </a:p>
          <a:p>
            <a:pPr lvl="1" eaLnBrk="1" hangingPunct="1"/>
            <a:r>
              <a:rPr lang="en-IE" dirty="0" smtClean="0">
                <a:solidFill>
                  <a:srgbClr val="0070C0"/>
                </a:solidFill>
              </a:rPr>
              <a:t>What sites refer visitors to my site?</a:t>
            </a:r>
          </a:p>
          <a:p>
            <a:pPr>
              <a:buFont typeface="Arial" panose="020B0604020202020204" pitchFamily="34" charset="0"/>
              <a:buNone/>
            </a:pPr>
            <a:endParaRPr lang="en-IE" dirty="0" smtClean="0"/>
          </a:p>
          <a:p>
            <a:pPr>
              <a:buFont typeface="Arial" panose="020B0604020202020204" pitchFamily="34" charset="0"/>
              <a:buNone/>
            </a:pPr>
            <a:r>
              <a:rPr lang="en-IE" dirty="0" smtClean="0"/>
              <a:t>How people navigate your site</a:t>
            </a:r>
          </a:p>
          <a:p>
            <a:pPr lvl="1"/>
            <a:r>
              <a:rPr lang="en-IE" dirty="0" smtClean="0">
                <a:solidFill>
                  <a:srgbClr val="0070C0"/>
                </a:solidFill>
              </a:rPr>
              <a:t>What content are they most interested in?</a:t>
            </a:r>
          </a:p>
          <a:p>
            <a:pPr lvl="1"/>
            <a:r>
              <a:rPr lang="en-IE" dirty="0" smtClean="0">
                <a:solidFill>
                  <a:srgbClr val="0070C0"/>
                </a:solidFill>
              </a:rPr>
              <a:t>Where do people drop out of the site? </a:t>
            </a:r>
          </a:p>
          <a:p>
            <a:pPr>
              <a:buFont typeface="Arial" panose="020B0604020202020204" pitchFamily="34" charset="0"/>
              <a:buNone/>
            </a:pPr>
            <a:endParaRPr lang="en-IE" dirty="0" smtClean="0"/>
          </a:p>
        </p:txBody>
      </p:sp>
      <p:sp>
        <p:nvSpPr>
          <p:cNvPr id="4" name="Footer Placeholder 3"/>
          <p:cNvSpPr>
            <a:spLocks noGrp="1"/>
          </p:cNvSpPr>
          <p:nvPr>
            <p:ph type="ftr" sz="quarter" idx="11"/>
          </p:nvPr>
        </p:nvSpPr>
        <p:spPr/>
        <p:txBody>
          <a:bodyPr/>
          <a:lstStyle/>
          <a:p>
            <a:pPr>
              <a:defRPr/>
            </a:pPr>
            <a:r>
              <a:rPr lang="en-IE" dirty="0"/>
              <a:t>Web Analytics</a:t>
            </a:r>
          </a:p>
        </p:txBody>
      </p:sp>
      <p:pic>
        <p:nvPicPr>
          <p:cNvPr id="5" name="Picture 3" descr="200235995-001.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3400" y="2271847"/>
            <a:ext cx="2743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88022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1528" y="0"/>
            <a:ext cx="11041604" cy="1200329"/>
          </a:xfrm>
          <a:prstGeom prst="rect">
            <a:avLst/>
          </a:prstGeom>
          <a:noFill/>
        </p:spPr>
        <p:txBody>
          <a:bodyPr wrap="square" rtlCol="0">
            <a:spAutoFit/>
          </a:bodyPr>
          <a:lstStyle/>
          <a:p>
            <a:r>
              <a:rPr lang="en-US" sz="3600" dirty="0" smtClean="0">
                <a:solidFill>
                  <a:srgbClr val="00B0F0"/>
                </a:solidFill>
              </a:rPr>
              <a:t>Analyzing the scrapped data from the web- </a:t>
            </a:r>
          </a:p>
          <a:p>
            <a:r>
              <a:rPr lang="en-US" sz="3600" dirty="0" smtClean="0"/>
              <a:t>get </a:t>
            </a:r>
            <a:r>
              <a:rPr lang="en-US" sz="3600" dirty="0"/>
              <a:t>resources </a:t>
            </a:r>
            <a:r>
              <a:rPr lang="en-US" sz="3600" dirty="0" smtClean="0"/>
              <a:t>from servers </a:t>
            </a:r>
            <a:r>
              <a:rPr lang="en-US" sz="3600" dirty="0"/>
              <a:t>into R</a:t>
            </a:r>
            <a:endParaRPr lang="en-US" sz="3600" dirty="0">
              <a:solidFill>
                <a:srgbClr val="00B0F0"/>
              </a:solidFill>
            </a:endParaRPr>
          </a:p>
        </p:txBody>
      </p:sp>
      <p:sp>
        <p:nvSpPr>
          <p:cNvPr id="4" name="TextBox 3"/>
          <p:cNvSpPr txBox="1"/>
          <p:nvPr/>
        </p:nvSpPr>
        <p:spPr>
          <a:xfrm>
            <a:off x="940158" y="1197735"/>
            <a:ext cx="10721959" cy="5262979"/>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solidFill>
                  <a:srgbClr val="7030A0"/>
                </a:solidFill>
              </a:rPr>
              <a:t>Readymade files e.g. </a:t>
            </a:r>
            <a:r>
              <a:rPr lang="en-US" sz="2800" dirty="0" err="1" smtClean="0">
                <a:solidFill>
                  <a:srgbClr val="7030A0"/>
                </a:solidFill>
              </a:rPr>
              <a:t>csv</a:t>
            </a:r>
            <a:r>
              <a:rPr lang="en-US" sz="2800" dirty="0" smtClean="0">
                <a:solidFill>
                  <a:srgbClr val="7030A0"/>
                </a:solidFill>
              </a:rPr>
              <a:t>, text</a:t>
            </a:r>
          </a:p>
          <a:p>
            <a:pPr marL="285750" indent="-285750">
              <a:buFont typeface="Arial" panose="020B0604020202020204" pitchFamily="34" charset="0"/>
              <a:buChar char="•"/>
            </a:pPr>
            <a:r>
              <a:rPr lang="en-US" sz="2800" dirty="0" smtClean="0">
                <a:solidFill>
                  <a:srgbClr val="7030A0"/>
                </a:solidFill>
              </a:rPr>
              <a:t>PDF</a:t>
            </a:r>
          </a:p>
          <a:p>
            <a:pPr marL="285750" indent="-285750">
              <a:buFont typeface="Arial" panose="020B0604020202020204" pitchFamily="34" charset="0"/>
              <a:buChar char="•"/>
            </a:pPr>
            <a:r>
              <a:rPr lang="en-US" sz="2800" dirty="0" smtClean="0">
                <a:solidFill>
                  <a:srgbClr val="7030A0"/>
                </a:solidFill>
              </a:rPr>
              <a:t>FTP (file transfer protocol)</a:t>
            </a:r>
          </a:p>
          <a:p>
            <a:pPr marL="285750" indent="-285750">
              <a:buFont typeface="Arial" panose="020B0604020202020204" pitchFamily="34" charset="0"/>
              <a:buChar char="•"/>
            </a:pPr>
            <a:r>
              <a:rPr lang="en-US" sz="2800" dirty="0" smtClean="0">
                <a:solidFill>
                  <a:srgbClr val="7030A0"/>
                </a:solidFill>
              </a:rPr>
              <a:t>HTTP ( Hyper Text Transfer Protocol)</a:t>
            </a:r>
          </a:p>
          <a:p>
            <a:pPr marL="285750" indent="-285750">
              <a:buFont typeface="Arial" panose="020B0604020202020204" pitchFamily="34" charset="0"/>
              <a:buChar char="•"/>
            </a:pPr>
            <a:r>
              <a:rPr lang="en-US" sz="2800" dirty="0" smtClean="0">
                <a:solidFill>
                  <a:srgbClr val="7030A0"/>
                </a:solidFill>
              </a:rPr>
              <a:t>gather </a:t>
            </a:r>
            <a:r>
              <a:rPr lang="en-US" sz="2800" dirty="0">
                <a:solidFill>
                  <a:srgbClr val="7030A0"/>
                </a:solidFill>
              </a:rPr>
              <a:t>links, lists and tables from HTML </a:t>
            </a:r>
            <a:r>
              <a:rPr lang="en-US" sz="2800" dirty="0" smtClean="0">
                <a:solidFill>
                  <a:srgbClr val="7030A0"/>
                </a:solidFill>
              </a:rPr>
              <a:t>documents</a:t>
            </a:r>
          </a:p>
          <a:p>
            <a:pPr marL="285750" indent="-285750">
              <a:buFont typeface="Arial" panose="020B0604020202020204" pitchFamily="34" charset="0"/>
              <a:buChar char="•"/>
            </a:pPr>
            <a:r>
              <a:rPr lang="en-US" sz="2800" dirty="0">
                <a:solidFill>
                  <a:srgbClr val="7030A0"/>
                </a:solidFill>
              </a:rPr>
              <a:t>HTML </a:t>
            </a:r>
            <a:r>
              <a:rPr lang="en-US" sz="2800" dirty="0" smtClean="0">
                <a:solidFill>
                  <a:srgbClr val="7030A0"/>
                </a:solidFill>
              </a:rPr>
              <a:t>forms</a:t>
            </a:r>
          </a:p>
          <a:p>
            <a:pPr marL="285750" indent="-285750">
              <a:buFont typeface="Arial" panose="020B0604020202020204" pitchFamily="34" charset="0"/>
              <a:buChar char="•"/>
            </a:pPr>
            <a:r>
              <a:rPr lang="en-US" sz="2800" dirty="0">
                <a:solidFill>
                  <a:srgbClr val="7030A0"/>
                </a:solidFill>
              </a:rPr>
              <a:t>URLs to access multiple pages</a:t>
            </a:r>
          </a:p>
          <a:p>
            <a:pPr marL="285750" indent="-285750">
              <a:buFont typeface="Arial" panose="020B0604020202020204" pitchFamily="34" charset="0"/>
              <a:buChar char="•"/>
            </a:pPr>
            <a:r>
              <a:rPr lang="en-US" sz="2800" dirty="0" smtClean="0">
                <a:solidFill>
                  <a:srgbClr val="7030A0"/>
                </a:solidFill>
              </a:rPr>
              <a:t>Connections </a:t>
            </a:r>
            <a:r>
              <a:rPr lang="en-US" sz="2800" dirty="0">
                <a:solidFill>
                  <a:srgbClr val="7030A0"/>
                </a:solidFill>
              </a:rPr>
              <a:t>via HTTPS</a:t>
            </a:r>
            <a:endParaRPr lang="en-US" sz="2800" dirty="0" smtClean="0">
              <a:solidFill>
                <a:srgbClr val="7030A0"/>
              </a:solidFill>
            </a:endParaRPr>
          </a:p>
          <a:p>
            <a:pPr marL="285750" indent="-285750">
              <a:buFont typeface="Arial" panose="020B0604020202020204" pitchFamily="34" charset="0"/>
              <a:buChar char="•"/>
            </a:pPr>
            <a:r>
              <a:rPr lang="en-US" sz="2800" dirty="0">
                <a:solidFill>
                  <a:srgbClr val="7030A0"/>
                </a:solidFill>
              </a:rPr>
              <a:t>Using </a:t>
            </a:r>
            <a:r>
              <a:rPr lang="en-US" sz="2800" dirty="0" smtClean="0">
                <a:solidFill>
                  <a:srgbClr val="7030A0"/>
                </a:solidFill>
              </a:rPr>
              <a:t>cookies</a:t>
            </a:r>
          </a:p>
          <a:p>
            <a:pPr marL="285750" indent="-285750">
              <a:buFont typeface="Arial" panose="020B0604020202020204" pitchFamily="34" charset="0"/>
              <a:buChar char="•"/>
            </a:pPr>
            <a:r>
              <a:rPr lang="en-US" sz="2800" dirty="0">
                <a:solidFill>
                  <a:srgbClr val="7030A0"/>
                </a:solidFill>
              </a:rPr>
              <a:t>Retrieving data from </a:t>
            </a:r>
            <a:r>
              <a:rPr lang="en-US" sz="2800" dirty="0" smtClean="0">
                <a:solidFill>
                  <a:srgbClr val="7030A0"/>
                </a:solidFill>
              </a:rPr>
              <a:t>APIs (Web </a:t>
            </a:r>
            <a:r>
              <a:rPr lang="en-US" sz="2800" dirty="0">
                <a:solidFill>
                  <a:srgbClr val="7030A0"/>
                </a:solidFill>
              </a:rPr>
              <a:t>Application Programing </a:t>
            </a:r>
            <a:r>
              <a:rPr lang="en-US" sz="2800" dirty="0" smtClean="0">
                <a:solidFill>
                  <a:srgbClr val="7030A0"/>
                </a:solidFill>
              </a:rPr>
              <a:t>Interface)</a:t>
            </a:r>
          </a:p>
          <a:p>
            <a:pPr marL="285750" indent="-285750">
              <a:buFont typeface="Arial" panose="020B0604020202020204" pitchFamily="34" charset="0"/>
              <a:buChar char="•"/>
            </a:pPr>
            <a:r>
              <a:rPr lang="en-US" sz="2800" dirty="0" smtClean="0">
                <a:solidFill>
                  <a:srgbClr val="7030A0"/>
                </a:solidFill>
              </a:rPr>
              <a:t>Authentication </a:t>
            </a:r>
            <a:r>
              <a:rPr lang="en-US" sz="2800" dirty="0">
                <a:solidFill>
                  <a:srgbClr val="7030A0"/>
                </a:solidFill>
              </a:rPr>
              <a:t>with </a:t>
            </a:r>
            <a:r>
              <a:rPr lang="en-US" sz="2800" dirty="0" err="1" smtClean="0">
                <a:solidFill>
                  <a:srgbClr val="7030A0"/>
                </a:solidFill>
              </a:rPr>
              <a:t>OAuth</a:t>
            </a:r>
            <a:r>
              <a:rPr lang="en-US" sz="2800" dirty="0" smtClean="0">
                <a:solidFill>
                  <a:srgbClr val="7030A0"/>
                </a:solidFill>
              </a:rPr>
              <a:t> </a:t>
            </a:r>
            <a:r>
              <a:rPr lang="en-US" sz="2800" dirty="0" smtClean="0">
                <a:solidFill>
                  <a:srgbClr val="7030A0"/>
                </a:solidFill>
              </a:rPr>
              <a:t>(twitter / </a:t>
            </a:r>
            <a:r>
              <a:rPr lang="en-US" sz="2800" dirty="0" err="1" smtClean="0">
                <a:solidFill>
                  <a:srgbClr val="7030A0"/>
                </a:solidFill>
              </a:rPr>
              <a:t>facebook</a:t>
            </a:r>
            <a:r>
              <a:rPr lang="en-US" sz="2800" dirty="0" smtClean="0">
                <a:solidFill>
                  <a:srgbClr val="7030A0"/>
                </a:solidFill>
              </a:rPr>
              <a:t>)</a:t>
            </a:r>
          </a:p>
          <a:p>
            <a:pPr marL="285750" indent="-285750">
              <a:buFont typeface="Arial" panose="020B0604020202020204" pitchFamily="34" charset="0"/>
              <a:buChar char="•"/>
            </a:pPr>
            <a:r>
              <a:rPr lang="en-US" sz="2800" dirty="0">
                <a:solidFill>
                  <a:srgbClr val="7030A0"/>
                </a:solidFill>
              </a:rPr>
              <a:t>JavaScript-enriched pages</a:t>
            </a:r>
            <a:endParaRPr lang="en-US" sz="2800" dirty="0" smtClean="0">
              <a:solidFill>
                <a:srgbClr val="7030A0"/>
              </a:solidFill>
            </a:endParaRPr>
          </a:p>
        </p:txBody>
      </p:sp>
    </p:spTree>
    <p:extLst>
      <p:ext uri="{BB962C8B-B14F-4D97-AF65-F5344CB8AC3E}">
        <p14:creationId xmlns:p14="http://schemas.microsoft.com/office/powerpoint/2010/main" val="3944503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1528" y="206893"/>
            <a:ext cx="10774318" cy="646331"/>
          </a:xfrm>
          <a:prstGeom prst="rect">
            <a:avLst/>
          </a:prstGeom>
          <a:noFill/>
        </p:spPr>
        <p:txBody>
          <a:bodyPr wrap="square" rtlCol="0">
            <a:spAutoFit/>
          </a:bodyPr>
          <a:lstStyle/>
          <a:p>
            <a:pPr algn="ctr"/>
            <a:r>
              <a:rPr lang="en-US" sz="3600" dirty="0" smtClean="0">
                <a:solidFill>
                  <a:srgbClr val="00B0F0"/>
                </a:solidFill>
              </a:rPr>
              <a:t>Web Analytics – Understanding HTTP</a:t>
            </a:r>
            <a:endParaRPr lang="en-US" sz="3600" dirty="0">
              <a:solidFill>
                <a:srgbClr val="00B0F0"/>
              </a:solidFill>
            </a:endParaRPr>
          </a:p>
        </p:txBody>
      </p:sp>
      <p:sp>
        <p:nvSpPr>
          <p:cNvPr id="3" name="Rectangle 2"/>
          <p:cNvSpPr/>
          <p:nvPr/>
        </p:nvSpPr>
        <p:spPr>
          <a:xfrm>
            <a:off x="2555886" y="921374"/>
            <a:ext cx="7167663" cy="369332"/>
          </a:xfrm>
          <a:prstGeom prst="rect">
            <a:avLst/>
          </a:prstGeom>
        </p:spPr>
        <p:txBody>
          <a:bodyPr wrap="square">
            <a:spAutoFit/>
          </a:bodyPr>
          <a:lstStyle/>
          <a:p>
            <a:pPr algn="ctr"/>
            <a:r>
              <a:rPr lang="en-US" dirty="0">
                <a:latin typeface="CourierStd"/>
              </a:rPr>
              <a:t>http://www.w3.org:80/People/Berners-Lee/#Bio</a:t>
            </a:r>
            <a:endParaRPr lang="en-US" dirty="0"/>
          </a:p>
        </p:txBody>
      </p:sp>
      <p:sp>
        <p:nvSpPr>
          <p:cNvPr id="8" name="Rectangle 7"/>
          <p:cNvSpPr/>
          <p:nvPr/>
        </p:nvSpPr>
        <p:spPr>
          <a:xfrm>
            <a:off x="507073" y="2258339"/>
            <a:ext cx="11265290" cy="369332"/>
          </a:xfrm>
          <a:prstGeom prst="rect">
            <a:avLst/>
          </a:prstGeom>
        </p:spPr>
        <p:txBody>
          <a:bodyPr wrap="square">
            <a:spAutoFit/>
          </a:bodyPr>
          <a:lstStyle/>
          <a:p>
            <a:r>
              <a:rPr lang="en-US" dirty="0" smtClean="0">
                <a:latin typeface="CourierStd"/>
              </a:rPr>
              <a:t>                      http://                                              </a:t>
            </a:r>
            <a:r>
              <a:rPr lang="en-US" dirty="0" smtClean="0">
                <a:latin typeface="CourierStd"/>
                <a:hlinkClick r:id="rId2"/>
              </a:rPr>
              <a:t>www.w3.org:80/</a:t>
            </a:r>
            <a:r>
              <a:rPr lang="en-US" dirty="0" smtClean="0">
                <a:latin typeface="CourierStd"/>
              </a:rPr>
              <a:t>                              People/Berners-Lee</a:t>
            </a:r>
            <a:r>
              <a:rPr lang="en-US" dirty="0">
                <a:latin typeface="CourierStd"/>
              </a:rPr>
              <a:t>/#Bio</a:t>
            </a:r>
            <a:endParaRPr lang="en-US" dirty="0"/>
          </a:p>
        </p:txBody>
      </p:sp>
      <p:cxnSp>
        <p:nvCxnSpPr>
          <p:cNvPr id="9" name="Straight Connector 8"/>
          <p:cNvCxnSpPr/>
          <p:nvPr/>
        </p:nvCxnSpPr>
        <p:spPr>
          <a:xfrm flipH="1">
            <a:off x="4377263" y="2257404"/>
            <a:ext cx="12879" cy="256289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95421" y="2850231"/>
            <a:ext cx="3800957" cy="923330"/>
          </a:xfrm>
          <a:prstGeom prst="rect">
            <a:avLst/>
          </a:prstGeom>
          <a:noFill/>
        </p:spPr>
        <p:txBody>
          <a:bodyPr wrap="square" rtlCol="0">
            <a:spAutoFit/>
          </a:bodyPr>
          <a:lstStyle/>
          <a:p>
            <a:r>
              <a:rPr lang="en-US" b="1" dirty="0"/>
              <a:t>scheme </a:t>
            </a:r>
            <a:r>
              <a:rPr lang="en-US" dirty="0"/>
              <a:t>that defines the protocol that is used to </a:t>
            </a:r>
            <a:r>
              <a:rPr lang="en-US" dirty="0" smtClean="0"/>
              <a:t>communicate between </a:t>
            </a:r>
            <a:r>
              <a:rPr lang="en-US" dirty="0"/>
              <a:t>client/application and server</a:t>
            </a:r>
          </a:p>
        </p:txBody>
      </p:sp>
      <p:cxnSp>
        <p:nvCxnSpPr>
          <p:cNvPr id="11" name="Straight Connector 10"/>
          <p:cNvCxnSpPr/>
          <p:nvPr/>
        </p:nvCxnSpPr>
        <p:spPr>
          <a:xfrm flipH="1">
            <a:off x="8287527" y="1979195"/>
            <a:ext cx="12879" cy="256289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586068" y="2850231"/>
            <a:ext cx="3420574" cy="2862322"/>
          </a:xfrm>
          <a:prstGeom prst="rect">
            <a:avLst/>
          </a:prstGeom>
        </p:spPr>
        <p:txBody>
          <a:bodyPr wrap="square">
            <a:spAutoFit/>
          </a:bodyPr>
          <a:lstStyle/>
          <a:p>
            <a:r>
              <a:rPr lang="en-US" dirty="0">
                <a:latin typeface="TimesLTStd-Roman"/>
              </a:rPr>
              <a:t>The </a:t>
            </a:r>
            <a:r>
              <a:rPr lang="en-US" b="1" dirty="0">
                <a:latin typeface="TimesLTStd-Bold"/>
              </a:rPr>
              <a:t>hostname </a:t>
            </a:r>
            <a:r>
              <a:rPr lang="en-US" dirty="0">
                <a:latin typeface="TimesLTStd-Roman"/>
              </a:rPr>
              <a:t>provides the name of the server where the resource of interest is </a:t>
            </a:r>
            <a:r>
              <a:rPr lang="en-US" dirty="0" smtClean="0">
                <a:latin typeface="TimesLTStd-Roman"/>
              </a:rPr>
              <a:t>stored. </a:t>
            </a:r>
            <a:r>
              <a:rPr lang="en-US" dirty="0"/>
              <a:t>The hostname along with the </a:t>
            </a:r>
            <a:r>
              <a:rPr lang="en-US" b="1" dirty="0"/>
              <a:t>port </a:t>
            </a:r>
            <a:r>
              <a:rPr lang="en-US" dirty="0"/>
              <a:t>component tell the</a:t>
            </a:r>
          </a:p>
          <a:p>
            <a:r>
              <a:rPr lang="en-US" dirty="0"/>
              <a:t>client at which door it has to knock in order to get access to the requested </a:t>
            </a:r>
            <a:r>
              <a:rPr lang="en-US" dirty="0" smtClean="0"/>
              <a:t>resource. Every </a:t>
            </a:r>
            <a:r>
              <a:rPr lang="en-US" dirty="0"/>
              <a:t>hostname </a:t>
            </a:r>
            <a:r>
              <a:rPr lang="en-US" dirty="0" smtClean="0"/>
              <a:t>also has </a:t>
            </a:r>
            <a:r>
              <a:rPr lang="en-US" dirty="0"/>
              <a:t>a machine-readable IP </a:t>
            </a:r>
            <a:r>
              <a:rPr lang="en-US" dirty="0" err="1" smtClean="0"/>
              <a:t>addres</a:t>
            </a:r>
            <a:r>
              <a:rPr lang="en-US" dirty="0" smtClean="0"/>
              <a:t> </a:t>
            </a:r>
            <a:endParaRPr lang="en-US" dirty="0"/>
          </a:p>
        </p:txBody>
      </p:sp>
      <p:sp>
        <p:nvSpPr>
          <p:cNvPr id="13" name="Rectangle 12"/>
          <p:cNvSpPr/>
          <p:nvPr/>
        </p:nvSpPr>
        <p:spPr>
          <a:xfrm>
            <a:off x="2665916" y="1358856"/>
            <a:ext cx="6942318" cy="369332"/>
          </a:xfrm>
          <a:prstGeom prst="rect">
            <a:avLst/>
          </a:prstGeom>
        </p:spPr>
        <p:txBody>
          <a:bodyPr wrap="square">
            <a:spAutoFit/>
          </a:bodyPr>
          <a:lstStyle/>
          <a:p>
            <a:pPr algn="ctr"/>
            <a:r>
              <a:rPr lang="en-US" dirty="0">
                <a:latin typeface="CourierStd"/>
              </a:rPr>
              <a:t>http://128.30.52.37/People/Berners-Lee/#Bio</a:t>
            </a:r>
            <a:endParaRPr lang="en-US" dirty="0"/>
          </a:p>
        </p:txBody>
      </p:sp>
      <p:sp>
        <p:nvSpPr>
          <p:cNvPr id="14" name="Rectangle 13"/>
          <p:cNvSpPr/>
          <p:nvPr/>
        </p:nvSpPr>
        <p:spPr>
          <a:xfrm>
            <a:off x="8581291" y="2847159"/>
            <a:ext cx="3514727" cy="2585323"/>
          </a:xfrm>
          <a:prstGeom prst="rect">
            <a:avLst/>
          </a:prstGeom>
        </p:spPr>
        <p:txBody>
          <a:bodyPr wrap="square">
            <a:spAutoFit/>
          </a:bodyPr>
          <a:lstStyle/>
          <a:p>
            <a:r>
              <a:rPr lang="en-US" dirty="0">
                <a:latin typeface="TimesLTStd-Roman"/>
              </a:rPr>
              <a:t>The </a:t>
            </a:r>
            <a:r>
              <a:rPr lang="en-US" b="1" dirty="0">
                <a:latin typeface="TimesLTStd-Bold"/>
              </a:rPr>
              <a:t>path </a:t>
            </a:r>
            <a:r>
              <a:rPr lang="en-US" dirty="0">
                <a:latin typeface="TimesLTStd-Roman"/>
              </a:rPr>
              <a:t>determines the location of the requested resource on the server. It works </a:t>
            </a:r>
            <a:r>
              <a:rPr lang="en-US" dirty="0" smtClean="0">
                <a:latin typeface="TimesLTStd-Roman"/>
              </a:rPr>
              <a:t>like paths </a:t>
            </a:r>
            <a:r>
              <a:rPr lang="en-US" dirty="0">
                <a:latin typeface="TimesLTStd-Roman"/>
              </a:rPr>
              <a:t>on any conventional file system where files are nested in folders that may again </a:t>
            </a:r>
            <a:r>
              <a:rPr lang="en-US" dirty="0" smtClean="0">
                <a:latin typeface="TimesLTStd-Roman"/>
              </a:rPr>
              <a:t>be nested </a:t>
            </a:r>
            <a:r>
              <a:rPr lang="en-US" dirty="0">
                <a:latin typeface="TimesLTStd-Roman"/>
              </a:rPr>
              <a:t>in folders and so on. Path segments are separated by slashes (</a:t>
            </a:r>
            <a:r>
              <a:rPr lang="en-US" sz="1600" dirty="0">
                <a:latin typeface="CourierStd"/>
              </a:rPr>
              <a:t>/</a:t>
            </a:r>
            <a:r>
              <a:rPr lang="en-US" dirty="0">
                <a:latin typeface="TimesLTStd-Roman"/>
              </a:rPr>
              <a:t>).</a:t>
            </a:r>
            <a:endParaRPr lang="en-US" dirty="0"/>
          </a:p>
        </p:txBody>
      </p:sp>
      <p:sp>
        <p:nvSpPr>
          <p:cNvPr id="15" name="Rectangle 14"/>
          <p:cNvSpPr/>
          <p:nvPr/>
        </p:nvSpPr>
        <p:spPr>
          <a:xfrm>
            <a:off x="295421" y="3773561"/>
            <a:ext cx="3800957" cy="2308324"/>
          </a:xfrm>
          <a:prstGeom prst="rect">
            <a:avLst/>
          </a:prstGeom>
        </p:spPr>
        <p:txBody>
          <a:bodyPr wrap="square">
            <a:spAutoFit/>
          </a:bodyPr>
          <a:lstStyle/>
          <a:p>
            <a:r>
              <a:rPr lang="en-US" dirty="0"/>
              <a:t>HTTP (Hyper Text Transfer Protocol), FTP (File Transfer Protocol), Post Office Protocol</a:t>
            </a:r>
          </a:p>
          <a:p>
            <a:r>
              <a:rPr lang="en-US" dirty="0"/>
              <a:t>(POP) for email retrieval, SMTP (Simple Mail Transfer Protocol) or IMAP (Internet Message</a:t>
            </a:r>
          </a:p>
          <a:p>
            <a:r>
              <a:rPr lang="en-US" dirty="0"/>
              <a:t>Access Protocol) for email storage and retrieval</a:t>
            </a:r>
          </a:p>
        </p:txBody>
      </p:sp>
    </p:spTree>
    <p:extLst>
      <p:ext uri="{BB962C8B-B14F-4D97-AF65-F5344CB8AC3E}">
        <p14:creationId xmlns:p14="http://schemas.microsoft.com/office/powerpoint/2010/main" val="4397633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1528" y="180304"/>
            <a:ext cx="10703980" cy="646331"/>
          </a:xfrm>
          <a:prstGeom prst="rect">
            <a:avLst/>
          </a:prstGeom>
          <a:noFill/>
        </p:spPr>
        <p:txBody>
          <a:bodyPr wrap="square" rtlCol="0">
            <a:spAutoFit/>
          </a:bodyPr>
          <a:lstStyle/>
          <a:p>
            <a:pPr algn="ctr"/>
            <a:r>
              <a:rPr lang="en-US" sz="3600" dirty="0" smtClean="0">
                <a:solidFill>
                  <a:srgbClr val="00B0F0"/>
                </a:solidFill>
              </a:rPr>
              <a:t>Web Analytics – Understanding HTTP</a:t>
            </a:r>
            <a:endParaRPr lang="en-US" sz="3600" dirty="0">
              <a:solidFill>
                <a:srgbClr val="00B0F0"/>
              </a:solidFill>
            </a:endParaRPr>
          </a:p>
        </p:txBody>
      </p:sp>
      <p:pic>
        <p:nvPicPr>
          <p:cNvPr id="2" name="Picture 1"/>
          <p:cNvPicPr>
            <a:picLocks noChangeAspect="1"/>
          </p:cNvPicPr>
          <p:nvPr/>
        </p:nvPicPr>
        <p:blipFill>
          <a:blip r:embed="rId2"/>
          <a:stretch>
            <a:fillRect/>
          </a:stretch>
        </p:blipFill>
        <p:spPr>
          <a:xfrm>
            <a:off x="1563825" y="826635"/>
            <a:ext cx="8361986" cy="2437931"/>
          </a:xfrm>
          <a:prstGeom prst="rect">
            <a:avLst/>
          </a:prstGeom>
        </p:spPr>
      </p:pic>
      <p:sp>
        <p:nvSpPr>
          <p:cNvPr id="7" name="TextBox 6"/>
          <p:cNvSpPr txBox="1"/>
          <p:nvPr/>
        </p:nvSpPr>
        <p:spPr>
          <a:xfrm>
            <a:off x="464234" y="3563621"/>
            <a:ext cx="11352628" cy="2862322"/>
          </a:xfrm>
          <a:prstGeom prst="rect">
            <a:avLst/>
          </a:prstGeom>
          <a:noFill/>
        </p:spPr>
        <p:txBody>
          <a:bodyPr wrap="square" rtlCol="0">
            <a:spAutoFit/>
          </a:bodyPr>
          <a:lstStyle/>
          <a:p>
            <a:r>
              <a:rPr lang="en-US" dirty="0"/>
              <a:t>Hyper Text Transfer Protocol define standard vocabulary and procedures for clients and servers to </a:t>
            </a:r>
            <a:r>
              <a:rPr lang="en-US" i="1" dirty="0"/>
              <a:t>talk </a:t>
            </a:r>
            <a:r>
              <a:rPr lang="en-US" dirty="0"/>
              <a:t>about specific tasks—retrieving or storing documents, files, messages, and so forth. They are subsumed under the label </a:t>
            </a:r>
            <a:r>
              <a:rPr lang="en-US" i="1" dirty="0"/>
              <a:t>application layer</a:t>
            </a:r>
            <a:r>
              <a:rPr lang="en-US" dirty="0" smtClean="0"/>
              <a:t>.</a:t>
            </a:r>
          </a:p>
          <a:p>
            <a:r>
              <a:rPr lang="en-US" dirty="0"/>
              <a:t>The location of websites and other web content are identified by </a:t>
            </a:r>
            <a:r>
              <a:rPr lang="en-US" b="1" dirty="0"/>
              <a:t>U</a:t>
            </a:r>
            <a:r>
              <a:rPr lang="en-US" dirty="0"/>
              <a:t>niform </a:t>
            </a:r>
            <a:r>
              <a:rPr lang="en-US" b="1" dirty="0" smtClean="0"/>
              <a:t>R</a:t>
            </a:r>
            <a:r>
              <a:rPr lang="en-US" dirty="0" smtClean="0"/>
              <a:t>esource </a:t>
            </a:r>
            <a:r>
              <a:rPr lang="en-US" b="1" dirty="0" smtClean="0"/>
              <a:t>L</a:t>
            </a:r>
            <a:r>
              <a:rPr lang="en-US" dirty="0" smtClean="0"/>
              <a:t>ocators </a:t>
            </a:r>
            <a:r>
              <a:rPr lang="en-US" dirty="0"/>
              <a:t>(URLs). They are not part of HTTP but make communication via HTTP </a:t>
            </a:r>
            <a:r>
              <a:rPr lang="en-US" dirty="0" smtClean="0"/>
              <a:t>and Several </a:t>
            </a:r>
            <a:r>
              <a:rPr lang="en-US" dirty="0"/>
              <a:t>lines of the server response have been omitted for purposes of </a:t>
            </a:r>
            <a:r>
              <a:rPr lang="en-US" dirty="0" smtClean="0"/>
              <a:t>presentation. other </a:t>
            </a:r>
            <a:r>
              <a:rPr lang="en-US" dirty="0"/>
              <a:t>protocols straightforward for </a:t>
            </a:r>
            <a:r>
              <a:rPr lang="en-US" dirty="0" smtClean="0"/>
              <a:t>users – </a:t>
            </a:r>
            <a:r>
              <a:rPr lang="en-US" dirty="0" smtClean="0">
                <a:hlinkClick r:id="rId3"/>
              </a:rPr>
              <a:t>http://www.google.com</a:t>
            </a:r>
            <a:endParaRPr lang="en-US" dirty="0" smtClean="0"/>
          </a:p>
          <a:p>
            <a:r>
              <a:rPr lang="en-US" dirty="0"/>
              <a:t>The HTTP client first translates the host URL into an IP address and then establishes </a:t>
            </a:r>
            <a:r>
              <a:rPr lang="en-US" dirty="0" smtClean="0"/>
              <a:t>a connection </a:t>
            </a:r>
            <a:r>
              <a:rPr lang="en-US" dirty="0"/>
              <a:t>to the server on the default HTTP port (port 80). The port can be imagined as </a:t>
            </a:r>
            <a:r>
              <a:rPr lang="en-US" dirty="0" smtClean="0"/>
              <a:t>a door </a:t>
            </a:r>
            <a:r>
              <a:rPr lang="en-US" dirty="0"/>
              <a:t>at the server’s house where the HTTP client knocks.</a:t>
            </a:r>
            <a:endParaRPr lang="en-US" dirty="0" smtClean="0"/>
          </a:p>
          <a:p>
            <a:r>
              <a:rPr lang="en-US" dirty="0"/>
              <a:t>TCP (Transmission Control Protocol) and IP (Internet Protocol</a:t>
            </a:r>
            <a:r>
              <a:rPr lang="en-US" dirty="0" smtClean="0"/>
              <a:t>) </a:t>
            </a:r>
            <a:r>
              <a:rPr lang="en-US" dirty="0"/>
              <a:t>take care of reliable data </a:t>
            </a:r>
            <a:r>
              <a:rPr lang="en-US" dirty="0" smtClean="0"/>
              <a:t>transfer between </a:t>
            </a:r>
            <a:r>
              <a:rPr lang="en-US" dirty="0"/>
              <a:t>computers in the network</a:t>
            </a:r>
          </a:p>
        </p:txBody>
      </p:sp>
    </p:spTree>
    <p:extLst>
      <p:ext uri="{BB962C8B-B14F-4D97-AF65-F5344CB8AC3E}">
        <p14:creationId xmlns:p14="http://schemas.microsoft.com/office/powerpoint/2010/main" val="19454158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734629" y="847272"/>
            <a:ext cx="5298394" cy="5105400"/>
          </a:xfrm>
          <a:prstGeom prst="rect">
            <a:avLst/>
          </a:prstGeom>
        </p:spPr>
      </p:pic>
      <p:pic>
        <p:nvPicPr>
          <p:cNvPr id="3" name="Picture 2"/>
          <p:cNvPicPr>
            <a:picLocks noChangeAspect="1"/>
          </p:cNvPicPr>
          <p:nvPr/>
        </p:nvPicPr>
        <p:blipFill>
          <a:blip r:embed="rId3"/>
          <a:stretch>
            <a:fillRect/>
          </a:stretch>
        </p:blipFill>
        <p:spPr>
          <a:xfrm>
            <a:off x="134483" y="904422"/>
            <a:ext cx="5540603" cy="4991100"/>
          </a:xfrm>
          <a:prstGeom prst="rect">
            <a:avLst/>
          </a:prstGeom>
        </p:spPr>
      </p:pic>
      <p:sp>
        <p:nvSpPr>
          <p:cNvPr id="5" name="Right Arrow 4"/>
          <p:cNvSpPr/>
          <p:nvPr/>
        </p:nvSpPr>
        <p:spPr>
          <a:xfrm>
            <a:off x="4949371" y="2249713"/>
            <a:ext cx="2351315" cy="13643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Right Click on Screen and View Page Source</a:t>
            </a:r>
          </a:p>
        </p:txBody>
      </p:sp>
    </p:spTree>
    <p:extLst>
      <p:ext uri="{BB962C8B-B14F-4D97-AF65-F5344CB8AC3E}">
        <p14:creationId xmlns:p14="http://schemas.microsoft.com/office/powerpoint/2010/main" val="11648483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651393" y="1082594"/>
            <a:ext cx="6284686" cy="4731658"/>
          </a:xfrm>
          <a:prstGeom prst="rect">
            <a:avLst/>
          </a:prstGeom>
        </p:spPr>
      </p:pic>
    </p:spTree>
    <p:extLst>
      <p:ext uri="{BB962C8B-B14F-4D97-AF65-F5344CB8AC3E}">
        <p14:creationId xmlns:p14="http://schemas.microsoft.com/office/powerpoint/2010/main" val="7859030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1528" y="180304"/>
            <a:ext cx="10703980" cy="646331"/>
          </a:xfrm>
          <a:prstGeom prst="rect">
            <a:avLst/>
          </a:prstGeom>
          <a:noFill/>
        </p:spPr>
        <p:txBody>
          <a:bodyPr wrap="square" rtlCol="0">
            <a:spAutoFit/>
          </a:bodyPr>
          <a:lstStyle/>
          <a:p>
            <a:pPr algn="ctr"/>
            <a:r>
              <a:rPr lang="en-US" sz="3600" dirty="0" smtClean="0">
                <a:solidFill>
                  <a:srgbClr val="00B0F0"/>
                </a:solidFill>
              </a:rPr>
              <a:t>Web Analytics – Install Packages</a:t>
            </a:r>
            <a:endParaRPr lang="en-US" sz="3600" dirty="0">
              <a:solidFill>
                <a:srgbClr val="00B0F0"/>
              </a:solidFill>
            </a:endParaRPr>
          </a:p>
        </p:txBody>
      </p:sp>
      <p:sp>
        <p:nvSpPr>
          <p:cNvPr id="3" name="TextBox 2"/>
          <p:cNvSpPr txBox="1"/>
          <p:nvPr/>
        </p:nvSpPr>
        <p:spPr>
          <a:xfrm>
            <a:off x="831528" y="1181686"/>
            <a:ext cx="10830589" cy="6001643"/>
          </a:xfrm>
          <a:prstGeom prst="rect">
            <a:avLst/>
          </a:prstGeom>
          <a:noFill/>
        </p:spPr>
        <p:txBody>
          <a:bodyPr wrap="square" rtlCol="0">
            <a:spAutoFit/>
          </a:bodyPr>
          <a:lstStyle/>
          <a:p>
            <a:r>
              <a:rPr lang="en-US" sz="3200" dirty="0" smtClean="0"/>
              <a:t>Install below packages and load library </a:t>
            </a:r>
          </a:p>
          <a:p>
            <a:pPr marL="342900" indent="-342900">
              <a:buAutoNum type="arabicPeriod"/>
            </a:pPr>
            <a:r>
              <a:rPr lang="en-US" sz="3200" dirty="0" smtClean="0"/>
              <a:t> </a:t>
            </a:r>
            <a:r>
              <a:rPr lang="en-US" sz="3200" dirty="0" err="1" smtClean="0"/>
              <a:t>RCurl</a:t>
            </a:r>
            <a:endParaRPr lang="en-US" sz="3200" dirty="0" smtClean="0"/>
          </a:p>
          <a:p>
            <a:pPr marL="342900" indent="-342900">
              <a:buAutoNum type="arabicPeriod"/>
            </a:pPr>
            <a:r>
              <a:rPr lang="en-US" sz="3200" dirty="0" smtClean="0"/>
              <a:t> </a:t>
            </a:r>
            <a:r>
              <a:rPr lang="en-US" sz="3200" dirty="0" err="1" smtClean="0"/>
              <a:t>httr</a:t>
            </a:r>
            <a:endParaRPr lang="en-US" sz="3200" dirty="0" smtClean="0"/>
          </a:p>
          <a:p>
            <a:pPr marL="342900" indent="-342900">
              <a:buAutoNum type="arabicPeriod"/>
            </a:pPr>
            <a:r>
              <a:rPr lang="en-US" sz="3200" dirty="0" smtClean="0"/>
              <a:t> </a:t>
            </a:r>
            <a:r>
              <a:rPr lang="en-US" sz="3200" dirty="0" err="1" smtClean="0"/>
              <a:t>libcurl</a:t>
            </a:r>
            <a:endParaRPr lang="en-US" sz="3200" dirty="0" smtClean="0"/>
          </a:p>
          <a:p>
            <a:pPr marL="342900" indent="-342900">
              <a:buAutoNum type="arabicPeriod"/>
            </a:pPr>
            <a:r>
              <a:rPr lang="en-US" sz="3200" dirty="0" smtClean="0"/>
              <a:t> </a:t>
            </a:r>
            <a:r>
              <a:rPr lang="en-US" sz="3200" dirty="0" err="1" smtClean="0"/>
              <a:t>Rselenium</a:t>
            </a:r>
            <a:endParaRPr lang="en-US" sz="3200" dirty="0" smtClean="0"/>
          </a:p>
          <a:p>
            <a:pPr marL="342900" indent="-342900">
              <a:buAutoNum type="arabicPeriod"/>
            </a:pPr>
            <a:r>
              <a:rPr lang="en-US" sz="3200" dirty="0" smtClean="0"/>
              <a:t> </a:t>
            </a:r>
            <a:r>
              <a:rPr lang="en-US" sz="3200" dirty="0" err="1" smtClean="0"/>
              <a:t>tidyverse</a:t>
            </a:r>
            <a:endParaRPr lang="en-US" sz="3200" dirty="0" smtClean="0"/>
          </a:p>
          <a:p>
            <a:pPr marL="342900" indent="-342900">
              <a:buAutoNum type="arabicPeriod"/>
            </a:pPr>
            <a:r>
              <a:rPr lang="en-US" sz="3200" dirty="0"/>
              <a:t> </a:t>
            </a:r>
            <a:r>
              <a:rPr lang="en-US" sz="3200" dirty="0" err="1" smtClean="0"/>
              <a:t>jsonlite</a:t>
            </a:r>
            <a:endParaRPr lang="en-US" sz="3200" dirty="0" smtClean="0"/>
          </a:p>
          <a:p>
            <a:pPr marL="342900" indent="-342900">
              <a:buAutoNum type="arabicPeriod"/>
            </a:pPr>
            <a:r>
              <a:rPr lang="en-US" sz="3200" dirty="0"/>
              <a:t> </a:t>
            </a:r>
            <a:r>
              <a:rPr lang="en-US" sz="3200" dirty="0" smtClean="0"/>
              <a:t>XML</a:t>
            </a:r>
            <a:r>
              <a:rPr lang="en-US" sz="3200" dirty="0" smtClean="0"/>
              <a:t>		</a:t>
            </a:r>
          </a:p>
          <a:p>
            <a:pPr marL="342900" indent="-342900">
              <a:buAutoNum type="arabicPeriod"/>
            </a:pPr>
            <a:r>
              <a:rPr lang="en-US" sz="3200" dirty="0" smtClean="0"/>
              <a:t> </a:t>
            </a:r>
            <a:r>
              <a:rPr lang="en-US" sz="3200" dirty="0" err="1" smtClean="0"/>
              <a:t>plyr</a:t>
            </a:r>
            <a:endParaRPr lang="en-US" sz="3200" dirty="0" smtClean="0"/>
          </a:p>
          <a:p>
            <a:pPr marL="342900" indent="-342900">
              <a:buAutoNum type="arabicPeriod"/>
            </a:pPr>
            <a:r>
              <a:rPr lang="en-US" sz="3200" dirty="0"/>
              <a:t> </a:t>
            </a:r>
            <a:r>
              <a:rPr lang="en-US" sz="3200" dirty="0" err="1" smtClean="0"/>
              <a:t>rvest</a:t>
            </a:r>
            <a:endParaRPr lang="en-US" sz="3200" dirty="0" smtClean="0"/>
          </a:p>
          <a:p>
            <a:pPr marL="342900" indent="-342900">
              <a:buAutoNum type="arabicPeriod"/>
            </a:pPr>
            <a:r>
              <a:rPr lang="en-US" sz="3200" dirty="0"/>
              <a:t> </a:t>
            </a:r>
            <a:r>
              <a:rPr lang="en-US" sz="3200" dirty="0" err="1" smtClean="0"/>
              <a:t>Rcrawler</a:t>
            </a:r>
            <a:endParaRPr lang="en-US" sz="3200" dirty="0" smtClean="0"/>
          </a:p>
          <a:p>
            <a:pPr marL="342900" indent="-342900">
              <a:buAutoNum type="arabicPeriod"/>
            </a:pPr>
            <a:endParaRPr lang="en-US" sz="3200" dirty="0"/>
          </a:p>
        </p:txBody>
      </p:sp>
    </p:spTree>
    <p:extLst>
      <p:ext uri="{BB962C8B-B14F-4D97-AF65-F5344CB8AC3E}">
        <p14:creationId xmlns:p14="http://schemas.microsoft.com/office/powerpoint/2010/main" val="31835844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1528" y="180304"/>
            <a:ext cx="10703980" cy="646331"/>
          </a:xfrm>
          <a:prstGeom prst="rect">
            <a:avLst/>
          </a:prstGeom>
          <a:noFill/>
        </p:spPr>
        <p:txBody>
          <a:bodyPr wrap="square" rtlCol="0">
            <a:spAutoFit/>
          </a:bodyPr>
          <a:lstStyle/>
          <a:p>
            <a:pPr algn="ctr"/>
            <a:r>
              <a:rPr lang="en-US" sz="3600" dirty="0" smtClean="0">
                <a:solidFill>
                  <a:srgbClr val="00B0F0"/>
                </a:solidFill>
              </a:rPr>
              <a:t>Web Analytics – Tasks</a:t>
            </a:r>
            <a:endParaRPr lang="en-US" sz="3600" dirty="0">
              <a:solidFill>
                <a:srgbClr val="00B0F0"/>
              </a:solidFill>
            </a:endParaRPr>
          </a:p>
        </p:txBody>
      </p:sp>
      <p:sp>
        <p:nvSpPr>
          <p:cNvPr id="2" name="Rectangle 1"/>
          <p:cNvSpPr/>
          <p:nvPr/>
        </p:nvSpPr>
        <p:spPr>
          <a:xfrm>
            <a:off x="1078522" y="1025992"/>
            <a:ext cx="10456985" cy="4278094"/>
          </a:xfrm>
          <a:prstGeom prst="rect">
            <a:avLst/>
          </a:prstGeom>
        </p:spPr>
        <p:txBody>
          <a:bodyPr wrap="square">
            <a:spAutoFit/>
          </a:bodyPr>
          <a:lstStyle/>
          <a:p>
            <a:r>
              <a:rPr lang="en-US" sz="3400" dirty="0"/>
              <a:t>1. Information identification</a:t>
            </a:r>
          </a:p>
          <a:p>
            <a:r>
              <a:rPr lang="en-US" sz="3400" dirty="0"/>
              <a:t>2. Choice of strategy</a:t>
            </a:r>
          </a:p>
          <a:p>
            <a:r>
              <a:rPr lang="en-US" sz="3400" dirty="0"/>
              <a:t>3. Data </a:t>
            </a:r>
            <a:r>
              <a:rPr lang="en-US" sz="3400" dirty="0" smtClean="0"/>
              <a:t>retrieval</a:t>
            </a:r>
          </a:p>
          <a:p>
            <a:r>
              <a:rPr lang="en-US" sz="3400" dirty="0"/>
              <a:t>4. Information extraction</a:t>
            </a:r>
          </a:p>
          <a:p>
            <a:r>
              <a:rPr lang="en-US" sz="3400" dirty="0"/>
              <a:t>5. Data preparation</a:t>
            </a:r>
          </a:p>
          <a:p>
            <a:r>
              <a:rPr lang="en-US" sz="3400" dirty="0"/>
              <a:t>6. Data validation</a:t>
            </a:r>
          </a:p>
          <a:p>
            <a:r>
              <a:rPr lang="en-US" sz="3400" dirty="0"/>
              <a:t>7. Debugging and maintenance</a:t>
            </a:r>
          </a:p>
          <a:p>
            <a:r>
              <a:rPr lang="en-US" sz="3400" dirty="0"/>
              <a:t>8. Generalization</a:t>
            </a:r>
          </a:p>
        </p:txBody>
      </p:sp>
      <p:sp>
        <p:nvSpPr>
          <p:cNvPr id="3" name="Rectangle 2"/>
          <p:cNvSpPr/>
          <p:nvPr/>
        </p:nvSpPr>
        <p:spPr>
          <a:xfrm>
            <a:off x="1373944" y="5778697"/>
            <a:ext cx="10499188" cy="461665"/>
          </a:xfrm>
          <a:prstGeom prst="rect">
            <a:avLst/>
          </a:prstGeom>
        </p:spPr>
        <p:txBody>
          <a:bodyPr wrap="square">
            <a:spAutoFit/>
          </a:bodyPr>
          <a:lstStyle/>
          <a:p>
            <a:r>
              <a:rPr lang="en-US" sz="2400" dirty="0">
                <a:solidFill>
                  <a:srgbClr val="7030A0"/>
                </a:solidFill>
                <a:latin typeface="TimesLTStd-Roman"/>
              </a:rPr>
              <a:t>The art of scraping lies in cleverly combining and redefining these tasks</a:t>
            </a:r>
            <a:endParaRPr lang="en-US" sz="2400" dirty="0">
              <a:solidFill>
                <a:srgbClr val="7030A0"/>
              </a:solidFill>
            </a:endParaRPr>
          </a:p>
        </p:txBody>
      </p:sp>
    </p:spTree>
    <p:extLst>
      <p:ext uri="{BB962C8B-B14F-4D97-AF65-F5344CB8AC3E}">
        <p14:creationId xmlns:p14="http://schemas.microsoft.com/office/powerpoint/2010/main" val="108033874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1528" y="180304"/>
            <a:ext cx="10703980" cy="646331"/>
          </a:xfrm>
          <a:prstGeom prst="rect">
            <a:avLst/>
          </a:prstGeom>
          <a:noFill/>
        </p:spPr>
        <p:txBody>
          <a:bodyPr wrap="square" rtlCol="0">
            <a:spAutoFit/>
          </a:bodyPr>
          <a:lstStyle/>
          <a:p>
            <a:pPr algn="ctr"/>
            <a:r>
              <a:rPr lang="en-US" sz="3600" dirty="0" smtClean="0">
                <a:solidFill>
                  <a:srgbClr val="00B0F0"/>
                </a:solidFill>
              </a:rPr>
              <a:t>Web Analytics – Readymade Files</a:t>
            </a:r>
            <a:endParaRPr lang="en-US" sz="3600" dirty="0">
              <a:solidFill>
                <a:srgbClr val="00B0F0"/>
              </a:solidFill>
            </a:endParaRPr>
          </a:p>
        </p:txBody>
      </p:sp>
      <p:sp>
        <p:nvSpPr>
          <p:cNvPr id="4" name="TextBox 3"/>
          <p:cNvSpPr txBox="1"/>
          <p:nvPr/>
        </p:nvSpPr>
        <p:spPr>
          <a:xfrm>
            <a:off x="506437" y="984738"/>
            <a:ext cx="11268221" cy="489364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t>In some situations we find data ready for download in txt, </a:t>
            </a:r>
            <a:r>
              <a:rPr lang="en-US" sz="2400" dirty="0" err="1" smtClean="0"/>
              <a:t>csv</a:t>
            </a:r>
            <a:r>
              <a:rPr lang="en-US" sz="2400" dirty="0" smtClean="0"/>
              <a:t>, pdf, </a:t>
            </a:r>
            <a:r>
              <a:rPr lang="en-US" sz="2400" dirty="0" err="1" smtClean="0"/>
              <a:t>xls</a:t>
            </a:r>
            <a:r>
              <a:rPr lang="en-US" sz="2400" dirty="0"/>
              <a:t> </a:t>
            </a:r>
            <a:r>
              <a:rPr lang="en-US" sz="2400" dirty="0" smtClean="0"/>
              <a:t>or jpeg…</a:t>
            </a:r>
          </a:p>
          <a:p>
            <a:pPr marL="342900" indent="-342900">
              <a:buFont typeface="Wingdings" panose="05000000000000000000" pitchFamily="2" charset="2"/>
              <a:buChar char="Ø"/>
            </a:pPr>
            <a:endParaRPr lang="en-US" sz="2400" dirty="0" smtClean="0"/>
          </a:p>
          <a:p>
            <a:pPr marL="342900" indent="-342900">
              <a:buFont typeface="Wingdings" panose="05000000000000000000" pitchFamily="2" charset="2"/>
              <a:buChar char="Ø"/>
            </a:pPr>
            <a:r>
              <a:rPr lang="en-US" sz="2400" dirty="0">
                <a:hlinkClick r:id="rId2"/>
              </a:rPr>
              <a:t>http://</a:t>
            </a:r>
            <a:r>
              <a:rPr lang="en-US" sz="2400" dirty="0" smtClean="0">
                <a:hlinkClick r:id="rId2"/>
              </a:rPr>
              <a:t>www.elections.state.md.us/elections/2012/election_data/index.html</a:t>
            </a:r>
            <a:endParaRPr lang="en-US" sz="2400" dirty="0" smtClean="0"/>
          </a:p>
          <a:p>
            <a:pPr marL="342900" indent="-342900">
              <a:buFont typeface="Wingdings" panose="05000000000000000000" pitchFamily="2" charset="2"/>
              <a:buChar char="Ø"/>
            </a:pPr>
            <a:endParaRPr lang="en-US" sz="2400" dirty="0" smtClean="0"/>
          </a:p>
          <a:p>
            <a:pPr marL="342900" indent="-342900">
              <a:buFont typeface="Wingdings" panose="05000000000000000000" pitchFamily="2" charset="2"/>
              <a:buChar char="Ø"/>
            </a:pPr>
            <a:r>
              <a:rPr lang="en-US" sz="2400" dirty="0"/>
              <a:t>Suppose we want to download these files for </a:t>
            </a:r>
            <a:r>
              <a:rPr lang="en-US" sz="2400" dirty="0" smtClean="0"/>
              <a:t>analyses.</a:t>
            </a:r>
          </a:p>
          <a:p>
            <a:pPr marL="342900" indent="-342900">
              <a:buFont typeface="Wingdings" panose="05000000000000000000" pitchFamily="2" charset="2"/>
              <a:buChar char="Ø"/>
            </a:pPr>
            <a:endParaRPr lang="en-US" sz="2400" dirty="0" smtClean="0"/>
          </a:p>
          <a:p>
            <a:pPr marL="342900" indent="-342900">
              <a:buFont typeface="Wingdings" panose="05000000000000000000" pitchFamily="2" charset="2"/>
              <a:buChar char="Ø"/>
            </a:pPr>
            <a:r>
              <a:rPr lang="en-US" sz="2400" dirty="0"/>
              <a:t>The links to the CSV files are scattered across several tables on the page. We are </a:t>
            </a:r>
            <a:r>
              <a:rPr lang="en-US" sz="2400" dirty="0" smtClean="0"/>
              <a:t>only interested </a:t>
            </a:r>
            <a:r>
              <a:rPr lang="en-US" sz="2400" dirty="0"/>
              <a:t>in some of the </a:t>
            </a:r>
            <a:r>
              <a:rPr lang="en-US" sz="2400" dirty="0" smtClean="0"/>
              <a:t>documents.</a:t>
            </a:r>
          </a:p>
          <a:p>
            <a:pPr marL="342900" indent="-342900">
              <a:buFont typeface="Wingdings" panose="05000000000000000000" pitchFamily="2" charset="2"/>
              <a:buChar char="Ø"/>
            </a:pPr>
            <a:endParaRPr lang="en-US" sz="2400" dirty="0" smtClean="0"/>
          </a:p>
          <a:p>
            <a:pPr marL="342900" indent="-342900">
              <a:buFont typeface="Wingdings" panose="05000000000000000000" pitchFamily="2" charset="2"/>
              <a:buChar char="Ø"/>
            </a:pPr>
            <a:r>
              <a:rPr lang="en-US" sz="2400" dirty="0" smtClean="0"/>
              <a:t>In order </a:t>
            </a:r>
            <a:r>
              <a:rPr lang="en-US" sz="2400" dirty="0"/>
              <a:t>to retrieve the desired files, we want to proceed in three steps.</a:t>
            </a:r>
          </a:p>
          <a:p>
            <a:r>
              <a:rPr lang="en-US" sz="2400" dirty="0"/>
              <a:t>1. We identify the links to the desired files.</a:t>
            </a:r>
          </a:p>
          <a:p>
            <a:r>
              <a:rPr lang="en-US" sz="2400" dirty="0"/>
              <a:t>2. We construct a download function.</a:t>
            </a:r>
          </a:p>
          <a:p>
            <a:r>
              <a:rPr lang="en-US" sz="2400" dirty="0"/>
              <a:t>3. We execute the downloads.</a:t>
            </a:r>
          </a:p>
        </p:txBody>
      </p:sp>
    </p:spTree>
    <p:extLst>
      <p:ext uri="{BB962C8B-B14F-4D97-AF65-F5344CB8AC3E}">
        <p14:creationId xmlns:p14="http://schemas.microsoft.com/office/powerpoint/2010/main" val="1752306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1528" y="180304"/>
            <a:ext cx="10703980" cy="1200329"/>
          </a:xfrm>
          <a:prstGeom prst="rect">
            <a:avLst/>
          </a:prstGeom>
          <a:noFill/>
        </p:spPr>
        <p:txBody>
          <a:bodyPr wrap="square" rtlCol="0">
            <a:spAutoFit/>
          </a:bodyPr>
          <a:lstStyle/>
          <a:p>
            <a:pPr algn="ctr"/>
            <a:r>
              <a:rPr lang="en-US" sz="3600" dirty="0" smtClean="0">
                <a:solidFill>
                  <a:srgbClr val="00B0F0"/>
                </a:solidFill>
              </a:rPr>
              <a:t>Web Analytics – </a:t>
            </a:r>
            <a:r>
              <a:rPr lang="en-US" sz="3600" dirty="0" smtClean="0">
                <a:solidFill>
                  <a:srgbClr val="7030A0"/>
                </a:solidFill>
              </a:rPr>
              <a:t>Readymade Files</a:t>
            </a:r>
          </a:p>
          <a:p>
            <a:pPr algn="ctr"/>
            <a:endParaRPr lang="en-US" sz="3600" dirty="0">
              <a:solidFill>
                <a:srgbClr val="00B0F0"/>
              </a:solidFill>
            </a:endParaRPr>
          </a:p>
        </p:txBody>
      </p:sp>
      <p:sp>
        <p:nvSpPr>
          <p:cNvPr id="4" name="TextBox 3"/>
          <p:cNvSpPr txBox="1"/>
          <p:nvPr/>
        </p:nvSpPr>
        <p:spPr>
          <a:xfrm>
            <a:off x="549407" y="918968"/>
            <a:ext cx="11268221"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t>Prepare File names</a:t>
            </a:r>
            <a:endParaRPr lang="en-US" sz="2400" dirty="0"/>
          </a:p>
        </p:txBody>
      </p:sp>
      <p:pic>
        <p:nvPicPr>
          <p:cNvPr id="3" name="Picture 2"/>
          <p:cNvPicPr>
            <a:picLocks noChangeAspect="1"/>
          </p:cNvPicPr>
          <p:nvPr/>
        </p:nvPicPr>
        <p:blipFill>
          <a:blip r:embed="rId2"/>
          <a:stretch>
            <a:fillRect/>
          </a:stretch>
        </p:blipFill>
        <p:spPr>
          <a:xfrm>
            <a:off x="603756" y="1380633"/>
            <a:ext cx="11213872" cy="5259318"/>
          </a:xfrm>
          <a:prstGeom prst="rect">
            <a:avLst/>
          </a:prstGeom>
        </p:spPr>
      </p:pic>
    </p:spTree>
    <p:extLst>
      <p:ext uri="{BB962C8B-B14F-4D97-AF65-F5344CB8AC3E}">
        <p14:creationId xmlns:p14="http://schemas.microsoft.com/office/powerpoint/2010/main" val="11827807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1528" y="180304"/>
            <a:ext cx="10703980" cy="1200329"/>
          </a:xfrm>
          <a:prstGeom prst="rect">
            <a:avLst/>
          </a:prstGeom>
          <a:noFill/>
        </p:spPr>
        <p:txBody>
          <a:bodyPr wrap="square" rtlCol="0">
            <a:spAutoFit/>
          </a:bodyPr>
          <a:lstStyle/>
          <a:p>
            <a:pPr algn="ctr"/>
            <a:r>
              <a:rPr lang="en-US" sz="3600" dirty="0" smtClean="0">
                <a:solidFill>
                  <a:srgbClr val="00B0F0"/>
                </a:solidFill>
              </a:rPr>
              <a:t>Web Analytics – </a:t>
            </a:r>
            <a:r>
              <a:rPr lang="en-US" sz="3600" dirty="0" smtClean="0">
                <a:solidFill>
                  <a:srgbClr val="7030A0"/>
                </a:solidFill>
              </a:rPr>
              <a:t>Readymade Files</a:t>
            </a:r>
          </a:p>
          <a:p>
            <a:pPr algn="ctr"/>
            <a:endParaRPr lang="en-US" sz="3600" dirty="0">
              <a:solidFill>
                <a:srgbClr val="00B0F0"/>
              </a:solidFill>
            </a:endParaRPr>
          </a:p>
        </p:txBody>
      </p:sp>
      <p:sp>
        <p:nvSpPr>
          <p:cNvPr id="4" name="TextBox 3"/>
          <p:cNvSpPr txBox="1"/>
          <p:nvPr/>
        </p:nvSpPr>
        <p:spPr>
          <a:xfrm>
            <a:off x="549407" y="780468"/>
            <a:ext cx="11268221" cy="461665"/>
          </a:xfrm>
          <a:prstGeom prst="rect">
            <a:avLst/>
          </a:prstGeom>
          <a:noFill/>
        </p:spPr>
        <p:txBody>
          <a:bodyPr wrap="square" rtlCol="0">
            <a:spAutoFit/>
          </a:bodyPr>
          <a:lstStyle/>
          <a:p>
            <a:r>
              <a:rPr lang="en-US" sz="2400" dirty="0" smtClean="0"/>
              <a:t>Write Download Function</a:t>
            </a:r>
            <a:endParaRPr lang="en-US" sz="2400" dirty="0"/>
          </a:p>
        </p:txBody>
      </p:sp>
      <p:pic>
        <p:nvPicPr>
          <p:cNvPr id="2" name="Picture 1"/>
          <p:cNvPicPr>
            <a:picLocks noChangeAspect="1"/>
          </p:cNvPicPr>
          <p:nvPr/>
        </p:nvPicPr>
        <p:blipFill>
          <a:blip r:embed="rId2"/>
          <a:stretch>
            <a:fillRect/>
          </a:stretch>
        </p:blipFill>
        <p:spPr>
          <a:xfrm>
            <a:off x="1083980" y="3882683"/>
            <a:ext cx="9381928" cy="2741588"/>
          </a:xfrm>
          <a:prstGeom prst="rect">
            <a:avLst/>
          </a:prstGeom>
        </p:spPr>
      </p:pic>
      <p:sp>
        <p:nvSpPr>
          <p:cNvPr id="5" name="TextBox 4"/>
          <p:cNvSpPr txBox="1"/>
          <p:nvPr/>
        </p:nvSpPr>
        <p:spPr>
          <a:xfrm>
            <a:off x="1083980" y="1191637"/>
            <a:ext cx="9058827"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S</a:t>
            </a:r>
            <a:r>
              <a:rPr lang="en-US" sz="2000" dirty="0" smtClean="0"/>
              <a:t>et </a:t>
            </a:r>
            <a:r>
              <a:rPr lang="en-US" sz="2000" dirty="0"/>
              <a:t>up a function to download all the files and call the function </a:t>
            </a:r>
            <a:r>
              <a:rPr lang="en-US" sz="2000" dirty="0" err="1"/>
              <a:t>downloadCSV</a:t>
            </a:r>
            <a:r>
              <a:rPr lang="en-US" sz="2000" dirty="0" smtClean="0"/>
              <a:t>().</a:t>
            </a:r>
          </a:p>
          <a:p>
            <a:pPr marL="342900" indent="-342900">
              <a:buFont typeface="Arial" panose="020B0604020202020204" pitchFamily="34" charset="0"/>
              <a:buChar char="•"/>
            </a:pPr>
            <a:r>
              <a:rPr lang="en-US" sz="2000" dirty="0"/>
              <a:t>F</a:t>
            </a:r>
            <a:r>
              <a:rPr lang="en-US" sz="2000" dirty="0" smtClean="0"/>
              <a:t>unction </a:t>
            </a:r>
            <a:r>
              <a:rPr lang="en-US" sz="2000" dirty="0"/>
              <a:t>has </a:t>
            </a:r>
            <a:r>
              <a:rPr lang="en-US" sz="2000" dirty="0" smtClean="0"/>
              <a:t>three arguments</a:t>
            </a:r>
            <a:r>
              <a:rPr lang="en-US" sz="2000" dirty="0"/>
              <a:t>. </a:t>
            </a:r>
            <a:endParaRPr lang="en-US" sz="2000" dirty="0" smtClean="0"/>
          </a:p>
          <a:p>
            <a:r>
              <a:rPr lang="en-US" sz="2000" dirty="0"/>
              <a:t>	</a:t>
            </a:r>
            <a:r>
              <a:rPr lang="en-US" sz="2000" dirty="0" smtClean="0"/>
              <a:t>filename </a:t>
            </a:r>
            <a:r>
              <a:rPr lang="en-US" sz="2000" dirty="0"/>
              <a:t>refers to each of the entries in the </a:t>
            </a:r>
            <a:r>
              <a:rPr lang="en-US" sz="2000" dirty="0" err="1"/>
              <a:t>filenames_list</a:t>
            </a:r>
            <a:r>
              <a:rPr lang="en-US" sz="2000" dirty="0"/>
              <a:t> object. </a:t>
            </a:r>
            <a:endParaRPr lang="en-US" sz="2000" dirty="0" smtClean="0"/>
          </a:p>
          <a:p>
            <a:r>
              <a:rPr lang="en-US" sz="2000" dirty="0"/>
              <a:t>	</a:t>
            </a:r>
            <a:r>
              <a:rPr lang="en-US" sz="2000" dirty="0" err="1" smtClean="0"/>
              <a:t>baseurl</a:t>
            </a:r>
            <a:r>
              <a:rPr lang="en-US" sz="2000" dirty="0" smtClean="0"/>
              <a:t> specifies </a:t>
            </a:r>
            <a:r>
              <a:rPr lang="en-US" sz="2000" dirty="0"/>
              <a:t>the source path of the files to be </a:t>
            </a:r>
            <a:r>
              <a:rPr lang="en-US" sz="2000" dirty="0" smtClean="0"/>
              <a:t>downloaded</a:t>
            </a:r>
          </a:p>
          <a:p>
            <a:r>
              <a:rPr lang="en-US" sz="2000" dirty="0"/>
              <a:t>	</a:t>
            </a:r>
            <a:r>
              <a:rPr lang="en-US" sz="2000" dirty="0" smtClean="0"/>
              <a:t>folder where the files are stored in our local drive</a:t>
            </a:r>
          </a:p>
          <a:p>
            <a:pPr marL="342900" indent="-342900">
              <a:buFont typeface="Arial" panose="020B0604020202020204" pitchFamily="34" charset="0"/>
              <a:buChar char="•"/>
            </a:pPr>
            <a:r>
              <a:rPr lang="en-US" sz="2000" dirty="0" smtClean="0"/>
              <a:t>Tweak </a:t>
            </a:r>
            <a:r>
              <a:rPr lang="en-US" sz="2000" dirty="0"/>
              <a:t>the download by adding (1) a condition which ensures </a:t>
            </a:r>
            <a:r>
              <a:rPr lang="en-US" sz="2000" dirty="0" smtClean="0"/>
              <a:t>that the </a:t>
            </a:r>
            <a:r>
              <a:rPr lang="en-US" sz="2000" dirty="0"/>
              <a:t>file download is only performed if the file does not already exist in the folder using </a:t>
            </a:r>
            <a:r>
              <a:rPr lang="en-US" sz="2000" dirty="0" smtClean="0"/>
              <a:t>the </a:t>
            </a:r>
            <a:r>
              <a:rPr lang="en-US" sz="2000" dirty="0" err="1" smtClean="0"/>
              <a:t>file.exists</a:t>
            </a:r>
            <a:r>
              <a:rPr lang="en-US" sz="2000" dirty="0"/>
              <a:t>() function and (2) a pause of 1 second between each file </a:t>
            </a:r>
            <a:r>
              <a:rPr lang="en-US" sz="2000" dirty="0" smtClean="0"/>
              <a:t>download</a:t>
            </a:r>
          </a:p>
        </p:txBody>
      </p:sp>
    </p:spTree>
    <p:extLst>
      <p:ext uri="{BB962C8B-B14F-4D97-AF65-F5344CB8AC3E}">
        <p14:creationId xmlns:p14="http://schemas.microsoft.com/office/powerpoint/2010/main" val="1042595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IE" smtClean="0"/>
              <a:t>What kind of information can you find out?</a:t>
            </a:r>
          </a:p>
        </p:txBody>
      </p:sp>
      <p:sp>
        <p:nvSpPr>
          <p:cNvPr id="8195" name="Content Placeholder 2"/>
          <p:cNvSpPr>
            <a:spLocks noGrp="1"/>
          </p:cNvSpPr>
          <p:nvPr>
            <p:ph idx="1"/>
          </p:nvPr>
        </p:nvSpPr>
        <p:spPr>
          <a:xfrm>
            <a:off x="838200" y="1503362"/>
            <a:ext cx="8291513" cy="4852988"/>
          </a:xfrm>
        </p:spPr>
        <p:txBody>
          <a:bodyPr/>
          <a:lstStyle/>
          <a:p>
            <a:pPr>
              <a:buFont typeface="Arial" panose="020B0604020202020204" pitchFamily="34" charset="0"/>
              <a:buNone/>
            </a:pPr>
            <a:endParaRPr lang="en-IE" dirty="0" smtClean="0"/>
          </a:p>
          <a:p>
            <a:pPr>
              <a:buFont typeface="Arial" panose="020B0604020202020204" pitchFamily="34" charset="0"/>
              <a:buNone/>
            </a:pPr>
            <a:r>
              <a:rPr lang="en-IE" dirty="0" smtClean="0"/>
              <a:t>How people become customers</a:t>
            </a:r>
          </a:p>
          <a:p>
            <a:pPr eaLnBrk="1" hangingPunct="1"/>
            <a:r>
              <a:rPr lang="en-IE" sz="2400" dirty="0">
                <a:solidFill>
                  <a:srgbClr val="0070C0"/>
                </a:solidFill>
              </a:rPr>
              <a:t>What part of my web site is most effective at generating sales?</a:t>
            </a:r>
          </a:p>
          <a:p>
            <a:pPr eaLnBrk="1" hangingPunct="1"/>
            <a:r>
              <a:rPr lang="en-IE" sz="2400" dirty="0">
                <a:solidFill>
                  <a:srgbClr val="0070C0"/>
                </a:solidFill>
              </a:rPr>
              <a:t>What are the conversion rates (number of sales) based on traffic from different sites?</a:t>
            </a:r>
          </a:p>
          <a:p>
            <a:pPr eaLnBrk="1" hangingPunct="1"/>
            <a:r>
              <a:rPr lang="en-IE" sz="2400" dirty="0">
                <a:solidFill>
                  <a:srgbClr val="0070C0"/>
                </a:solidFill>
              </a:rPr>
              <a:t>Where are the customers located?</a:t>
            </a:r>
          </a:p>
          <a:p>
            <a:pPr eaLnBrk="1" hangingPunct="1"/>
            <a:endParaRPr lang="en-IE" dirty="0" smtClean="0"/>
          </a:p>
        </p:txBody>
      </p:sp>
      <p:sp>
        <p:nvSpPr>
          <p:cNvPr id="4" name="Footer Placeholder 3"/>
          <p:cNvSpPr>
            <a:spLocks noGrp="1"/>
          </p:cNvSpPr>
          <p:nvPr>
            <p:ph type="ftr" sz="quarter" idx="11"/>
          </p:nvPr>
        </p:nvSpPr>
        <p:spPr/>
        <p:txBody>
          <a:bodyPr/>
          <a:lstStyle/>
          <a:p>
            <a:pPr>
              <a:defRPr/>
            </a:pPr>
            <a:r>
              <a:rPr lang="en-IE"/>
              <a:t>Web Analytics</a:t>
            </a:r>
          </a:p>
        </p:txBody>
      </p:sp>
    </p:spTree>
    <p:extLst>
      <p:ext uri="{BB962C8B-B14F-4D97-AF65-F5344CB8AC3E}">
        <p14:creationId xmlns:p14="http://schemas.microsoft.com/office/powerpoint/2010/main" val="37452274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1528" y="180304"/>
            <a:ext cx="10703980" cy="1200329"/>
          </a:xfrm>
          <a:prstGeom prst="rect">
            <a:avLst/>
          </a:prstGeom>
          <a:noFill/>
        </p:spPr>
        <p:txBody>
          <a:bodyPr wrap="square" rtlCol="0">
            <a:spAutoFit/>
          </a:bodyPr>
          <a:lstStyle/>
          <a:p>
            <a:pPr algn="ctr"/>
            <a:r>
              <a:rPr lang="en-US" sz="3600" dirty="0" smtClean="0">
                <a:solidFill>
                  <a:srgbClr val="00B0F0"/>
                </a:solidFill>
              </a:rPr>
              <a:t>Web Analytics – </a:t>
            </a:r>
            <a:r>
              <a:rPr lang="en-US" sz="3600" dirty="0" smtClean="0">
                <a:solidFill>
                  <a:srgbClr val="7030A0"/>
                </a:solidFill>
              </a:rPr>
              <a:t>Readymade Files</a:t>
            </a:r>
          </a:p>
          <a:p>
            <a:pPr algn="ctr"/>
            <a:endParaRPr lang="en-US" sz="3600" dirty="0">
              <a:solidFill>
                <a:srgbClr val="00B0F0"/>
              </a:solidFill>
            </a:endParaRPr>
          </a:p>
        </p:txBody>
      </p:sp>
      <p:sp>
        <p:nvSpPr>
          <p:cNvPr id="4" name="TextBox 3"/>
          <p:cNvSpPr txBox="1"/>
          <p:nvPr/>
        </p:nvSpPr>
        <p:spPr>
          <a:xfrm>
            <a:off x="549407" y="780468"/>
            <a:ext cx="11268221" cy="461665"/>
          </a:xfrm>
          <a:prstGeom prst="rect">
            <a:avLst/>
          </a:prstGeom>
          <a:noFill/>
        </p:spPr>
        <p:txBody>
          <a:bodyPr wrap="square" rtlCol="0">
            <a:spAutoFit/>
          </a:bodyPr>
          <a:lstStyle/>
          <a:p>
            <a:r>
              <a:rPr lang="en-US" sz="2400" dirty="0" smtClean="0"/>
              <a:t>Apply </a:t>
            </a:r>
            <a:r>
              <a:rPr lang="en-US" sz="2400" dirty="0"/>
              <a:t>the function to the list of CSV file names</a:t>
            </a:r>
          </a:p>
        </p:txBody>
      </p:sp>
      <p:sp>
        <p:nvSpPr>
          <p:cNvPr id="5" name="TextBox 4"/>
          <p:cNvSpPr txBox="1"/>
          <p:nvPr/>
        </p:nvSpPr>
        <p:spPr>
          <a:xfrm>
            <a:off x="1083980" y="1191637"/>
            <a:ext cx="10338986"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function takes a list as main argument and passes each list </a:t>
            </a:r>
            <a:r>
              <a:rPr lang="en-US" sz="2000" dirty="0" smtClean="0"/>
              <a:t>element as </a:t>
            </a:r>
            <a:r>
              <a:rPr lang="en-US" sz="2000" dirty="0"/>
              <a:t>argument to the specified function, in our case </a:t>
            </a:r>
            <a:r>
              <a:rPr lang="en-US" sz="2000" dirty="0" err="1"/>
              <a:t>downloadCSV</a:t>
            </a:r>
            <a:r>
              <a:rPr lang="en-US" sz="2000" dirty="0" smtClean="0"/>
              <a:t>().</a:t>
            </a:r>
          </a:p>
          <a:p>
            <a:pPr marL="342900" indent="-342900">
              <a:buFont typeface="Arial" panose="020B0604020202020204" pitchFamily="34" charset="0"/>
              <a:buChar char="•"/>
            </a:pPr>
            <a:r>
              <a:rPr lang="en-US" sz="2000" dirty="0"/>
              <a:t>P</a:t>
            </a:r>
            <a:r>
              <a:rPr lang="en-US" sz="2000" dirty="0" smtClean="0"/>
              <a:t>ass further arguments </a:t>
            </a:r>
            <a:r>
              <a:rPr lang="en-US" sz="2000" dirty="0"/>
              <a:t>to the </a:t>
            </a:r>
            <a:r>
              <a:rPr lang="en-US" sz="2000" dirty="0" smtClean="0"/>
              <a:t>function</a:t>
            </a:r>
          </a:p>
          <a:p>
            <a:r>
              <a:rPr lang="en-US" sz="2000" dirty="0"/>
              <a:t>	For </a:t>
            </a:r>
            <a:r>
              <a:rPr lang="en-US" sz="2000" dirty="0" err="1"/>
              <a:t>baseurl</a:t>
            </a:r>
            <a:r>
              <a:rPr lang="en-US" sz="2000" dirty="0"/>
              <a:t> we identify the path where all CSVs are located</a:t>
            </a:r>
            <a:r>
              <a:rPr lang="en-US" sz="2000" dirty="0" smtClean="0"/>
              <a:t>. </a:t>
            </a:r>
          </a:p>
          <a:p>
            <a:r>
              <a:rPr lang="en-US" sz="2000" dirty="0"/>
              <a:t>	With folder we select the local folder where want to store the </a:t>
            </a:r>
            <a:r>
              <a:rPr lang="en-US" sz="2000" dirty="0" smtClean="0"/>
              <a:t>files</a:t>
            </a:r>
          </a:p>
        </p:txBody>
      </p:sp>
      <p:pic>
        <p:nvPicPr>
          <p:cNvPr id="3" name="Picture 2"/>
          <p:cNvPicPr>
            <a:picLocks noChangeAspect="1"/>
          </p:cNvPicPr>
          <p:nvPr/>
        </p:nvPicPr>
        <p:blipFill>
          <a:blip r:embed="rId2"/>
          <a:stretch>
            <a:fillRect/>
          </a:stretch>
        </p:blipFill>
        <p:spPr>
          <a:xfrm>
            <a:off x="549407" y="2822853"/>
            <a:ext cx="9282987" cy="2311855"/>
          </a:xfrm>
          <a:prstGeom prst="rect">
            <a:avLst/>
          </a:prstGeom>
        </p:spPr>
      </p:pic>
      <p:pic>
        <p:nvPicPr>
          <p:cNvPr id="7" name="Picture 6"/>
          <p:cNvPicPr>
            <a:picLocks noChangeAspect="1"/>
          </p:cNvPicPr>
          <p:nvPr/>
        </p:nvPicPr>
        <p:blipFill>
          <a:blip r:embed="rId3"/>
          <a:stretch>
            <a:fillRect/>
          </a:stretch>
        </p:blipFill>
        <p:spPr>
          <a:xfrm>
            <a:off x="549407" y="5263076"/>
            <a:ext cx="9282987" cy="1452352"/>
          </a:xfrm>
          <a:prstGeom prst="rect">
            <a:avLst/>
          </a:prstGeom>
        </p:spPr>
      </p:pic>
    </p:spTree>
    <p:extLst>
      <p:ext uri="{BB962C8B-B14F-4D97-AF65-F5344CB8AC3E}">
        <p14:creationId xmlns:p14="http://schemas.microsoft.com/office/powerpoint/2010/main" val="22017290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1528" y="180304"/>
            <a:ext cx="10703980" cy="646331"/>
          </a:xfrm>
          <a:prstGeom prst="rect">
            <a:avLst/>
          </a:prstGeom>
          <a:noFill/>
        </p:spPr>
        <p:txBody>
          <a:bodyPr wrap="square" rtlCol="0">
            <a:spAutoFit/>
          </a:bodyPr>
          <a:lstStyle/>
          <a:p>
            <a:pPr algn="ctr"/>
            <a:r>
              <a:rPr lang="en-US" sz="3600" dirty="0" smtClean="0">
                <a:solidFill>
                  <a:srgbClr val="00B0F0"/>
                </a:solidFill>
              </a:rPr>
              <a:t>Web Analytics – </a:t>
            </a:r>
            <a:r>
              <a:rPr lang="en-US" sz="3600" dirty="0" smtClean="0">
                <a:solidFill>
                  <a:srgbClr val="7030A0"/>
                </a:solidFill>
              </a:rPr>
              <a:t>Retrieve PDF</a:t>
            </a:r>
          </a:p>
        </p:txBody>
      </p:sp>
      <p:sp>
        <p:nvSpPr>
          <p:cNvPr id="5" name="TextBox 4"/>
          <p:cNvSpPr txBox="1"/>
          <p:nvPr/>
        </p:nvSpPr>
        <p:spPr>
          <a:xfrm>
            <a:off x="1014024" y="1087776"/>
            <a:ext cx="10338986" cy="707886"/>
          </a:xfrm>
          <a:prstGeom prst="rect">
            <a:avLst/>
          </a:prstGeom>
          <a:noFill/>
        </p:spPr>
        <p:txBody>
          <a:bodyPr wrap="square" rtlCol="0">
            <a:spAutoFit/>
          </a:bodyPr>
          <a:lstStyle/>
          <a:p>
            <a:r>
              <a:rPr lang="en-US" sz="2000" dirty="0"/>
              <a:t>The maps are available at the </a:t>
            </a:r>
            <a:r>
              <a:rPr lang="en-US" sz="2000" dirty="0" smtClean="0"/>
              <a:t>Maryland Department </a:t>
            </a:r>
            <a:r>
              <a:rPr lang="en-US" sz="2000" dirty="0"/>
              <a:t>of Planning’s website: </a:t>
            </a:r>
            <a:r>
              <a:rPr lang="en-US" sz="2000" dirty="0">
                <a:hlinkClick r:id="rId2"/>
              </a:rPr>
              <a:t>http://</a:t>
            </a:r>
            <a:r>
              <a:rPr lang="en-US" sz="2000" dirty="0" smtClean="0">
                <a:hlinkClick r:id="rId2"/>
              </a:rPr>
              <a:t>planning.maryland.gov/Redistricting/2010/legiDist.</a:t>
            </a:r>
            <a:r>
              <a:rPr lang="en-US" sz="2000" dirty="0" smtClean="0"/>
              <a:t>aspx</a:t>
            </a:r>
          </a:p>
        </p:txBody>
      </p:sp>
      <p:pic>
        <p:nvPicPr>
          <p:cNvPr id="7" name="Picture 6"/>
          <p:cNvPicPr>
            <a:picLocks noChangeAspect="1"/>
          </p:cNvPicPr>
          <p:nvPr/>
        </p:nvPicPr>
        <p:blipFill>
          <a:blip r:embed="rId3"/>
          <a:stretch>
            <a:fillRect/>
          </a:stretch>
        </p:blipFill>
        <p:spPr>
          <a:xfrm>
            <a:off x="1014024" y="1895674"/>
            <a:ext cx="10886759" cy="2637687"/>
          </a:xfrm>
          <a:prstGeom prst="rect">
            <a:avLst/>
          </a:prstGeom>
        </p:spPr>
      </p:pic>
      <p:sp>
        <p:nvSpPr>
          <p:cNvPr id="2" name="Rectangle 1"/>
          <p:cNvSpPr/>
          <p:nvPr/>
        </p:nvSpPr>
        <p:spPr>
          <a:xfrm>
            <a:off x="1014024" y="5002235"/>
            <a:ext cx="10886759" cy="923330"/>
          </a:xfrm>
          <a:prstGeom prst="rect">
            <a:avLst/>
          </a:prstGeom>
        </p:spPr>
        <p:txBody>
          <a:bodyPr wrap="square">
            <a:spAutoFit/>
          </a:bodyPr>
          <a:lstStyle/>
          <a:p>
            <a:r>
              <a:rPr lang="en-US" dirty="0"/>
              <a:t>The download function </a:t>
            </a:r>
            <a:r>
              <a:rPr lang="en-US" dirty="0" err="1"/>
              <a:t>downloadPDF</a:t>
            </a:r>
            <a:r>
              <a:rPr lang="en-US" dirty="0"/>
              <a:t>() now relies on </a:t>
            </a:r>
            <a:r>
              <a:rPr lang="en-US" dirty="0" err="1"/>
              <a:t>getBinaryURL</a:t>
            </a:r>
            <a:r>
              <a:rPr lang="en-US" dirty="0"/>
              <a:t>(). We allow </a:t>
            </a:r>
            <a:r>
              <a:rPr lang="en-US" dirty="0" smtClean="0"/>
              <a:t>for </a:t>
            </a:r>
            <a:r>
              <a:rPr lang="en-US" dirty="0"/>
              <a:t>the use of a curl handle. We cannot specify a destination file in the </a:t>
            </a:r>
            <a:r>
              <a:rPr lang="en-US" dirty="0" err="1"/>
              <a:t>getBinaryURL</a:t>
            </a:r>
            <a:r>
              <a:rPr lang="en-US" dirty="0"/>
              <a:t>() </a:t>
            </a:r>
            <a:r>
              <a:rPr lang="en-US" dirty="0" smtClean="0"/>
              <a:t>function</a:t>
            </a:r>
            <a:r>
              <a:rPr lang="en-US" dirty="0"/>
              <a:t>, so we store the raw data in a </a:t>
            </a:r>
            <a:r>
              <a:rPr lang="en-US" dirty="0" err="1"/>
              <a:t>pdffile</a:t>
            </a:r>
            <a:r>
              <a:rPr lang="en-US" dirty="0"/>
              <a:t> object first and then pass it to </a:t>
            </a:r>
            <a:r>
              <a:rPr lang="en-US" dirty="0" err="1"/>
              <a:t>writeBin</a:t>
            </a:r>
            <a:r>
              <a:rPr lang="en-US" dirty="0" smtClean="0"/>
              <a:t>(). This </a:t>
            </a:r>
            <a:r>
              <a:rPr lang="en-US" dirty="0"/>
              <a:t>function writes the PDF files to the specified folder</a:t>
            </a:r>
          </a:p>
        </p:txBody>
      </p:sp>
    </p:spTree>
    <p:extLst>
      <p:ext uri="{BB962C8B-B14F-4D97-AF65-F5344CB8AC3E}">
        <p14:creationId xmlns:p14="http://schemas.microsoft.com/office/powerpoint/2010/main" val="12018103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1528" y="180304"/>
            <a:ext cx="10703980" cy="1200329"/>
          </a:xfrm>
          <a:prstGeom prst="rect">
            <a:avLst/>
          </a:prstGeom>
          <a:noFill/>
        </p:spPr>
        <p:txBody>
          <a:bodyPr wrap="square" rtlCol="0">
            <a:spAutoFit/>
          </a:bodyPr>
          <a:lstStyle/>
          <a:p>
            <a:pPr algn="ctr"/>
            <a:r>
              <a:rPr lang="en-US" sz="3600" dirty="0" smtClean="0">
                <a:solidFill>
                  <a:srgbClr val="00B0F0"/>
                </a:solidFill>
              </a:rPr>
              <a:t>Web Analytics – </a:t>
            </a:r>
            <a:r>
              <a:rPr lang="en-US" sz="3600" dirty="0" smtClean="0">
                <a:solidFill>
                  <a:srgbClr val="7030A0"/>
                </a:solidFill>
              </a:rPr>
              <a:t>Retrieve PDF</a:t>
            </a:r>
          </a:p>
          <a:p>
            <a:pPr algn="ctr"/>
            <a:endParaRPr lang="en-US" sz="3600" dirty="0">
              <a:solidFill>
                <a:srgbClr val="00B0F0"/>
              </a:solidFill>
            </a:endParaRPr>
          </a:p>
        </p:txBody>
      </p:sp>
      <p:sp>
        <p:nvSpPr>
          <p:cNvPr id="4" name="TextBox 3"/>
          <p:cNvSpPr txBox="1"/>
          <p:nvPr/>
        </p:nvSpPr>
        <p:spPr>
          <a:xfrm>
            <a:off x="549407" y="918968"/>
            <a:ext cx="11268221" cy="461665"/>
          </a:xfrm>
          <a:prstGeom prst="rect">
            <a:avLst/>
          </a:prstGeom>
          <a:noFill/>
        </p:spPr>
        <p:txBody>
          <a:bodyPr wrap="square" rtlCol="0">
            <a:spAutoFit/>
          </a:bodyPr>
          <a:lstStyle/>
          <a:p>
            <a:r>
              <a:rPr lang="en-US" sz="2400" dirty="0" smtClean="0"/>
              <a:t>Download Function</a:t>
            </a:r>
            <a:endParaRPr lang="en-US" sz="2400" dirty="0"/>
          </a:p>
        </p:txBody>
      </p:sp>
      <p:sp>
        <p:nvSpPr>
          <p:cNvPr id="7" name="Rectangle 6"/>
          <p:cNvSpPr/>
          <p:nvPr/>
        </p:nvSpPr>
        <p:spPr>
          <a:xfrm>
            <a:off x="549407" y="1499181"/>
            <a:ext cx="10886759" cy="923330"/>
          </a:xfrm>
          <a:prstGeom prst="rect">
            <a:avLst/>
          </a:prstGeom>
        </p:spPr>
        <p:txBody>
          <a:bodyPr wrap="square">
            <a:spAutoFit/>
          </a:bodyPr>
          <a:lstStyle/>
          <a:p>
            <a:r>
              <a:rPr lang="en-US" dirty="0"/>
              <a:t>The download function </a:t>
            </a:r>
            <a:r>
              <a:rPr lang="en-US" dirty="0" err="1"/>
              <a:t>downloadPDF</a:t>
            </a:r>
            <a:r>
              <a:rPr lang="en-US" dirty="0"/>
              <a:t>() now relies on </a:t>
            </a:r>
            <a:r>
              <a:rPr lang="en-US" dirty="0" err="1"/>
              <a:t>getBinaryURL</a:t>
            </a:r>
            <a:r>
              <a:rPr lang="en-US" dirty="0"/>
              <a:t>(). We allow </a:t>
            </a:r>
            <a:r>
              <a:rPr lang="en-US" dirty="0" smtClean="0"/>
              <a:t>for </a:t>
            </a:r>
            <a:r>
              <a:rPr lang="en-US" dirty="0"/>
              <a:t>the use of a curl handle. We cannot specify a destination file in the </a:t>
            </a:r>
            <a:r>
              <a:rPr lang="en-US" dirty="0" err="1"/>
              <a:t>getBinaryURL</a:t>
            </a:r>
            <a:r>
              <a:rPr lang="en-US" dirty="0"/>
              <a:t>() </a:t>
            </a:r>
            <a:r>
              <a:rPr lang="en-US" dirty="0" smtClean="0"/>
              <a:t>function</a:t>
            </a:r>
            <a:r>
              <a:rPr lang="en-US" dirty="0"/>
              <a:t>, so we store the raw data in a </a:t>
            </a:r>
            <a:r>
              <a:rPr lang="en-US" dirty="0" err="1"/>
              <a:t>pdffile</a:t>
            </a:r>
            <a:r>
              <a:rPr lang="en-US" dirty="0"/>
              <a:t> object first and then pass it to </a:t>
            </a:r>
            <a:r>
              <a:rPr lang="en-US" dirty="0" err="1"/>
              <a:t>writeBin</a:t>
            </a:r>
            <a:r>
              <a:rPr lang="en-US" dirty="0" smtClean="0"/>
              <a:t>(). This </a:t>
            </a:r>
            <a:r>
              <a:rPr lang="en-US" dirty="0"/>
              <a:t>function writes the PDF files to the specified folder</a:t>
            </a:r>
          </a:p>
        </p:txBody>
      </p:sp>
      <p:pic>
        <p:nvPicPr>
          <p:cNvPr id="3" name="Picture 2"/>
          <p:cNvPicPr>
            <a:picLocks noChangeAspect="1"/>
          </p:cNvPicPr>
          <p:nvPr/>
        </p:nvPicPr>
        <p:blipFill>
          <a:blip r:embed="rId2"/>
          <a:stretch>
            <a:fillRect/>
          </a:stretch>
        </p:blipFill>
        <p:spPr>
          <a:xfrm>
            <a:off x="694050" y="2710399"/>
            <a:ext cx="9909170" cy="3059336"/>
          </a:xfrm>
          <a:prstGeom prst="rect">
            <a:avLst/>
          </a:prstGeom>
        </p:spPr>
      </p:pic>
    </p:spTree>
    <p:extLst>
      <p:ext uri="{BB962C8B-B14F-4D97-AF65-F5344CB8AC3E}">
        <p14:creationId xmlns:p14="http://schemas.microsoft.com/office/powerpoint/2010/main" val="9799108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1528" y="180304"/>
            <a:ext cx="10703980" cy="1200329"/>
          </a:xfrm>
          <a:prstGeom prst="rect">
            <a:avLst/>
          </a:prstGeom>
          <a:noFill/>
        </p:spPr>
        <p:txBody>
          <a:bodyPr wrap="square" rtlCol="0">
            <a:spAutoFit/>
          </a:bodyPr>
          <a:lstStyle/>
          <a:p>
            <a:pPr algn="ctr"/>
            <a:r>
              <a:rPr lang="en-US" sz="3600" dirty="0" smtClean="0">
                <a:solidFill>
                  <a:srgbClr val="00B0F0"/>
                </a:solidFill>
              </a:rPr>
              <a:t>Web Analytics – </a:t>
            </a:r>
            <a:r>
              <a:rPr lang="en-US" sz="3600" dirty="0" smtClean="0">
                <a:solidFill>
                  <a:srgbClr val="7030A0"/>
                </a:solidFill>
              </a:rPr>
              <a:t>Retrieve PDF</a:t>
            </a:r>
          </a:p>
          <a:p>
            <a:pPr algn="ctr"/>
            <a:endParaRPr lang="en-US" sz="3600" dirty="0">
              <a:solidFill>
                <a:srgbClr val="00B0F0"/>
              </a:solidFill>
            </a:endParaRPr>
          </a:p>
        </p:txBody>
      </p:sp>
      <p:sp>
        <p:nvSpPr>
          <p:cNvPr id="4" name="TextBox 3"/>
          <p:cNvSpPr txBox="1"/>
          <p:nvPr/>
        </p:nvSpPr>
        <p:spPr>
          <a:xfrm>
            <a:off x="549407" y="918968"/>
            <a:ext cx="11268221" cy="461665"/>
          </a:xfrm>
          <a:prstGeom prst="rect">
            <a:avLst/>
          </a:prstGeom>
          <a:noFill/>
        </p:spPr>
        <p:txBody>
          <a:bodyPr wrap="square" rtlCol="0">
            <a:spAutoFit/>
          </a:bodyPr>
          <a:lstStyle/>
          <a:p>
            <a:r>
              <a:rPr lang="en-US" sz="2400" dirty="0" smtClean="0"/>
              <a:t>Executing the Function with Handle</a:t>
            </a:r>
            <a:endParaRPr lang="en-US" sz="2400" dirty="0"/>
          </a:p>
        </p:txBody>
      </p:sp>
      <p:sp>
        <p:nvSpPr>
          <p:cNvPr id="7" name="Rectangle 6"/>
          <p:cNvSpPr/>
          <p:nvPr/>
        </p:nvSpPr>
        <p:spPr>
          <a:xfrm>
            <a:off x="549407" y="1499181"/>
            <a:ext cx="10886759" cy="923330"/>
          </a:xfrm>
          <a:prstGeom prst="rect">
            <a:avLst/>
          </a:prstGeom>
        </p:spPr>
        <p:txBody>
          <a:bodyPr wrap="square">
            <a:spAutoFit/>
          </a:bodyPr>
          <a:lstStyle/>
          <a:p>
            <a:r>
              <a:rPr lang="en-US" dirty="0">
                <a:latin typeface="TimesLTStd-Roman"/>
              </a:rPr>
              <a:t>E</a:t>
            </a:r>
            <a:r>
              <a:rPr lang="en-US" dirty="0" smtClean="0">
                <a:latin typeface="TimesLTStd-Roman"/>
              </a:rPr>
              <a:t>xecute </a:t>
            </a:r>
            <a:r>
              <a:rPr lang="en-US" dirty="0">
                <a:latin typeface="TimesLTStd-Roman"/>
              </a:rPr>
              <a:t>the function with a handle that adds a </a:t>
            </a:r>
            <a:r>
              <a:rPr lang="en-US" sz="1600" dirty="0">
                <a:latin typeface="CourierStd"/>
              </a:rPr>
              <a:t>User-Agent </a:t>
            </a:r>
            <a:r>
              <a:rPr lang="en-US" dirty="0">
                <a:latin typeface="TimesLTStd-Roman"/>
              </a:rPr>
              <a:t>and a </a:t>
            </a:r>
            <a:r>
              <a:rPr lang="en-US" sz="1600" dirty="0">
                <a:latin typeface="CourierStd"/>
              </a:rPr>
              <a:t>From </a:t>
            </a:r>
            <a:r>
              <a:rPr lang="en-US" dirty="0">
                <a:latin typeface="TimesLTStd-Roman"/>
              </a:rPr>
              <a:t>header </a:t>
            </a:r>
            <a:r>
              <a:rPr lang="en-US" dirty="0" smtClean="0">
                <a:latin typeface="TimesLTStd-Roman"/>
              </a:rPr>
              <a:t>field to </a:t>
            </a:r>
            <a:r>
              <a:rPr lang="en-US" dirty="0">
                <a:latin typeface="TimesLTStd-Roman"/>
              </a:rPr>
              <a:t>every call and keeps the connection alive. We could specify further options if we had </a:t>
            </a:r>
            <a:r>
              <a:rPr lang="en-US" dirty="0" smtClean="0">
                <a:latin typeface="TimesLTStd-Roman"/>
              </a:rPr>
              <a:t>to deal </a:t>
            </a:r>
            <a:r>
              <a:rPr lang="en-US" dirty="0">
                <a:latin typeface="TimesLTStd-Roman"/>
              </a:rPr>
              <a:t>with cookies or other HTTP specifics.</a:t>
            </a:r>
            <a:endParaRPr lang="en-US" dirty="0"/>
          </a:p>
        </p:txBody>
      </p:sp>
      <p:pic>
        <p:nvPicPr>
          <p:cNvPr id="5" name="Picture 4"/>
          <p:cNvPicPr>
            <a:picLocks noChangeAspect="1"/>
          </p:cNvPicPr>
          <p:nvPr/>
        </p:nvPicPr>
        <p:blipFill>
          <a:blip r:embed="rId2"/>
          <a:stretch>
            <a:fillRect/>
          </a:stretch>
        </p:blipFill>
        <p:spPr>
          <a:xfrm>
            <a:off x="649847" y="2541059"/>
            <a:ext cx="10611038" cy="2558975"/>
          </a:xfrm>
          <a:prstGeom prst="rect">
            <a:avLst/>
          </a:prstGeom>
        </p:spPr>
      </p:pic>
      <p:pic>
        <p:nvPicPr>
          <p:cNvPr id="8" name="Picture 7"/>
          <p:cNvPicPr>
            <a:picLocks noChangeAspect="1"/>
          </p:cNvPicPr>
          <p:nvPr/>
        </p:nvPicPr>
        <p:blipFill>
          <a:blip r:embed="rId3"/>
          <a:stretch>
            <a:fillRect/>
          </a:stretch>
        </p:blipFill>
        <p:spPr>
          <a:xfrm>
            <a:off x="649847" y="5415901"/>
            <a:ext cx="10611038" cy="534137"/>
          </a:xfrm>
          <a:prstGeom prst="rect">
            <a:avLst/>
          </a:prstGeom>
        </p:spPr>
      </p:pic>
    </p:spTree>
    <p:extLst>
      <p:ext uri="{BB962C8B-B14F-4D97-AF65-F5344CB8AC3E}">
        <p14:creationId xmlns:p14="http://schemas.microsoft.com/office/powerpoint/2010/main" val="279715651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49407" y="180304"/>
            <a:ext cx="11268221" cy="646331"/>
          </a:xfrm>
          <a:prstGeom prst="rect">
            <a:avLst/>
          </a:prstGeom>
          <a:noFill/>
        </p:spPr>
        <p:txBody>
          <a:bodyPr wrap="square" rtlCol="0">
            <a:spAutoFit/>
          </a:bodyPr>
          <a:lstStyle/>
          <a:p>
            <a:pPr algn="ctr"/>
            <a:r>
              <a:rPr lang="en-US" sz="3600" dirty="0" smtClean="0">
                <a:solidFill>
                  <a:srgbClr val="00B0F0"/>
                </a:solidFill>
              </a:rPr>
              <a:t>Web Analytics – </a:t>
            </a:r>
            <a:r>
              <a:rPr lang="en-US" sz="3200" dirty="0">
                <a:solidFill>
                  <a:srgbClr val="7030A0"/>
                </a:solidFill>
              </a:rPr>
              <a:t>Downloading multiple files from an FTP index</a:t>
            </a:r>
          </a:p>
        </p:txBody>
      </p:sp>
      <p:sp>
        <p:nvSpPr>
          <p:cNvPr id="4" name="TextBox 3"/>
          <p:cNvSpPr txBox="1"/>
          <p:nvPr/>
        </p:nvSpPr>
        <p:spPr>
          <a:xfrm>
            <a:off x="549407" y="918968"/>
            <a:ext cx="11268221" cy="2585323"/>
          </a:xfrm>
          <a:prstGeom prst="rect">
            <a:avLst/>
          </a:prstGeom>
          <a:noFill/>
        </p:spPr>
        <p:txBody>
          <a:bodyPr wrap="square" rtlCol="0">
            <a:spAutoFit/>
          </a:bodyPr>
          <a:lstStyle/>
          <a:p>
            <a:pPr marL="342900" indent="-342900">
              <a:buFont typeface="Arial" panose="020B0604020202020204" pitchFamily="34" charset="0"/>
              <a:buChar char="•"/>
            </a:pPr>
            <a:r>
              <a:rPr lang="en-US" sz="2200" dirty="0"/>
              <a:t>A</a:t>
            </a:r>
            <a:r>
              <a:rPr lang="en-US" sz="2200" dirty="0" smtClean="0"/>
              <a:t>n </a:t>
            </a:r>
            <a:r>
              <a:rPr lang="en-US" sz="2200" dirty="0"/>
              <a:t>alternative network protocol to HTTP for pure file transfer, the </a:t>
            </a:r>
            <a:r>
              <a:rPr lang="en-US" sz="2200" dirty="0" smtClean="0"/>
              <a:t>File Transfer </a:t>
            </a:r>
            <a:r>
              <a:rPr lang="en-US" sz="2200" dirty="0"/>
              <a:t>Protocol (FTP</a:t>
            </a:r>
            <a:r>
              <a:rPr lang="en-US" sz="2200" dirty="0" smtClean="0"/>
              <a:t>)</a:t>
            </a:r>
          </a:p>
          <a:p>
            <a:pPr marL="342900" indent="-342900">
              <a:buFont typeface="Arial" panose="020B0604020202020204" pitchFamily="34" charset="0"/>
              <a:buChar char="•"/>
            </a:pPr>
            <a:r>
              <a:rPr lang="en-US" sz="2200" dirty="0"/>
              <a:t>Downloading files from FTP servers is a </a:t>
            </a:r>
            <a:r>
              <a:rPr lang="en-US" sz="2200" dirty="0" smtClean="0"/>
              <a:t>rewarding task </a:t>
            </a:r>
            <a:r>
              <a:rPr lang="en-US" sz="2200" dirty="0"/>
              <a:t>for data wranglers because FTP servers host files, nothing </a:t>
            </a:r>
            <a:r>
              <a:rPr lang="en-US" sz="2200" dirty="0" smtClean="0"/>
              <a:t>else </a:t>
            </a:r>
          </a:p>
          <a:p>
            <a:pPr marL="342900" indent="-342900">
              <a:buFont typeface="Arial" panose="020B0604020202020204" pitchFamily="34" charset="0"/>
              <a:buChar char="•"/>
            </a:pPr>
            <a:r>
              <a:rPr lang="en-US" sz="2400" dirty="0">
                <a:hlinkClick r:id="rId2"/>
              </a:rPr>
              <a:t>ftp://cran.r-project.org</a:t>
            </a:r>
            <a:r>
              <a:rPr lang="en-US" sz="2400" dirty="0" smtClean="0">
                <a:hlinkClick r:id="rId2"/>
              </a:rPr>
              <a:t>/</a:t>
            </a:r>
            <a:endParaRPr lang="en-US" sz="2400" dirty="0" smtClean="0"/>
          </a:p>
          <a:p>
            <a:pPr marL="342900" indent="-342900">
              <a:buFont typeface="Arial" panose="020B0604020202020204" pitchFamily="34" charset="0"/>
              <a:buChar char="•"/>
            </a:pPr>
            <a:r>
              <a:rPr lang="en-US" sz="2400" dirty="0"/>
              <a:t>Say we want to download all CRAN task view </a:t>
            </a:r>
            <a:r>
              <a:rPr lang="en-US" sz="2400" dirty="0" smtClean="0"/>
              <a:t>HTML files </a:t>
            </a:r>
            <a:r>
              <a:rPr lang="en-US" sz="2400" dirty="0"/>
              <a:t>for closer inspection. They are stored at ftp://cran.r-project.org/pub/R/web/views/. </a:t>
            </a:r>
            <a:endParaRPr lang="en-US" sz="2400" dirty="0" smtClean="0"/>
          </a:p>
          <a:p>
            <a:pPr marL="342900" indent="-342900">
              <a:buFont typeface="Arial" panose="020B0604020202020204" pitchFamily="34" charset="0"/>
              <a:buChar char="•"/>
            </a:pPr>
            <a:r>
              <a:rPr lang="en-US" sz="2400" dirty="0" smtClean="0"/>
              <a:t>Downloading </a:t>
            </a:r>
            <a:r>
              <a:rPr lang="en-US" sz="2400" dirty="0"/>
              <a:t>strategy</a:t>
            </a:r>
            <a:endParaRPr lang="en-US" sz="2200" dirty="0"/>
          </a:p>
        </p:txBody>
      </p:sp>
      <p:sp>
        <p:nvSpPr>
          <p:cNvPr id="2" name="Rectangle 1"/>
          <p:cNvSpPr/>
          <p:nvPr/>
        </p:nvSpPr>
        <p:spPr>
          <a:xfrm>
            <a:off x="1451020" y="3504291"/>
            <a:ext cx="6096000" cy="923330"/>
          </a:xfrm>
          <a:prstGeom prst="rect">
            <a:avLst/>
          </a:prstGeom>
        </p:spPr>
        <p:txBody>
          <a:bodyPr>
            <a:spAutoFit/>
          </a:bodyPr>
          <a:lstStyle/>
          <a:p>
            <a:r>
              <a:rPr lang="en-US" dirty="0">
                <a:latin typeface="TimesLTStd-Roman"/>
              </a:rPr>
              <a:t>1. We identify the desired files.</a:t>
            </a:r>
          </a:p>
          <a:p>
            <a:r>
              <a:rPr lang="en-US" dirty="0">
                <a:latin typeface="TimesLTStd-Roman"/>
              </a:rPr>
              <a:t>2. We construct a download function.</a:t>
            </a:r>
          </a:p>
          <a:p>
            <a:r>
              <a:rPr lang="en-US" dirty="0">
                <a:latin typeface="TimesLTStd-Roman"/>
              </a:rPr>
              <a:t>3. We execute the downloads.</a:t>
            </a:r>
            <a:endParaRPr lang="en-US" dirty="0"/>
          </a:p>
        </p:txBody>
      </p:sp>
    </p:spTree>
    <p:extLst>
      <p:ext uri="{BB962C8B-B14F-4D97-AF65-F5344CB8AC3E}">
        <p14:creationId xmlns:p14="http://schemas.microsoft.com/office/powerpoint/2010/main" val="316605617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49407" y="180304"/>
            <a:ext cx="11268221" cy="646331"/>
          </a:xfrm>
          <a:prstGeom prst="rect">
            <a:avLst/>
          </a:prstGeom>
          <a:noFill/>
        </p:spPr>
        <p:txBody>
          <a:bodyPr wrap="square" rtlCol="0">
            <a:spAutoFit/>
          </a:bodyPr>
          <a:lstStyle/>
          <a:p>
            <a:pPr algn="ctr"/>
            <a:r>
              <a:rPr lang="en-US" sz="3600" dirty="0" smtClean="0">
                <a:solidFill>
                  <a:srgbClr val="00B0F0"/>
                </a:solidFill>
              </a:rPr>
              <a:t>Web Analytics – </a:t>
            </a:r>
            <a:r>
              <a:rPr lang="en-US" sz="3200" dirty="0">
                <a:solidFill>
                  <a:srgbClr val="7030A0"/>
                </a:solidFill>
              </a:rPr>
              <a:t>Downloading multiple files from an FTP index</a:t>
            </a:r>
          </a:p>
        </p:txBody>
      </p:sp>
      <p:pic>
        <p:nvPicPr>
          <p:cNvPr id="3" name="Picture 2"/>
          <p:cNvPicPr>
            <a:picLocks noChangeAspect="1"/>
          </p:cNvPicPr>
          <p:nvPr/>
        </p:nvPicPr>
        <p:blipFill>
          <a:blip r:embed="rId2"/>
          <a:stretch>
            <a:fillRect/>
          </a:stretch>
        </p:blipFill>
        <p:spPr>
          <a:xfrm>
            <a:off x="687945" y="1008509"/>
            <a:ext cx="8923873" cy="2850283"/>
          </a:xfrm>
          <a:prstGeom prst="rect">
            <a:avLst/>
          </a:prstGeom>
        </p:spPr>
      </p:pic>
      <p:pic>
        <p:nvPicPr>
          <p:cNvPr id="5" name="Picture 4"/>
          <p:cNvPicPr>
            <a:picLocks noChangeAspect="1"/>
          </p:cNvPicPr>
          <p:nvPr/>
        </p:nvPicPr>
        <p:blipFill>
          <a:blip r:embed="rId3"/>
          <a:stretch>
            <a:fillRect/>
          </a:stretch>
        </p:blipFill>
        <p:spPr>
          <a:xfrm>
            <a:off x="687944" y="4040666"/>
            <a:ext cx="8923873" cy="1265430"/>
          </a:xfrm>
          <a:prstGeom prst="rect">
            <a:avLst/>
          </a:prstGeom>
        </p:spPr>
      </p:pic>
      <p:pic>
        <p:nvPicPr>
          <p:cNvPr id="7" name="Picture 6"/>
          <p:cNvPicPr>
            <a:picLocks noChangeAspect="1"/>
          </p:cNvPicPr>
          <p:nvPr/>
        </p:nvPicPr>
        <p:blipFill>
          <a:blip r:embed="rId4"/>
          <a:stretch>
            <a:fillRect/>
          </a:stretch>
        </p:blipFill>
        <p:spPr>
          <a:xfrm>
            <a:off x="687944" y="5487970"/>
            <a:ext cx="8923873" cy="1118892"/>
          </a:xfrm>
          <a:prstGeom prst="rect">
            <a:avLst/>
          </a:prstGeom>
        </p:spPr>
      </p:pic>
    </p:spTree>
    <p:extLst>
      <p:ext uri="{BB962C8B-B14F-4D97-AF65-F5344CB8AC3E}">
        <p14:creationId xmlns:p14="http://schemas.microsoft.com/office/powerpoint/2010/main" val="21997110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49407" y="180304"/>
            <a:ext cx="11268221" cy="646331"/>
          </a:xfrm>
          <a:prstGeom prst="rect">
            <a:avLst/>
          </a:prstGeom>
          <a:noFill/>
        </p:spPr>
        <p:txBody>
          <a:bodyPr wrap="square" rtlCol="0">
            <a:spAutoFit/>
          </a:bodyPr>
          <a:lstStyle/>
          <a:p>
            <a:pPr algn="ctr"/>
            <a:r>
              <a:rPr lang="en-US" sz="3600" dirty="0" smtClean="0">
                <a:solidFill>
                  <a:srgbClr val="00B0F0"/>
                </a:solidFill>
              </a:rPr>
              <a:t>Web Analytics – </a:t>
            </a:r>
            <a:r>
              <a:rPr lang="en-US" sz="3200" dirty="0">
                <a:solidFill>
                  <a:srgbClr val="7030A0"/>
                </a:solidFill>
              </a:rPr>
              <a:t>Downloading multiple files from an FTP index</a:t>
            </a:r>
          </a:p>
        </p:txBody>
      </p:sp>
      <p:sp>
        <p:nvSpPr>
          <p:cNvPr id="4" name="TextBox 3"/>
          <p:cNvSpPr txBox="1"/>
          <p:nvPr/>
        </p:nvSpPr>
        <p:spPr>
          <a:xfrm>
            <a:off x="549407" y="918968"/>
            <a:ext cx="11268221" cy="461665"/>
          </a:xfrm>
          <a:prstGeom prst="rect">
            <a:avLst/>
          </a:prstGeom>
          <a:noFill/>
        </p:spPr>
        <p:txBody>
          <a:bodyPr wrap="square" rtlCol="0">
            <a:spAutoFit/>
          </a:bodyPr>
          <a:lstStyle/>
          <a:p>
            <a:r>
              <a:rPr lang="en-US" sz="2400" dirty="0" smtClean="0"/>
              <a:t> Write Download Function</a:t>
            </a:r>
            <a:endParaRPr lang="en-US" sz="2400" dirty="0"/>
          </a:p>
        </p:txBody>
      </p:sp>
      <p:pic>
        <p:nvPicPr>
          <p:cNvPr id="2" name="Picture 1"/>
          <p:cNvPicPr>
            <a:picLocks noChangeAspect="1"/>
          </p:cNvPicPr>
          <p:nvPr/>
        </p:nvPicPr>
        <p:blipFill>
          <a:blip r:embed="rId2"/>
          <a:stretch>
            <a:fillRect/>
          </a:stretch>
        </p:blipFill>
        <p:spPr>
          <a:xfrm>
            <a:off x="739327" y="1609524"/>
            <a:ext cx="8493547" cy="3104144"/>
          </a:xfrm>
          <a:prstGeom prst="rect">
            <a:avLst/>
          </a:prstGeom>
        </p:spPr>
      </p:pic>
    </p:spTree>
    <p:extLst>
      <p:ext uri="{BB962C8B-B14F-4D97-AF65-F5344CB8AC3E}">
        <p14:creationId xmlns:p14="http://schemas.microsoft.com/office/powerpoint/2010/main" val="22377071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49407" y="180304"/>
            <a:ext cx="11268221" cy="646331"/>
          </a:xfrm>
          <a:prstGeom prst="rect">
            <a:avLst/>
          </a:prstGeom>
          <a:noFill/>
        </p:spPr>
        <p:txBody>
          <a:bodyPr wrap="square" rtlCol="0">
            <a:spAutoFit/>
          </a:bodyPr>
          <a:lstStyle/>
          <a:p>
            <a:pPr algn="ctr"/>
            <a:r>
              <a:rPr lang="en-US" sz="3600" dirty="0" smtClean="0">
                <a:solidFill>
                  <a:srgbClr val="00B0F0"/>
                </a:solidFill>
              </a:rPr>
              <a:t>Web Analytics – </a:t>
            </a:r>
            <a:r>
              <a:rPr lang="en-US" sz="3200" dirty="0">
                <a:solidFill>
                  <a:srgbClr val="7030A0"/>
                </a:solidFill>
              </a:rPr>
              <a:t>Downloading multiple files from an FTP index</a:t>
            </a:r>
          </a:p>
        </p:txBody>
      </p:sp>
      <p:sp>
        <p:nvSpPr>
          <p:cNvPr id="4" name="TextBox 3"/>
          <p:cNvSpPr txBox="1"/>
          <p:nvPr/>
        </p:nvSpPr>
        <p:spPr>
          <a:xfrm>
            <a:off x="806985" y="1004620"/>
            <a:ext cx="11268221" cy="461665"/>
          </a:xfrm>
          <a:prstGeom prst="rect">
            <a:avLst/>
          </a:prstGeom>
          <a:noFill/>
        </p:spPr>
        <p:txBody>
          <a:bodyPr wrap="square" rtlCol="0">
            <a:spAutoFit/>
          </a:bodyPr>
          <a:lstStyle/>
          <a:p>
            <a:r>
              <a:rPr lang="en-US" sz="2400" dirty="0" smtClean="0"/>
              <a:t>Executing the Function with Handle</a:t>
            </a:r>
            <a:endParaRPr lang="en-US" sz="2400" dirty="0"/>
          </a:p>
        </p:txBody>
      </p:sp>
      <p:pic>
        <p:nvPicPr>
          <p:cNvPr id="2" name="Picture 1"/>
          <p:cNvPicPr>
            <a:picLocks noChangeAspect="1"/>
          </p:cNvPicPr>
          <p:nvPr/>
        </p:nvPicPr>
        <p:blipFill>
          <a:blip r:embed="rId2"/>
          <a:stretch>
            <a:fillRect/>
          </a:stretch>
        </p:blipFill>
        <p:spPr>
          <a:xfrm>
            <a:off x="806985" y="1798817"/>
            <a:ext cx="8785998" cy="2090603"/>
          </a:xfrm>
          <a:prstGeom prst="rect">
            <a:avLst/>
          </a:prstGeom>
        </p:spPr>
      </p:pic>
      <p:pic>
        <p:nvPicPr>
          <p:cNvPr id="3" name="Picture 2"/>
          <p:cNvPicPr>
            <a:picLocks noChangeAspect="1"/>
          </p:cNvPicPr>
          <p:nvPr/>
        </p:nvPicPr>
        <p:blipFill>
          <a:blip r:embed="rId3"/>
          <a:stretch>
            <a:fillRect/>
          </a:stretch>
        </p:blipFill>
        <p:spPr>
          <a:xfrm>
            <a:off x="806985" y="4124526"/>
            <a:ext cx="8785998" cy="1027023"/>
          </a:xfrm>
          <a:prstGeom prst="rect">
            <a:avLst/>
          </a:prstGeom>
        </p:spPr>
      </p:pic>
    </p:spTree>
    <p:extLst>
      <p:ext uri="{BB962C8B-B14F-4D97-AF65-F5344CB8AC3E}">
        <p14:creationId xmlns:p14="http://schemas.microsoft.com/office/powerpoint/2010/main" val="13261302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49407" y="180304"/>
            <a:ext cx="11268221" cy="646331"/>
          </a:xfrm>
          <a:prstGeom prst="rect">
            <a:avLst/>
          </a:prstGeom>
          <a:noFill/>
        </p:spPr>
        <p:txBody>
          <a:bodyPr wrap="square" rtlCol="0">
            <a:spAutoFit/>
          </a:bodyPr>
          <a:lstStyle/>
          <a:p>
            <a:pPr algn="ctr"/>
            <a:r>
              <a:rPr lang="en-US" sz="3600" dirty="0" smtClean="0">
                <a:solidFill>
                  <a:srgbClr val="00B0F0"/>
                </a:solidFill>
              </a:rPr>
              <a:t>Web Analytics – </a:t>
            </a:r>
            <a:r>
              <a:rPr lang="en-US" sz="3200" dirty="0">
                <a:solidFill>
                  <a:srgbClr val="7030A0"/>
                </a:solidFill>
              </a:rPr>
              <a:t>Manipulating URLs to access multiple pages</a:t>
            </a:r>
          </a:p>
        </p:txBody>
      </p:sp>
      <p:sp>
        <p:nvSpPr>
          <p:cNvPr id="4" name="TextBox 3"/>
          <p:cNvSpPr txBox="1"/>
          <p:nvPr/>
        </p:nvSpPr>
        <p:spPr>
          <a:xfrm>
            <a:off x="549407" y="918968"/>
            <a:ext cx="11268221"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t>directories on a web server </a:t>
            </a:r>
            <a:r>
              <a:rPr lang="en-US" sz="2400" dirty="0" smtClean="0"/>
              <a:t>are comparable </a:t>
            </a:r>
            <a:r>
              <a:rPr lang="en-US" sz="2400" dirty="0"/>
              <a:t>to the folders on our local hard </a:t>
            </a:r>
            <a:r>
              <a:rPr lang="en-US" sz="2400" dirty="0" smtClean="0"/>
              <a:t>drive</a:t>
            </a:r>
          </a:p>
          <a:p>
            <a:pPr marL="342900" indent="-342900">
              <a:buFont typeface="Arial" panose="020B0604020202020204" pitchFamily="34" charset="0"/>
              <a:buChar char="•"/>
            </a:pPr>
            <a:r>
              <a:rPr lang="en-US" sz="2400" dirty="0"/>
              <a:t>directories </a:t>
            </a:r>
            <a:r>
              <a:rPr lang="en-US" sz="2400" dirty="0" smtClean="0"/>
              <a:t>of the </a:t>
            </a:r>
            <a:r>
              <a:rPr lang="en-US" sz="2400" dirty="0"/>
              <a:t>website follow specific systematics, we can make use of this fact and apply it in </a:t>
            </a:r>
            <a:r>
              <a:rPr lang="en-US" sz="2400" dirty="0" smtClean="0"/>
              <a:t>web scraping </a:t>
            </a:r>
            <a:r>
              <a:rPr lang="en-US" sz="2400" dirty="0"/>
              <a:t>by manipulating the URL of a </a:t>
            </a:r>
            <a:r>
              <a:rPr lang="en-US" sz="2400" dirty="0" smtClean="0"/>
              <a:t>site</a:t>
            </a:r>
          </a:p>
          <a:p>
            <a:pPr marL="342900" indent="-342900">
              <a:buFont typeface="Arial" panose="020B0604020202020204" pitchFamily="34" charset="0"/>
              <a:buChar char="•"/>
            </a:pPr>
            <a:r>
              <a:rPr lang="en-US" sz="2400" dirty="0" smtClean="0"/>
              <a:t>organization’s </a:t>
            </a:r>
            <a:r>
              <a:rPr lang="en-US" sz="2400" dirty="0"/>
              <a:t>press releases under the heading “News” </a:t>
            </a:r>
            <a:r>
              <a:rPr lang="en-US" sz="2400" dirty="0" smtClean="0"/>
              <a:t>at </a:t>
            </a:r>
            <a:r>
              <a:rPr lang="en-US" sz="2400" dirty="0" smtClean="0">
                <a:hlinkClick r:id="rId2"/>
              </a:rPr>
              <a:t>http</a:t>
            </a:r>
            <a:r>
              <a:rPr lang="en-US" sz="2400" dirty="0">
                <a:hlinkClick r:id="rId2"/>
              </a:rPr>
              <a:t>://</a:t>
            </a:r>
            <a:r>
              <a:rPr lang="en-US" sz="2400" dirty="0" smtClean="0">
                <a:hlinkClick r:id="rId2"/>
              </a:rPr>
              <a:t>www.transparency.org/news/pressreleases/</a:t>
            </a:r>
            <a:endParaRPr lang="en-US" sz="2400" dirty="0"/>
          </a:p>
          <a:p>
            <a:pPr marL="342900" indent="-342900">
              <a:buFont typeface="Arial" panose="020B0604020202020204" pitchFamily="34" charset="0"/>
              <a:buChar char="•"/>
            </a:pPr>
            <a:r>
              <a:rPr lang="en-US" sz="2400" dirty="0" smtClean="0"/>
              <a:t>On </a:t>
            </a:r>
            <a:r>
              <a:rPr lang="en-US" sz="2400" dirty="0" err="1" smtClean="0"/>
              <a:t>selectin</a:t>
            </a:r>
            <a:r>
              <a:rPr lang="en-US" sz="2400" dirty="0" smtClean="0"/>
              <a:t> </a:t>
            </a:r>
            <a:r>
              <a:rPr lang="en-US" sz="2400" dirty="0"/>
              <a:t>the year 2011 from the </a:t>
            </a:r>
            <a:r>
              <a:rPr lang="en-US" sz="2400" dirty="0" smtClean="0"/>
              <a:t>dropdown menu notice </a:t>
            </a:r>
            <a:r>
              <a:rPr lang="en-US" sz="2400" dirty="0"/>
              <a:t>how the statement year/2011 is appended to the </a:t>
            </a:r>
            <a:r>
              <a:rPr lang="en-US" sz="2400" dirty="0" smtClean="0"/>
              <a:t>URL.</a:t>
            </a:r>
          </a:p>
          <a:p>
            <a:pPr marL="342900" indent="-342900">
              <a:buFont typeface="Arial" panose="020B0604020202020204" pitchFamily="34" charset="0"/>
              <a:buChar char="•"/>
            </a:pPr>
            <a:r>
              <a:rPr lang="en-US" sz="2400" dirty="0" smtClean="0"/>
              <a:t>When clicked on </a:t>
            </a:r>
            <a:r>
              <a:rPr lang="en-US" sz="2400" dirty="0"/>
              <a:t>“Next” </a:t>
            </a:r>
            <a:r>
              <a:rPr lang="en-US" sz="2400" dirty="0" smtClean="0"/>
              <a:t>at the </a:t>
            </a:r>
            <a:r>
              <a:rPr lang="en-US" sz="2400" dirty="0"/>
              <a:t>bottom of the </a:t>
            </a:r>
            <a:r>
              <a:rPr lang="en-US" sz="2400" dirty="0" smtClean="0"/>
              <a:t>page, </a:t>
            </a:r>
            <a:r>
              <a:rPr lang="en-US" sz="2400" dirty="0"/>
              <a:t>the URL is appended with the statement </a:t>
            </a:r>
            <a:r>
              <a:rPr lang="en-US" sz="2400" dirty="0" smtClean="0"/>
              <a:t>P10</a:t>
            </a:r>
          </a:p>
        </p:txBody>
      </p:sp>
    </p:spTree>
    <p:extLst>
      <p:ext uri="{BB962C8B-B14F-4D97-AF65-F5344CB8AC3E}">
        <p14:creationId xmlns:p14="http://schemas.microsoft.com/office/powerpoint/2010/main" val="9586157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310973" y="1707496"/>
            <a:ext cx="6972300" cy="3913375"/>
          </a:xfrm>
          <a:prstGeom prst="rect">
            <a:avLst/>
          </a:prstGeom>
        </p:spPr>
      </p:pic>
      <p:sp>
        <p:nvSpPr>
          <p:cNvPr id="6" name="TextBox 5"/>
          <p:cNvSpPr txBox="1"/>
          <p:nvPr/>
        </p:nvSpPr>
        <p:spPr>
          <a:xfrm>
            <a:off x="549407" y="180304"/>
            <a:ext cx="11268221" cy="646331"/>
          </a:xfrm>
          <a:prstGeom prst="rect">
            <a:avLst/>
          </a:prstGeom>
          <a:noFill/>
        </p:spPr>
        <p:txBody>
          <a:bodyPr wrap="square" rtlCol="0">
            <a:spAutoFit/>
          </a:bodyPr>
          <a:lstStyle/>
          <a:p>
            <a:pPr algn="ctr"/>
            <a:r>
              <a:rPr lang="en-US" sz="3600" dirty="0" smtClean="0">
                <a:solidFill>
                  <a:srgbClr val="00B0F0"/>
                </a:solidFill>
              </a:rPr>
              <a:t>Web Analytics – </a:t>
            </a:r>
            <a:r>
              <a:rPr lang="en-US" sz="3200" dirty="0">
                <a:solidFill>
                  <a:srgbClr val="7030A0"/>
                </a:solidFill>
              </a:rPr>
              <a:t>Manipulating URLs to access multiple pages</a:t>
            </a:r>
          </a:p>
        </p:txBody>
      </p:sp>
      <p:sp>
        <p:nvSpPr>
          <p:cNvPr id="3" name="Rectangular Callout 2"/>
          <p:cNvSpPr/>
          <p:nvPr/>
        </p:nvSpPr>
        <p:spPr>
          <a:xfrm>
            <a:off x="5351931" y="954741"/>
            <a:ext cx="1452282" cy="497541"/>
          </a:xfrm>
          <a:prstGeom prst="wedgeRectCallout">
            <a:avLst>
              <a:gd name="adj1" fmla="val -17129"/>
              <a:gd name="adj2" fmla="val 1192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 URL</a:t>
            </a:r>
            <a:endParaRPr lang="en-US" dirty="0"/>
          </a:p>
        </p:txBody>
      </p:sp>
      <p:sp>
        <p:nvSpPr>
          <p:cNvPr id="7" name="Oval 6"/>
          <p:cNvSpPr/>
          <p:nvPr/>
        </p:nvSpPr>
        <p:spPr>
          <a:xfrm>
            <a:off x="4746813" y="5123329"/>
            <a:ext cx="2353235" cy="4975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ular Callout 7"/>
          <p:cNvSpPr/>
          <p:nvPr/>
        </p:nvSpPr>
        <p:spPr>
          <a:xfrm>
            <a:off x="6266331" y="5836024"/>
            <a:ext cx="1869141" cy="665708"/>
          </a:xfrm>
          <a:prstGeom prst="wedgeRectCallout">
            <a:avLst>
              <a:gd name="adj1" fmla="val -33782"/>
              <a:gd name="adj2" fmla="val -891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Multiple Pages</a:t>
            </a:r>
            <a:endParaRPr lang="en-US" dirty="0"/>
          </a:p>
        </p:txBody>
      </p:sp>
    </p:spTree>
    <p:extLst>
      <p:ext uri="{BB962C8B-B14F-4D97-AF65-F5344CB8AC3E}">
        <p14:creationId xmlns:p14="http://schemas.microsoft.com/office/powerpoint/2010/main" val="1453437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IE" dirty="0" smtClean="0"/>
              <a:t>Metrics for Measuring web performance</a:t>
            </a:r>
          </a:p>
        </p:txBody>
      </p:sp>
      <p:sp>
        <p:nvSpPr>
          <p:cNvPr id="9219" name="Content Placeholder 2"/>
          <p:cNvSpPr>
            <a:spLocks noGrp="1"/>
          </p:cNvSpPr>
          <p:nvPr>
            <p:ph idx="1"/>
          </p:nvPr>
        </p:nvSpPr>
        <p:spPr/>
        <p:txBody>
          <a:bodyPr/>
          <a:lstStyle/>
          <a:p>
            <a:pPr eaLnBrk="1" hangingPunct="1"/>
            <a:r>
              <a:rPr lang="en-IE" dirty="0" smtClean="0"/>
              <a:t>Metrics:</a:t>
            </a:r>
          </a:p>
          <a:p>
            <a:pPr lvl="1" eaLnBrk="1" hangingPunct="1"/>
            <a:r>
              <a:rPr lang="en-IE" dirty="0" smtClean="0">
                <a:solidFill>
                  <a:srgbClr val="0070C0"/>
                </a:solidFill>
              </a:rPr>
              <a:t>It is a good idea to identify metrics which you can track to access if your web site is working.</a:t>
            </a:r>
          </a:p>
          <a:p>
            <a:pPr lvl="1" eaLnBrk="1" hangingPunct="1"/>
            <a:r>
              <a:rPr lang="en-IE" dirty="0" smtClean="0">
                <a:solidFill>
                  <a:srgbClr val="0070C0"/>
                </a:solidFill>
              </a:rPr>
              <a:t>Which metrics are suitable depends on the nature of the site:</a:t>
            </a:r>
          </a:p>
          <a:p>
            <a:pPr lvl="2" eaLnBrk="1" hangingPunct="1"/>
            <a:r>
              <a:rPr lang="en-IE" dirty="0" err="1" smtClean="0">
                <a:solidFill>
                  <a:srgbClr val="0070C0"/>
                </a:solidFill>
              </a:rPr>
              <a:t>eCommerce</a:t>
            </a:r>
            <a:r>
              <a:rPr lang="en-IE" dirty="0" smtClean="0">
                <a:solidFill>
                  <a:srgbClr val="0070C0"/>
                </a:solidFill>
              </a:rPr>
              <a:t>, Social Networking</a:t>
            </a:r>
          </a:p>
        </p:txBody>
      </p:sp>
      <p:sp>
        <p:nvSpPr>
          <p:cNvPr id="4" name="Footer Placeholder 3"/>
          <p:cNvSpPr>
            <a:spLocks noGrp="1"/>
          </p:cNvSpPr>
          <p:nvPr>
            <p:ph type="ftr" sz="quarter" idx="11"/>
          </p:nvPr>
        </p:nvSpPr>
        <p:spPr/>
        <p:txBody>
          <a:bodyPr/>
          <a:lstStyle/>
          <a:p>
            <a:pPr>
              <a:defRPr/>
            </a:pPr>
            <a:r>
              <a:rPr lang="en-IE"/>
              <a:t>Web Analytics</a:t>
            </a:r>
          </a:p>
        </p:txBody>
      </p:sp>
    </p:spTree>
    <p:extLst>
      <p:ext uri="{BB962C8B-B14F-4D97-AF65-F5344CB8AC3E}">
        <p14:creationId xmlns:p14="http://schemas.microsoft.com/office/powerpoint/2010/main" val="120539897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49407" y="180304"/>
            <a:ext cx="11268221" cy="646331"/>
          </a:xfrm>
          <a:prstGeom prst="rect">
            <a:avLst/>
          </a:prstGeom>
          <a:noFill/>
        </p:spPr>
        <p:txBody>
          <a:bodyPr wrap="square" rtlCol="0">
            <a:spAutoFit/>
          </a:bodyPr>
          <a:lstStyle/>
          <a:p>
            <a:pPr algn="ctr"/>
            <a:r>
              <a:rPr lang="en-US" sz="3600" dirty="0" smtClean="0">
                <a:solidFill>
                  <a:srgbClr val="00B0F0"/>
                </a:solidFill>
              </a:rPr>
              <a:t>Web Analytics – </a:t>
            </a:r>
            <a:r>
              <a:rPr lang="en-US" sz="3200" dirty="0">
                <a:solidFill>
                  <a:srgbClr val="7030A0"/>
                </a:solidFill>
              </a:rPr>
              <a:t>Manipulating URLs to access multiple pages</a:t>
            </a:r>
          </a:p>
        </p:txBody>
      </p:sp>
      <p:sp>
        <p:nvSpPr>
          <p:cNvPr id="4" name="TextBox 3"/>
          <p:cNvSpPr txBox="1"/>
          <p:nvPr/>
        </p:nvSpPr>
        <p:spPr>
          <a:xfrm>
            <a:off x="806985" y="1004620"/>
            <a:ext cx="11268221" cy="461665"/>
          </a:xfrm>
          <a:prstGeom prst="rect">
            <a:avLst/>
          </a:prstGeom>
          <a:noFill/>
        </p:spPr>
        <p:txBody>
          <a:bodyPr wrap="square" rtlCol="0">
            <a:spAutoFit/>
          </a:bodyPr>
          <a:lstStyle/>
          <a:p>
            <a:r>
              <a:rPr lang="en-US" sz="2400" dirty="0" smtClean="0"/>
              <a:t>We use the </a:t>
            </a:r>
            <a:r>
              <a:rPr lang="en-US" sz="2400" dirty="0" err="1" smtClean="0"/>
              <a:t>Rcrawler</a:t>
            </a:r>
            <a:r>
              <a:rPr lang="en-US" sz="2400" dirty="0" smtClean="0"/>
              <a:t> Package</a:t>
            </a:r>
            <a:endParaRPr lang="en-US" sz="2400" dirty="0"/>
          </a:p>
        </p:txBody>
      </p:sp>
      <p:pic>
        <p:nvPicPr>
          <p:cNvPr id="2" name="Picture 1"/>
          <p:cNvPicPr>
            <a:picLocks noChangeAspect="1"/>
          </p:cNvPicPr>
          <p:nvPr/>
        </p:nvPicPr>
        <p:blipFill>
          <a:blip r:embed="rId2"/>
          <a:stretch>
            <a:fillRect/>
          </a:stretch>
        </p:blipFill>
        <p:spPr>
          <a:xfrm>
            <a:off x="806985" y="2185707"/>
            <a:ext cx="9828430" cy="3152774"/>
          </a:xfrm>
          <a:prstGeom prst="rect">
            <a:avLst/>
          </a:prstGeom>
        </p:spPr>
      </p:pic>
      <p:sp>
        <p:nvSpPr>
          <p:cNvPr id="5" name="Rectangular Callout 4"/>
          <p:cNvSpPr/>
          <p:nvPr/>
        </p:nvSpPr>
        <p:spPr>
          <a:xfrm>
            <a:off x="6172200" y="1217514"/>
            <a:ext cx="3065930" cy="497541"/>
          </a:xfrm>
          <a:prstGeom prst="wedgeRectCallout">
            <a:avLst>
              <a:gd name="adj1" fmla="val -10404"/>
              <a:gd name="adj2" fmla="val 1381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 URL with one Page No.</a:t>
            </a:r>
            <a:endParaRPr lang="en-US" dirty="0"/>
          </a:p>
        </p:txBody>
      </p:sp>
      <p:sp>
        <p:nvSpPr>
          <p:cNvPr id="3" name="Right Bracket 2"/>
          <p:cNvSpPr/>
          <p:nvPr/>
        </p:nvSpPr>
        <p:spPr>
          <a:xfrm>
            <a:off x="8713694" y="3012141"/>
            <a:ext cx="389965" cy="2178424"/>
          </a:xfrm>
          <a:prstGeom prst="rightBracket">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ectangular Callout 6"/>
          <p:cNvSpPr/>
          <p:nvPr/>
        </p:nvSpPr>
        <p:spPr>
          <a:xfrm>
            <a:off x="9345708" y="5809133"/>
            <a:ext cx="1869141" cy="665708"/>
          </a:xfrm>
          <a:prstGeom prst="wedgeRectCallout">
            <a:avLst>
              <a:gd name="adj1" fmla="val -61840"/>
              <a:gd name="adj2" fmla="val -2528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Multiple Pages</a:t>
            </a:r>
            <a:endParaRPr lang="en-US" dirty="0"/>
          </a:p>
        </p:txBody>
      </p:sp>
    </p:spTree>
    <p:extLst>
      <p:ext uri="{BB962C8B-B14F-4D97-AF65-F5344CB8AC3E}">
        <p14:creationId xmlns:p14="http://schemas.microsoft.com/office/powerpoint/2010/main" val="266280340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49407" y="180304"/>
            <a:ext cx="11268221" cy="646331"/>
          </a:xfrm>
          <a:prstGeom prst="rect">
            <a:avLst/>
          </a:prstGeom>
          <a:noFill/>
        </p:spPr>
        <p:txBody>
          <a:bodyPr wrap="square" rtlCol="0">
            <a:spAutoFit/>
          </a:bodyPr>
          <a:lstStyle/>
          <a:p>
            <a:pPr algn="ctr"/>
            <a:r>
              <a:rPr lang="en-US" sz="3600" dirty="0" smtClean="0">
                <a:solidFill>
                  <a:srgbClr val="00B0F0"/>
                </a:solidFill>
              </a:rPr>
              <a:t>Web Analytics – </a:t>
            </a:r>
            <a:r>
              <a:rPr lang="en-US" sz="3200" dirty="0">
                <a:solidFill>
                  <a:srgbClr val="7030A0"/>
                </a:solidFill>
              </a:rPr>
              <a:t>to gather links, lists and tables from HTML </a:t>
            </a:r>
            <a:r>
              <a:rPr lang="en-US" sz="3200" dirty="0" smtClean="0">
                <a:solidFill>
                  <a:srgbClr val="7030A0"/>
                </a:solidFill>
              </a:rPr>
              <a:t>doc</a:t>
            </a:r>
            <a:endParaRPr lang="en-US" sz="3200" dirty="0">
              <a:solidFill>
                <a:srgbClr val="7030A0"/>
              </a:solidFill>
            </a:endParaRPr>
          </a:p>
        </p:txBody>
      </p:sp>
      <p:sp>
        <p:nvSpPr>
          <p:cNvPr id="4" name="TextBox 3"/>
          <p:cNvSpPr txBox="1"/>
          <p:nvPr/>
        </p:nvSpPr>
        <p:spPr>
          <a:xfrm>
            <a:off x="549407" y="918968"/>
            <a:ext cx="11268221"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XML Package - commands </a:t>
            </a:r>
            <a:r>
              <a:rPr lang="en-US" sz="2400" dirty="0"/>
              <a:t>that considerably ease information extraction tasks in the </a:t>
            </a:r>
            <a:r>
              <a:rPr lang="en-US" sz="2400" dirty="0" smtClean="0"/>
              <a:t>web-scraping workflow</a:t>
            </a:r>
            <a:r>
              <a:rPr lang="en-US" sz="2400" dirty="0"/>
              <a:t>. The functions </a:t>
            </a:r>
            <a:r>
              <a:rPr lang="en-US" sz="2400" dirty="0" err="1"/>
              <a:t>readHTMLTable</a:t>
            </a:r>
            <a:r>
              <a:rPr lang="en-US" sz="2400" dirty="0"/>
              <a:t>(), </a:t>
            </a:r>
            <a:r>
              <a:rPr lang="en-US" sz="2400" dirty="0" err="1"/>
              <a:t>readHTMLList</a:t>
            </a:r>
            <a:r>
              <a:rPr lang="en-US" sz="2400" dirty="0"/>
              <a:t>(), and </a:t>
            </a:r>
            <a:r>
              <a:rPr lang="en-US" sz="2400" dirty="0" err="1"/>
              <a:t>getHTMLLinks</a:t>
            </a:r>
            <a:r>
              <a:rPr lang="en-US" sz="2400" dirty="0" smtClean="0"/>
              <a:t>() help </a:t>
            </a:r>
            <a:r>
              <a:rPr lang="en-US" sz="2400" dirty="0"/>
              <a:t>extract data from HTML tables, lists, and internal as well as external </a:t>
            </a:r>
            <a:r>
              <a:rPr lang="en-US" sz="2400" dirty="0" smtClean="0"/>
              <a:t>links</a:t>
            </a:r>
          </a:p>
          <a:p>
            <a:pPr marL="342900" indent="-342900">
              <a:buFont typeface="Arial" panose="020B0604020202020204" pitchFamily="34" charset="0"/>
              <a:buChar char="•"/>
            </a:pPr>
            <a:r>
              <a:rPr lang="en-US" sz="2400" dirty="0" smtClean="0"/>
              <a:t>We illustrate their </a:t>
            </a:r>
            <a:r>
              <a:rPr lang="en-US" sz="2400" dirty="0"/>
              <a:t>functionality with a Wikipedia article on </a:t>
            </a:r>
            <a:r>
              <a:rPr lang="en-US" sz="2400" dirty="0" err="1"/>
              <a:t>Niccol`o</a:t>
            </a:r>
            <a:r>
              <a:rPr lang="en-US" sz="2400" dirty="0"/>
              <a:t> Machiavelli, an “Italian historian</a:t>
            </a:r>
            <a:r>
              <a:rPr lang="en-US" sz="2400" dirty="0" smtClean="0"/>
              <a:t>, politician</a:t>
            </a:r>
            <a:r>
              <a:rPr lang="en-US" sz="2400" dirty="0"/>
              <a:t>, diplomat, philosopher, humanist, and writer” (Wikipedia 2014).</a:t>
            </a:r>
            <a:endParaRPr lang="en-US" sz="2400" dirty="0" smtClean="0"/>
          </a:p>
        </p:txBody>
      </p:sp>
    </p:spTree>
    <p:extLst>
      <p:ext uri="{BB962C8B-B14F-4D97-AF65-F5344CB8AC3E}">
        <p14:creationId xmlns:p14="http://schemas.microsoft.com/office/powerpoint/2010/main" val="239194425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49407" y="180304"/>
            <a:ext cx="11268221" cy="646331"/>
          </a:xfrm>
          <a:prstGeom prst="rect">
            <a:avLst/>
          </a:prstGeom>
          <a:noFill/>
        </p:spPr>
        <p:txBody>
          <a:bodyPr wrap="square" rtlCol="0">
            <a:spAutoFit/>
          </a:bodyPr>
          <a:lstStyle/>
          <a:p>
            <a:pPr algn="ctr"/>
            <a:r>
              <a:rPr lang="en-US" sz="3600" dirty="0" smtClean="0">
                <a:solidFill>
                  <a:srgbClr val="00B0F0"/>
                </a:solidFill>
              </a:rPr>
              <a:t>Web Analytics – </a:t>
            </a:r>
            <a:r>
              <a:rPr lang="en-US" sz="3200" dirty="0">
                <a:solidFill>
                  <a:srgbClr val="7030A0"/>
                </a:solidFill>
              </a:rPr>
              <a:t>to gather links, lists and tables from HTML </a:t>
            </a:r>
            <a:r>
              <a:rPr lang="en-US" sz="3200" dirty="0" smtClean="0">
                <a:solidFill>
                  <a:srgbClr val="7030A0"/>
                </a:solidFill>
              </a:rPr>
              <a:t>doc</a:t>
            </a:r>
            <a:endParaRPr lang="en-US" sz="3200" dirty="0">
              <a:solidFill>
                <a:srgbClr val="7030A0"/>
              </a:solidFill>
            </a:endParaRPr>
          </a:p>
        </p:txBody>
      </p:sp>
      <p:sp>
        <p:nvSpPr>
          <p:cNvPr id="4" name="TextBox 3"/>
          <p:cNvSpPr txBox="1"/>
          <p:nvPr/>
        </p:nvSpPr>
        <p:spPr>
          <a:xfrm>
            <a:off x="549407" y="918968"/>
            <a:ext cx="11268221"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XML Package - </a:t>
            </a:r>
            <a:r>
              <a:rPr lang="en-US" sz="2000" dirty="0" err="1"/>
              <a:t>getHTMLlinks</a:t>
            </a:r>
            <a:r>
              <a:rPr lang="en-US" sz="2000" dirty="0"/>
              <a:t>() which serves to extract </a:t>
            </a:r>
            <a:r>
              <a:rPr lang="en-US" sz="2000" dirty="0" smtClean="0"/>
              <a:t>links from </a:t>
            </a:r>
            <a:r>
              <a:rPr lang="en-US" sz="2000" dirty="0"/>
              <a:t>HTML </a:t>
            </a:r>
            <a:r>
              <a:rPr lang="en-US" sz="2000" dirty="0" smtClean="0"/>
              <a:t> documents</a:t>
            </a:r>
          </a:p>
          <a:p>
            <a:pPr marL="342900" indent="-342900">
              <a:buFont typeface="Arial" panose="020B0604020202020204" pitchFamily="34" charset="0"/>
              <a:buChar char="•"/>
            </a:pPr>
            <a:r>
              <a:rPr lang="en-US" sz="2000" dirty="0" smtClean="0"/>
              <a:t>The </a:t>
            </a:r>
            <a:r>
              <a:rPr lang="en-US" sz="2000" dirty="0"/>
              <a:t>first object stores the URL for the article (</a:t>
            </a:r>
            <a:r>
              <a:rPr lang="en-US" sz="2000" dirty="0" err="1"/>
              <a:t>mac_url</a:t>
            </a:r>
            <a:r>
              <a:rPr lang="en-US" sz="2000" dirty="0"/>
              <a:t>), </a:t>
            </a:r>
            <a:endParaRPr lang="en-US" sz="2000" dirty="0" smtClean="0"/>
          </a:p>
          <a:p>
            <a:pPr marL="342900" indent="-342900">
              <a:buFont typeface="Arial" panose="020B0604020202020204" pitchFamily="34" charset="0"/>
              <a:buChar char="•"/>
            </a:pPr>
            <a:r>
              <a:rPr lang="en-US" sz="2000" dirty="0" smtClean="0"/>
              <a:t>the </a:t>
            </a:r>
            <a:r>
              <a:rPr lang="en-US" sz="2000" dirty="0"/>
              <a:t>second </a:t>
            </a:r>
            <a:r>
              <a:rPr lang="en-US" sz="2000" dirty="0" smtClean="0"/>
              <a:t>stores the </a:t>
            </a:r>
            <a:r>
              <a:rPr lang="en-US" sz="2000" dirty="0"/>
              <a:t>source code (</a:t>
            </a:r>
            <a:r>
              <a:rPr lang="en-US" sz="2000" dirty="0" err="1"/>
              <a:t>mac_source</a:t>
            </a:r>
            <a:r>
              <a:rPr lang="en-US" sz="2000" dirty="0"/>
              <a:t>), </a:t>
            </a:r>
            <a:endParaRPr lang="en-US" sz="2000" dirty="0" smtClean="0"/>
          </a:p>
          <a:p>
            <a:pPr marL="342900" indent="-342900">
              <a:buFont typeface="Arial" panose="020B0604020202020204" pitchFamily="34" charset="0"/>
              <a:buChar char="•"/>
            </a:pPr>
            <a:r>
              <a:rPr lang="en-US" sz="2000" dirty="0" smtClean="0"/>
              <a:t>the </a:t>
            </a:r>
            <a:r>
              <a:rPr lang="en-US" sz="2000" dirty="0"/>
              <a:t>third stores the parsed document (</a:t>
            </a:r>
            <a:r>
              <a:rPr lang="en-US" sz="2000" dirty="0" err="1"/>
              <a:t>mac_parsed</a:t>
            </a:r>
            <a:r>
              <a:rPr lang="en-US" sz="2000" dirty="0"/>
              <a:t>), </a:t>
            </a:r>
            <a:endParaRPr lang="en-US" sz="2000" dirty="0" smtClean="0"/>
          </a:p>
          <a:p>
            <a:pPr marL="342900" indent="-342900">
              <a:buFont typeface="Arial" panose="020B0604020202020204" pitchFamily="34" charset="0"/>
              <a:buChar char="•"/>
            </a:pPr>
            <a:r>
              <a:rPr lang="en-US" sz="2000" dirty="0" smtClean="0"/>
              <a:t>and the fourth </a:t>
            </a:r>
            <a:r>
              <a:rPr lang="en-US" sz="2000" dirty="0"/>
              <a:t>and last object (</a:t>
            </a:r>
            <a:r>
              <a:rPr lang="en-US" sz="2000" dirty="0" err="1"/>
              <a:t>mac_node</a:t>
            </a:r>
            <a:r>
              <a:rPr lang="en-US" sz="2000" dirty="0"/>
              <a:t>) holds only one node of the parsed document, namely </a:t>
            </a:r>
            <a:r>
              <a:rPr lang="en-US" sz="2000" dirty="0" smtClean="0"/>
              <a:t>the &lt;</a:t>
            </a:r>
            <a:r>
              <a:rPr lang="en-US" sz="2000" dirty="0"/>
              <a:t>p&gt; node that includes the introductory text</a:t>
            </a:r>
            <a:r>
              <a:rPr lang="en-US" sz="2000" dirty="0" smtClean="0"/>
              <a:t>.</a:t>
            </a:r>
          </a:p>
        </p:txBody>
      </p:sp>
      <p:pic>
        <p:nvPicPr>
          <p:cNvPr id="2" name="Picture 1"/>
          <p:cNvPicPr>
            <a:picLocks noChangeAspect="1"/>
          </p:cNvPicPr>
          <p:nvPr/>
        </p:nvPicPr>
        <p:blipFill>
          <a:blip r:embed="rId2"/>
          <a:stretch>
            <a:fillRect/>
          </a:stretch>
        </p:blipFill>
        <p:spPr>
          <a:xfrm>
            <a:off x="845242" y="3582303"/>
            <a:ext cx="7872126" cy="1352767"/>
          </a:xfrm>
          <a:prstGeom prst="rect">
            <a:avLst/>
          </a:prstGeom>
        </p:spPr>
      </p:pic>
    </p:spTree>
    <p:extLst>
      <p:ext uri="{BB962C8B-B14F-4D97-AF65-F5344CB8AC3E}">
        <p14:creationId xmlns:p14="http://schemas.microsoft.com/office/powerpoint/2010/main" val="33670460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49407" y="180304"/>
            <a:ext cx="11268221" cy="646331"/>
          </a:xfrm>
          <a:prstGeom prst="rect">
            <a:avLst/>
          </a:prstGeom>
          <a:noFill/>
        </p:spPr>
        <p:txBody>
          <a:bodyPr wrap="square" rtlCol="0">
            <a:spAutoFit/>
          </a:bodyPr>
          <a:lstStyle/>
          <a:p>
            <a:pPr algn="ctr"/>
            <a:r>
              <a:rPr lang="en-US" sz="3600" dirty="0" smtClean="0">
                <a:solidFill>
                  <a:srgbClr val="00B0F0"/>
                </a:solidFill>
              </a:rPr>
              <a:t>Web Analytics – </a:t>
            </a:r>
            <a:r>
              <a:rPr lang="en-US" sz="3200" dirty="0">
                <a:solidFill>
                  <a:srgbClr val="7030A0"/>
                </a:solidFill>
              </a:rPr>
              <a:t>to gather </a:t>
            </a:r>
            <a:r>
              <a:rPr lang="en-US" sz="3200" dirty="0" smtClean="0">
                <a:solidFill>
                  <a:srgbClr val="7030A0"/>
                </a:solidFill>
              </a:rPr>
              <a:t>links</a:t>
            </a:r>
            <a:endParaRPr lang="en-US" sz="3200" dirty="0">
              <a:solidFill>
                <a:srgbClr val="7030A0"/>
              </a:solidFill>
            </a:endParaRPr>
          </a:p>
        </p:txBody>
      </p:sp>
      <p:pic>
        <p:nvPicPr>
          <p:cNvPr id="7" name="Picture 6"/>
          <p:cNvPicPr>
            <a:picLocks noChangeAspect="1"/>
          </p:cNvPicPr>
          <p:nvPr/>
        </p:nvPicPr>
        <p:blipFill>
          <a:blip r:embed="rId2"/>
          <a:stretch>
            <a:fillRect/>
          </a:stretch>
        </p:blipFill>
        <p:spPr>
          <a:xfrm>
            <a:off x="710672" y="3384744"/>
            <a:ext cx="9562882" cy="3396813"/>
          </a:xfrm>
          <a:prstGeom prst="rect">
            <a:avLst/>
          </a:prstGeom>
        </p:spPr>
      </p:pic>
      <p:pic>
        <p:nvPicPr>
          <p:cNvPr id="5" name="Picture 4"/>
          <p:cNvPicPr>
            <a:picLocks noChangeAspect="1"/>
          </p:cNvPicPr>
          <p:nvPr/>
        </p:nvPicPr>
        <p:blipFill>
          <a:blip r:embed="rId3"/>
          <a:stretch>
            <a:fillRect/>
          </a:stretch>
        </p:blipFill>
        <p:spPr>
          <a:xfrm>
            <a:off x="549407" y="826635"/>
            <a:ext cx="8957664" cy="2300371"/>
          </a:xfrm>
          <a:prstGeom prst="rect">
            <a:avLst/>
          </a:prstGeom>
        </p:spPr>
      </p:pic>
      <p:sp>
        <p:nvSpPr>
          <p:cNvPr id="9" name="Oval 8"/>
          <p:cNvSpPr/>
          <p:nvPr/>
        </p:nvSpPr>
        <p:spPr>
          <a:xfrm>
            <a:off x="3496235" y="1472966"/>
            <a:ext cx="739589" cy="4706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237306" y="3289345"/>
            <a:ext cx="739589" cy="47064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0273554" y="2694972"/>
            <a:ext cx="739589" cy="470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H="1">
            <a:off x="2608729" y="1744200"/>
            <a:ext cx="887506" cy="332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4"/>
          </p:cNvCxnSpPr>
          <p:nvPr/>
        </p:nvCxnSpPr>
        <p:spPr>
          <a:xfrm>
            <a:off x="3866030" y="1943613"/>
            <a:ext cx="598394" cy="255810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0"/>
          </p:cNvCxnSpPr>
          <p:nvPr/>
        </p:nvCxnSpPr>
        <p:spPr>
          <a:xfrm flipH="1" flipV="1">
            <a:off x="4719918" y="2286000"/>
            <a:ext cx="1887183" cy="1003345"/>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19" name="Straight Arrow Connector 18"/>
          <p:cNvCxnSpPr>
            <a:stCxn id="10" idx="4"/>
          </p:cNvCxnSpPr>
          <p:nvPr/>
        </p:nvCxnSpPr>
        <p:spPr>
          <a:xfrm flipH="1">
            <a:off x="4676111" y="3759992"/>
            <a:ext cx="1930990" cy="1175079"/>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21" name="Straight Arrow Connector 20"/>
          <p:cNvCxnSpPr>
            <a:stCxn id="11" idx="2"/>
          </p:cNvCxnSpPr>
          <p:nvPr/>
        </p:nvCxnSpPr>
        <p:spPr>
          <a:xfrm flipH="1" flipV="1">
            <a:off x="7984809" y="2467430"/>
            <a:ext cx="2288745" cy="46286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689846" y="3082696"/>
            <a:ext cx="6736109" cy="347776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091228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49407" y="180304"/>
            <a:ext cx="11268221" cy="646331"/>
          </a:xfrm>
          <a:prstGeom prst="rect">
            <a:avLst/>
          </a:prstGeom>
          <a:noFill/>
        </p:spPr>
        <p:txBody>
          <a:bodyPr wrap="square" rtlCol="0">
            <a:spAutoFit/>
          </a:bodyPr>
          <a:lstStyle/>
          <a:p>
            <a:pPr algn="ctr"/>
            <a:r>
              <a:rPr lang="en-US" sz="3600" dirty="0" smtClean="0">
                <a:solidFill>
                  <a:srgbClr val="00B0F0"/>
                </a:solidFill>
              </a:rPr>
              <a:t>Web Analytics – </a:t>
            </a:r>
            <a:r>
              <a:rPr lang="en-US" sz="3200" dirty="0">
                <a:solidFill>
                  <a:srgbClr val="7030A0"/>
                </a:solidFill>
              </a:rPr>
              <a:t>to gather </a:t>
            </a:r>
            <a:r>
              <a:rPr lang="en-US" sz="3200" dirty="0" smtClean="0">
                <a:solidFill>
                  <a:srgbClr val="7030A0"/>
                </a:solidFill>
              </a:rPr>
              <a:t>lists</a:t>
            </a:r>
            <a:endParaRPr lang="en-US" sz="3200" dirty="0">
              <a:solidFill>
                <a:srgbClr val="7030A0"/>
              </a:solidFill>
            </a:endParaRPr>
          </a:p>
        </p:txBody>
      </p:sp>
      <p:pic>
        <p:nvPicPr>
          <p:cNvPr id="2" name="Picture 1"/>
          <p:cNvPicPr>
            <a:picLocks noChangeAspect="1"/>
          </p:cNvPicPr>
          <p:nvPr/>
        </p:nvPicPr>
        <p:blipFill>
          <a:blip r:embed="rId2"/>
          <a:stretch>
            <a:fillRect/>
          </a:stretch>
        </p:blipFill>
        <p:spPr>
          <a:xfrm>
            <a:off x="1275546" y="886628"/>
            <a:ext cx="3175430" cy="2757525"/>
          </a:xfrm>
          <a:prstGeom prst="rect">
            <a:avLst/>
          </a:prstGeom>
        </p:spPr>
      </p:pic>
      <p:pic>
        <p:nvPicPr>
          <p:cNvPr id="3" name="Picture 2"/>
          <p:cNvPicPr>
            <a:picLocks noChangeAspect="1"/>
          </p:cNvPicPr>
          <p:nvPr/>
        </p:nvPicPr>
        <p:blipFill>
          <a:blip r:embed="rId3"/>
          <a:stretch>
            <a:fillRect/>
          </a:stretch>
        </p:blipFill>
        <p:spPr>
          <a:xfrm>
            <a:off x="746356" y="5718038"/>
            <a:ext cx="10537924" cy="938492"/>
          </a:xfrm>
          <a:prstGeom prst="rect">
            <a:avLst/>
          </a:prstGeom>
        </p:spPr>
      </p:pic>
      <p:pic>
        <p:nvPicPr>
          <p:cNvPr id="4" name="Picture 3"/>
          <p:cNvPicPr>
            <a:picLocks noChangeAspect="1"/>
          </p:cNvPicPr>
          <p:nvPr/>
        </p:nvPicPr>
        <p:blipFill>
          <a:blip r:embed="rId4"/>
          <a:stretch>
            <a:fillRect/>
          </a:stretch>
        </p:blipFill>
        <p:spPr>
          <a:xfrm>
            <a:off x="746356" y="3890318"/>
            <a:ext cx="10537924" cy="1711182"/>
          </a:xfrm>
          <a:prstGeom prst="rect">
            <a:avLst/>
          </a:prstGeom>
        </p:spPr>
      </p:pic>
      <p:sp>
        <p:nvSpPr>
          <p:cNvPr id="15" name="Bent-Up Arrow 14"/>
          <p:cNvSpPr/>
          <p:nvPr/>
        </p:nvSpPr>
        <p:spPr>
          <a:xfrm flipV="1">
            <a:off x="3523129" y="1277470"/>
            <a:ext cx="3751729" cy="2837329"/>
          </a:xfrm>
          <a:prstGeom prst="bentUpArrow">
            <a:avLst>
              <a:gd name="adj1" fmla="val 7464"/>
              <a:gd name="adj2" fmla="val 12915"/>
              <a:gd name="adj3" fmla="val 136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Bent-Up Arrow 15"/>
          <p:cNvSpPr/>
          <p:nvPr/>
        </p:nvSpPr>
        <p:spPr>
          <a:xfrm flipV="1">
            <a:off x="3939988" y="2877670"/>
            <a:ext cx="2075330" cy="2928497"/>
          </a:xfrm>
          <a:prstGeom prst="bentUpArrow">
            <a:avLst>
              <a:gd name="adj1" fmla="val 11352"/>
              <a:gd name="adj2" fmla="val 12915"/>
              <a:gd name="adj3" fmla="val 13625"/>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168156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49407" y="180304"/>
            <a:ext cx="11268221" cy="646331"/>
          </a:xfrm>
          <a:prstGeom prst="rect">
            <a:avLst/>
          </a:prstGeom>
          <a:noFill/>
        </p:spPr>
        <p:txBody>
          <a:bodyPr wrap="square" rtlCol="0">
            <a:spAutoFit/>
          </a:bodyPr>
          <a:lstStyle/>
          <a:p>
            <a:pPr algn="ctr"/>
            <a:r>
              <a:rPr lang="en-US" sz="3600" dirty="0" smtClean="0">
                <a:solidFill>
                  <a:srgbClr val="00B0F0"/>
                </a:solidFill>
              </a:rPr>
              <a:t>Web Analytics – </a:t>
            </a:r>
            <a:r>
              <a:rPr lang="en-US" sz="3200" dirty="0">
                <a:solidFill>
                  <a:srgbClr val="7030A0"/>
                </a:solidFill>
              </a:rPr>
              <a:t>to </a:t>
            </a:r>
            <a:r>
              <a:rPr lang="en-US" sz="3200" dirty="0" smtClean="0">
                <a:solidFill>
                  <a:srgbClr val="7030A0"/>
                </a:solidFill>
              </a:rPr>
              <a:t>gather tables</a:t>
            </a:r>
            <a:endParaRPr lang="en-US" sz="3200" dirty="0">
              <a:solidFill>
                <a:srgbClr val="7030A0"/>
              </a:solidFill>
            </a:endParaRPr>
          </a:p>
        </p:txBody>
      </p:sp>
      <p:pic>
        <p:nvPicPr>
          <p:cNvPr id="5" name="Picture 4"/>
          <p:cNvPicPr>
            <a:picLocks noChangeAspect="1"/>
          </p:cNvPicPr>
          <p:nvPr/>
        </p:nvPicPr>
        <p:blipFill>
          <a:blip r:embed="rId2"/>
          <a:stretch>
            <a:fillRect/>
          </a:stretch>
        </p:blipFill>
        <p:spPr>
          <a:xfrm>
            <a:off x="549407" y="826634"/>
            <a:ext cx="3202322" cy="6031365"/>
          </a:xfrm>
          <a:prstGeom prst="rect">
            <a:avLst/>
          </a:prstGeom>
        </p:spPr>
      </p:pic>
      <p:pic>
        <p:nvPicPr>
          <p:cNvPr id="7" name="Picture 6"/>
          <p:cNvPicPr>
            <a:picLocks noChangeAspect="1"/>
          </p:cNvPicPr>
          <p:nvPr/>
        </p:nvPicPr>
        <p:blipFill>
          <a:blip r:embed="rId3"/>
          <a:stretch>
            <a:fillRect/>
          </a:stretch>
        </p:blipFill>
        <p:spPr>
          <a:xfrm>
            <a:off x="5035642" y="2030505"/>
            <a:ext cx="6542275" cy="745187"/>
          </a:xfrm>
          <a:prstGeom prst="rect">
            <a:avLst/>
          </a:prstGeom>
        </p:spPr>
      </p:pic>
      <p:pic>
        <p:nvPicPr>
          <p:cNvPr id="8" name="Picture 7"/>
          <p:cNvPicPr>
            <a:picLocks noChangeAspect="1"/>
          </p:cNvPicPr>
          <p:nvPr/>
        </p:nvPicPr>
        <p:blipFill>
          <a:blip r:embed="rId4"/>
          <a:stretch>
            <a:fillRect/>
          </a:stretch>
        </p:blipFill>
        <p:spPr>
          <a:xfrm>
            <a:off x="5035641" y="2977399"/>
            <a:ext cx="6542275" cy="2656915"/>
          </a:xfrm>
          <a:prstGeom prst="rect">
            <a:avLst/>
          </a:prstGeom>
        </p:spPr>
      </p:pic>
      <p:sp>
        <p:nvSpPr>
          <p:cNvPr id="11" name="Right Arrow 10"/>
          <p:cNvSpPr/>
          <p:nvPr/>
        </p:nvSpPr>
        <p:spPr>
          <a:xfrm>
            <a:off x="3751729" y="2170575"/>
            <a:ext cx="1183342" cy="6051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836035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49407" y="180304"/>
            <a:ext cx="11268221" cy="646331"/>
          </a:xfrm>
          <a:prstGeom prst="rect">
            <a:avLst/>
          </a:prstGeom>
          <a:noFill/>
        </p:spPr>
        <p:txBody>
          <a:bodyPr wrap="square" rtlCol="0">
            <a:spAutoFit/>
          </a:bodyPr>
          <a:lstStyle/>
          <a:p>
            <a:pPr algn="ctr"/>
            <a:r>
              <a:rPr lang="en-US" sz="3600" dirty="0" smtClean="0">
                <a:solidFill>
                  <a:srgbClr val="00B0F0"/>
                </a:solidFill>
              </a:rPr>
              <a:t>Web Analytics – </a:t>
            </a:r>
            <a:r>
              <a:rPr lang="en-US" sz="3200" dirty="0" smtClean="0">
                <a:solidFill>
                  <a:srgbClr val="7030A0"/>
                </a:solidFill>
              </a:rPr>
              <a:t>Dealing with HTML Forms	</a:t>
            </a:r>
            <a:endParaRPr lang="en-US" sz="3200" dirty="0">
              <a:solidFill>
                <a:srgbClr val="7030A0"/>
              </a:solidFill>
            </a:endParaRPr>
          </a:p>
        </p:txBody>
      </p:sp>
      <p:sp>
        <p:nvSpPr>
          <p:cNvPr id="2" name="Rectangle 1"/>
          <p:cNvSpPr/>
          <p:nvPr/>
        </p:nvSpPr>
        <p:spPr>
          <a:xfrm>
            <a:off x="815788" y="826635"/>
            <a:ext cx="11001840" cy="923330"/>
          </a:xfrm>
          <a:prstGeom prst="rect">
            <a:avLst/>
          </a:prstGeom>
        </p:spPr>
        <p:txBody>
          <a:bodyPr wrap="square">
            <a:spAutoFit/>
          </a:bodyPr>
          <a:lstStyle/>
          <a:p>
            <a:r>
              <a:rPr lang="en-US" dirty="0">
                <a:latin typeface="TimesLTStd-Roman"/>
              </a:rPr>
              <a:t>Filling out forms in the browser and handling them from within </a:t>
            </a:r>
            <a:r>
              <a:rPr lang="en-US" sz="1600" dirty="0">
                <a:latin typeface="HelveticaLTStd-Roman"/>
              </a:rPr>
              <a:t>R </a:t>
            </a:r>
            <a:r>
              <a:rPr lang="en-US" dirty="0">
                <a:latin typeface="TimesLTStd-Roman"/>
              </a:rPr>
              <a:t>differs in many respects</a:t>
            </a:r>
            <a:r>
              <a:rPr lang="en-US" dirty="0" smtClean="0">
                <a:latin typeface="TimesLTStd-Roman"/>
              </a:rPr>
              <a:t>, because </a:t>
            </a:r>
            <a:r>
              <a:rPr lang="en-US" dirty="0">
                <a:latin typeface="TimesLTStd-Roman"/>
              </a:rPr>
              <a:t>much of the work that is usually done by the browser in the background has to </a:t>
            </a:r>
            <a:r>
              <a:rPr lang="en-US" dirty="0" smtClean="0">
                <a:latin typeface="TimesLTStd-Roman"/>
              </a:rPr>
              <a:t>be specified </a:t>
            </a:r>
            <a:r>
              <a:rPr lang="en-US" dirty="0">
                <a:latin typeface="TimesLTStd-Roman"/>
              </a:rPr>
              <a:t>explicitly. Using a </a:t>
            </a:r>
            <a:r>
              <a:rPr lang="en-US" dirty="0" smtClean="0">
                <a:latin typeface="TimesLTStd-Roman"/>
              </a:rPr>
              <a:t>browser</a:t>
            </a:r>
            <a:r>
              <a:rPr lang="en-US" dirty="0">
                <a:latin typeface="TimesLTStd-Roman"/>
              </a:rPr>
              <a:t>, we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575220564"/>
              </p:ext>
            </p:extLst>
          </p:nvPr>
        </p:nvGraphicFramePr>
        <p:xfrm>
          <a:off x="815788" y="1970241"/>
          <a:ext cx="10842812" cy="3906123"/>
        </p:xfrm>
        <a:graphic>
          <a:graphicData uri="http://schemas.openxmlformats.org/drawingml/2006/table">
            <a:tbl>
              <a:tblPr firstRow="1" bandRow="1">
                <a:tableStyleId>{5C22544A-7EE6-4342-B048-85BDC9FD1C3A}</a:tableStyleId>
              </a:tblPr>
              <a:tblGrid>
                <a:gridCol w="5421406"/>
                <a:gridCol w="5421406"/>
              </a:tblGrid>
              <a:tr h="3906123">
                <a:tc>
                  <a:txBody>
                    <a:bodyPr/>
                    <a:lstStyle/>
                    <a:p>
                      <a:r>
                        <a:rPr lang="en-US" sz="2200" b="0" i="0" u="none" strike="noStrike" kern="1200" baseline="0" dirty="0" smtClean="0">
                          <a:solidFill>
                            <a:schemeClr val="accent1">
                              <a:lumMod val="50000"/>
                            </a:schemeClr>
                          </a:solidFill>
                          <a:latin typeface="+mn-lt"/>
                          <a:ea typeface="+mn-ea"/>
                          <a:cs typeface="+mn-cs"/>
                        </a:rPr>
                        <a:t>Using a browser, we</a:t>
                      </a:r>
                    </a:p>
                    <a:p>
                      <a:r>
                        <a:rPr lang="en-US" sz="2200" b="0" i="0" u="none" strike="noStrike" kern="1200" baseline="0" dirty="0" smtClean="0">
                          <a:solidFill>
                            <a:schemeClr val="accent1">
                              <a:lumMod val="50000"/>
                            </a:schemeClr>
                          </a:solidFill>
                          <a:latin typeface="+mn-lt"/>
                          <a:ea typeface="+mn-ea"/>
                          <a:cs typeface="+mn-cs"/>
                        </a:rPr>
                        <a:t>1. fill out the form,</a:t>
                      </a:r>
                    </a:p>
                    <a:p>
                      <a:r>
                        <a:rPr lang="en-US" sz="2200" b="0" i="0" u="none" strike="noStrike" kern="1200" baseline="0" dirty="0" smtClean="0">
                          <a:solidFill>
                            <a:schemeClr val="accent1">
                              <a:lumMod val="50000"/>
                            </a:schemeClr>
                          </a:solidFill>
                          <a:latin typeface="+mn-lt"/>
                          <a:ea typeface="+mn-ea"/>
                          <a:cs typeface="+mn-cs"/>
                        </a:rPr>
                        <a:t>2. push the </a:t>
                      </a:r>
                      <a:r>
                        <a:rPr lang="en-US" sz="2200" b="0" i="1" u="none" strike="noStrike" kern="1200" baseline="0" dirty="0" smtClean="0">
                          <a:solidFill>
                            <a:schemeClr val="accent1">
                              <a:lumMod val="50000"/>
                            </a:schemeClr>
                          </a:solidFill>
                          <a:latin typeface="+mn-lt"/>
                          <a:ea typeface="+mn-ea"/>
                          <a:cs typeface="+mn-cs"/>
                        </a:rPr>
                        <a:t>submit</a:t>
                      </a:r>
                      <a:r>
                        <a:rPr lang="en-US" sz="2200" b="0" i="0" u="none" strike="noStrike" kern="1200" baseline="0" dirty="0" smtClean="0">
                          <a:solidFill>
                            <a:schemeClr val="accent1">
                              <a:lumMod val="50000"/>
                            </a:schemeClr>
                          </a:solidFill>
                          <a:latin typeface="+mn-lt"/>
                          <a:ea typeface="+mn-ea"/>
                          <a:cs typeface="+mn-cs"/>
                        </a:rPr>
                        <a:t>, </a:t>
                      </a:r>
                      <a:r>
                        <a:rPr lang="en-US" sz="2200" b="0" i="1" u="none" strike="noStrike" kern="1200" baseline="0" dirty="0" smtClean="0">
                          <a:solidFill>
                            <a:schemeClr val="accent1">
                              <a:lumMod val="50000"/>
                            </a:schemeClr>
                          </a:solidFill>
                          <a:latin typeface="+mn-lt"/>
                          <a:ea typeface="+mn-ea"/>
                          <a:cs typeface="+mn-cs"/>
                        </a:rPr>
                        <a:t>ok</a:t>
                      </a:r>
                      <a:r>
                        <a:rPr lang="en-US" sz="2200" b="0" i="0" u="none" strike="noStrike" kern="1200" baseline="0" dirty="0" smtClean="0">
                          <a:solidFill>
                            <a:schemeClr val="accent1">
                              <a:lumMod val="50000"/>
                            </a:schemeClr>
                          </a:solidFill>
                          <a:latin typeface="+mn-lt"/>
                          <a:ea typeface="+mn-ea"/>
                          <a:cs typeface="+mn-cs"/>
                        </a:rPr>
                        <a:t>, </a:t>
                      </a:r>
                      <a:r>
                        <a:rPr lang="en-US" sz="2200" b="0" i="1" u="none" strike="noStrike" kern="1200" baseline="0" dirty="0" smtClean="0">
                          <a:solidFill>
                            <a:schemeClr val="accent1">
                              <a:lumMod val="50000"/>
                            </a:schemeClr>
                          </a:solidFill>
                          <a:latin typeface="+mn-lt"/>
                          <a:ea typeface="+mn-ea"/>
                          <a:cs typeface="+mn-cs"/>
                        </a:rPr>
                        <a:t>start, </a:t>
                      </a:r>
                      <a:r>
                        <a:rPr lang="en-US" sz="2200" b="0" i="0" u="none" strike="noStrike" kern="1200" baseline="0" dirty="0" smtClean="0">
                          <a:solidFill>
                            <a:schemeClr val="accent1">
                              <a:lumMod val="50000"/>
                            </a:schemeClr>
                          </a:solidFill>
                          <a:latin typeface="+mn-lt"/>
                          <a:ea typeface="+mn-ea"/>
                          <a:cs typeface="+mn-cs"/>
                        </a:rPr>
                        <a:t>or the </a:t>
                      </a:r>
                      <a:r>
                        <a:rPr lang="en-US" sz="2200" b="0" i="1" u="none" strike="noStrike" kern="1200" baseline="0" dirty="0" smtClean="0">
                          <a:solidFill>
                            <a:schemeClr val="accent1">
                              <a:lumMod val="50000"/>
                            </a:schemeClr>
                          </a:solidFill>
                          <a:latin typeface="+mn-lt"/>
                          <a:ea typeface="+mn-ea"/>
                          <a:cs typeface="+mn-cs"/>
                        </a:rPr>
                        <a:t>like! </a:t>
                      </a:r>
                      <a:r>
                        <a:rPr lang="en-US" sz="2200" b="0" i="0" u="none" strike="noStrike" kern="1200" baseline="0" dirty="0" smtClean="0">
                          <a:solidFill>
                            <a:schemeClr val="accent1">
                              <a:lumMod val="50000"/>
                            </a:schemeClr>
                          </a:solidFill>
                          <a:latin typeface="+mn-lt"/>
                          <a:ea typeface="+mn-ea"/>
                          <a:cs typeface="+mn-cs"/>
                        </a:rPr>
                        <a:t>button.</a:t>
                      </a:r>
                    </a:p>
                    <a:p>
                      <a:r>
                        <a:rPr lang="en-US" sz="2200" b="0" i="0" u="none" strike="noStrike" kern="1200" baseline="0" dirty="0" smtClean="0">
                          <a:solidFill>
                            <a:schemeClr val="accent1">
                              <a:lumMod val="50000"/>
                            </a:schemeClr>
                          </a:solidFill>
                          <a:latin typeface="+mn-lt"/>
                          <a:ea typeface="+mn-ea"/>
                          <a:cs typeface="+mn-cs"/>
                        </a:rPr>
                        <a:t>3. let the browser execute the action specified in the source code of the form and send</a:t>
                      </a:r>
                    </a:p>
                    <a:p>
                      <a:r>
                        <a:rPr lang="en-US" sz="2200" b="0" i="0" u="none" strike="noStrike" kern="1200" baseline="0" dirty="0" smtClean="0">
                          <a:solidFill>
                            <a:schemeClr val="accent1">
                              <a:lumMod val="50000"/>
                            </a:schemeClr>
                          </a:solidFill>
                          <a:latin typeface="+mn-lt"/>
                          <a:ea typeface="+mn-ea"/>
                          <a:cs typeface="+mn-cs"/>
                        </a:rPr>
                        <a:t>the data to the server,</a:t>
                      </a:r>
                    </a:p>
                    <a:p>
                      <a:r>
                        <a:rPr lang="en-US" sz="2200" b="0" i="0" u="none" strike="noStrike" kern="1200" baseline="0" dirty="0" smtClean="0">
                          <a:solidFill>
                            <a:schemeClr val="accent1">
                              <a:lumMod val="50000"/>
                            </a:schemeClr>
                          </a:solidFill>
                          <a:latin typeface="+mn-lt"/>
                          <a:ea typeface="+mn-ea"/>
                          <a:cs typeface="+mn-cs"/>
                        </a:rPr>
                        <a:t>4. and let the browser receive the returned resources after the server has evaluated the</a:t>
                      </a:r>
                    </a:p>
                    <a:p>
                      <a:r>
                        <a:rPr lang="en-US" sz="2200" b="0" i="0" u="none" strike="noStrike" kern="1200" baseline="0" dirty="0" smtClean="0">
                          <a:solidFill>
                            <a:schemeClr val="accent1">
                              <a:lumMod val="50000"/>
                            </a:schemeClr>
                          </a:solidFill>
                          <a:latin typeface="+mn-lt"/>
                          <a:ea typeface="+mn-ea"/>
                          <a:cs typeface="+mn-cs"/>
                        </a:rPr>
                        <a:t>inputs.</a:t>
                      </a:r>
                      <a:endParaRPr lang="en-US" sz="220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200" b="0" i="0" u="none" strike="noStrike" kern="1200" baseline="0" dirty="0" smtClean="0">
                          <a:solidFill>
                            <a:srgbClr val="00B050"/>
                          </a:solidFill>
                          <a:latin typeface="+mn-lt"/>
                          <a:ea typeface="+mn-ea"/>
                          <a:cs typeface="+mn-cs"/>
                        </a:rPr>
                        <a:t>In scraping practice, things get a little more complicated. We have to</a:t>
                      </a:r>
                    </a:p>
                    <a:p>
                      <a:r>
                        <a:rPr lang="en-US" sz="2200" b="0" i="0" u="none" strike="noStrike" kern="1200" baseline="0" dirty="0" smtClean="0">
                          <a:solidFill>
                            <a:srgbClr val="00B050"/>
                          </a:solidFill>
                          <a:latin typeface="+mn-lt"/>
                          <a:ea typeface="+mn-ea"/>
                          <a:cs typeface="+mn-cs"/>
                        </a:rPr>
                        <a:t>1. recognize the forms that are involved,</a:t>
                      </a:r>
                    </a:p>
                    <a:p>
                      <a:r>
                        <a:rPr lang="en-US" sz="2200" b="0" i="0" u="none" strike="noStrike" kern="1200" baseline="0" dirty="0" smtClean="0">
                          <a:solidFill>
                            <a:srgbClr val="00B050"/>
                          </a:solidFill>
                          <a:latin typeface="+mn-lt"/>
                          <a:ea typeface="+mn-ea"/>
                          <a:cs typeface="+mn-cs"/>
                        </a:rPr>
                        <a:t>2. determine the method used to transfer the data,</a:t>
                      </a:r>
                    </a:p>
                    <a:p>
                      <a:r>
                        <a:rPr lang="en-US" sz="2200" b="0" i="0" u="none" strike="noStrike" kern="1200" baseline="0" dirty="0" smtClean="0">
                          <a:solidFill>
                            <a:srgbClr val="00B050"/>
                          </a:solidFill>
                          <a:latin typeface="+mn-lt"/>
                          <a:ea typeface="+mn-ea"/>
                          <a:cs typeface="+mn-cs"/>
                        </a:rPr>
                        <a:t>3. determine the address to send the data to,</a:t>
                      </a:r>
                    </a:p>
                    <a:p>
                      <a:r>
                        <a:rPr lang="en-US" sz="2200" b="0" i="0" u="none" strike="noStrike" kern="1200" baseline="0" dirty="0" smtClean="0">
                          <a:solidFill>
                            <a:srgbClr val="00B050"/>
                          </a:solidFill>
                          <a:latin typeface="+mn-lt"/>
                          <a:ea typeface="+mn-ea"/>
                          <a:cs typeface="+mn-cs"/>
                        </a:rPr>
                        <a:t>4. determine the inputs to be sent along,</a:t>
                      </a:r>
                    </a:p>
                    <a:p>
                      <a:r>
                        <a:rPr lang="en-US" sz="2200" b="0" i="0" u="none" strike="noStrike" kern="1200" baseline="0" dirty="0" smtClean="0">
                          <a:solidFill>
                            <a:srgbClr val="00B050"/>
                          </a:solidFill>
                          <a:latin typeface="+mn-lt"/>
                          <a:ea typeface="+mn-ea"/>
                          <a:cs typeface="+mn-cs"/>
                        </a:rPr>
                        <a:t>5. build a valid request and send it out, and</a:t>
                      </a:r>
                    </a:p>
                    <a:p>
                      <a:r>
                        <a:rPr lang="en-US" sz="2200" b="0" i="0" u="none" strike="noStrike" kern="1200" baseline="0" dirty="0" smtClean="0">
                          <a:solidFill>
                            <a:srgbClr val="00B050"/>
                          </a:solidFill>
                          <a:latin typeface="+mn-lt"/>
                          <a:ea typeface="+mn-ea"/>
                          <a:cs typeface="+mn-cs"/>
                        </a:rPr>
                        <a:t>6. process the returned resources</a:t>
                      </a:r>
                      <a:endParaRPr lang="en-US" sz="2200"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34813140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7965046" y="1565297"/>
            <a:ext cx="3805518" cy="1653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TimesLTStd-Roman"/>
              </a:rPr>
              <a:t>type in a word, for example, </a:t>
            </a:r>
            <a:r>
              <a:rPr lang="en-US" i="1" dirty="0">
                <a:latin typeface="TimesLTStd-Italic"/>
              </a:rPr>
              <a:t>data</a:t>
            </a:r>
            <a:r>
              <a:rPr lang="en-US" dirty="0">
                <a:latin typeface="TimesLTStd-Roman"/>
              </a:rPr>
              <a:t>. Hitting the </a:t>
            </a:r>
            <a:r>
              <a:rPr lang="en-US" i="1" dirty="0" smtClean="0">
                <a:latin typeface="TimesLTStd-Italic"/>
              </a:rPr>
              <a:t>Search </a:t>
            </a:r>
            <a:r>
              <a:rPr lang="en-US" i="1" dirty="0" err="1" smtClean="0">
                <a:latin typeface="TimesLTStd-Italic"/>
              </a:rPr>
              <a:t>WordNet</a:t>
            </a:r>
            <a:r>
              <a:rPr lang="en-US" i="1" dirty="0" smtClean="0">
                <a:latin typeface="TimesLTStd-Italic"/>
              </a:rPr>
              <a:t> </a:t>
            </a:r>
            <a:r>
              <a:rPr lang="en-US" dirty="0">
                <a:latin typeface="TimesLTStd-Roman"/>
              </a:rPr>
              <a:t>button results in a change to the URL which now contains 13 parameters.</a:t>
            </a:r>
            <a:endParaRPr lang="en-US" dirty="0"/>
          </a:p>
        </p:txBody>
      </p:sp>
      <p:sp>
        <p:nvSpPr>
          <p:cNvPr id="6" name="TextBox 5"/>
          <p:cNvSpPr txBox="1"/>
          <p:nvPr/>
        </p:nvSpPr>
        <p:spPr>
          <a:xfrm>
            <a:off x="549407" y="180304"/>
            <a:ext cx="11268221" cy="646331"/>
          </a:xfrm>
          <a:prstGeom prst="rect">
            <a:avLst/>
          </a:prstGeom>
          <a:noFill/>
        </p:spPr>
        <p:txBody>
          <a:bodyPr wrap="square" rtlCol="0">
            <a:spAutoFit/>
          </a:bodyPr>
          <a:lstStyle/>
          <a:p>
            <a:pPr algn="ctr"/>
            <a:r>
              <a:rPr lang="en-US" sz="3600" dirty="0" smtClean="0">
                <a:solidFill>
                  <a:srgbClr val="00B0F0"/>
                </a:solidFill>
              </a:rPr>
              <a:t>Web Analytics – </a:t>
            </a:r>
            <a:r>
              <a:rPr lang="en-US" sz="3200" dirty="0" smtClean="0">
                <a:solidFill>
                  <a:srgbClr val="7030A0"/>
                </a:solidFill>
              </a:rPr>
              <a:t>Dealing with HTML Forms	</a:t>
            </a:r>
            <a:endParaRPr lang="en-US" sz="3200" dirty="0">
              <a:solidFill>
                <a:srgbClr val="7030A0"/>
              </a:solidFill>
            </a:endParaRPr>
          </a:p>
        </p:txBody>
      </p:sp>
      <p:pic>
        <p:nvPicPr>
          <p:cNvPr id="4" name="Picture 3"/>
          <p:cNvPicPr>
            <a:picLocks noChangeAspect="1"/>
          </p:cNvPicPr>
          <p:nvPr/>
        </p:nvPicPr>
        <p:blipFill>
          <a:blip r:embed="rId2"/>
          <a:stretch>
            <a:fillRect/>
          </a:stretch>
        </p:blipFill>
        <p:spPr>
          <a:xfrm>
            <a:off x="1017494" y="1086641"/>
            <a:ext cx="6443711" cy="2611300"/>
          </a:xfrm>
          <a:prstGeom prst="rect">
            <a:avLst/>
          </a:prstGeom>
        </p:spPr>
      </p:pic>
      <p:sp>
        <p:nvSpPr>
          <p:cNvPr id="9" name="Right Arrow 8"/>
          <p:cNvSpPr/>
          <p:nvPr/>
        </p:nvSpPr>
        <p:spPr>
          <a:xfrm>
            <a:off x="7153835" y="2245659"/>
            <a:ext cx="811211" cy="3227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9867805" y="3219285"/>
            <a:ext cx="378854" cy="10030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1359104" y="4222376"/>
            <a:ext cx="10617628" cy="2347827"/>
          </a:xfrm>
          <a:prstGeom prst="rect">
            <a:avLst/>
          </a:prstGeom>
        </p:spPr>
      </p:pic>
    </p:spTree>
    <p:extLst>
      <p:ext uri="{BB962C8B-B14F-4D97-AF65-F5344CB8AC3E}">
        <p14:creationId xmlns:p14="http://schemas.microsoft.com/office/powerpoint/2010/main" val="387799803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49407" y="180304"/>
            <a:ext cx="11268221" cy="646331"/>
          </a:xfrm>
          <a:prstGeom prst="rect">
            <a:avLst/>
          </a:prstGeom>
          <a:noFill/>
        </p:spPr>
        <p:txBody>
          <a:bodyPr wrap="square" rtlCol="0">
            <a:spAutoFit/>
          </a:bodyPr>
          <a:lstStyle/>
          <a:p>
            <a:pPr algn="ctr"/>
            <a:r>
              <a:rPr lang="en-US" sz="3600" dirty="0" smtClean="0">
                <a:solidFill>
                  <a:srgbClr val="00B0F0"/>
                </a:solidFill>
              </a:rPr>
              <a:t>Web Analytics – </a:t>
            </a:r>
            <a:r>
              <a:rPr lang="en-US" sz="3200" dirty="0" smtClean="0">
                <a:solidFill>
                  <a:srgbClr val="7030A0"/>
                </a:solidFill>
              </a:rPr>
              <a:t>Dealing with HTML Forms	</a:t>
            </a:r>
            <a:endParaRPr lang="en-US" sz="3200" dirty="0">
              <a:solidFill>
                <a:srgbClr val="7030A0"/>
              </a:solidFill>
            </a:endParaRPr>
          </a:p>
        </p:txBody>
      </p:sp>
      <p:sp>
        <p:nvSpPr>
          <p:cNvPr id="5" name="Rectangle 4"/>
          <p:cNvSpPr/>
          <p:nvPr/>
        </p:nvSpPr>
        <p:spPr>
          <a:xfrm>
            <a:off x="961369" y="1316168"/>
            <a:ext cx="10856259" cy="3785652"/>
          </a:xfrm>
          <a:prstGeom prst="rect">
            <a:avLst/>
          </a:prstGeom>
        </p:spPr>
        <p:txBody>
          <a:bodyPr wrap="square">
            <a:spAutoFit/>
          </a:bodyPr>
          <a:lstStyle/>
          <a:p>
            <a:r>
              <a:rPr lang="en-US" sz="2400" dirty="0"/>
              <a:t># basic procedure with </a:t>
            </a:r>
            <a:r>
              <a:rPr lang="en-US" sz="2400" dirty="0" err="1" smtClean="0"/>
              <a:t>RHTMLForms</a:t>
            </a:r>
            <a:endParaRPr lang="en-US" sz="2400" dirty="0" smtClean="0"/>
          </a:p>
          <a:p>
            <a:endParaRPr lang="en-US" sz="2400" dirty="0"/>
          </a:p>
          <a:p>
            <a:r>
              <a:rPr lang="en-US" sz="2400" dirty="0" smtClean="0"/>
              <a:t># </a:t>
            </a:r>
            <a:r>
              <a:rPr lang="en-US" sz="2400" dirty="0"/>
              <a:t>use </a:t>
            </a:r>
            <a:r>
              <a:rPr lang="en-US" sz="2400" dirty="0" err="1"/>
              <a:t>getHTMLFormDescription</a:t>
            </a:r>
            <a:r>
              <a:rPr lang="en-US" sz="2400" dirty="0"/>
              <a:t>() on the URL where the HTML form is </a:t>
            </a:r>
            <a:r>
              <a:rPr lang="en-US" sz="2400" dirty="0" smtClean="0"/>
              <a:t>located and </a:t>
            </a:r>
            <a:r>
              <a:rPr lang="en-US" sz="2400" dirty="0"/>
              <a:t>save its results in an object -- let's call it </a:t>
            </a:r>
            <a:r>
              <a:rPr lang="en-US" sz="2400" dirty="0" smtClean="0"/>
              <a:t>forms</a:t>
            </a:r>
          </a:p>
          <a:p>
            <a:endParaRPr lang="en-US" sz="2400" dirty="0"/>
          </a:p>
          <a:p>
            <a:r>
              <a:rPr lang="en-US" sz="2400" dirty="0" smtClean="0"/>
              <a:t># </a:t>
            </a:r>
            <a:r>
              <a:rPr lang="en-US" sz="2400" dirty="0"/>
              <a:t>use </a:t>
            </a:r>
            <a:r>
              <a:rPr lang="en-US" sz="2400" dirty="0" err="1"/>
              <a:t>createFunction</a:t>
            </a:r>
            <a:r>
              <a:rPr lang="en-US" sz="2400" dirty="0"/>
              <a:t>() on the first item of the forms object and </a:t>
            </a:r>
            <a:r>
              <a:rPr lang="en-US" sz="2400" dirty="0" smtClean="0"/>
              <a:t>save </a:t>
            </a:r>
            <a:r>
              <a:rPr lang="en-US" sz="2400" dirty="0"/>
              <a:t>the results in another object, say </a:t>
            </a:r>
            <a:r>
              <a:rPr lang="en-US" sz="2400" dirty="0" err="1" smtClean="0"/>
              <a:t>form_function</a:t>
            </a:r>
            <a:endParaRPr lang="en-US" sz="2400" dirty="0" smtClean="0"/>
          </a:p>
          <a:p>
            <a:endParaRPr lang="en-US" sz="2400" dirty="0"/>
          </a:p>
          <a:p>
            <a:r>
              <a:rPr lang="en-US" sz="2400" dirty="0" smtClean="0"/>
              <a:t># </a:t>
            </a:r>
            <a:r>
              <a:rPr lang="en-US" sz="2400" dirty="0" err="1"/>
              <a:t>formFunction</a:t>
            </a:r>
            <a:r>
              <a:rPr lang="en-US" sz="2400" dirty="0"/>
              <a:t>() takes input fields as options to send them to the </a:t>
            </a:r>
            <a:r>
              <a:rPr lang="en-US" sz="2400" dirty="0" smtClean="0"/>
              <a:t>server </a:t>
            </a:r>
            <a:r>
              <a:rPr lang="en-US" sz="2400" dirty="0"/>
              <a:t>and return the result. </a:t>
            </a:r>
          </a:p>
        </p:txBody>
      </p:sp>
    </p:spTree>
    <p:extLst>
      <p:ext uri="{BB962C8B-B14F-4D97-AF65-F5344CB8AC3E}">
        <p14:creationId xmlns:p14="http://schemas.microsoft.com/office/powerpoint/2010/main" val="37151996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49407" y="180304"/>
            <a:ext cx="11268221" cy="646331"/>
          </a:xfrm>
          <a:prstGeom prst="rect">
            <a:avLst/>
          </a:prstGeom>
          <a:noFill/>
        </p:spPr>
        <p:txBody>
          <a:bodyPr wrap="square" rtlCol="0">
            <a:spAutoFit/>
          </a:bodyPr>
          <a:lstStyle/>
          <a:p>
            <a:pPr algn="ctr"/>
            <a:r>
              <a:rPr lang="en-US" sz="3600" dirty="0" smtClean="0">
                <a:solidFill>
                  <a:srgbClr val="00B0F0"/>
                </a:solidFill>
              </a:rPr>
              <a:t>Web Analytics – </a:t>
            </a:r>
            <a:r>
              <a:rPr lang="en-US" sz="3200" dirty="0" smtClean="0">
                <a:solidFill>
                  <a:srgbClr val="7030A0"/>
                </a:solidFill>
              </a:rPr>
              <a:t>Dealing with HTML Forms	</a:t>
            </a:r>
            <a:endParaRPr lang="en-US" sz="3200" dirty="0">
              <a:solidFill>
                <a:srgbClr val="7030A0"/>
              </a:solidFill>
            </a:endParaRPr>
          </a:p>
        </p:txBody>
      </p:sp>
      <p:sp>
        <p:nvSpPr>
          <p:cNvPr id="2" name="TextBox 1"/>
          <p:cNvSpPr txBox="1"/>
          <p:nvPr/>
        </p:nvSpPr>
        <p:spPr>
          <a:xfrm>
            <a:off x="1555376" y="1195496"/>
            <a:ext cx="10636624" cy="461665"/>
          </a:xfrm>
          <a:prstGeom prst="rect">
            <a:avLst/>
          </a:prstGeom>
          <a:noFill/>
        </p:spPr>
        <p:txBody>
          <a:bodyPr wrap="square" rtlCol="0">
            <a:spAutoFit/>
          </a:bodyPr>
          <a:lstStyle/>
          <a:p>
            <a:r>
              <a:rPr lang="en-US" sz="2400" dirty="0" smtClean="0"/>
              <a:t>Install Package “RHTMLFORMS” and load to library</a:t>
            </a:r>
            <a:endParaRPr lang="en-US" sz="2400" dirty="0"/>
          </a:p>
        </p:txBody>
      </p:sp>
      <p:pic>
        <p:nvPicPr>
          <p:cNvPr id="3" name="Picture 2"/>
          <p:cNvPicPr>
            <a:picLocks noChangeAspect="1"/>
          </p:cNvPicPr>
          <p:nvPr/>
        </p:nvPicPr>
        <p:blipFill>
          <a:blip r:embed="rId2"/>
          <a:stretch>
            <a:fillRect/>
          </a:stretch>
        </p:blipFill>
        <p:spPr>
          <a:xfrm>
            <a:off x="1295680" y="2026023"/>
            <a:ext cx="7369779" cy="2801471"/>
          </a:xfrm>
          <a:prstGeom prst="rect">
            <a:avLst/>
          </a:prstGeom>
        </p:spPr>
      </p:pic>
    </p:spTree>
    <p:extLst>
      <p:ext uri="{BB962C8B-B14F-4D97-AF65-F5344CB8AC3E}">
        <p14:creationId xmlns:p14="http://schemas.microsoft.com/office/powerpoint/2010/main" val="24912771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1313646"/>
            <a:ext cx="10103476" cy="481251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sz="2500" dirty="0" smtClean="0"/>
              <a:t>General</a:t>
            </a:r>
          </a:p>
          <a:p>
            <a:pPr lvl="1">
              <a:lnSpc>
                <a:spcPct val="80000"/>
              </a:lnSpc>
            </a:pPr>
            <a:r>
              <a:rPr lang="en-US" sz="2200" dirty="0" smtClean="0">
                <a:solidFill>
                  <a:srgbClr val="0070C0"/>
                </a:solidFill>
              </a:rPr>
              <a:t>Views</a:t>
            </a:r>
          </a:p>
          <a:p>
            <a:pPr lvl="1">
              <a:lnSpc>
                <a:spcPct val="80000"/>
              </a:lnSpc>
            </a:pPr>
            <a:r>
              <a:rPr lang="en-US" sz="2200" dirty="0" smtClean="0">
                <a:solidFill>
                  <a:srgbClr val="0070C0"/>
                </a:solidFill>
              </a:rPr>
              <a:t>Visits</a:t>
            </a:r>
          </a:p>
          <a:p>
            <a:pPr lvl="1">
              <a:lnSpc>
                <a:spcPct val="80000"/>
              </a:lnSpc>
            </a:pPr>
            <a:r>
              <a:rPr lang="en-US" sz="2200" dirty="0" smtClean="0">
                <a:solidFill>
                  <a:srgbClr val="0070C0"/>
                </a:solidFill>
              </a:rPr>
              <a:t>Bounce Rate</a:t>
            </a:r>
          </a:p>
          <a:p>
            <a:pPr lvl="1">
              <a:lnSpc>
                <a:spcPct val="80000"/>
              </a:lnSpc>
            </a:pPr>
            <a:r>
              <a:rPr lang="en-US" sz="2200" dirty="0" smtClean="0">
                <a:solidFill>
                  <a:srgbClr val="0070C0"/>
                </a:solidFill>
              </a:rPr>
              <a:t>Conversion Rate</a:t>
            </a:r>
          </a:p>
          <a:p>
            <a:pPr lvl="1">
              <a:lnSpc>
                <a:spcPct val="80000"/>
              </a:lnSpc>
            </a:pPr>
            <a:r>
              <a:rPr lang="en-US" sz="2200" dirty="0" smtClean="0">
                <a:solidFill>
                  <a:srgbClr val="0070C0"/>
                </a:solidFill>
              </a:rPr>
              <a:t>Time on Site</a:t>
            </a:r>
          </a:p>
          <a:p>
            <a:pPr lvl="1">
              <a:lnSpc>
                <a:spcPct val="80000"/>
              </a:lnSpc>
            </a:pPr>
            <a:r>
              <a:rPr lang="en-US" sz="2200" dirty="0" smtClean="0">
                <a:solidFill>
                  <a:srgbClr val="0070C0"/>
                </a:solidFill>
              </a:rPr>
              <a:t>New vs. Returning Visitors</a:t>
            </a:r>
          </a:p>
          <a:p>
            <a:pPr lvl="1">
              <a:lnSpc>
                <a:spcPct val="80000"/>
              </a:lnSpc>
            </a:pPr>
            <a:r>
              <a:rPr lang="en-US" sz="2200" dirty="0" smtClean="0">
                <a:solidFill>
                  <a:srgbClr val="0070C0"/>
                </a:solidFill>
              </a:rPr>
              <a:t>Depth of Visit</a:t>
            </a:r>
          </a:p>
          <a:p>
            <a:pPr lvl="1">
              <a:lnSpc>
                <a:spcPct val="80000"/>
              </a:lnSpc>
            </a:pPr>
            <a:r>
              <a:rPr lang="en-IE" sz="2200" dirty="0">
                <a:solidFill>
                  <a:srgbClr val="0070C0"/>
                </a:solidFill>
              </a:rPr>
              <a:t>Generally trends will be more interesting than absolute numbers</a:t>
            </a:r>
            <a:r>
              <a:rPr lang="en-IE" sz="2000" dirty="0" smtClean="0">
                <a:solidFill>
                  <a:srgbClr val="0070C0"/>
                </a:solidFill>
              </a:rPr>
              <a:t>.</a:t>
            </a:r>
            <a:endParaRPr lang="en-US" sz="2200" dirty="0" smtClean="0">
              <a:solidFill>
                <a:srgbClr val="0070C0"/>
              </a:solidFill>
            </a:endParaRPr>
          </a:p>
          <a:p>
            <a:pPr lvl="1">
              <a:lnSpc>
                <a:spcPct val="80000"/>
              </a:lnSpc>
            </a:pPr>
            <a:endParaRPr lang="en-US" sz="2200" dirty="0" smtClean="0"/>
          </a:p>
          <a:p>
            <a:pPr>
              <a:lnSpc>
                <a:spcPct val="80000"/>
              </a:lnSpc>
            </a:pPr>
            <a:r>
              <a:rPr lang="en-US" sz="2500" dirty="0" smtClean="0"/>
              <a:t>Non Commerce Sites</a:t>
            </a:r>
          </a:p>
          <a:p>
            <a:pPr lvl="1">
              <a:lnSpc>
                <a:spcPct val="80000"/>
              </a:lnSpc>
            </a:pPr>
            <a:r>
              <a:rPr lang="en-US" sz="2200" dirty="0" smtClean="0">
                <a:solidFill>
                  <a:srgbClr val="0070C0"/>
                </a:solidFill>
              </a:rPr>
              <a:t>Loyalty</a:t>
            </a:r>
          </a:p>
          <a:p>
            <a:pPr lvl="1">
              <a:lnSpc>
                <a:spcPct val="80000"/>
              </a:lnSpc>
            </a:pPr>
            <a:r>
              <a:rPr lang="en-US" sz="2200" dirty="0" smtClean="0">
                <a:solidFill>
                  <a:srgbClr val="0070C0"/>
                </a:solidFill>
              </a:rPr>
              <a:t>How much content is consumed</a:t>
            </a:r>
          </a:p>
          <a:p>
            <a:pPr lvl="1">
              <a:lnSpc>
                <a:spcPct val="80000"/>
              </a:lnSpc>
            </a:pPr>
            <a:r>
              <a:rPr lang="en-US" sz="2200" dirty="0" smtClean="0">
                <a:solidFill>
                  <a:srgbClr val="0070C0"/>
                </a:solidFill>
              </a:rPr>
              <a:t>Engagement of web applications (RIA)</a:t>
            </a:r>
          </a:p>
          <a:p>
            <a:pPr lvl="1">
              <a:lnSpc>
                <a:spcPct val="80000"/>
              </a:lnSpc>
            </a:pPr>
            <a:endParaRPr lang="en-US" sz="2200" dirty="0" smtClean="0"/>
          </a:p>
          <a:p>
            <a:pPr lvl="1">
              <a:lnSpc>
                <a:spcPct val="80000"/>
              </a:lnSpc>
            </a:pPr>
            <a:endParaRPr lang="en-US" sz="2200" dirty="0"/>
          </a:p>
        </p:txBody>
      </p:sp>
      <p:sp>
        <p:nvSpPr>
          <p:cNvPr id="3"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E" smtClean="0"/>
              <a:t>Key Metrics</a:t>
            </a:r>
            <a:endParaRPr lang="en-IE" dirty="0"/>
          </a:p>
        </p:txBody>
      </p:sp>
    </p:spTree>
    <p:extLst>
      <p:ext uri="{BB962C8B-B14F-4D97-AF65-F5344CB8AC3E}">
        <p14:creationId xmlns:p14="http://schemas.microsoft.com/office/powerpoint/2010/main" val="329116954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49407" y="180304"/>
            <a:ext cx="11268221" cy="646331"/>
          </a:xfrm>
          <a:prstGeom prst="rect">
            <a:avLst/>
          </a:prstGeom>
          <a:noFill/>
        </p:spPr>
        <p:txBody>
          <a:bodyPr wrap="square" rtlCol="0">
            <a:spAutoFit/>
          </a:bodyPr>
          <a:lstStyle/>
          <a:p>
            <a:pPr algn="ctr"/>
            <a:r>
              <a:rPr lang="en-US" sz="3600" dirty="0" smtClean="0">
                <a:solidFill>
                  <a:srgbClr val="00B0F0"/>
                </a:solidFill>
              </a:rPr>
              <a:t>Web Analytics – </a:t>
            </a:r>
            <a:r>
              <a:rPr lang="en-US" sz="3200" dirty="0" smtClean="0">
                <a:solidFill>
                  <a:srgbClr val="7030A0"/>
                </a:solidFill>
              </a:rPr>
              <a:t>Dealing with HTML Forms	</a:t>
            </a:r>
            <a:endParaRPr lang="en-US" sz="3200" dirty="0">
              <a:solidFill>
                <a:srgbClr val="7030A0"/>
              </a:solidFill>
            </a:endParaRPr>
          </a:p>
        </p:txBody>
      </p:sp>
      <p:sp>
        <p:nvSpPr>
          <p:cNvPr id="2" name="TextBox 1"/>
          <p:cNvSpPr txBox="1"/>
          <p:nvPr/>
        </p:nvSpPr>
        <p:spPr>
          <a:xfrm>
            <a:off x="865205" y="1074473"/>
            <a:ext cx="10636624"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gathering the </a:t>
            </a:r>
            <a:r>
              <a:rPr lang="en-US" sz="2400" dirty="0" smtClean="0"/>
              <a:t>form description </a:t>
            </a:r>
            <a:r>
              <a:rPr lang="en-US" sz="2400" dirty="0"/>
              <a:t>information and creating the form function</a:t>
            </a:r>
            <a:r>
              <a:rPr lang="en-US" sz="2400" dirty="0" smtClean="0"/>
              <a:t>. </a:t>
            </a:r>
          </a:p>
          <a:p>
            <a:pPr marL="342900" indent="-342900">
              <a:buFont typeface="Arial" panose="020B0604020202020204" pitchFamily="34" charset="0"/>
              <a:buChar char="•"/>
            </a:pPr>
            <a:r>
              <a:rPr lang="en-US" sz="2400" dirty="0" smtClean="0"/>
              <a:t>Having </a:t>
            </a:r>
            <a:r>
              <a:rPr lang="en-US" sz="2400" dirty="0"/>
              <a:t>created </a:t>
            </a:r>
            <a:r>
              <a:rPr lang="en-US" sz="2400" dirty="0" err="1"/>
              <a:t>formFunction</a:t>
            </a:r>
            <a:r>
              <a:rPr lang="en-US" sz="2400" dirty="0"/>
              <a:t>(), we use it to send form data to the server and </a:t>
            </a:r>
            <a:r>
              <a:rPr lang="en-US" sz="2400" dirty="0" smtClean="0"/>
              <a:t>retrieve the </a:t>
            </a:r>
            <a:r>
              <a:rPr lang="en-US" sz="2400" dirty="0"/>
              <a:t>results.</a:t>
            </a:r>
          </a:p>
        </p:txBody>
      </p:sp>
      <p:pic>
        <p:nvPicPr>
          <p:cNvPr id="4" name="Picture 3"/>
          <p:cNvPicPr>
            <a:picLocks noChangeAspect="1"/>
          </p:cNvPicPr>
          <p:nvPr/>
        </p:nvPicPr>
        <p:blipFill rotWithShape="1">
          <a:blip r:embed="rId2"/>
          <a:srcRect b="14449"/>
          <a:stretch/>
        </p:blipFill>
        <p:spPr>
          <a:xfrm>
            <a:off x="865204" y="2522640"/>
            <a:ext cx="6363411" cy="1671918"/>
          </a:xfrm>
          <a:prstGeom prst="rect">
            <a:avLst/>
          </a:prstGeom>
        </p:spPr>
      </p:pic>
      <p:pic>
        <p:nvPicPr>
          <p:cNvPr id="5" name="Picture 4"/>
          <p:cNvPicPr>
            <a:picLocks noChangeAspect="1"/>
          </p:cNvPicPr>
          <p:nvPr/>
        </p:nvPicPr>
        <p:blipFill>
          <a:blip r:embed="rId3"/>
          <a:stretch>
            <a:fillRect/>
          </a:stretch>
        </p:blipFill>
        <p:spPr>
          <a:xfrm>
            <a:off x="865204" y="4564343"/>
            <a:ext cx="10749214" cy="1621305"/>
          </a:xfrm>
          <a:prstGeom prst="rect">
            <a:avLst/>
          </a:prstGeom>
        </p:spPr>
      </p:pic>
    </p:spTree>
    <p:extLst>
      <p:ext uri="{BB962C8B-B14F-4D97-AF65-F5344CB8AC3E}">
        <p14:creationId xmlns:p14="http://schemas.microsoft.com/office/powerpoint/2010/main" val="157125575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49407" y="180304"/>
            <a:ext cx="11268221" cy="646331"/>
          </a:xfrm>
          <a:prstGeom prst="rect">
            <a:avLst/>
          </a:prstGeom>
          <a:noFill/>
        </p:spPr>
        <p:txBody>
          <a:bodyPr wrap="square" rtlCol="0">
            <a:spAutoFit/>
          </a:bodyPr>
          <a:lstStyle/>
          <a:p>
            <a:pPr algn="ctr"/>
            <a:r>
              <a:rPr lang="en-US" sz="3600" dirty="0" smtClean="0">
                <a:solidFill>
                  <a:srgbClr val="00B0F0"/>
                </a:solidFill>
              </a:rPr>
              <a:t>Web Analytics – </a:t>
            </a:r>
            <a:r>
              <a:rPr lang="en-US" sz="3200" dirty="0">
                <a:solidFill>
                  <a:srgbClr val="7030A0"/>
                </a:solidFill>
              </a:rPr>
              <a:t>HTTP authentication</a:t>
            </a:r>
            <a:r>
              <a:rPr lang="en-US" sz="3200" dirty="0" smtClean="0">
                <a:solidFill>
                  <a:srgbClr val="7030A0"/>
                </a:solidFill>
              </a:rPr>
              <a:t>	</a:t>
            </a:r>
            <a:endParaRPr lang="en-US" sz="3200" dirty="0">
              <a:solidFill>
                <a:srgbClr val="7030A0"/>
              </a:solidFill>
            </a:endParaRPr>
          </a:p>
        </p:txBody>
      </p:sp>
      <p:sp>
        <p:nvSpPr>
          <p:cNvPr id="2" name="TextBox 1"/>
          <p:cNvSpPr txBox="1"/>
          <p:nvPr/>
        </p:nvSpPr>
        <p:spPr>
          <a:xfrm>
            <a:off x="905546" y="1087920"/>
            <a:ext cx="11062336"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t>Not all places on the Web are accessible to </a:t>
            </a:r>
            <a:r>
              <a:rPr lang="en-US" sz="2400" dirty="0" smtClean="0"/>
              <a:t>everyone</a:t>
            </a:r>
          </a:p>
          <a:p>
            <a:pPr marL="342900" indent="-342900">
              <a:buFont typeface="Arial" panose="020B0604020202020204" pitchFamily="34" charset="0"/>
              <a:buChar char="•"/>
            </a:pPr>
            <a:r>
              <a:rPr lang="en-US" sz="2400" dirty="0"/>
              <a:t>we try to access the “solutions” section at </a:t>
            </a:r>
            <a:r>
              <a:rPr lang="en-US" sz="2400" dirty="0" smtClean="0">
                <a:hlinkClick r:id="rId2"/>
              </a:rPr>
              <a:t>www.rdatacollection.com/materials/solutions</a:t>
            </a:r>
            <a:r>
              <a:rPr lang="en-US" sz="2400" dirty="0" smtClean="0"/>
              <a:t>.</a:t>
            </a:r>
          </a:p>
          <a:p>
            <a:pPr marL="342900" indent="-342900">
              <a:buFont typeface="Arial" panose="020B0604020202020204" pitchFamily="34" charset="0"/>
              <a:buChar char="•"/>
            </a:pPr>
            <a:r>
              <a:rPr lang="en-US" sz="2400" dirty="0" smtClean="0"/>
              <a:t>When </a:t>
            </a:r>
            <a:r>
              <a:rPr lang="en-US" sz="2400" dirty="0"/>
              <a:t>trying to access the resources with our browser, we are </a:t>
            </a:r>
            <a:r>
              <a:rPr lang="en-US" sz="2400" dirty="0" smtClean="0"/>
              <a:t>confronted with </a:t>
            </a:r>
            <a:r>
              <a:rPr lang="en-US" sz="2400" dirty="0"/>
              <a:t>a login form</a:t>
            </a:r>
          </a:p>
        </p:txBody>
      </p:sp>
      <p:pic>
        <p:nvPicPr>
          <p:cNvPr id="3" name="Picture 2"/>
          <p:cNvPicPr>
            <a:picLocks noChangeAspect="1"/>
          </p:cNvPicPr>
          <p:nvPr/>
        </p:nvPicPr>
        <p:blipFill>
          <a:blip r:embed="rId3"/>
          <a:stretch>
            <a:fillRect/>
          </a:stretch>
        </p:blipFill>
        <p:spPr>
          <a:xfrm>
            <a:off x="905546" y="3288197"/>
            <a:ext cx="3949655" cy="2876116"/>
          </a:xfrm>
          <a:prstGeom prst="rect">
            <a:avLst/>
          </a:prstGeom>
        </p:spPr>
      </p:pic>
      <p:pic>
        <p:nvPicPr>
          <p:cNvPr id="4" name="Picture 3"/>
          <p:cNvPicPr>
            <a:picLocks noChangeAspect="1"/>
          </p:cNvPicPr>
          <p:nvPr/>
        </p:nvPicPr>
        <p:blipFill>
          <a:blip r:embed="rId4"/>
          <a:stretch>
            <a:fillRect/>
          </a:stretch>
        </p:blipFill>
        <p:spPr>
          <a:xfrm>
            <a:off x="5150503" y="3531893"/>
            <a:ext cx="6543675" cy="1080447"/>
          </a:xfrm>
          <a:prstGeom prst="rect">
            <a:avLst/>
          </a:prstGeom>
        </p:spPr>
      </p:pic>
      <p:sp>
        <p:nvSpPr>
          <p:cNvPr id="5" name="Rectangle 4"/>
          <p:cNvSpPr/>
          <p:nvPr/>
        </p:nvSpPr>
        <p:spPr>
          <a:xfrm>
            <a:off x="5096994" y="4969952"/>
            <a:ext cx="6597184" cy="646331"/>
          </a:xfrm>
          <a:prstGeom prst="rect">
            <a:avLst/>
          </a:prstGeom>
        </p:spPr>
        <p:txBody>
          <a:bodyPr wrap="square">
            <a:spAutoFit/>
          </a:bodyPr>
          <a:lstStyle/>
          <a:p>
            <a:r>
              <a:rPr lang="en-US" dirty="0">
                <a:latin typeface="TimesLTStd-Roman"/>
              </a:rPr>
              <a:t>we can pass username and password to the </a:t>
            </a:r>
            <a:r>
              <a:rPr lang="en-US" dirty="0" smtClean="0">
                <a:latin typeface="TimesLTStd-Roman"/>
              </a:rPr>
              <a:t>server with </a:t>
            </a:r>
            <a:r>
              <a:rPr lang="en-US" i="1" dirty="0" err="1">
                <a:latin typeface="TimesLTStd-Italic"/>
              </a:rPr>
              <a:t>libcurl</a:t>
            </a:r>
            <a:r>
              <a:rPr lang="en-US" dirty="0" err="1">
                <a:latin typeface="TimesLTStd-Roman"/>
              </a:rPr>
              <a:t>’s</a:t>
            </a:r>
            <a:r>
              <a:rPr lang="en-US" dirty="0">
                <a:latin typeface="TimesLTStd-Roman"/>
              </a:rPr>
              <a:t> </a:t>
            </a:r>
            <a:r>
              <a:rPr lang="en-US" sz="1600" dirty="0" err="1">
                <a:latin typeface="CourierStd"/>
              </a:rPr>
              <a:t>userpwd</a:t>
            </a:r>
            <a:r>
              <a:rPr lang="en-US" sz="1600" dirty="0">
                <a:latin typeface="CourierStd"/>
              </a:rPr>
              <a:t> </a:t>
            </a:r>
            <a:r>
              <a:rPr lang="en-US" dirty="0">
                <a:latin typeface="TimesLTStd-Roman"/>
              </a:rPr>
              <a:t>option</a:t>
            </a:r>
            <a:endParaRPr lang="en-US" dirty="0"/>
          </a:p>
        </p:txBody>
      </p:sp>
    </p:spTree>
    <p:extLst>
      <p:ext uri="{BB962C8B-B14F-4D97-AF65-F5344CB8AC3E}">
        <p14:creationId xmlns:p14="http://schemas.microsoft.com/office/powerpoint/2010/main" val="176235289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49407" y="180304"/>
            <a:ext cx="11268221" cy="646331"/>
          </a:xfrm>
          <a:prstGeom prst="rect">
            <a:avLst/>
          </a:prstGeom>
          <a:noFill/>
        </p:spPr>
        <p:txBody>
          <a:bodyPr wrap="square" rtlCol="0">
            <a:spAutoFit/>
          </a:bodyPr>
          <a:lstStyle/>
          <a:p>
            <a:pPr algn="ctr"/>
            <a:r>
              <a:rPr lang="en-US" sz="3600" dirty="0" smtClean="0">
                <a:solidFill>
                  <a:srgbClr val="00B0F0"/>
                </a:solidFill>
              </a:rPr>
              <a:t>Web Analytics – </a:t>
            </a:r>
            <a:r>
              <a:rPr lang="en-US" sz="3200" dirty="0" smtClean="0">
                <a:solidFill>
                  <a:srgbClr val="7030A0"/>
                </a:solidFill>
              </a:rPr>
              <a:t>Connections via HTTPS	</a:t>
            </a:r>
            <a:endParaRPr lang="en-US" sz="3200" dirty="0">
              <a:solidFill>
                <a:srgbClr val="7030A0"/>
              </a:solidFill>
            </a:endParaRPr>
          </a:p>
        </p:txBody>
      </p:sp>
      <p:sp>
        <p:nvSpPr>
          <p:cNvPr id="2" name="TextBox 1"/>
          <p:cNvSpPr txBox="1"/>
          <p:nvPr/>
        </p:nvSpPr>
        <p:spPr>
          <a:xfrm>
            <a:off x="905546" y="1087920"/>
            <a:ext cx="11062336"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t>we do not have to care much about the encryption and </a:t>
            </a:r>
            <a:r>
              <a:rPr lang="en-US" sz="2400" dirty="0" smtClean="0"/>
              <a:t>SSL negotiation </a:t>
            </a:r>
            <a:r>
              <a:rPr lang="en-US" sz="2400" dirty="0"/>
              <a:t>details, as they are handled by </a:t>
            </a:r>
            <a:r>
              <a:rPr lang="en-US" sz="2400" i="1" dirty="0" err="1"/>
              <a:t>libcurl</a:t>
            </a:r>
            <a:r>
              <a:rPr lang="en-US" sz="2400" i="1" dirty="0"/>
              <a:t> </a:t>
            </a:r>
            <a:r>
              <a:rPr lang="en-US" sz="2400" dirty="0"/>
              <a:t>in the background by </a:t>
            </a:r>
            <a:r>
              <a:rPr lang="en-US" sz="2400" dirty="0" smtClean="0"/>
              <a:t>default.</a:t>
            </a:r>
          </a:p>
          <a:p>
            <a:pPr marL="342900" indent="-342900">
              <a:buFont typeface="Arial" panose="020B0604020202020204" pitchFamily="34" charset="0"/>
              <a:buChar char="•"/>
            </a:pPr>
            <a:r>
              <a:rPr lang="en-US" sz="2400" dirty="0">
                <a:hlinkClick r:id="rId2"/>
              </a:rPr>
              <a:t>https://</a:t>
            </a:r>
            <a:r>
              <a:rPr lang="en-US" sz="2400" dirty="0" smtClean="0">
                <a:hlinkClick r:id="rId2"/>
              </a:rPr>
              <a:t>www.icpsr.umich.edu/icpsrweb/ICPSR/ssvd/search</a:t>
            </a:r>
            <a:r>
              <a:rPr lang="en-US" sz="2400" dirty="0" smtClean="0"/>
              <a:t> </a:t>
            </a:r>
            <a:r>
              <a:rPr lang="en-US" sz="2400" dirty="0"/>
              <a:t>offers </a:t>
            </a:r>
            <a:r>
              <a:rPr lang="en-US" sz="2400" dirty="0" smtClean="0"/>
              <a:t>a fielded </a:t>
            </a:r>
            <a:r>
              <a:rPr lang="en-US" sz="2400" dirty="0"/>
              <a:t>search for </a:t>
            </a:r>
            <a:r>
              <a:rPr lang="en-US" sz="2400" dirty="0" smtClean="0"/>
              <a:t>variables</a:t>
            </a:r>
          </a:p>
        </p:txBody>
      </p:sp>
      <p:pic>
        <p:nvPicPr>
          <p:cNvPr id="8" name="Picture 7"/>
          <p:cNvPicPr>
            <a:picLocks noChangeAspect="1"/>
          </p:cNvPicPr>
          <p:nvPr/>
        </p:nvPicPr>
        <p:blipFill>
          <a:blip r:embed="rId3"/>
          <a:stretch>
            <a:fillRect/>
          </a:stretch>
        </p:blipFill>
        <p:spPr>
          <a:xfrm>
            <a:off x="905545" y="3986119"/>
            <a:ext cx="10854297" cy="2091951"/>
          </a:xfrm>
          <a:prstGeom prst="rect">
            <a:avLst/>
          </a:prstGeom>
        </p:spPr>
      </p:pic>
      <p:pic>
        <p:nvPicPr>
          <p:cNvPr id="9" name="Picture 8"/>
          <p:cNvPicPr>
            <a:picLocks noChangeAspect="1"/>
          </p:cNvPicPr>
          <p:nvPr/>
        </p:nvPicPr>
        <p:blipFill>
          <a:blip r:embed="rId4"/>
          <a:stretch>
            <a:fillRect/>
          </a:stretch>
        </p:blipFill>
        <p:spPr>
          <a:xfrm>
            <a:off x="905544" y="2918864"/>
            <a:ext cx="7660231" cy="886653"/>
          </a:xfrm>
          <a:prstGeom prst="rect">
            <a:avLst/>
          </a:prstGeom>
        </p:spPr>
      </p:pic>
    </p:spTree>
    <p:extLst>
      <p:ext uri="{BB962C8B-B14F-4D97-AF65-F5344CB8AC3E}">
        <p14:creationId xmlns:p14="http://schemas.microsoft.com/office/powerpoint/2010/main" val="2515960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49407" y="180304"/>
            <a:ext cx="11268221" cy="646331"/>
          </a:xfrm>
          <a:prstGeom prst="rect">
            <a:avLst/>
          </a:prstGeom>
          <a:noFill/>
        </p:spPr>
        <p:txBody>
          <a:bodyPr wrap="square" rtlCol="0">
            <a:spAutoFit/>
          </a:bodyPr>
          <a:lstStyle/>
          <a:p>
            <a:pPr algn="ctr"/>
            <a:r>
              <a:rPr lang="en-US" sz="3600" dirty="0" smtClean="0">
                <a:solidFill>
                  <a:srgbClr val="00B0F0"/>
                </a:solidFill>
              </a:rPr>
              <a:t>Web Analytics – </a:t>
            </a:r>
            <a:r>
              <a:rPr lang="en-US" sz="3200" dirty="0" smtClean="0">
                <a:solidFill>
                  <a:srgbClr val="7030A0"/>
                </a:solidFill>
              </a:rPr>
              <a:t>Cookies</a:t>
            </a:r>
            <a:endParaRPr lang="en-US" sz="3200" dirty="0">
              <a:solidFill>
                <a:srgbClr val="7030A0"/>
              </a:solidFill>
            </a:endParaRPr>
          </a:p>
        </p:txBody>
      </p:sp>
      <p:sp>
        <p:nvSpPr>
          <p:cNvPr id="2" name="TextBox 1"/>
          <p:cNvSpPr txBox="1"/>
          <p:nvPr/>
        </p:nvSpPr>
        <p:spPr>
          <a:xfrm>
            <a:off x="905546" y="1087920"/>
            <a:ext cx="11062336"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t>Cookies are used to allow HTTP servers to </a:t>
            </a:r>
            <a:r>
              <a:rPr lang="en-US" sz="2400" i="1" dirty="0"/>
              <a:t>re</a:t>
            </a:r>
            <a:r>
              <a:rPr lang="en-US" sz="2400" dirty="0"/>
              <a:t>-recognize </a:t>
            </a:r>
            <a:r>
              <a:rPr lang="en-US" sz="2400" dirty="0" smtClean="0"/>
              <a:t>clients,</a:t>
            </a:r>
          </a:p>
          <a:p>
            <a:pPr marL="342900" indent="-342900">
              <a:buFont typeface="Arial" panose="020B0604020202020204" pitchFamily="34" charset="0"/>
              <a:buChar char="•"/>
            </a:pPr>
            <a:r>
              <a:rPr lang="en-US" sz="2400" dirty="0" smtClean="0"/>
              <a:t>All </a:t>
            </a:r>
            <a:r>
              <a:rPr lang="en-US" sz="2400" dirty="0"/>
              <a:t>we have to do is to turn it on and keep it running across several requests </a:t>
            </a:r>
            <a:r>
              <a:rPr lang="en-US" sz="2400" dirty="0" smtClean="0"/>
              <a:t>with the </a:t>
            </a:r>
            <a:r>
              <a:rPr lang="en-US" sz="2400" dirty="0"/>
              <a:t>use of a curl handle—setting and sending the right cookie at the right time is managed </a:t>
            </a:r>
            <a:r>
              <a:rPr lang="en-US" sz="2400" dirty="0" smtClean="0"/>
              <a:t>in the </a:t>
            </a:r>
            <a:r>
              <a:rPr lang="en-US" sz="2400" dirty="0"/>
              <a:t>background.</a:t>
            </a:r>
            <a:endParaRPr lang="en-US" sz="2400" dirty="0" smtClean="0"/>
          </a:p>
        </p:txBody>
      </p:sp>
      <p:sp>
        <p:nvSpPr>
          <p:cNvPr id="3" name="Rectangle 2"/>
          <p:cNvSpPr/>
          <p:nvPr/>
        </p:nvSpPr>
        <p:spPr>
          <a:xfrm>
            <a:off x="775446" y="5997388"/>
            <a:ext cx="11042181" cy="646331"/>
          </a:xfrm>
          <a:prstGeom prst="rect">
            <a:avLst/>
          </a:prstGeom>
        </p:spPr>
        <p:txBody>
          <a:bodyPr wrap="square">
            <a:spAutoFit/>
          </a:bodyPr>
          <a:lstStyle/>
          <a:p>
            <a:r>
              <a:rPr lang="en-US" dirty="0">
                <a:latin typeface="TimesLTStd-Roman"/>
              </a:rPr>
              <a:t>The general approach for using cookies with </a:t>
            </a:r>
            <a:r>
              <a:rPr lang="en-US" sz="1600" dirty="0">
                <a:latin typeface="HelveticaLTStd-Roman"/>
              </a:rPr>
              <a:t>R </a:t>
            </a:r>
            <a:r>
              <a:rPr lang="en-US" dirty="0">
                <a:latin typeface="TimesLTStd-Roman"/>
              </a:rPr>
              <a:t>is to rely on </a:t>
            </a:r>
            <a:r>
              <a:rPr lang="en-US" sz="1600" dirty="0" err="1">
                <a:latin typeface="HelveticaLTStd-Roman"/>
              </a:rPr>
              <a:t>RCurl</a:t>
            </a:r>
            <a:r>
              <a:rPr lang="en-US" dirty="0" err="1">
                <a:latin typeface="TimesLTStd-Roman"/>
              </a:rPr>
              <a:t>’s</a:t>
            </a:r>
            <a:r>
              <a:rPr lang="en-US" dirty="0">
                <a:latin typeface="TimesLTStd-Roman"/>
              </a:rPr>
              <a:t> cookie </a:t>
            </a:r>
            <a:r>
              <a:rPr lang="en-US" dirty="0" smtClean="0">
                <a:latin typeface="TimesLTStd-Roman"/>
              </a:rPr>
              <a:t>management by </a:t>
            </a:r>
            <a:r>
              <a:rPr lang="en-US" dirty="0">
                <a:latin typeface="TimesLTStd-Roman"/>
              </a:rPr>
              <a:t>reusing a handle with activated cookie management, like the one </a:t>
            </a:r>
            <a:r>
              <a:rPr lang="en-US" dirty="0" smtClean="0">
                <a:latin typeface="TimesLTStd-Roman"/>
              </a:rPr>
              <a:t>specified above</a:t>
            </a:r>
            <a:r>
              <a:rPr lang="en-US" dirty="0">
                <a:latin typeface="TimesLTStd-Roman"/>
              </a:rPr>
              <a:t>, </a:t>
            </a:r>
            <a:r>
              <a:rPr lang="en-US" dirty="0" smtClean="0">
                <a:latin typeface="TimesLTStd-Roman"/>
              </a:rPr>
              <a:t>in subsequent </a:t>
            </a:r>
            <a:r>
              <a:rPr lang="en-US" dirty="0">
                <a:latin typeface="TimesLTStd-Roman"/>
              </a:rPr>
              <a:t>requests</a:t>
            </a:r>
            <a:endParaRPr lang="en-US" dirty="0"/>
          </a:p>
        </p:txBody>
      </p:sp>
      <p:pic>
        <p:nvPicPr>
          <p:cNvPr id="4" name="Picture 3"/>
          <p:cNvPicPr>
            <a:picLocks noChangeAspect="1"/>
          </p:cNvPicPr>
          <p:nvPr/>
        </p:nvPicPr>
        <p:blipFill>
          <a:blip r:embed="rId2"/>
          <a:stretch>
            <a:fillRect/>
          </a:stretch>
        </p:blipFill>
        <p:spPr>
          <a:xfrm>
            <a:off x="905546" y="2657580"/>
            <a:ext cx="9076454" cy="3070867"/>
          </a:xfrm>
          <a:prstGeom prst="rect">
            <a:avLst/>
          </a:prstGeom>
        </p:spPr>
      </p:pic>
    </p:spTree>
    <p:extLst>
      <p:ext uri="{BB962C8B-B14F-4D97-AF65-F5344CB8AC3E}">
        <p14:creationId xmlns:p14="http://schemas.microsoft.com/office/powerpoint/2010/main" val="252905939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49407" y="180304"/>
            <a:ext cx="11268221" cy="646331"/>
          </a:xfrm>
          <a:prstGeom prst="rect">
            <a:avLst/>
          </a:prstGeom>
          <a:noFill/>
        </p:spPr>
        <p:txBody>
          <a:bodyPr wrap="square" rtlCol="0">
            <a:spAutoFit/>
          </a:bodyPr>
          <a:lstStyle/>
          <a:p>
            <a:pPr algn="ctr"/>
            <a:r>
              <a:rPr lang="en-US" sz="3600" dirty="0" smtClean="0">
                <a:solidFill>
                  <a:srgbClr val="00B0F0"/>
                </a:solidFill>
              </a:rPr>
              <a:t>Web Analytics – </a:t>
            </a:r>
            <a:r>
              <a:rPr lang="en-US" sz="3600" dirty="0" smtClean="0">
                <a:solidFill>
                  <a:srgbClr val="7030A0"/>
                </a:solidFill>
              </a:rPr>
              <a:t>Cookies</a:t>
            </a:r>
            <a:endParaRPr lang="en-US" sz="3200" dirty="0">
              <a:solidFill>
                <a:srgbClr val="7030A0"/>
              </a:solidFill>
            </a:endParaRPr>
          </a:p>
        </p:txBody>
      </p:sp>
      <p:sp>
        <p:nvSpPr>
          <p:cNvPr id="2" name="TextBox 1"/>
          <p:cNvSpPr txBox="1"/>
          <p:nvPr/>
        </p:nvSpPr>
        <p:spPr>
          <a:xfrm>
            <a:off x="959334" y="1087920"/>
            <a:ext cx="11062336"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t>In a Web browser, we visit the page </a:t>
            </a:r>
            <a:r>
              <a:rPr lang="en-US" sz="2400" dirty="0">
                <a:hlinkClick r:id="rId2"/>
              </a:rPr>
              <a:t>http://www.wateroffice.ec.gc.ca/graph/graph_e.html?mode=text&amp;stn=05ND012&amp;prm1=3&amp;syr=2012&amp;smo=09&amp;sday=15&amp;eyr=2012&amp;emo=09&amp;eday=18</a:t>
            </a:r>
            <a:r>
              <a:rPr lang="en-US" sz="2400" dirty="0"/>
              <a:t>. Before allowing us access to the data, the Web site presents us with a disclaimer page. We have to click on the I Agree button and then we are forwarded to a page with the actual data</a:t>
            </a:r>
            <a:r>
              <a:rPr lang="en-US" sz="2400" dirty="0" smtClean="0"/>
              <a:t>.</a:t>
            </a:r>
          </a:p>
          <a:p>
            <a:pPr marL="342900" indent="-342900">
              <a:buFont typeface="Arial" panose="020B0604020202020204" pitchFamily="34" charset="0"/>
              <a:buChar char="•"/>
            </a:pPr>
            <a:r>
              <a:rPr lang="en-US" sz="2400" dirty="0"/>
              <a:t>What happens when we click on the I Agree button? That sets a cookie. After that, we include that cookie in each request to that server and this confirms that we have agreed to the disclaimer. The Web server will process each request containing the cookie knowing we have agreed and so give us the data. So we need to first make a request in </a:t>
            </a:r>
            <a:r>
              <a:rPr lang="en-US" sz="2400" b="1" dirty="0"/>
              <a:t>R</a:t>
            </a:r>
            <a:r>
              <a:rPr lang="en-US" sz="2400" dirty="0"/>
              <a:t> that emulates clicking the I Agree button. We have to arrange for that request to recognize the cookie in the response and then use that cookie in all subsequent requests to that server</a:t>
            </a:r>
            <a:endParaRPr lang="en-US" sz="2400" dirty="0" smtClean="0"/>
          </a:p>
        </p:txBody>
      </p:sp>
    </p:spTree>
    <p:extLst>
      <p:ext uri="{BB962C8B-B14F-4D97-AF65-F5344CB8AC3E}">
        <p14:creationId xmlns:p14="http://schemas.microsoft.com/office/powerpoint/2010/main" val="115028335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49407" y="180304"/>
            <a:ext cx="11268221" cy="646331"/>
          </a:xfrm>
          <a:prstGeom prst="rect">
            <a:avLst/>
          </a:prstGeom>
          <a:noFill/>
        </p:spPr>
        <p:txBody>
          <a:bodyPr wrap="square" rtlCol="0">
            <a:spAutoFit/>
          </a:bodyPr>
          <a:lstStyle/>
          <a:p>
            <a:pPr algn="ctr"/>
            <a:r>
              <a:rPr lang="en-US" sz="3600" dirty="0" smtClean="0">
                <a:solidFill>
                  <a:srgbClr val="00B0F0"/>
                </a:solidFill>
              </a:rPr>
              <a:t>Web Analytics – </a:t>
            </a:r>
            <a:r>
              <a:rPr lang="en-US" sz="3600" dirty="0" smtClean="0">
                <a:solidFill>
                  <a:srgbClr val="7030A0"/>
                </a:solidFill>
              </a:rPr>
              <a:t>Cookies</a:t>
            </a:r>
            <a:endParaRPr lang="en-US" sz="3200" dirty="0">
              <a:solidFill>
                <a:srgbClr val="7030A0"/>
              </a:solidFill>
            </a:endParaRPr>
          </a:p>
        </p:txBody>
      </p:sp>
      <p:sp>
        <p:nvSpPr>
          <p:cNvPr id="3" name="Rectangle 1"/>
          <p:cNvSpPr>
            <a:spLocks noChangeArrowheads="1"/>
          </p:cNvSpPr>
          <p:nvPr/>
        </p:nvSpPr>
        <p:spPr bwMode="auto">
          <a:xfrm>
            <a:off x="549406" y="1034311"/>
            <a:ext cx="11268221"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We create the curl handle object with</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Unicode MS" panose="020B0604020202020204" pitchFamily="34" charset="-128"/>
                <a:cs typeface="Times New Roman" panose="02020603050405020304" pitchFamily="18" charset="0"/>
              </a:rPr>
              <a:t>library(</a:t>
            </a:r>
            <a:r>
              <a:rPr kumimoji="0" lang="en-US" sz="2000" b="0" i="0" u="none" strike="noStrike" cap="none" normalizeH="0" baseline="0" dirty="0" err="1" smtClean="0">
                <a:ln>
                  <a:noFill/>
                </a:ln>
                <a:solidFill>
                  <a:srgbClr val="000000"/>
                </a:solidFill>
                <a:effectLst/>
                <a:latin typeface="Arial Unicode MS" panose="020B0604020202020204" pitchFamily="34" charset="-128"/>
                <a:cs typeface="Times New Roman" panose="02020603050405020304" pitchFamily="18" charset="0"/>
              </a:rPr>
              <a:t>RCurl</a:t>
            </a:r>
            <a:r>
              <a:rPr kumimoji="0" lang="en-US" sz="2000" b="0" i="0" u="none" strike="noStrike" cap="none" normalizeH="0" baseline="0" dirty="0" smtClean="0">
                <a:ln>
                  <a:noFill/>
                </a:ln>
                <a:solidFill>
                  <a:srgbClr val="000000"/>
                </a:solidFill>
                <a:effectLst/>
                <a:latin typeface="Arial Unicode MS" panose="020B0604020202020204" pitchFamily="34" charset="-128"/>
                <a:cs typeface="Times New Roman" panose="02020603050405020304" pitchFamily="18" charset="0"/>
              </a:rPr>
              <a:t>) curl = </a:t>
            </a:r>
            <a:r>
              <a:rPr kumimoji="0" lang="en-US" sz="2000" b="0" i="0" u="none" strike="noStrike" cap="none" normalizeH="0" baseline="0" dirty="0" err="1" smtClean="0">
                <a:ln>
                  <a:noFill/>
                </a:ln>
                <a:solidFill>
                  <a:srgbClr val="000000"/>
                </a:solidFill>
                <a:effectLst/>
                <a:latin typeface="Arial Unicode MS" panose="020B0604020202020204" pitchFamily="34" charset="-128"/>
                <a:cs typeface="Times New Roman" panose="02020603050405020304" pitchFamily="18" charset="0"/>
              </a:rPr>
              <a:t>getCurlHandle</a:t>
            </a:r>
            <a:r>
              <a:rPr kumimoji="0" lang="en-US" sz="2000" b="0" i="0" u="none" strike="noStrike" cap="none" normalizeH="0" baseline="0" dirty="0" smtClean="0">
                <a:ln>
                  <a:noFill/>
                </a:ln>
                <a:solidFill>
                  <a:srgbClr val="000000"/>
                </a:solidFill>
                <a:effectLst/>
                <a:latin typeface="Arial Unicode MS" panose="020B0604020202020204" pitchFamily="34" charset="-128"/>
                <a:cs typeface="Times New Roman" panose="02020603050405020304" pitchFamily="18" charset="0"/>
              </a:rPr>
              <a:t>(</a:t>
            </a:r>
            <a:r>
              <a:rPr kumimoji="0" lang="en-US" sz="2000" b="0" i="0" u="none" strike="noStrike" cap="none" normalizeH="0" baseline="0" dirty="0" err="1" smtClean="0">
                <a:ln>
                  <a:noFill/>
                </a:ln>
                <a:solidFill>
                  <a:srgbClr val="000000"/>
                </a:solidFill>
                <a:effectLst/>
                <a:latin typeface="Arial Unicode MS" panose="020B0604020202020204" pitchFamily="34" charset="-128"/>
                <a:cs typeface="Times New Roman" panose="02020603050405020304" pitchFamily="18" charset="0"/>
              </a:rPr>
              <a:t>cookiefile</a:t>
            </a:r>
            <a:r>
              <a:rPr kumimoji="0" lang="en-US" sz="2000" b="0" i="0" u="none" strike="noStrike" cap="none" normalizeH="0" baseline="0" dirty="0" smtClean="0">
                <a:ln>
                  <a:noFill/>
                </a:ln>
                <a:solidFill>
                  <a:srgbClr val="000000"/>
                </a:solidFill>
                <a:effectLst/>
                <a:latin typeface="Arial Unicode MS" panose="020B0604020202020204" pitchFamily="34" charset="-128"/>
                <a:cs typeface="Times New Roman" panose="02020603050405020304" pitchFamily="18" charset="0"/>
              </a:rPr>
              <a:t> = "", verbose = TRUE)</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rgbClr val="000000"/>
              </a:solidFill>
              <a:latin typeface="Arial Unicode MS" panose="020B0604020202020204" pitchFamily="34" charset="-128"/>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The disclaimer page is a </a:t>
            </a:r>
            <a:r>
              <a:rPr lang="en-US" sz="2000" dirty="0">
                <a:solidFill>
                  <a:srgbClr val="000000"/>
                </a:solidFill>
                <a:latin typeface="Arial Unicode MS" panose="020B0604020202020204" pitchFamily="34" charset="-128"/>
              </a:rPr>
              <a:t>POST</a:t>
            </a:r>
            <a:r>
              <a:rPr lang="en-US" sz="2000" dirty="0">
                <a:solidFill>
                  <a:srgbClr val="000000"/>
                </a:solidFill>
                <a:latin typeface="Times New Roman" panose="02020603050405020304" pitchFamily="18" charset="0"/>
                <a:cs typeface="Times New Roman" panose="02020603050405020304" pitchFamily="18" charset="0"/>
              </a:rPr>
              <a:t> form. We send the request to </a:t>
            </a:r>
            <a:r>
              <a:rPr lang="en-US" sz="2000" dirty="0">
                <a:latin typeface="Times New Roman" panose="02020603050405020304" pitchFamily="18" charset="0"/>
                <a:cs typeface="Times New Roman" panose="02020603050405020304" pitchFamily="18" charset="0"/>
                <a:hlinkClick r:id="rId2"/>
              </a:rPr>
              <a:t>http://www.wateroffice.ec.gc.ca/include/disclaimer.php</a:t>
            </a:r>
            <a:r>
              <a:rPr lang="en-US" sz="2000" dirty="0">
                <a:solidFill>
                  <a:srgbClr val="000000"/>
                </a:solidFill>
                <a:latin typeface="Times New Roman" panose="02020603050405020304" pitchFamily="18" charset="0"/>
                <a:cs typeface="Times New Roman" panose="02020603050405020304" pitchFamily="18" charset="0"/>
              </a:rPr>
              <a:t> with the parameter named </a:t>
            </a:r>
            <a:r>
              <a:rPr lang="en-US" sz="2000" dirty="0" err="1">
                <a:solidFill>
                  <a:srgbClr val="000000"/>
                </a:solidFill>
                <a:latin typeface="Times New Roman" panose="02020603050405020304" pitchFamily="18" charset="0"/>
                <a:cs typeface="Times New Roman" panose="02020603050405020304" pitchFamily="18" charset="0"/>
              </a:rPr>
              <a:t>disclaimer_action</a:t>
            </a:r>
            <a:r>
              <a:rPr lang="en-US" sz="2000" dirty="0">
                <a:solidFill>
                  <a:srgbClr val="000000"/>
                </a:solidFill>
                <a:latin typeface="Times New Roman" panose="02020603050405020304" pitchFamily="18" charset="0"/>
                <a:cs typeface="Times New Roman" panose="02020603050405020304" pitchFamily="18" charset="0"/>
              </a:rPr>
              <a:t> and the value "I </a:t>
            </a:r>
            <a:r>
              <a:rPr lang="en-US" sz="2000" dirty="0" smtClean="0">
                <a:solidFill>
                  <a:srgbClr val="000000"/>
                </a:solidFill>
                <a:latin typeface="Times New Roman" panose="02020603050405020304" pitchFamily="18" charset="0"/>
                <a:cs typeface="Times New Roman" panose="02020603050405020304" pitchFamily="18" charset="0"/>
              </a:rPr>
              <a:t>Agree“</a:t>
            </a:r>
          </a:p>
          <a:p>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smtClean="0"/>
              <a:t> </a:t>
            </a:r>
            <a:r>
              <a:rPr lang="en-US" sz="2000" dirty="0" smtClean="0">
                <a:solidFill>
                  <a:srgbClr val="000000"/>
                </a:solidFill>
                <a:latin typeface="Arial Unicode MS" panose="020B0604020202020204" pitchFamily="34" charset="-128"/>
              </a:rPr>
              <a:t>txt </a:t>
            </a:r>
            <a:r>
              <a:rPr lang="en-US" sz="2000" dirty="0">
                <a:solidFill>
                  <a:srgbClr val="000000"/>
                </a:solidFill>
                <a:latin typeface="Arial Unicode MS" panose="020B0604020202020204" pitchFamily="34" charset="-128"/>
              </a:rPr>
              <a:t>= </a:t>
            </a:r>
            <a:r>
              <a:rPr lang="en-US" sz="2000" dirty="0" err="1">
                <a:solidFill>
                  <a:srgbClr val="000000"/>
                </a:solidFill>
                <a:latin typeface="Arial Unicode MS" panose="020B0604020202020204" pitchFamily="34" charset="-128"/>
              </a:rPr>
              <a:t>getForm</a:t>
            </a:r>
            <a:r>
              <a:rPr lang="en-US" sz="2000" dirty="0">
                <a:solidFill>
                  <a:srgbClr val="000000"/>
                </a:solidFill>
                <a:latin typeface="Arial Unicode MS" panose="020B0604020202020204" pitchFamily="34" charset="-128"/>
              </a:rPr>
              <a:t>("http://www.wateroffice.ec.gc.ca/graph/graph_e.html", </a:t>
            </a:r>
            <a:endParaRPr lang="en-US" sz="2000" dirty="0" smtClean="0">
              <a:solidFill>
                <a:srgbClr val="000000"/>
              </a:solidFill>
              <a:latin typeface="Arial Unicode MS" panose="020B0604020202020204" pitchFamily="34" charset="-128"/>
            </a:endParaRPr>
          </a:p>
          <a:p>
            <a:r>
              <a:rPr lang="en-US" sz="2000" dirty="0" smtClean="0">
                <a:solidFill>
                  <a:srgbClr val="000000"/>
                </a:solidFill>
                <a:latin typeface="Arial Unicode MS" panose="020B0604020202020204" pitchFamily="34" charset="-128"/>
              </a:rPr>
              <a:t>mode </a:t>
            </a:r>
            <a:r>
              <a:rPr lang="en-US" sz="2000" dirty="0">
                <a:solidFill>
                  <a:srgbClr val="000000"/>
                </a:solidFill>
                <a:latin typeface="Arial Unicode MS" panose="020B0604020202020204" pitchFamily="34" charset="-128"/>
              </a:rPr>
              <a:t>= "text", </a:t>
            </a:r>
            <a:r>
              <a:rPr lang="en-US" sz="2000" dirty="0" err="1">
                <a:solidFill>
                  <a:srgbClr val="000000"/>
                </a:solidFill>
                <a:latin typeface="Arial Unicode MS" panose="020B0604020202020204" pitchFamily="34" charset="-128"/>
              </a:rPr>
              <a:t>stn</a:t>
            </a:r>
            <a:r>
              <a:rPr lang="en-US" sz="2000" dirty="0">
                <a:solidFill>
                  <a:srgbClr val="000000"/>
                </a:solidFill>
                <a:latin typeface="Arial Unicode MS" panose="020B0604020202020204" pitchFamily="34" charset="-128"/>
              </a:rPr>
              <a:t> = "05ND012", prm1 = 3, </a:t>
            </a:r>
            <a:r>
              <a:rPr lang="en-US" sz="2000" dirty="0" err="1">
                <a:solidFill>
                  <a:srgbClr val="000000"/>
                </a:solidFill>
                <a:latin typeface="Arial Unicode MS" panose="020B0604020202020204" pitchFamily="34" charset="-128"/>
              </a:rPr>
              <a:t>syr</a:t>
            </a:r>
            <a:r>
              <a:rPr lang="en-US" sz="2000" dirty="0">
                <a:solidFill>
                  <a:srgbClr val="000000"/>
                </a:solidFill>
                <a:latin typeface="Arial Unicode MS" panose="020B0604020202020204" pitchFamily="34" charset="-128"/>
              </a:rPr>
              <a:t> = "2012", </a:t>
            </a:r>
            <a:r>
              <a:rPr lang="en-US" sz="2000" dirty="0" err="1">
                <a:solidFill>
                  <a:srgbClr val="000000"/>
                </a:solidFill>
                <a:latin typeface="Arial Unicode MS" panose="020B0604020202020204" pitchFamily="34" charset="-128"/>
              </a:rPr>
              <a:t>smo</a:t>
            </a:r>
            <a:r>
              <a:rPr lang="en-US" sz="2000" dirty="0">
                <a:solidFill>
                  <a:srgbClr val="000000"/>
                </a:solidFill>
                <a:latin typeface="Arial Unicode MS" panose="020B0604020202020204" pitchFamily="34" charset="-128"/>
              </a:rPr>
              <a:t> = "09", </a:t>
            </a:r>
            <a:endParaRPr lang="en-US" sz="2000" dirty="0" smtClean="0">
              <a:solidFill>
                <a:srgbClr val="000000"/>
              </a:solidFill>
              <a:latin typeface="Arial Unicode MS" panose="020B0604020202020204" pitchFamily="34" charset="-128"/>
            </a:endParaRPr>
          </a:p>
          <a:p>
            <a:r>
              <a:rPr lang="en-US" sz="2000" dirty="0" err="1" smtClean="0">
                <a:solidFill>
                  <a:srgbClr val="000000"/>
                </a:solidFill>
                <a:latin typeface="Arial Unicode MS" panose="020B0604020202020204" pitchFamily="34" charset="-128"/>
              </a:rPr>
              <a:t>sday</a:t>
            </a:r>
            <a:r>
              <a:rPr lang="en-US" sz="2000" dirty="0" smtClean="0">
                <a:solidFill>
                  <a:srgbClr val="000000"/>
                </a:solidFill>
                <a:latin typeface="Arial Unicode MS" panose="020B0604020202020204" pitchFamily="34" charset="-128"/>
              </a:rPr>
              <a:t> </a:t>
            </a:r>
            <a:r>
              <a:rPr lang="en-US" sz="2000" dirty="0">
                <a:solidFill>
                  <a:srgbClr val="000000"/>
                </a:solidFill>
                <a:latin typeface="Arial Unicode MS" panose="020B0604020202020204" pitchFamily="34" charset="-128"/>
              </a:rPr>
              <a:t>= "15", </a:t>
            </a:r>
            <a:r>
              <a:rPr lang="en-US" sz="2000" dirty="0" err="1">
                <a:solidFill>
                  <a:srgbClr val="000000"/>
                </a:solidFill>
                <a:latin typeface="Arial Unicode MS" panose="020B0604020202020204" pitchFamily="34" charset="-128"/>
              </a:rPr>
              <a:t>eyr</a:t>
            </a:r>
            <a:r>
              <a:rPr lang="en-US" sz="2000" dirty="0">
                <a:solidFill>
                  <a:srgbClr val="000000"/>
                </a:solidFill>
                <a:latin typeface="Arial Unicode MS" panose="020B0604020202020204" pitchFamily="34" charset="-128"/>
              </a:rPr>
              <a:t> = "2012", emo = "09", </a:t>
            </a:r>
            <a:r>
              <a:rPr lang="en-US" sz="2000" dirty="0" err="1">
                <a:solidFill>
                  <a:srgbClr val="000000"/>
                </a:solidFill>
                <a:latin typeface="Arial Unicode MS" panose="020B0604020202020204" pitchFamily="34" charset="-128"/>
              </a:rPr>
              <a:t>eday</a:t>
            </a:r>
            <a:r>
              <a:rPr lang="en-US" sz="2000" dirty="0">
                <a:solidFill>
                  <a:srgbClr val="000000"/>
                </a:solidFill>
                <a:latin typeface="Arial Unicode MS" panose="020B0604020202020204" pitchFamily="34" charset="-128"/>
              </a:rPr>
              <a:t> = "18", curl = curl)</a:t>
            </a:r>
            <a:r>
              <a:rPr lang="en-US" sz="2000" dirty="0"/>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Arial Unicode MS" panose="020B0604020202020204" pitchFamily="34" charset="-128"/>
              <a:cs typeface="Times New Roman" panose="02020603050405020304" pitchFamily="18" charset="0"/>
            </a:endParaRPr>
          </a:p>
          <a:p>
            <a:pPr lvl="0"/>
            <a:r>
              <a:rPr lang="en-US" sz="2000" dirty="0">
                <a:solidFill>
                  <a:srgbClr val="000000"/>
                </a:solidFill>
                <a:latin typeface="Times New Roman" panose="02020603050405020304" pitchFamily="18" charset="0"/>
                <a:cs typeface="Times New Roman" panose="02020603050405020304" pitchFamily="18" charset="0"/>
              </a:rPr>
              <a:t>The result should contain the actual data.</a:t>
            </a:r>
            <a:endParaRPr lang="en-US" sz="2000" dirty="0"/>
          </a:p>
          <a:p>
            <a:pPr lvl="0"/>
            <a:r>
              <a:rPr lang="en-US" sz="2000" dirty="0">
                <a:solidFill>
                  <a:srgbClr val="000000"/>
                </a:solidFill>
                <a:latin typeface="Arial Unicode MS" panose="020B0604020202020204" pitchFamily="34" charset="-128"/>
                <a:cs typeface="Times New Roman" panose="02020603050405020304" pitchFamily="18" charset="0"/>
              </a:rPr>
              <a:t>library(XML) </a:t>
            </a:r>
            <a:r>
              <a:rPr lang="en-US" sz="2000" dirty="0" err="1">
                <a:solidFill>
                  <a:srgbClr val="000000"/>
                </a:solidFill>
                <a:latin typeface="Arial Unicode MS" panose="020B0604020202020204" pitchFamily="34" charset="-128"/>
                <a:cs typeface="Times New Roman" panose="02020603050405020304" pitchFamily="18" charset="0"/>
              </a:rPr>
              <a:t>tbl</a:t>
            </a:r>
            <a:r>
              <a:rPr lang="en-US" sz="2000" dirty="0">
                <a:solidFill>
                  <a:srgbClr val="000000"/>
                </a:solidFill>
                <a:latin typeface="Arial Unicode MS" panose="020B0604020202020204" pitchFamily="34" charset="-128"/>
                <a:cs typeface="Times New Roman" panose="02020603050405020304" pitchFamily="18" charset="0"/>
              </a:rPr>
              <a:t> = </a:t>
            </a:r>
            <a:r>
              <a:rPr lang="en-US" sz="2000" dirty="0" err="1">
                <a:solidFill>
                  <a:srgbClr val="000000"/>
                </a:solidFill>
                <a:latin typeface="Arial Unicode MS" panose="020B0604020202020204" pitchFamily="34" charset="-128"/>
                <a:cs typeface="Times New Roman" panose="02020603050405020304" pitchFamily="18" charset="0"/>
              </a:rPr>
              <a:t>readHTMLTable</a:t>
            </a:r>
            <a:r>
              <a:rPr lang="en-US" sz="2000" dirty="0">
                <a:solidFill>
                  <a:srgbClr val="000000"/>
                </a:solidFill>
                <a:latin typeface="Arial Unicode MS" panose="020B0604020202020204" pitchFamily="34" charset="-128"/>
                <a:cs typeface="Times New Roman" panose="02020603050405020304" pitchFamily="18" charset="0"/>
              </a:rPr>
              <a:t>(txt, </a:t>
            </a:r>
            <a:r>
              <a:rPr lang="en-US" sz="2000" dirty="0" err="1">
                <a:solidFill>
                  <a:srgbClr val="000000"/>
                </a:solidFill>
                <a:latin typeface="Arial Unicode MS" panose="020B0604020202020204" pitchFamily="34" charset="-128"/>
                <a:cs typeface="Times New Roman" panose="02020603050405020304" pitchFamily="18" charset="0"/>
              </a:rPr>
              <a:t>asText</a:t>
            </a:r>
            <a:r>
              <a:rPr lang="en-US" sz="2000" dirty="0">
                <a:solidFill>
                  <a:srgbClr val="000000"/>
                </a:solidFill>
                <a:latin typeface="Arial Unicode MS" panose="020B0604020202020204" pitchFamily="34" charset="-128"/>
                <a:cs typeface="Times New Roman" panose="02020603050405020304" pitchFamily="18" charset="0"/>
              </a:rPr>
              <a:t> = TRUE) </a:t>
            </a:r>
            <a:endParaRPr lang="en-US" sz="2000" dirty="0"/>
          </a:p>
          <a:p>
            <a:pPr lvl="0"/>
            <a:r>
              <a:rPr lang="en-US" sz="2000" dirty="0">
                <a:solidFill>
                  <a:srgbClr val="000000"/>
                </a:solidFill>
                <a:latin typeface="Times New Roman" panose="02020603050405020304" pitchFamily="18" charset="0"/>
                <a:cs typeface="Times New Roman" panose="02020603050405020304" pitchFamily="18" charset="0"/>
              </a:rPr>
              <a:t>We can find the number of rows and columns in each table with</a:t>
            </a:r>
            <a:endParaRPr lang="en-US" sz="2000" dirty="0"/>
          </a:p>
          <a:p>
            <a:pPr lvl="0"/>
            <a:r>
              <a:rPr lang="en-US" sz="2000" dirty="0" err="1">
                <a:solidFill>
                  <a:srgbClr val="000000"/>
                </a:solidFill>
                <a:latin typeface="Arial Unicode MS" panose="020B0604020202020204" pitchFamily="34" charset="-128"/>
                <a:cs typeface="Times New Roman" panose="02020603050405020304" pitchFamily="18" charset="0"/>
              </a:rPr>
              <a:t>sapply</a:t>
            </a:r>
            <a:r>
              <a:rPr lang="en-US" sz="2000" dirty="0">
                <a:solidFill>
                  <a:srgbClr val="000000"/>
                </a:solidFill>
                <a:latin typeface="Arial Unicode MS" panose="020B0604020202020204" pitchFamily="34" charset="-128"/>
                <a:cs typeface="Times New Roman" panose="02020603050405020304" pitchFamily="18" charset="0"/>
              </a:rPr>
              <a:t>(</a:t>
            </a:r>
            <a:r>
              <a:rPr lang="en-US" sz="2000" dirty="0" err="1">
                <a:solidFill>
                  <a:srgbClr val="000000"/>
                </a:solidFill>
                <a:latin typeface="Arial Unicode MS" panose="020B0604020202020204" pitchFamily="34" charset="-128"/>
                <a:cs typeface="Times New Roman" panose="02020603050405020304" pitchFamily="18" charset="0"/>
              </a:rPr>
              <a:t>tbl</a:t>
            </a:r>
            <a:r>
              <a:rPr lang="en-US" sz="2000" dirty="0">
                <a:solidFill>
                  <a:srgbClr val="000000"/>
                </a:solidFill>
                <a:latin typeface="Arial Unicode MS" panose="020B0604020202020204" pitchFamily="34" charset="-128"/>
                <a:cs typeface="Times New Roman" panose="02020603050405020304" pitchFamily="18" charset="0"/>
              </a:rPr>
              <a:t>, dim</a:t>
            </a:r>
            <a:r>
              <a:rPr lang="en-US" sz="2000" dirty="0" smtClean="0">
                <a:solidFill>
                  <a:srgbClr val="000000"/>
                </a:solidFill>
                <a:latin typeface="Arial Unicode MS" panose="020B0604020202020204" pitchFamily="34" charset="-128"/>
                <a:cs typeface="Times New Roman" panose="02020603050405020304" pitchFamily="18" charset="0"/>
              </a:rPr>
              <a:t>)</a:t>
            </a:r>
            <a:endParaRPr lang="en-US" sz="2000" dirty="0"/>
          </a:p>
        </p:txBody>
      </p:sp>
    </p:spTree>
    <p:extLst>
      <p:ext uri="{BB962C8B-B14F-4D97-AF65-F5344CB8AC3E}">
        <p14:creationId xmlns:p14="http://schemas.microsoft.com/office/powerpoint/2010/main" val="423615287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49407" y="180304"/>
            <a:ext cx="11268221" cy="646331"/>
          </a:xfrm>
          <a:prstGeom prst="rect">
            <a:avLst/>
          </a:prstGeom>
          <a:noFill/>
        </p:spPr>
        <p:txBody>
          <a:bodyPr wrap="square" rtlCol="0">
            <a:spAutoFit/>
          </a:bodyPr>
          <a:lstStyle/>
          <a:p>
            <a:pPr algn="ctr"/>
            <a:r>
              <a:rPr lang="en-US" sz="3600" dirty="0" smtClean="0">
                <a:solidFill>
                  <a:srgbClr val="00B0F0"/>
                </a:solidFill>
              </a:rPr>
              <a:t>Web Analytics – </a:t>
            </a:r>
            <a:r>
              <a:rPr lang="en-US" sz="3200" dirty="0" smtClean="0">
                <a:solidFill>
                  <a:srgbClr val="7030A0"/>
                </a:solidFill>
              </a:rPr>
              <a:t>Retrieving </a:t>
            </a:r>
            <a:r>
              <a:rPr lang="en-US" sz="3200" dirty="0">
                <a:solidFill>
                  <a:srgbClr val="7030A0"/>
                </a:solidFill>
              </a:rPr>
              <a:t>data from </a:t>
            </a:r>
            <a:r>
              <a:rPr lang="en-US" sz="3200" dirty="0" smtClean="0">
                <a:solidFill>
                  <a:srgbClr val="7030A0"/>
                </a:solidFill>
              </a:rPr>
              <a:t>API</a:t>
            </a:r>
            <a:endParaRPr lang="en-US" sz="3200" dirty="0">
              <a:solidFill>
                <a:srgbClr val="7030A0"/>
              </a:solidFill>
            </a:endParaRPr>
          </a:p>
        </p:txBody>
      </p:sp>
      <p:sp>
        <p:nvSpPr>
          <p:cNvPr id="2" name="TextBox 1"/>
          <p:cNvSpPr txBox="1"/>
          <p:nvPr/>
        </p:nvSpPr>
        <p:spPr>
          <a:xfrm>
            <a:off x="959334" y="1087920"/>
            <a:ext cx="11062336" cy="2308324"/>
          </a:xfrm>
          <a:prstGeom prst="rect">
            <a:avLst/>
          </a:prstGeom>
          <a:noFill/>
        </p:spPr>
        <p:txBody>
          <a:bodyPr wrap="square" rtlCol="0">
            <a:spAutoFit/>
          </a:bodyPr>
          <a:lstStyle/>
          <a:p>
            <a:r>
              <a:rPr lang="en-US" sz="2400" dirty="0"/>
              <a:t>Generally, APIs encompass tools which enable programmers to connect their software </a:t>
            </a:r>
            <a:r>
              <a:rPr lang="en-US" sz="2400" dirty="0" smtClean="0"/>
              <a:t>with “something else.”</a:t>
            </a:r>
          </a:p>
          <a:p>
            <a:r>
              <a:rPr lang="en-US" sz="2400" dirty="0" smtClean="0"/>
              <a:t>Interfaces </a:t>
            </a:r>
            <a:r>
              <a:rPr lang="en-US" sz="2400" dirty="0"/>
              <a:t>with web </a:t>
            </a:r>
            <a:r>
              <a:rPr lang="en-US" sz="2400" dirty="0" smtClean="0"/>
              <a:t>applications</a:t>
            </a:r>
          </a:p>
          <a:p>
            <a:r>
              <a:rPr lang="en-US" sz="2400" dirty="0"/>
              <a:t>The reason why </a:t>
            </a:r>
            <a:r>
              <a:rPr lang="en-US" sz="2400" dirty="0" smtClean="0"/>
              <a:t>APIs are </a:t>
            </a:r>
            <a:r>
              <a:rPr lang="en-US" sz="2400" dirty="0"/>
              <a:t>of importance for web data collection tasks is that more and more web applications </a:t>
            </a:r>
            <a:r>
              <a:rPr lang="en-US" sz="2400" dirty="0" smtClean="0"/>
              <a:t>offer APIs </a:t>
            </a:r>
            <a:r>
              <a:rPr lang="en-US" sz="2400" dirty="0"/>
              <a:t>which allow retrieving and processing data</a:t>
            </a:r>
            <a:r>
              <a:rPr lang="en-US" sz="2400" dirty="0" smtClean="0"/>
              <a:t>.</a:t>
            </a:r>
          </a:p>
          <a:p>
            <a:endParaRPr lang="en-US" sz="2400" dirty="0" smtClean="0"/>
          </a:p>
        </p:txBody>
      </p:sp>
      <p:pic>
        <p:nvPicPr>
          <p:cNvPr id="4" name="Picture 3"/>
          <p:cNvPicPr>
            <a:picLocks noChangeAspect="1"/>
          </p:cNvPicPr>
          <p:nvPr/>
        </p:nvPicPr>
        <p:blipFill>
          <a:blip r:embed="rId2"/>
          <a:stretch>
            <a:fillRect/>
          </a:stretch>
        </p:blipFill>
        <p:spPr>
          <a:xfrm>
            <a:off x="2241176" y="3138768"/>
            <a:ext cx="7467600" cy="3619500"/>
          </a:xfrm>
          <a:prstGeom prst="rect">
            <a:avLst/>
          </a:prstGeom>
        </p:spPr>
      </p:pic>
    </p:spTree>
    <p:extLst>
      <p:ext uri="{BB962C8B-B14F-4D97-AF65-F5344CB8AC3E}">
        <p14:creationId xmlns:p14="http://schemas.microsoft.com/office/powerpoint/2010/main" val="207808926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49407" y="180304"/>
            <a:ext cx="11268221" cy="646331"/>
          </a:xfrm>
          <a:prstGeom prst="rect">
            <a:avLst/>
          </a:prstGeom>
          <a:noFill/>
        </p:spPr>
        <p:txBody>
          <a:bodyPr wrap="square" rtlCol="0">
            <a:spAutoFit/>
          </a:bodyPr>
          <a:lstStyle/>
          <a:p>
            <a:pPr algn="ctr"/>
            <a:r>
              <a:rPr lang="en-US" sz="3600" dirty="0" smtClean="0">
                <a:solidFill>
                  <a:srgbClr val="00B0F0"/>
                </a:solidFill>
              </a:rPr>
              <a:t>Web Analytics – </a:t>
            </a:r>
            <a:r>
              <a:rPr lang="en-US" sz="3200" dirty="0" smtClean="0">
                <a:solidFill>
                  <a:srgbClr val="7030A0"/>
                </a:solidFill>
              </a:rPr>
              <a:t>Retrieving </a:t>
            </a:r>
            <a:r>
              <a:rPr lang="en-US" sz="3200" dirty="0">
                <a:solidFill>
                  <a:srgbClr val="7030A0"/>
                </a:solidFill>
              </a:rPr>
              <a:t>data from </a:t>
            </a:r>
            <a:r>
              <a:rPr lang="en-US" sz="3200" dirty="0" smtClean="0">
                <a:solidFill>
                  <a:srgbClr val="7030A0"/>
                </a:solidFill>
              </a:rPr>
              <a:t>API</a:t>
            </a:r>
            <a:endParaRPr lang="en-US" sz="3200" dirty="0">
              <a:solidFill>
                <a:srgbClr val="7030A0"/>
              </a:solidFill>
            </a:endParaRPr>
          </a:p>
        </p:txBody>
      </p:sp>
      <p:sp>
        <p:nvSpPr>
          <p:cNvPr id="2" name="TextBox 1"/>
          <p:cNvSpPr txBox="1"/>
          <p:nvPr/>
        </p:nvSpPr>
        <p:spPr>
          <a:xfrm>
            <a:off x="959334" y="1087920"/>
            <a:ext cx="11062336" cy="3785652"/>
          </a:xfrm>
          <a:prstGeom prst="rect">
            <a:avLst/>
          </a:prstGeom>
          <a:noFill/>
        </p:spPr>
        <p:txBody>
          <a:bodyPr wrap="square" rtlCol="0">
            <a:spAutoFit/>
          </a:bodyPr>
          <a:lstStyle/>
          <a:p>
            <a:r>
              <a:rPr lang="en-US" sz="2400" dirty="0" smtClean="0"/>
              <a:t>Web APIs allow programmable access to an organization’s assets (e.g. its data) via a defined set of Hypertext Transfer Protocol (HTTP) messages. In a nutshell, accessing data from a web API is very similar to visiting a website; in both cases, you specify a </a:t>
            </a:r>
            <a:r>
              <a:rPr lang="en-US" sz="2400" dirty="0" err="1" smtClean="0"/>
              <a:t>url</a:t>
            </a:r>
            <a:r>
              <a:rPr lang="en-US" sz="2400" dirty="0" smtClean="0"/>
              <a:t> and information is sent to your machine. With websites, the URL you enter sends code (HTML, CSS, JavaScript) to your browser, which interprets and displays the website’s content. When using a web API, you give R a URL to </a:t>
            </a:r>
            <a:r>
              <a:rPr lang="en-US" sz="2400" i="1" dirty="0" smtClean="0"/>
              <a:t>request </a:t>
            </a:r>
            <a:r>
              <a:rPr lang="en-US" sz="2400" dirty="0" smtClean="0"/>
              <a:t>information from and the API sends you back a </a:t>
            </a:r>
            <a:r>
              <a:rPr lang="en-US" sz="2400" i="1" dirty="0" smtClean="0"/>
              <a:t>response</a:t>
            </a:r>
            <a:r>
              <a:rPr lang="en-US" sz="2400" dirty="0" smtClean="0"/>
              <a:t>, usually in the form of JavaScript Object Notation (JSON) or Extensible Markup Language (XML). Thus, in many cases, accessing data from web APIs with R involves just two steps - constructing the URL query that will serve as the API request, and processing the subsequent response message the API sends back. </a:t>
            </a:r>
          </a:p>
        </p:txBody>
      </p:sp>
    </p:spTree>
    <p:extLst>
      <p:ext uri="{BB962C8B-B14F-4D97-AF65-F5344CB8AC3E}">
        <p14:creationId xmlns:p14="http://schemas.microsoft.com/office/powerpoint/2010/main" val="302954318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49407" y="180304"/>
            <a:ext cx="11268221" cy="646331"/>
          </a:xfrm>
          <a:prstGeom prst="rect">
            <a:avLst/>
          </a:prstGeom>
          <a:noFill/>
        </p:spPr>
        <p:txBody>
          <a:bodyPr wrap="square" rtlCol="0">
            <a:spAutoFit/>
          </a:bodyPr>
          <a:lstStyle/>
          <a:p>
            <a:pPr algn="ctr"/>
            <a:r>
              <a:rPr lang="en-US" sz="3600" dirty="0" smtClean="0">
                <a:solidFill>
                  <a:srgbClr val="00B0F0"/>
                </a:solidFill>
              </a:rPr>
              <a:t>Web Analytics – </a:t>
            </a:r>
            <a:r>
              <a:rPr lang="en-US" sz="3200" dirty="0" smtClean="0">
                <a:solidFill>
                  <a:srgbClr val="7030A0"/>
                </a:solidFill>
              </a:rPr>
              <a:t>Retrieving </a:t>
            </a:r>
            <a:r>
              <a:rPr lang="en-US" sz="3200" dirty="0">
                <a:solidFill>
                  <a:srgbClr val="7030A0"/>
                </a:solidFill>
              </a:rPr>
              <a:t>data from </a:t>
            </a:r>
            <a:r>
              <a:rPr lang="en-US" sz="3200" dirty="0" smtClean="0">
                <a:solidFill>
                  <a:srgbClr val="7030A0"/>
                </a:solidFill>
              </a:rPr>
              <a:t>API</a:t>
            </a:r>
            <a:endParaRPr lang="en-US" sz="3200" dirty="0">
              <a:solidFill>
                <a:srgbClr val="7030A0"/>
              </a:solidFill>
            </a:endParaRPr>
          </a:p>
        </p:txBody>
      </p:sp>
      <p:sp>
        <p:nvSpPr>
          <p:cNvPr id="2" name="Rectangle 1"/>
          <p:cNvSpPr/>
          <p:nvPr/>
        </p:nvSpPr>
        <p:spPr>
          <a:xfrm>
            <a:off x="549407" y="1000036"/>
            <a:ext cx="10517522" cy="646331"/>
          </a:xfrm>
          <a:prstGeom prst="rect">
            <a:avLst/>
          </a:prstGeom>
        </p:spPr>
        <p:txBody>
          <a:bodyPr wrap="square">
            <a:spAutoFit/>
          </a:bodyPr>
          <a:lstStyle/>
          <a:p>
            <a:r>
              <a:rPr lang="en-US" dirty="0" err="1"/>
              <a:t>Github</a:t>
            </a:r>
            <a:r>
              <a:rPr lang="en-US" dirty="0"/>
              <a:t> is an online code repository and has APIs to get live data on almost all activity.</a:t>
            </a:r>
          </a:p>
          <a:p>
            <a:r>
              <a:rPr lang="en-US" dirty="0" smtClean="0"/>
              <a:t>Below </a:t>
            </a:r>
            <a:r>
              <a:rPr lang="en-US" dirty="0"/>
              <a:t>some examples from a well known R package and author:</a:t>
            </a:r>
          </a:p>
        </p:txBody>
      </p:sp>
      <p:pic>
        <p:nvPicPr>
          <p:cNvPr id="3" name="Picture 2"/>
          <p:cNvPicPr>
            <a:picLocks noChangeAspect="1"/>
          </p:cNvPicPr>
          <p:nvPr/>
        </p:nvPicPr>
        <p:blipFill>
          <a:blip r:embed="rId2"/>
          <a:stretch>
            <a:fillRect/>
          </a:stretch>
        </p:blipFill>
        <p:spPr>
          <a:xfrm>
            <a:off x="549407" y="1819767"/>
            <a:ext cx="8028341" cy="1703361"/>
          </a:xfrm>
          <a:prstGeom prst="rect">
            <a:avLst/>
          </a:prstGeom>
        </p:spPr>
      </p:pic>
      <p:pic>
        <p:nvPicPr>
          <p:cNvPr id="4" name="Picture 3"/>
          <p:cNvPicPr>
            <a:picLocks noChangeAspect="1"/>
          </p:cNvPicPr>
          <p:nvPr/>
        </p:nvPicPr>
        <p:blipFill>
          <a:blip r:embed="rId3"/>
          <a:stretch>
            <a:fillRect/>
          </a:stretch>
        </p:blipFill>
        <p:spPr>
          <a:xfrm>
            <a:off x="549407" y="3696528"/>
            <a:ext cx="10223181" cy="2435331"/>
          </a:xfrm>
          <a:prstGeom prst="rect">
            <a:avLst/>
          </a:prstGeom>
        </p:spPr>
      </p:pic>
    </p:spTree>
    <p:extLst>
      <p:ext uri="{BB962C8B-B14F-4D97-AF65-F5344CB8AC3E}">
        <p14:creationId xmlns:p14="http://schemas.microsoft.com/office/powerpoint/2010/main" val="375426158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49407" y="180304"/>
            <a:ext cx="11268221" cy="646331"/>
          </a:xfrm>
          <a:prstGeom prst="rect">
            <a:avLst/>
          </a:prstGeom>
          <a:noFill/>
        </p:spPr>
        <p:txBody>
          <a:bodyPr wrap="square" rtlCol="0">
            <a:spAutoFit/>
          </a:bodyPr>
          <a:lstStyle/>
          <a:p>
            <a:pPr algn="ctr"/>
            <a:r>
              <a:rPr lang="en-US" sz="3600" dirty="0" smtClean="0">
                <a:solidFill>
                  <a:srgbClr val="00B0F0"/>
                </a:solidFill>
              </a:rPr>
              <a:t>Web Analytics – </a:t>
            </a:r>
            <a:r>
              <a:rPr lang="en-US" sz="3200" dirty="0" smtClean="0">
                <a:solidFill>
                  <a:srgbClr val="7030A0"/>
                </a:solidFill>
              </a:rPr>
              <a:t>Retrieving </a:t>
            </a:r>
            <a:r>
              <a:rPr lang="en-US" sz="3200" dirty="0">
                <a:solidFill>
                  <a:srgbClr val="7030A0"/>
                </a:solidFill>
              </a:rPr>
              <a:t>data from </a:t>
            </a:r>
            <a:r>
              <a:rPr lang="en-US" sz="3200" dirty="0" smtClean="0">
                <a:solidFill>
                  <a:srgbClr val="7030A0"/>
                </a:solidFill>
              </a:rPr>
              <a:t>API</a:t>
            </a:r>
            <a:endParaRPr lang="en-US" sz="3200" dirty="0">
              <a:solidFill>
                <a:srgbClr val="7030A0"/>
              </a:solidFill>
            </a:endParaRPr>
          </a:p>
        </p:txBody>
      </p:sp>
      <p:sp>
        <p:nvSpPr>
          <p:cNvPr id="2" name="Rectangle 1"/>
          <p:cNvSpPr/>
          <p:nvPr/>
        </p:nvSpPr>
        <p:spPr>
          <a:xfrm>
            <a:off x="549407" y="1000036"/>
            <a:ext cx="10517522" cy="646331"/>
          </a:xfrm>
          <a:prstGeom prst="rect">
            <a:avLst/>
          </a:prstGeom>
        </p:spPr>
        <p:txBody>
          <a:bodyPr wrap="square">
            <a:spAutoFit/>
          </a:bodyPr>
          <a:lstStyle/>
          <a:p>
            <a:r>
              <a:rPr lang="en-US" dirty="0"/>
              <a:t>A single public API that shows location, status and current availability for </a:t>
            </a:r>
            <a:r>
              <a:rPr lang="en-US" dirty="0" smtClean="0"/>
              <a:t>all </a:t>
            </a:r>
            <a:r>
              <a:rPr lang="en-US" dirty="0"/>
              <a:t>stations in the New York City bike sharing imitative</a:t>
            </a:r>
          </a:p>
        </p:txBody>
      </p:sp>
      <p:pic>
        <p:nvPicPr>
          <p:cNvPr id="5" name="Picture 4"/>
          <p:cNvPicPr>
            <a:picLocks noChangeAspect="1"/>
          </p:cNvPicPr>
          <p:nvPr/>
        </p:nvPicPr>
        <p:blipFill>
          <a:blip r:embed="rId2"/>
          <a:stretch>
            <a:fillRect/>
          </a:stretch>
        </p:blipFill>
        <p:spPr>
          <a:xfrm>
            <a:off x="549407" y="1819768"/>
            <a:ext cx="7178684" cy="1017561"/>
          </a:xfrm>
          <a:prstGeom prst="rect">
            <a:avLst/>
          </a:prstGeom>
        </p:spPr>
      </p:pic>
      <p:pic>
        <p:nvPicPr>
          <p:cNvPr id="7" name="Picture 6"/>
          <p:cNvPicPr>
            <a:picLocks noChangeAspect="1"/>
          </p:cNvPicPr>
          <p:nvPr/>
        </p:nvPicPr>
        <p:blipFill>
          <a:blip r:embed="rId3"/>
          <a:stretch>
            <a:fillRect/>
          </a:stretch>
        </p:blipFill>
        <p:spPr>
          <a:xfrm>
            <a:off x="549407" y="3138766"/>
            <a:ext cx="7243884" cy="1742515"/>
          </a:xfrm>
          <a:prstGeom prst="rect">
            <a:avLst/>
          </a:prstGeom>
        </p:spPr>
      </p:pic>
    </p:spTree>
    <p:extLst>
      <p:ext uri="{BB962C8B-B14F-4D97-AF65-F5344CB8AC3E}">
        <p14:creationId xmlns:p14="http://schemas.microsoft.com/office/powerpoint/2010/main" val="124089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algn="l" eaLnBrk="1" hangingPunct="1"/>
            <a:r>
              <a:rPr lang="en-IE" dirty="0" smtClean="0"/>
              <a:t>Some Examples of metrics</a:t>
            </a:r>
          </a:p>
        </p:txBody>
      </p:sp>
      <p:sp>
        <p:nvSpPr>
          <p:cNvPr id="3" name="Content Placeholder 2"/>
          <p:cNvSpPr>
            <a:spLocks noGrp="1"/>
          </p:cNvSpPr>
          <p:nvPr>
            <p:ph idx="1"/>
          </p:nvPr>
        </p:nvSpPr>
        <p:spPr/>
        <p:txBody>
          <a:bodyPr>
            <a:normAutofit/>
          </a:bodyPr>
          <a:lstStyle/>
          <a:p>
            <a:pPr eaLnBrk="1" hangingPunct="1">
              <a:buFont typeface="Arial" charset="0"/>
              <a:buChar char="•"/>
              <a:defRPr/>
            </a:pPr>
            <a:r>
              <a:rPr lang="en-IE" dirty="0" smtClean="0"/>
              <a:t>Conversion Rate:</a:t>
            </a:r>
          </a:p>
          <a:p>
            <a:pPr lvl="1" eaLnBrk="1" hangingPunct="1">
              <a:buFont typeface="Arial" charset="0"/>
              <a:buChar char="–"/>
              <a:defRPr/>
            </a:pPr>
            <a:r>
              <a:rPr lang="en-IE" dirty="0" smtClean="0">
                <a:solidFill>
                  <a:srgbClr val="0070C0"/>
                </a:solidFill>
              </a:rPr>
              <a:t>Did visitors do what you wanted them to do?</a:t>
            </a:r>
          </a:p>
          <a:p>
            <a:pPr lvl="1" eaLnBrk="1" hangingPunct="1">
              <a:buFont typeface="Arial" charset="0"/>
              <a:buChar char="–"/>
              <a:defRPr/>
            </a:pPr>
            <a:r>
              <a:rPr lang="en-IE" dirty="0" smtClean="0">
                <a:solidFill>
                  <a:srgbClr val="0070C0"/>
                </a:solidFill>
              </a:rPr>
              <a:t>Buy something, download a catalogue, join your mailing list, watch a video ?</a:t>
            </a:r>
          </a:p>
          <a:p>
            <a:pPr eaLnBrk="1" hangingPunct="1">
              <a:buFont typeface="Arial" charset="0"/>
              <a:buChar char="•"/>
              <a:defRPr/>
            </a:pPr>
            <a:r>
              <a:rPr lang="en-IE" dirty="0" smtClean="0"/>
              <a:t>Average order size (for e-commerce). </a:t>
            </a:r>
          </a:p>
          <a:p>
            <a:pPr lvl="1" eaLnBrk="1" hangingPunct="1">
              <a:buFont typeface="Arial" charset="0"/>
              <a:buChar char="–"/>
              <a:defRPr/>
            </a:pPr>
            <a:r>
              <a:rPr lang="en-IE" dirty="0" smtClean="0">
                <a:solidFill>
                  <a:srgbClr val="0070C0"/>
                </a:solidFill>
              </a:rPr>
              <a:t>Average time spent per visit for other types of site. </a:t>
            </a:r>
          </a:p>
          <a:p>
            <a:pPr eaLnBrk="1" hangingPunct="1">
              <a:buFont typeface="Arial" charset="0"/>
              <a:buChar char="•"/>
              <a:defRPr/>
            </a:pPr>
            <a:r>
              <a:rPr lang="en-IE" dirty="0" smtClean="0"/>
              <a:t>Abandonment Rate</a:t>
            </a:r>
          </a:p>
          <a:p>
            <a:pPr lvl="1" eaLnBrk="1" hangingPunct="1">
              <a:buFont typeface="Arial" charset="0"/>
              <a:buChar char="–"/>
              <a:defRPr/>
            </a:pPr>
            <a:r>
              <a:rPr lang="en-IE" dirty="0" smtClean="0">
                <a:solidFill>
                  <a:srgbClr val="0070C0"/>
                </a:solidFill>
              </a:rPr>
              <a:t>Number of shopping carts abandoned.</a:t>
            </a:r>
          </a:p>
          <a:p>
            <a:pPr lvl="1" eaLnBrk="1" hangingPunct="1">
              <a:buFont typeface="Arial" charset="0"/>
              <a:buChar char="–"/>
              <a:defRPr/>
            </a:pPr>
            <a:r>
              <a:rPr lang="en-IE" dirty="0" smtClean="0">
                <a:solidFill>
                  <a:srgbClr val="0070C0"/>
                </a:solidFill>
              </a:rPr>
              <a:t>Number of registrations not completed.</a:t>
            </a:r>
          </a:p>
          <a:p>
            <a:pPr eaLnBrk="1" hangingPunct="1">
              <a:buFont typeface="Arial" charset="0"/>
              <a:buChar char="•"/>
              <a:defRPr/>
            </a:pPr>
            <a:r>
              <a:rPr lang="en-IE" dirty="0" smtClean="0"/>
              <a:t>Content Rating by visitors.</a:t>
            </a:r>
          </a:p>
          <a:p>
            <a:pPr eaLnBrk="1" hangingPunct="1">
              <a:buFont typeface="Arial" charset="0"/>
              <a:buChar char="•"/>
              <a:defRPr/>
            </a:pPr>
            <a:endParaRPr lang="en-IE" dirty="0" smtClean="0"/>
          </a:p>
          <a:p>
            <a:pPr lvl="1" eaLnBrk="1" hangingPunct="1">
              <a:buFont typeface="Arial" charset="0"/>
              <a:buChar char="–"/>
              <a:defRPr/>
            </a:pPr>
            <a:endParaRPr lang="en-IE" dirty="0"/>
          </a:p>
        </p:txBody>
      </p:sp>
      <p:sp>
        <p:nvSpPr>
          <p:cNvPr id="4" name="Footer Placeholder 3"/>
          <p:cNvSpPr>
            <a:spLocks noGrp="1"/>
          </p:cNvSpPr>
          <p:nvPr>
            <p:ph type="ftr" sz="quarter" idx="11"/>
          </p:nvPr>
        </p:nvSpPr>
        <p:spPr/>
        <p:txBody>
          <a:bodyPr/>
          <a:lstStyle/>
          <a:p>
            <a:pPr>
              <a:defRPr/>
            </a:pPr>
            <a:r>
              <a:rPr lang="en-IE"/>
              <a:t>Web Analytics</a:t>
            </a:r>
          </a:p>
        </p:txBody>
      </p:sp>
    </p:spTree>
    <p:extLst>
      <p:ext uri="{BB962C8B-B14F-4D97-AF65-F5344CB8AC3E}">
        <p14:creationId xmlns:p14="http://schemas.microsoft.com/office/powerpoint/2010/main" val="180188404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49407" y="180304"/>
            <a:ext cx="11485711" cy="646331"/>
          </a:xfrm>
          <a:prstGeom prst="rect">
            <a:avLst/>
          </a:prstGeom>
          <a:noFill/>
        </p:spPr>
        <p:txBody>
          <a:bodyPr wrap="square" rtlCol="0">
            <a:spAutoFit/>
          </a:bodyPr>
          <a:lstStyle/>
          <a:p>
            <a:pPr marL="285750" indent="-285750">
              <a:buFont typeface="Arial" panose="020B0604020202020204" pitchFamily="34" charset="0"/>
              <a:buChar char="•"/>
            </a:pPr>
            <a:r>
              <a:rPr lang="en-US" sz="3600" dirty="0" smtClean="0">
                <a:solidFill>
                  <a:srgbClr val="00B0F0"/>
                </a:solidFill>
              </a:rPr>
              <a:t>Web Analytics – </a:t>
            </a:r>
            <a:r>
              <a:rPr lang="en-US" sz="2800" dirty="0">
                <a:solidFill>
                  <a:srgbClr val="7030A0"/>
                </a:solidFill>
              </a:rPr>
              <a:t>Authentication with </a:t>
            </a:r>
            <a:r>
              <a:rPr lang="en-US" sz="2800" dirty="0" err="1">
                <a:solidFill>
                  <a:srgbClr val="7030A0"/>
                </a:solidFill>
              </a:rPr>
              <a:t>OAuth</a:t>
            </a:r>
            <a:r>
              <a:rPr lang="en-US" sz="2800" dirty="0">
                <a:solidFill>
                  <a:srgbClr val="7030A0"/>
                </a:solidFill>
              </a:rPr>
              <a:t> (twitter / </a:t>
            </a:r>
            <a:r>
              <a:rPr lang="en-US" sz="2800" dirty="0" err="1">
                <a:solidFill>
                  <a:srgbClr val="7030A0"/>
                </a:solidFill>
              </a:rPr>
              <a:t>facebook</a:t>
            </a:r>
            <a:r>
              <a:rPr lang="en-US" sz="2800" dirty="0">
                <a:solidFill>
                  <a:srgbClr val="7030A0"/>
                </a:solidFill>
              </a:rPr>
              <a:t>)</a:t>
            </a:r>
            <a:endParaRPr lang="en-US" sz="3200" dirty="0">
              <a:solidFill>
                <a:srgbClr val="7030A0"/>
              </a:solidFill>
            </a:endParaRPr>
          </a:p>
        </p:txBody>
      </p:sp>
      <p:sp>
        <p:nvSpPr>
          <p:cNvPr id="2" name="Rectangle 1"/>
          <p:cNvSpPr/>
          <p:nvPr/>
        </p:nvSpPr>
        <p:spPr>
          <a:xfrm>
            <a:off x="549406" y="978531"/>
            <a:ext cx="9307287" cy="3416320"/>
          </a:xfrm>
          <a:prstGeom prst="rect">
            <a:avLst/>
          </a:prstGeom>
        </p:spPr>
        <p:txBody>
          <a:bodyPr wrap="square">
            <a:spAutoFit/>
          </a:bodyPr>
          <a:lstStyle/>
          <a:p>
            <a:r>
              <a:rPr lang="en-US" dirty="0"/>
              <a:t># Twitter</a:t>
            </a:r>
          </a:p>
          <a:p>
            <a:r>
              <a:rPr lang="en-US" dirty="0"/>
              <a:t># The twitter API requires OAuth2 authentication. </a:t>
            </a:r>
            <a:endParaRPr lang="en-US" dirty="0" smtClean="0"/>
          </a:p>
          <a:p>
            <a:endParaRPr lang="en-US" dirty="0"/>
          </a:p>
          <a:p>
            <a:r>
              <a:rPr lang="en-US" dirty="0" smtClean="0"/>
              <a:t># we need </a:t>
            </a:r>
          </a:p>
          <a:p>
            <a:r>
              <a:rPr lang="en-US" dirty="0"/>
              <a:t>	</a:t>
            </a:r>
            <a:r>
              <a:rPr lang="en-US" dirty="0" smtClean="0"/>
              <a:t>consumer key</a:t>
            </a:r>
          </a:p>
          <a:p>
            <a:r>
              <a:rPr lang="en-US" dirty="0"/>
              <a:t>	</a:t>
            </a:r>
            <a:r>
              <a:rPr lang="en-US" dirty="0" smtClean="0"/>
              <a:t>consumer secret</a:t>
            </a:r>
          </a:p>
          <a:p>
            <a:r>
              <a:rPr lang="en-US" dirty="0"/>
              <a:t>	</a:t>
            </a:r>
            <a:r>
              <a:rPr lang="en-US" dirty="0" smtClean="0"/>
              <a:t>access token</a:t>
            </a:r>
          </a:p>
          <a:p>
            <a:endParaRPr lang="en-US" dirty="0"/>
          </a:p>
          <a:p>
            <a:r>
              <a:rPr lang="en-US" dirty="0"/>
              <a:t>#Create your own </a:t>
            </a:r>
            <a:r>
              <a:rPr lang="en-US" dirty="0" smtClean="0"/>
              <a:t>application </a:t>
            </a:r>
            <a:r>
              <a:rPr lang="en-US" dirty="0"/>
              <a:t>key at </a:t>
            </a:r>
            <a:r>
              <a:rPr lang="en-US" dirty="0">
                <a:hlinkClick r:id="rId2"/>
              </a:rPr>
              <a:t>https://</a:t>
            </a:r>
            <a:r>
              <a:rPr lang="en-US" dirty="0" smtClean="0">
                <a:hlinkClick r:id="rId2"/>
              </a:rPr>
              <a:t>dev.twitter.com/apps</a:t>
            </a:r>
            <a:endParaRPr lang="en-US" dirty="0" smtClean="0"/>
          </a:p>
          <a:p>
            <a:r>
              <a:rPr lang="en-US" dirty="0"/>
              <a:t> </a:t>
            </a:r>
            <a:r>
              <a:rPr lang="en-US" dirty="0" smtClean="0"/>
              <a:t>e.g.</a:t>
            </a:r>
          </a:p>
          <a:p>
            <a:endParaRPr lang="en-US" dirty="0"/>
          </a:p>
          <a:p>
            <a:endParaRPr lang="en-US" dirty="0"/>
          </a:p>
        </p:txBody>
      </p:sp>
      <p:pic>
        <p:nvPicPr>
          <p:cNvPr id="3" name="Picture 2"/>
          <p:cNvPicPr>
            <a:picLocks noChangeAspect="1"/>
          </p:cNvPicPr>
          <p:nvPr/>
        </p:nvPicPr>
        <p:blipFill>
          <a:blip r:embed="rId3"/>
          <a:stretch>
            <a:fillRect/>
          </a:stretch>
        </p:blipFill>
        <p:spPr>
          <a:xfrm>
            <a:off x="693363" y="3977891"/>
            <a:ext cx="8386393" cy="833919"/>
          </a:xfrm>
          <a:prstGeom prst="rect">
            <a:avLst/>
          </a:prstGeom>
        </p:spPr>
      </p:pic>
    </p:spTree>
    <p:extLst>
      <p:ext uri="{BB962C8B-B14F-4D97-AF65-F5344CB8AC3E}">
        <p14:creationId xmlns:p14="http://schemas.microsoft.com/office/powerpoint/2010/main" val="234667905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49407" y="180304"/>
            <a:ext cx="11485711" cy="646331"/>
          </a:xfrm>
          <a:prstGeom prst="rect">
            <a:avLst/>
          </a:prstGeom>
          <a:noFill/>
        </p:spPr>
        <p:txBody>
          <a:bodyPr wrap="square" rtlCol="0">
            <a:spAutoFit/>
          </a:bodyPr>
          <a:lstStyle/>
          <a:p>
            <a:pPr marL="285750" indent="-285750">
              <a:buFont typeface="Arial" panose="020B0604020202020204" pitchFamily="34" charset="0"/>
              <a:buChar char="•"/>
            </a:pPr>
            <a:r>
              <a:rPr lang="en-US" sz="3600" dirty="0" smtClean="0">
                <a:solidFill>
                  <a:srgbClr val="00B0F0"/>
                </a:solidFill>
              </a:rPr>
              <a:t>Web Analytics – </a:t>
            </a:r>
            <a:r>
              <a:rPr lang="en-US" sz="2800" dirty="0">
                <a:solidFill>
                  <a:srgbClr val="7030A0"/>
                </a:solidFill>
              </a:rPr>
              <a:t>Authentication with </a:t>
            </a:r>
            <a:r>
              <a:rPr lang="en-US" sz="2800" dirty="0" err="1">
                <a:solidFill>
                  <a:srgbClr val="7030A0"/>
                </a:solidFill>
              </a:rPr>
              <a:t>OAuth</a:t>
            </a:r>
            <a:r>
              <a:rPr lang="en-US" sz="2800" dirty="0">
                <a:solidFill>
                  <a:srgbClr val="7030A0"/>
                </a:solidFill>
              </a:rPr>
              <a:t> (twitter / </a:t>
            </a:r>
            <a:r>
              <a:rPr lang="en-US" sz="2800" dirty="0" err="1">
                <a:solidFill>
                  <a:srgbClr val="7030A0"/>
                </a:solidFill>
              </a:rPr>
              <a:t>facebook</a:t>
            </a:r>
            <a:r>
              <a:rPr lang="en-US" sz="2800" dirty="0">
                <a:solidFill>
                  <a:srgbClr val="7030A0"/>
                </a:solidFill>
              </a:rPr>
              <a:t>)</a:t>
            </a:r>
            <a:endParaRPr lang="en-US" sz="3200" dirty="0">
              <a:solidFill>
                <a:srgbClr val="7030A0"/>
              </a:solidFill>
            </a:endParaRPr>
          </a:p>
        </p:txBody>
      </p:sp>
      <p:sp>
        <p:nvSpPr>
          <p:cNvPr id="2" name="Rectangle 1"/>
          <p:cNvSpPr/>
          <p:nvPr/>
        </p:nvSpPr>
        <p:spPr>
          <a:xfrm>
            <a:off x="549406" y="978531"/>
            <a:ext cx="9307287" cy="923330"/>
          </a:xfrm>
          <a:prstGeom prst="rect">
            <a:avLst/>
          </a:prstGeom>
        </p:spPr>
        <p:txBody>
          <a:bodyPr wrap="square">
            <a:spAutoFit/>
          </a:bodyPr>
          <a:lstStyle/>
          <a:p>
            <a:r>
              <a:rPr lang="en-US" dirty="0"/>
              <a:t># </a:t>
            </a:r>
            <a:r>
              <a:rPr lang="en-US" dirty="0" smtClean="0"/>
              <a:t>Using basic </a:t>
            </a:r>
            <a:r>
              <a:rPr lang="en-US" dirty="0" err="1" smtClean="0"/>
              <a:t>auth</a:t>
            </a:r>
            <a:r>
              <a:rPr lang="en-US" dirty="0" smtClean="0"/>
              <a:t> and access token</a:t>
            </a:r>
          </a:p>
          <a:p>
            <a:endParaRPr lang="en-US" dirty="0"/>
          </a:p>
          <a:p>
            <a:endParaRPr lang="en-US" dirty="0"/>
          </a:p>
        </p:txBody>
      </p:sp>
      <p:pic>
        <p:nvPicPr>
          <p:cNvPr id="4" name="Picture 3"/>
          <p:cNvPicPr>
            <a:picLocks noChangeAspect="1"/>
          </p:cNvPicPr>
          <p:nvPr/>
        </p:nvPicPr>
        <p:blipFill>
          <a:blip r:embed="rId2"/>
          <a:stretch>
            <a:fillRect/>
          </a:stretch>
        </p:blipFill>
        <p:spPr>
          <a:xfrm>
            <a:off x="643536" y="1901861"/>
            <a:ext cx="9999468" cy="2531690"/>
          </a:xfrm>
          <a:prstGeom prst="rect">
            <a:avLst/>
          </a:prstGeom>
        </p:spPr>
      </p:pic>
    </p:spTree>
    <p:extLst>
      <p:ext uri="{BB962C8B-B14F-4D97-AF65-F5344CB8AC3E}">
        <p14:creationId xmlns:p14="http://schemas.microsoft.com/office/powerpoint/2010/main" val="321634458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49407" y="180304"/>
            <a:ext cx="11485711" cy="646331"/>
          </a:xfrm>
          <a:prstGeom prst="rect">
            <a:avLst/>
          </a:prstGeom>
          <a:noFill/>
        </p:spPr>
        <p:txBody>
          <a:bodyPr wrap="square" rtlCol="0">
            <a:spAutoFit/>
          </a:bodyPr>
          <a:lstStyle/>
          <a:p>
            <a:pPr marL="285750" indent="-285750">
              <a:buFont typeface="Arial" panose="020B0604020202020204" pitchFamily="34" charset="0"/>
              <a:buChar char="•"/>
            </a:pPr>
            <a:r>
              <a:rPr lang="en-US" sz="3600" dirty="0" smtClean="0">
                <a:solidFill>
                  <a:srgbClr val="00B0F0"/>
                </a:solidFill>
              </a:rPr>
              <a:t>Web Analytics – </a:t>
            </a:r>
            <a:r>
              <a:rPr lang="en-US" sz="2800" dirty="0">
                <a:solidFill>
                  <a:srgbClr val="7030A0"/>
                </a:solidFill>
              </a:rPr>
              <a:t>Authentication with </a:t>
            </a:r>
            <a:r>
              <a:rPr lang="en-US" sz="2800" dirty="0" err="1">
                <a:solidFill>
                  <a:srgbClr val="7030A0"/>
                </a:solidFill>
              </a:rPr>
              <a:t>OAuth</a:t>
            </a:r>
            <a:r>
              <a:rPr lang="en-US" sz="2800" dirty="0">
                <a:solidFill>
                  <a:srgbClr val="7030A0"/>
                </a:solidFill>
              </a:rPr>
              <a:t> (twitter / </a:t>
            </a:r>
            <a:r>
              <a:rPr lang="en-US" sz="2800" dirty="0" err="1">
                <a:solidFill>
                  <a:srgbClr val="7030A0"/>
                </a:solidFill>
              </a:rPr>
              <a:t>facebook</a:t>
            </a:r>
            <a:r>
              <a:rPr lang="en-US" sz="2800" dirty="0">
                <a:solidFill>
                  <a:srgbClr val="7030A0"/>
                </a:solidFill>
              </a:rPr>
              <a:t>)</a:t>
            </a:r>
            <a:endParaRPr lang="en-US" sz="3200" dirty="0">
              <a:solidFill>
                <a:srgbClr val="7030A0"/>
              </a:solidFill>
            </a:endParaRPr>
          </a:p>
        </p:txBody>
      </p:sp>
      <p:sp>
        <p:nvSpPr>
          <p:cNvPr id="2" name="Rectangle 1"/>
          <p:cNvSpPr/>
          <p:nvPr/>
        </p:nvSpPr>
        <p:spPr>
          <a:xfrm>
            <a:off x="549406" y="978531"/>
            <a:ext cx="9307287" cy="923330"/>
          </a:xfrm>
          <a:prstGeom prst="rect">
            <a:avLst/>
          </a:prstGeom>
        </p:spPr>
        <p:txBody>
          <a:bodyPr wrap="square">
            <a:spAutoFit/>
          </a:bodyPr>
          <a:lstStyle/>
          <a:p>
            <a:r>
              <a:rPr lang="en-US" dirty="0" smtClean="0"/>
              <a:t>Actual API call</a:t>
            </a:r>
          </a:p>
          <a:p>
            <a:endParaRPr lang="en-US" dirty="0"/>
          </a:p>
          <a:p>
            <a:endParaRPr lang="en-US" dirty="0"/>
          </a:p>
        </p:txBody>
      </p:sp>
      <p:pic>
        <p:nvPicPr>
          <p:cNvPr id="3" name="Picture 2"/>
          <p:cNvPicPr>
            <a:picLocks noChangeAspect="1"/>
          </p:cNvPicPr>
          <p:nvPr/>
        </p:nvPicPr>
        <p:blipFill>
          <a:blip r:embed="rId2"/>
          <a:stretch>
            <a:fillRect/>
          </a:stretch>
        </p:blipFill>
        <p:spPr>
          <a:xfrm>
            <a:off x="657785" y="1440196"/>
            <a:ext cx="10301568" cy="1491263"/>
          </a:xfrm>
          <a:prstGeom prst="rect">
            <a:avLst/>
          </a:prstGeom>
        </p:spPr>
      </p:pic>
      <p:pic>
        <p:nvPicPr>
          <p:cNvPr id="5" name="Picture 4"/>
          <p:cNvPicPr>
            <a:picLocks noChangeAspect="1"/>
          </p:cNvPicPr>
          <p:nvPr/>
        </p:nvPicPr>
        <p:blipFill>
          <a:blip r:embed="rId3"/>
          <a:stretch>
            <a:fillRect/>
          </a:stretch>
        </p:blipFill>
        <p:spPr>
          <a:xfrm>
            <a:off x="657785" y="3156977"/>
            <a:ext cx="10306990" cy="2289082"/>
          </a:xfrm>
          <a:prstGeom prst="rect">
            <a:avLst/>
          </a:prstGeom>
        </p:spPr>
      </p:pic>
    </p:spTree>
    <p:extLst>
      <p:ext uri="{BB962C8B-B14F-4D97-AF65-F5344CB8AC3E}">
        <p14:creationId xmlns:p14="http://schemas.microsoft.com/office/powerpoint/2010/main" val="386856203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buChar char="•"/>
              <a:defRPr>
                <a:solidFill>
                  <a:schemeClr val="tx1"/>
                </a:solidFill>
                <a:latin typeface="Arial" panose="020B0604020202020204" pitchFamily="34" charset="0"/>
              </a:defRPr>
            </a:lvl9pPr>
          </a:lstStyle>
          <a:p>
            <a:pPr eaLnBrk="1" hangingPunct="1"/>
            <a:fld id="{A6C8AAF9-A8F1-4A26-A61F-A6323515492F}" type="slidenum">
              <a:rPr lang="en-US"/>
              <a:pPr eaLnBrk="1" hangingPunct="1"/>
              <a:t>83</a:t>
            </a:fld>
            <a:endParaRPr lang="en-US"/>
          </a:p>
        </p:txBody>
      </p:sp>
      <p:sp>
        <p:nvSpPr>
          <p:cNvPr id="30723" name="Rectangle 2"/>
          <p:cNvSpPr>
            <a:spLocks noGrp="1" noChangeArrowheads="1"/>
          </p:cNvSpPr>
          <p:nvPr>
            <p:ph type="title"/>
          </p:nvPr>
        </p:nvSpPr>
        <p:spPr/>
        <p:txBody>
          <a:bodyPr/>
          <a:lstStyle/>
          <a:p>
            <a:pPr eaLnBrk="1" hangingPunct="1"/>
            <a:r>
              <a:rPr lang="en-US" sz="4000"/>
              <a:t>Web Analytics: </a:t>
            </a:r>
            <a:br>
              <a:rPr lang="en-US" sz="4000"/>
            </a:br>
            <a:r>
              <a:rPr lang="en-US" sz="4000"/>
              <a:t>Tools and Case Studies</a:t>
            </a:r>
          </a:p>
        </p:txBody>
      </p:sp>
      <p:sp>
        <p:nvSpPr>
          <p:cNvPr id="6147" name="Rectangle 3"/>
          <p:cNvSpPr>
            <a:spLocks noGrp="1" noChangeArrowheads="1"/>
          </p:cNvSpPr>
          <p:nvPr>
            <p:ph type="body" idx="1"/>
          </p:nvPr>
        </p:nvSpPr>
        <p:spPr/>
        <p:txBody>
          <a:bodyPr/>
          <a:lstStyle/>
          <a:p>
            <a:pPr eaLnBrk="1" hangingPunct="1">
              <a:lnSpc>
                <a:spcPct val="90000"/>
              </a:lnSpc>
            </a:pPr>
            <a:r>
              <a:rPr lang="en-US" sz="2400" dirty="0"/>
              <a:t>Tools</a:t>
            </a:r>
          </a:p>
          <a:p>
            <a:pPr lvl="1" eaLnBrk="1" hangingPunct="1">
              <a:lnSpc>
                <a:spcPct val="90000"/>
              </a:lnSpc>
            </a:pPr>
            <a:r>
              <a:rPr lang="en-US" sz="2000" dirty="0" err="1"/>
              <a:t>VisiStat</a:t>
            </a:r>
            <a:r>
              <a:rPr lang="en-US" sz="2000" dirty="0"/>
              <a:t> - </a:t>
            </a:r>
            <a:r>
              <a:rPr lang="en-US" sz="2000" u="sng" dirty="0">
                <a:hlinkClick r:id="rId3"/>
              </a:rPr>
              <a:t>www.visistat.com</a:t>
            </a:r>
            <a:endParaRPr lang="en-US" sz="2000" u="sng" dirty="0"/>
          </a:p>
          <a:p>
            <a:pPr eaLnBrk="1" hangingPunct="1">
              <a:lnSpc>
                <a:spcPct val="90000"/>
              </a:lnSpc>
            </a:pPr>
            <a:r>
              <a:rPr lang="en-US" sz="2400" dirty="0"/>
              <a:t>Web Analytics Case Studies</a:t>
            </a:r>
          </a:p>
          <a:p>
            <a:pPr lvl="1" eaLnBrk="1" hangingPunct="1">
              <a:lnSpc>
                <a:spcPct val="90000"/>
              </a:lnSpc>
            </a:pPr>
            <a:r>
              <a:rPr lang="en-US" sz="2000" dirty="0"/>
              <a:t>Communications Provider - </a:t>
            </a:r>
            <a:r>
              <a:rPr lang="en-US" sz="2000" u="sng" dirty="0">
                <a:solidFill>
                  <a:schemeClr val="hlink"/>
                </a:solidFill>
              </a:rPr>
              <a:t>TuVox.com</a:t>
            </a:r>
          </a:p>
          <a:p>
            <a:pPr lvl="1" eaLnBrk="1" hangingPunct="1">
              <a:lnSpc>
                <a:spcPct val="90000"/>
              </a:lnSpc>
            </a:pPr>
            <a:r>
              <a:rPr lang="en-US" sz="2000" i="1" dirty="0"/>
              <a:t>Online Retailer - </a:t>
            </a:r>
            <a:r>
              <a:rPr lang="en-US" sz="2000" i="1" dirty="0">
                <a:hlinkClick r:id="rId4"/>
              </a:rPr>
              <a:t>TicketsByInternet.com</a:t>
            </a:r>
            <a:r>
              <a:rPr lang="en-US" sz="2000" i="1" dirty="0"/>
              <a:t> </a:t>
            </a:r>
          </a:p>
          <a:p>
            <a:pPr lvl="1" eaLnBrk="1" hangingPunct="1">
              <a:lnSpc>
                <a:spcPct val="90000"/>
              </a:lnSpc>
            </a:pPr>
            <a:r>
              <a:rPr lang="en-US" sz="2000" i="1" dirty="0"/>
              <a:t>Winery &amp; Entertainment Venue - </a:t>
            </a:r>
            <a:r>
              <a:rPr lang="en-US" sz="2000" i="1" dirty="0">
                <a:hlinkClick r:id="rId5"/>
              </a:rPr>
              <a:t>The Mountain Winery</a:t>
            </a:r>
            <a:r>
              <a:rPr lang="en-US" sz="2000" i="1" dirty="0"/>
              <a:t> </a:t>
            </a:r>
          </a:p>
          <a:p>
            <a:pPr lvl="1" eaLnBrk="1" hangingPunct="1">
              <a:lnSpc>
                <a:spcPct val="90000"/>
              </a:lnSpc>
            </a:pPr>
            <a:r>
              <a:rPr lang="en-US" sz="2000" i="1" dirty="0"/>
              <a:t>Non-Profit Organization - </a:t>
            </a:r>
            <a:r>
              <a:rPr lang="en-US" sz="2000" i="1" dirty="0">
                <a:hlinkClick r:id="rId6"/>
              </a:rPr>
              <a:t>SFBallet.org</a:t>
            </a:r>
            <a:r>
              <a:rPr lang="en-US" sz="2000" i="1" dirty="0"/>
              <a:t> </a:t>
            </a:r>
          </a:p>
          <a:p>
            <a:pPr lvl="1" eaLnBrk="1" hangingPunct="1">
              <a:lnSpc>
                <a:spcPct val="90000"/>
              </a:lnSpc>
            </a:pPr>
            <a:r>
              <a:rPr lang="en-US" sz="2000" i="1" dirty="0"/>
              <a:t>Public Relations &amp; Media Agency - </a:t>
            </a:r>
            <a:r>
              <a:rPr lang="en-US" sz="2000" i="1" dirty="0" err="1">
                <a:hlinkClick r:id="rId7"/>
              </a:rPr>
              <a:t>BLASTmedia</a:t>
            </a:r>
            <a:endParaRPr lang="en-US" sz="2000" i="1" dirty="0"/>
          </a:p>
          <a:p>
            <a:pPr lvl="1" eaLnBrk="1" hangingPunct="1">
              <a:lnSpc>
                <a:spcPct val="90000"/>
              </a:lnSpc>
            </a:pPr>
            <a:r>
              <a:rPr lang="en-US" sz="2000" i="1" dirty="0"/>
              <a:t>Technology Provider for Real Estate Professionals - </a:t>
            </a:r>
            <a:r>
              <a:rPr lang="en-US" sz="2000" i="1" dirty="0">
                <a:hlinkClick r:id="rId8"/>
              </a:rPr>
              <a:t>Pullan.com</a:t>
            </a:r>
            <a:r>
              <a:rPr lang="en-US" sz="2000" i="1" dirty="0"/>
              <a:t> </a:t>
            </a:r>
          </a:p>
          <a:p>
            <a:pPr lvl="1" eaLnBrk="1" hangingPunct="1">
              <a:lnSpc>
                <a:spcPct val="90000"/>
              </a:lnSpc>
            </a:pPr>
            <a:r>
              <a:rPr lang="en-US" sz="2000" i="1" dirty="0"/>
              <a:t>Real Estate Agency - </a:t>
            </a:r>
            <a:r>
              <a:rPr lang="en-US" sz="2000" i="1" dirty="0" err="1">
                <a:hlinkClick r:id="rId9"/>
              </a:rPr>
              <a:t>Intero</a:t>
            </a:r>
            <a:r>
              <a:rPr lang="en-US" sz="2000" i="1" dirty="0">
                <a:hlinkClick r:id="rId9"/>
              </a:rPr>
              <a:t> Real Estate</a:t>
            </a:r>
            <a:r>
              <a:rPr lang="en-US" sz="2000" i="1" dirty="0"/>
              <a:t> </a:t>
            </a:r>
          </a:p>
          <a:p>
            <a:pPr lvl="1" eaLnBrk="1" hangingPunct="1">
              <a:lnSpc>
                <a:spcPct val="90000"/>
              </a:lnSpc>
            </a:pPr>
            <a:r>
              <a:rPr lang="en-US" sz="2000" i="1" dirty="0"/>
              <a:t>Start-Up Online Business - </a:t>
            </a:r>
            <a:r>
              <a:rPr lang="en-US" sz="2000" i="1" dirty="0">
                <a:hlinkClick r:id="rId10"/>
              </a:rPr>
              <a:t>GuruPrint.com</a:t>
            </a:r>
            <a:endParaRPr lang="en-US" sz="2000" i="1" dirty="0"/>
          </a:p>
        </p:txBody>
      </p:sp>
    </p:spTree>
    <p:extLst>
      <p:ext uri="{BB962C8B-B14F-4D97-AF65-F5344CB8AC3E}">
        <p14:creationId xmlns:p14="http://schemas.microsoft.com/office/powerpoint/2010/main" val="8742665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4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4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4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4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4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14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4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14512" y="1114425"/>
            <a:ext cx="8562975" cy="4629150"/>
          </a:xfrm>
          <a:prstGeom prst="rect">
            <a:avLst/>
          </a:prstGeom>
        </p:spPr>
      </p:pic>
    </p:spTree>
    <p:extLst>
      <p:ext uri="{BB962C8B-B14F-4D97-AF65-F5344CB8AC3E}">
        <p14:creationId xmlns:p14="http://schemas.microsoft.com/office/powerpoint/2010/main" val="63863664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72615" y="0"/>
            <a:ext cx="7326126" cy="6858000"/>
          </a:xfrm>
          <a:prstGeom prst="rect">
            <a:avLst/>
          </a:prstGeom>
        </p:spPr>
      </p:pic>
    </p:spTree>
    <p:extLst>
      <p:ext uri="{BB962C8B-B14F-4D97-AF65-F5344CB8AC3E}">
        <p14:creationId xmlns:p14="http://schemas.microsoft.com/office/powerpoint/2010/main" val="268116524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81835" y="2218765"/>
            <a:ext cx="7180730" cy="830997"/>
          </a:xfrm>
          <a:prstGeom prst="rect">
            <a:avLst/>
          </a:prstGeom>
          <a:noFill/>
        </p:spPr>
        <p:txBody>
          <a:bodyPr wrap="square" rtlCol="0">
            <a:spAutoFit/>
          </a:bodyPr>
          <a:lstStyle/>
          <a:p>
            <a:r>
              <a:rPr lang="en-US" sz="4800" dirty="0" smtClean="0"/>
              <a:t>Thank you…</a:t>
            </a:r>
            <a:endParaRPr lang="en-US" sz="4800" dirty="0"/>
          </a:p>
        </p:txBody>
      </p:sp>
    </p:spTree>
    <p:extLst>
      <p:ext uri="{BB962C8B-B14F-4D97-AF65-F5344CB8AC3E}">
        <p14:creationId xmlns:p14="http://schemas.microsoft.com/office/powerpoint/2010/main" val="33632163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algn="ctr"/>
            <a:r>
              <a:rPr lang="en-IE" dirty="0" smtClean="0"/>
              <a:t>Exercise</a:t>
            </a:r>
          </a:p>
        </p:txBody>
      </p:sp>
      <p:sp>
        <p:nvSpPr>
          <p:cNvPr id="11267" name="Content Placeholder 2"/>
          <p:cNvSpPr>
            <a:spLocks noGrp="1"/>
          </p:cNvSpPr>
          <p:nvPr>
            <p:ph idx="1"/>
          </p:nvPr>
        </p:nvSpPr>
        <p:spPr>
          <a:xfrm>
            <a:off x="838199" y="1825625"/>
            <a:ext cx="11177789" cy="4351338"/>
          </a:xfrm>
        </p:spPr>
        <p:txBody>
          <a:bodyPr/>
          <a:lstStyle/>
          <a:p>
            <a:pPr marL="0" indent="0">
              <a:buNone/>
            </a:pPr>
            <a:r>
              <a:rPr lang="en-IE" dirty="0" smtClean="0">
                <a:solidFill>
                  <a:srgbClr val="0070C0"/>
                </a:solidFill>
              </a:rPr>
              <a:t>What metrics do you think the college could use for our college web site?</a:t>
            </a:r>
          </a:p>
          <a:p>
            <a:endParaRPr lang="en-IE" dirty="0" smtClean="0"/>
          </a:p>
        </p:txBody>
      </p:sp>
      <p:sp>
        <p:nvSpPr>
          <p:cNvPr id="4" name="Footer Placeholder 3"/>
          <p:cNvSpPr>
            <a:spLocks noGrp="1"/>
          </p:cNvSpPr>
          <p:nvPr>
            <p:ph type="ftr" sz="quarter" idx="11"/>
          </p:nvPr>
        </p:nvSpPr>
        <p:spPr/>
        <p:txBody>
          <a:bodyPr/>
          <a:lstStyle/>
          <a:p>
            <a:pPr>
              <a:defRPr/>
            </a:pPr>
            <a:r>
              <a:rPr lang="en-IE"/>
              <a:t>Web Analytics</a:t>
            </a:r>
          </a:p>
        </p:txBody>
      </p:sp>
    </p:spTree>
    <p:extLst>
      <p:ext uri="{BB962C8B-B14F-4D97-AF65-F5344CB8AC3E}">
        <p14:creationId xmlns:p14="http://schemas.microsoft.com/office/powerpoint/2010/main" val="32797877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26535246</TotalTime>
  <Words>3313</Words>
  <Application>Microsoft Office PowerPoint</Application>
  <PresentationFormat>Widescreen</PresentationFormat>
  <Paragraphs>405</Paragraphs>
  <Slides>86</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86</vt:i4>
      </vt:variant>
    </vt:vector>
  </HeadingPairs>
  <TitlesOfParts>
    <vt:vector size="98" baseType="lpstr">
      <vt:lpstr>Arial Unicode MS</vt:lpstr>
      <vt:lpstr>Arial</vt:lpstr>
      <vt:lpstr>Calibri</vt:lpstr>
      <vt:lpstr>Calibri Light</vt:lpstr>
      <vt:lpstr>CourierStd</vt:lpstr>
      <vt:lpstr>HelveticaLTStd-Roman</vt:lpstr>
      <vt:lpstr>Times New Roman</vt:lpstr>
      <vt:lpstr>TimesLTStd-Bold</vt:lpstr>
      <vt:lpstr>TimesLTStd-Italic</vt:lpstr>
      <vt:lpstr>TimesLTStd-Roman</vt:lpstr>
      <vt:lpstr>Wingdings</vt:lpstr>
      <vt:lpstr>Office Theme</vt:lpstr>
      <vt:lpstr>PowerPoint Presentation</vt:lpstr>
      <vt:lpstr>PowerPoint Presentation</vt:lpstr>
      <vt:lpstr>Web Analytics</vt:lpstr>
      <vt:lpstr>What kind of information can you find out?</vt:lpstr>
      <vt:lpstr>What kind of information can you find out?</vt:lpstr>
      <vt:lpstr>Metrics for Measuring web performance</vt:lpstr>
      <vt:lpstr>PowerPoint Presentation</vt:lpstr>
      <vt:lpstr>Some Examples of metrics</vt:lpstr>
      <vt:lpstr>Exercise</vt:lpstr>
      <vt:lpstr>PowerPoint Presentation</vt:lpstr>
      <vt:lpstr>How is data collected?</vt:lpstr>
      <vt:lpstr>How is data collected?</vt:lpstr>
      <vt:lpstr>Script Based Tracking</vt:lpstr>
      <vt:lpstr>Server logs</vt:lpstr>
      <vt:lpstr>PowerPoint Presentation</vt:lpstr>
      <vt:lpstr>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Web Analytics:  Tools and Case Studies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abc</cp:lastModifiedBy>
  <cp:revision>255</cp:revision>
  <dcterms:created xsi:type="dcterms:W3CDTF">2018-03-18T10:20:14Z</dcterms:created>
  <dcterms:modified xsi:type="dcterms:W3CDTF">2018-04-06T17:36:36Z</dcterms:modified>
</cp:coreProperties>
</file>