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68" r:id="rId9"/>
    <p:sldId id="269" r:id="rId10"/>
    <p:sldId id="270" r:id="rId11"/>
    <p:sldId id="276" r:id="rId12"/>
    <p:sldId id="273" r:id="rId13"/>
    <p:sldId id="271" r:id="rId14"/>
    <p:sldId id="272" r:id="rId15"/>
    <p:sldId id="274" r:id="rId16"/>
    <p:sldId id="261" r:id="rId17"/>
    <p:sldId id="277" r:id="rId18"/>
    <p:sldId id="278" r:id="rId19"/>
    <p:sldId id="279" r:id="rId20"/>
    <p:sldId id="26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63" r:id="rId34"/>
    <p:sldId id="292" r:id="rId35"/>
    <p:sldId id="293" r:id="rId36"/>
    <p:sldId id="294" r:id="rId37"/>
    <p:sldId id="295" r:id="rId38"/>
    <p:sldId id="296" r:id="rId39"/>
    <p:sldId id="25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5C7EB-910E-4F3D-AEB1-A1467C7BB4A1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B4E0B-2EE6-4CD8-880C-A4CC8990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A29899-59C4-41CF-9BB6-68D8CE9853BD}" type="slidenum">
              <a:rPr lang="en-US"/>
              <a:pPr eaLnBrk="1" hangingPunct="1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1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ECF6-3378-46E9-9CC8-E059156F2D6B}" type="datetimeFigureOut">
              <a:rPr lang="en-US" smtClean="0"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D732-0512-44B2-A267-9419C144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sistat.com/case-study-pullan.php" TargetMode="External"/><Relationship Id="rId3" Type="http://schemas.openxmlformats.org/officeDocument/2006/relationships/hyperlink" Target="http://www.visistat.com/" TargetMode="External"/><Relationship Id="rId7" Type="http://schemas.openxmlformats.org/officeDocument/2006/relationships/hyperlink" Target="http://www.visistat.com/case-study-blastmedia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isistat.com/case-study-sanfrancisco-ballet.php" TargetMode="External"/><Relationship Id="rId5" Type="http://schemas.openxmlformats.org/officeDocument/2006/relationships/hyperlink" Target="http://www.visistat.com/case-study-mountain-winery.php" TargetMode="External"/><Relationship Id="rId10" Type="http://schemas.openxmlformats.org/officeDocument/2006/relationships/hyperlink" Target="http://www.visistat.com/case-study-guruprint.php" TargetMode="External"/><Relationship Id="rId4" Type="http://schemas.openxmlformats.org/officeDocument/2006/relationships/hyperlink" Target="http://www.visistat.com/case-study-tickets-by-internet.php" TargetMode="External"/><Relationship Id="rId9" Type="http://schemas.openxmlformats.org/officeDocument/2006/relationships/hyperlink" Target="http://www.visistat.com/case-study-intero-real-estate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" y="0"/>
            <a:ext cx="12126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IE" dirty="0" smtClean="0">
                <a:solidFill>
                  <a:srgbClr val="FF0000"/>
                </a:solidFill>
              </a:rPr>
              <a:t>Remember all of this is complex information.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E" dirty="0" smtClean="0">
                <a:solidFill>
                  <a:srgbClr val="FF0000"/>
                </a:solidFill>
              </a:rPr>
              <a:t>Need to consider whether you can collect the data to generate this information.</a:t>
            </a:r>
          </a:p>
          <a:p>
            <a:pPr eaLnBrk="1" hangingPunct="1"/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</p:spTree>
    <p:extLst>
      <p:ext uri="{BB962C8B-B14F-4D97-AF65-F5344CB8AC3E}">
        <p14:creationId xmlns:p14="http://schemas.microsoft.com/office/powerpoint/2010/main" val="26355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62" y="1387473"/>
            <a:ext cx="4688704" cy="4350610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dirty="0" smtClean="0"/>
              <a:t>How is data collected?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>
          <a:xfrm>
            <a:off x="7010400" y="3794735"/>
            <a:ext cx="5181600" cy="6895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endParaRPr lang="en-IE" dirty="0" smtClean="0"/>
          </a:p>
          <a:p>
            <a:pPr lvl="1" eaLnBrk="1" hangingPunct="1"/>
            <a:endParaRPr lang="en-IE" dirty="0" smtClean="0"/>
          </a:p>
          <a:p>
            <a:pPr lvl="1" eaLnBrk="1" hangingPunct="1"/>
            <a:endParaRPr lang="en-IE" dirty="0" smtClean="0"/>
          </a:p>
        </p:txBody>
      </p:sp>
      <p:sp>
        <p:nvSpPr>
          <p:cNvPr id="13316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619538"/>
            <a:ext cx="5181600" cy="1886480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E" sz="3600" dirty="0" smtClean="0">
                <a:solidFill>
                  <a:srgbClr val="0070C0"/>
                </a:solidFill>
              </a:rPr>
              <a:t>Script Based </a:t>
            </a:r>
            <a:r>
              <a:rPr lang="en-IE" sz="3600" dirty="0" smtClean="0">
                <a:solidFill>
                  <a:srgbClr val="0070C0"/>
                </a:solidFill>
              </a:rPr>
              <a:t>Tracking</a:t>
            </a:r>
          </a:p>
          <a:p>
            <a:pPr marL="342900" lvl="1" indent="-342900"/>
            <a:endParaRPr lang="en-IE" sz="3600" dirty="0" smtClean="0">
              <a:solidFill>
                <a:srgbClr val="0070C0"/>
              </a:solidFill>
            </a:endParaRPr>
          </a:p>
          <a:p>
            <a:pPr marL="342900" lvl="1" indent="-342900"/>
            <a:r>
              <a:rPr lang="en-IE" sz="3600" dirty="0">
                <a:solidFill>
                  <a:srgbClr val="0070C0"/>
                </a:solidFill>
              </a:rPr>
              <a:t>Server </a:t>
            </a:r>
            <a:r>
              <a:rPr lang="en-IE" sz="3600" dirty="0" smtClean="0">
                <a:solidFill>
                  <a:srgbClr val="0070C0"/>
                </a:solidFill>
              </a:rPr>
              <a:t>logs</a:t>
            </a:r>
            <a:endParaRPr lang="en-IE" sz="3600" dirty="0" smtClean="0">
              <a:solidFill>
                <a:srgbClr val="007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</p:spTree>
    <p:extLst>
      <p:ext uri="{BB962C8B-B14F-4D97-AF65-F5344CB8AC3E}">
        <p14:creationId xmlns:p14="http://schemas.microsoft.com/office/powerpoint/2010/main" val="20080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smtClean="0"/>
              <a:t>Script Based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IE" dirty="0" smtClean="0"/>
              <a:t>Some code (normally Java script) is added to each page.</a:t>
            </a:r>
          </a:p>
          <a:p>
            <a:pPr>
              <a:buFont typeface="Arial" charset="0"/>
              <a:buChar char="•"/>
              <a:defRPr/>
            </a:pPr>
            <a:r>
              <a:rPr lang="en-IE" dirty="0" smtClean="0"/>
              <a:t>This code can collect additional information and send it back to the server.</a:t>
            </a:r>
          </a:p>
          <a:p>
            <a:pPr lvl="1">
              <a:buFont typeface="Arial" charset="0"/>
              <a:buChar char="–"/>
              <a:defRPr/>
            </a:pPr>
            <a:r>
              <a:rPr lang="en-IE" dirty="0" smtClean="0"/>
              <a:t>for example: Information about the screen size, partial form completion.</a:t>
            </a:r>
          </a:p>
          <a:p>
            <a:pPr>
              <a:buFont typeface="Arial" charset="0"/>
              <a:buChar char="•"/>
              <a:defRPr/>
            </a:pPr>
            <a:r>
              <a:rPr lang="en-IE" dirty="0" smtClean="0"/>
              <a:t>The page tagging service manages the process of assigning cookies to visitors.</a:t>
            </a:r>
          </a:p>
          <a:p>
            <a:pPr>
              <a:buFont typeface="Arial" charset="0"/>
              <a:buChar char="•"/>
              <a:defRPr/>
            </a:pPr>
            <a:r>
              <a:rPr lang="en-IE" dirty="0" smtClean="0"/>
              <a:t>Page tagging can report on events which do not involve a request to the web server</a:t>
            </a:r>
          </a:p>
          <a:p>
            <a:pPr lvl="1">
              <a:buFont typeface="Arial" charset="0"/>
              <a:buChar char="–"/>
              <a:defRPr/>
            </a:pPr>
            <a:r>
              <a:rPr lang="en-IE" dirty="0" smtClean="0"/>
              <a:t>Eg.  such as interactions within Flash movies or partial form completion</a:t>
            </a:r>
          </a:p>
          <a:p>
            <a:pPr>
              <a:buFont typeface="Arial" charset="0"/>
              <a:buChar char="•"/>
              <a:defRPr/>
            </a:pPr>
            <a:r>
              <a:rPr lang="en-IE" dirty="0" smtClean="0"/>
              <a:t>The technology is usually provided as part of a hosted solution and website owners can access real time reports online without needing any additional hardware or software in-house.</a:t>
            </a:r>
          </a:p>
          <a:p>
            <a:pPr lvl="1">
              <a:buFont typeface="Arial" charset="0"/>
              <a:buChar char="–"/>
              <a:defRPr/>
            </a:pPr>
            <a:endParaRPr lang="en-IE" dirty="0" smtClean="0"/>
          </a:p>
          <a:p>
            <a:pPr>
              <a:buFont typeface="Arial" charset="0"/>
              <a:buChar char="•"/>
              <a:defRPr/>
            </a:pP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</p:spTree>
    <p:extLst>
      <p:ext uri="{BB962C8B-B14F-4D97-AF65-F5344CB8AC3E}">
        <p14:creationId xmlns:p14="http://schemas.microsoft.com/office/powerpoint/2010/main" val="2316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Server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IE" dirty="0" smtClean="0"/>
              <a:t>These are log files which contain a history of activity on a web server.</a:t>
            </a:r>
          </a:p>
          <a:p>
            <a:pPr lvl="1">
              <a:defRPr/>
            </a:pPr>
            <a:r>
              <a:rPr lang="en-IE" dirty="0" smtClean="0"/>
              <a:t>Data saved generally includes:</a:t>
            </a:r>
          </a:p>
          <a:p>
            <a:pPr lvl="2">
              <a:defRPr/>
            </a:pPr>
            <a:r>
              <a:rPr lang="en-IE" dirty="0" smtClean="0"/>
              <a:t>IP address of the client</a:t>
            </a:r>
          </a:p>
          <a:p>
            <a:pPr lvl="2">
              <a:defRPr/>
            </a:pPr>
            <a:r>
              <a:rPr lang="en-IE" dirty="0" smtClean="0"/>
              <a:t>User name if logging on is necessary.</a:t>
            </a:r>
          </a:p>
          <a:p>
            <a:pPr lvl="2">
              <a:defRPr/>
            </a:pPr>
            <a:r>
              <a:rPr lang="en-IE" dirty="0" smtClean="0"/>
              <a:t>Date and Time</a:t>
            </a:r>
          </a:p>
          <a:p>
            <a:pPr lvl="2">
              <a:defRPr/>
            </a:pPr>
            <a:r>
              <a:rPr lang="en-IE" dirty="0" smtClean="0"/>
              <a:t>Page of file requested</a:t>
            </a:r>
          </a:p>
          <a:p>
            <a:pPr lvl="2">
              <a:defRPr/>
            </a:pPr>
            <a:r>
              <a:rPr lang="en-IE" dirty="0" smtClean="0"/>
              <a:t>Number of bytes returned, </a:t>
            </a:r>
          </a:p>
          <a:p>
            <a:pPr lvl="2">
              <a:defRPr/>
            </a:pPr>
            <a:r>
              <a:rPr lang="en-IE" dirty="0" smtClean="0"/>
              <a:t>Browser the client used</a:t>
            </a:r>
          </a:p>
          <a:p>
            <a:pPr lvl="2">
              <a:defRPr/>
            </a:pPr>
            <a:r>
              <a:rPr lang="en-IE" dirty="0" smtClean="0"/>
              <a:t>URL of page which contains the link</a:t>
            </a:r>
          </a:p>
          <a:p>
            <a:pPr lvl="2">
              <a:defRPr/>
            </a:pPr>
            <a:r>
              <a:rPr lang="en-IE" dirty="0" smtClean="0"/>
              <a:t>Any cookies.</a:t>
            </a:r>
          </a:p>
          <a:p>
            <a:pPr lvl="2">
              <a:defRPr/>
            </a:pPr>
            <a:r>
              <a:rPr lang="en-IE" dirty="0" smtClean="0"/>
              <a:t>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</p:spTree>
    <p:extLst>
      <p:ext uri="{BB962C8B-B14F-4D97-AF65-F5344CB8AC3E}">
        <p14:creationId xmlns:p14="http://schemas.microsoft.com/office/powerpoint/2010/main" val="13149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1"/>
            <a:ext cx="81819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IE" smtClean="0"/>
              <a:t>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IE" dirty="0" smtClean="0">
                <a:solidFill>
                  <a:srgbClr val="0070C0"/>
                </a:solidFill>
              </a:rPr>
              <a:t>Need to get beyond basic statistics in order to understand the data.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IE" dirty="0" smtClean="0">
                <a:solidFill>
                  <a:srgbClr val="0070C0"/>
                </a:solidFill>
              </a:rPr>
              <a:t>May need to analyse data based on different dimensions.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IE" dirty="0" smtClean="0">
                <a:solidFill>
                  <a:srgbClr val="0070C0"/>
                </a:solidFill>
              </a:rPr>
              <a:t>E.g. data accessed, geographic region, total spend, traffic type, browser used, new verus repeat visitors.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IE" dirty="0" smtClean="0">
                <a:solidFill>
                  <a:srgbClr val="0070C0"/>
                </a:solidFill>
              </a:rPr>
              <a:t>May use external data in order to interpret the data.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IE" dirty="0" smtClean="0">
                <a:solidFill>
                  <a:srgbClr val="0070C0"/>
                </a:solidFill>
              </a:rPr>
              <a:t>E.g. Any external marketing campaigns.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  <p:pic>
        <p:nvPicPr>
          <p:cNvPr id="6" name="Picture 4" descr="MD00208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27" y="5018881"/>
            <a:ext cx="2398712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3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528" y="180304"/>
            <a:ext cx="982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Prerequisite</a:t>
            </a:r>
            <a:r>
              <a:rPr lang="en-US" sz="4400" dirty="0" smtClean="0"/>
              <a:t> before starting with R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8" y="1271716"/>
            <a:ext cx="10586435" cy="971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8" y="2871525"/>
            <a:ext cx="8718997" cy="38004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992138" y="2871525"/>
            <a:ext cx="1590261" cy="58309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URL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586330" y="3163072"/>
            <a:ext cx="338328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004008" y="4384742"/>
            <a:ext cx="1590261" cy="58309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Click here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277970" y="3996178"/>
            <a:ext cx="1740009" cy="6801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3" y="1781322"/>
            <a:ext cx="6248400" cy="3886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1528" y="180304"/>
            <a:ext cx="982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Prerequisite</a:t>
            </a:r>
            <a:r>
              <a:rPr lang="en-US" sz="4400" dirty="0" smtClean="0"/>
              <a:t> before starting with R</a:t>
            </a:r>
            <a:endParaRPr lang="en-US" sz="4400" dirty="0"/>
          </a:p>
        </p:txBody>
      </p:sp>
      <p:sp>
        <p:nvSpPr>
          <p:cNvPr id="7" name="Rounded Rectangle 6"/>
          <p:cNvSpPr/>
          <p:nvPr/>
        </p:nvSpPr>
        <p:spPr>
          <a:xfrm>
            <a:off x="8637563" y="1577295"/>
            <a:ext cx="2996419" cy="3374533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Selector Gadget Tool will appear here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909889" y="2220536"/>
            <a:ext cx="1727674" cy="21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7" y="1577294"/>
            <a:ext cx="7034885" cy="20099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1528" y="180304"/>
            <a:ext cx="982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Starting with R</a:t>
            </a:r>
            <a:endParaRPr lang="en-US" sz="4400" dirty="0"/>
          </a:p>
        </p:txBody>
      </p:sp>
      <p:sp>
        <p:nvSpPr>
          <p:cNvPr id="7" name="Rounded Rectangle 6"/>
          <p:cNvSpPr/>
          <p:nvPr/>
        </p:nvSpPr>
        <p:spPr>
          <a:xfrm>
            <a:off x="8637563" y="1577295"/>
            <a:ext cx="2996419" cy="327605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Install required package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“</a:t>
            </a:r>
            <a:r>
              <a:rPr lang="en-US" sz="4400" dirty="0" err="1" smtClean="0">
                <a:solidFill>
                  <a:schemeClr val="tx1"/>
                </a:solidFill>
              </a:rPr>
              <a:t>rvest</a:t>
            </a:r>
            <a:r>
              <a:rPr lang="en-US" sz="4400" dirty="0" smtClean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909889" y="2220536"/>
            <a:ext cx="1727674" cy="21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8" y="1503743"/>
            <a:ext cx="8029575" cy="44328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1528" y="180304"/>
            <a:ext cx="9826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Web Analytics with R – 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Reading HTML code from the </a:t>
            </a:r>
            <a:r>
              <a:rPr lang="en-US" sz="3600" dirty="0" err="1" smtClean="0">
                <a:solidFill>
                  <a:srgbClr val="00B0F0"/>
                </a:solidFill>
              </a:rPr>
              <a:t>IMDb</a:t>
            </a:r>
            <a:r>
              <a:rPr lang="en-US" sz="3600" dirty="0" smtClean="0">
                <a:solidFill>
                  <a:srgbClr val="00B0F0"/>
                </a:solidFill>
              </a:rPr>
              <a:t> website 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37563" y="1577295"/>
            <a:ext cx="3334043" cy="912687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Specify URL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202658" y="2047706"/>
            <a:ext cx="1413238" cy="10049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704989" y="2926080"/>
            <a:ext cx="3334043" cy="142126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Read HTML Code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474721" y="3636711"/>
            <a:ext cx="5230268" cy="5273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704989" y="5002347"/>
            <a:ext cx="3334043" cy="912687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HTML doc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7202658" y="5458690"/>
            <a:ext cx="1502331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6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32" y="2332804"/>
            <a:ext cx="5217957" cy="2407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32" y="1"/>
            <a:ext cx="5217957" cy="2272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832" y="4740297"/>
            <a:ext cx="5217957" cy="2117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943" y="868399"/>
            <a:ext cx="418563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Why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Web Analytics ?</a:t>
            </a:r>
          </a:p>
          <a:p>
            <a:pPr algn="ctr"/>
            <a:endParaRPr lang="en-US" sz="4400" dirty="0"/>
          </a:p>
          <a:p>
            <a:pPr algn="ctr"/>
            <a:r>
              <a:rPr lang="en-IE" sz="4400" dirty="0" smtClean="0"/>
              <a:t>improve online </a:t>
            </a:r>
            <a:r>
              <a:rPr lang="en-IE" sz="4400" dirty="0" smtClean="0">
                <a:solidFill>
                  <a:srgbClr val="FF0000"/>
                </a:solidFill>
              </a:rPr>
              <a:t>results</a:t>
            </a:r>
            <a:r>
              <a:rPr lang="en-IE" sz="4400" dirty="0" smtClean="0"/>
              <a:t>, whatever they are...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62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748" y="1124641"/>
            <a:ext cx="11493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we’ll be scraping the following data from this website.</a:t>
            </a:r>
          </a:p>
          <a:p>
            <a:r>
              <a:rPr lang="en-US" sz="2400" dirty="0"/>
              <a:t># •	Rank: The rank of the film from 1 to 100 </a:t>
            </a:r>
          </a:p>
          <a:p>
            <a:r>
              <a:rPr lang="en-US" sz="2400" dirty="0"/>
              <a:t># •	Title: The title of the feature film.</a:t>
            </a:r>
          </a:p>
          <a:p>
            <a:r>
              <a:rPr lang="en-US" sz="2400" dirty="0"/>
              <a:t># •	Description: The description of the feature film.</a:t>
            </a:r>
          </a:p>
          <a:p>
            <a:r>
              <a:rPr lang="en-US" sz="2400" dirty="0"/>
              <a:t># •	Runtime: The duration of the feature film.</a:t>
            </a:r>
          </a:p>
          <a:p>
            <a:r>
              <a:rPr lang="en-US" sz="2400" dirty="0"/>
              <a:t># •	Genre: The genre of the feature film,</a:t>
            </a:r>
          </a:p>
          <a:p>
            <a:r>
              <a:rPr lang="en-US" sz="2400" dirty="0"/>
              <a:t># •	Rating: The </a:t>
            </a:r>
            <a:r>
              <a:rPr lang="en-US" sz="2400" dirty="0" err="1"/>
              <a:t>IMDb</a:t>
            </a:r>
            <a:r>
              <a:rPr lang="en-US" sz="2400" dirty="0"/>
              <a:t> rating of the feature film.</a:t>
            </a:r>
          </a:p>
          <a:p>
            <a:r>
              <a:rPr lang="en-US" sz="2400" dirty="0"/>
              <a:t># •	</a:t>
            </a:r>
            <a:r>
              <a:rPr lang="en-US" sz="2400" dirty="0" err="1"/>
              <a:t>Metascore</a:t>
            </a:r>
            <a:r>
              <a:rPr lang="en-US" sz="2400" dirty="0"/>
              <a:t>: The </a:t>
            </a:r>
            <a:r>
              <a:rPr lang="en-US" sz="2400" dirty="0" err="1"/>
              <a:t>metascore</a:t>
            </a:r>
            <a:r>
              <a:rPr lang="en-US" sz="2400" dirty="0"/>
              <a:t> on </a:t>
            </a:r>
            <a:r>
              <a:rPr lang="en-US" sz="2400" dirty="0" err="1"/>
              <a:t>IMDb</a:t>
            </a:r>
            <a:r>
              <a:rPr lang="en-US" sz="2400" dirty="0"/>
              <a:t> website for the feature film.</a:t>
            </a:r>
          </a:p>
          <a:p>
            <a:r>
              <a:rPr lang="en-US" sz="2400" dirty="0"/>
              <a:t># •	Votes: Votes cast in favor of the feature film.</a:t>
            </a:r>
          </a:p>
          <a:p>
            <a:r>
              <a:rPr lang="en-US" sz="2400" dirty="0"/>
              <a:t># •	</a:t>
            </a:r>
            <a:r>
              <a:rPr lang="en-US" sz="2400" dirty="0" err="1"/>
              <a:t>Gross_Earning_in_Mil</a:t>
            </a:r>
            <a:r>
              <a:rPr lang="en-US" sz="2400" dirty="0"/>
              <a:t>: The gross earnings of the feature film in millions.</a:t>
            </a:r>
          </a:p>
          <a:p>
            <a:r>
              <a:rPr lang="en-US" sz="2400" dirty="0"/>
              <a:t># •	Director: The main director of the feature film. Note, in case of multiple directors, </a:t>
            </a:r>
            <a:r>
              <a:rPr lang="en-US" sz="2400" dirty="0" smtClean="0"/>
              <a:t>	I’ll </a:t>
            </a:r>
            <a:r>
              <a:rPr lang="en-US" sz="2400" dirty="0"/>
              <a:t>take only the first.</a:t>
            </a:r>
          </a:p>
          <a:p>
            <a:r>
              <a:rPr lang="en-US" sz="2400" dirty="0"/>
              <a:t># •	Actor: The main actor of the feature film. Note, in case of multiple actors, I’ll take </a:t>
            </a:r>
            <a:r>
              <a:rPr lang="en-US" sz="2400" dirty="0" smtClean="0"/>
              <a:t>	only </a:t>
            </a:r>
            <a:r>
              <a:rPr lang="en-US" sz="2400" dirty="0"/>
              <a:t>the first.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Aim…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Using the Selector Gadget to know CSS selector 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489" y="930138"/>
            <a:ext cx="11704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Open the below Link in </a:t>
            </a:r>
            <a:r>
              <a:rPr lang="en-US" sz="2400" dirty="0" smtClean="0">
                <a:solidFill>
                  <a:srgbClr val="FF0000"/>
                </a:solidFill>
              </a:rPr>
              <a:t>Google Chrome</a:t>
            </a:r>
          </a:p>
          <a:p>
            <a:r>
              <a:rPr lang="en-US" sz="2400" dirty="0" smtClean="0"/>
              <a:t>http</a:t>
            </a:r>
            <a:r>
              <a:rPr lang="en-US" sz="2400" dirty="0"/>
              <a:t>://www.imdb.com/search/title?count=100&amp;release_date=2016,2016&amp;title_type=feature</a:t>
            </a:r>
          </a:p>
        </p:txBody>
      </p:sp>
      <p:pic>
        <p:nvPicPr>
          <p:cNvPr id="5" name="Picture 4" descr="https://s3-ap-south-1.amazonaws.com/av-blog-media/wp-content/uploads/2017/03/26153154/WS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r="940" b="26158"/>
          <a:stretch/>
        </p:blipFill>
        <p:spPr bwMode="auto">
          <a:xfrm>
            <a:off x="2426601" y="1925152"/>
            <a:ext cx="6309436" cy="4855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7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Using the Selector Gadget to know CSS selector 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489" y="930138"/>
            <a:ext cx="11704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Open the below Link in </a:t>
            </a:r>
            <a:r>
              <a:rPr lang="en-US" sz="2400" dirty="0" smtClean="0">
                <a:solidFill>
                  <a:srgbClr val="FF0000"/>
                </a:solidFill>
              </a:rPr>
              <a:t>Google Chrome</a:t>
            </a:r>
          </a:p>
          <a:p>
            <a:r>
              <a:rPr lang="en-US" sz="2400" dirty="0" smtClean="0"/>
              <a:t>http</a:t>
            </a:r>
            <a:r>
              <a:rPr lang="en-US" sz="2400" dirty="0"/>
              <a:t>://www.imdb.com/search/title?count=100&amp;release_date=2016,2016&amp;title_type=feature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3065585"/>
            <a:ext cx="9039225" cy="2133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978070" y="2131085"/>
            <a:ext cx="1590261" cy="134363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Click on Selector Gadget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8989256" y="2802903"/>
            <a:ext cx="988814" cy="6718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978070" y="4266167"/>
            <a:ext cx="1590261" cy="169853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This window will pop up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7743656" y="4186995"/>
            <a:ext cx="2234414" cy="9284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9" y="1888807"/>
            <a:ext cx="11177052" cy="3171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Using the Selector Gadget to know CSS selector 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489" y="930138"/>
            <a:ext cx="11704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Open the below Link in </a:t>
            </a:r>
            <a:r>
              <a:rPr lang="en-US" sz="2400" dirty="0" smtClean="0">
                <a:solidFill>
                  <a:srgbClr val="FF0000"/>
                </a:solidFill>
              </a:rPr>
              <a:t>Google Chrome</a:t>
            </a:r>
          </a:p>
          <a:p>
            <a:r>
              <a:rPr lang="en-US" sz="2400" dirty="0" smtClean="0"/>
              <a:t>http</a:t>
            </a:r>
            <a:r>
              <a:rPr lang="en-US" sz="2400" dirty="0"/>
              <a:t>://www.imdb.com/search/title?count=100&amp;release_date=2016,2016&amp;title_type=feature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0342" y="5408857"/>
            <a:ext cx="2920470" cy="134363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Select the Ranking Field with cursor. It will get highlighted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831528" y="3805274"/>
            <a:ext cx="988814" cy="22754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742501" y="5408857"/>
            <a:ext cx="3915607" cy="134363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Such text will appear here. Copy this CSS selector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641145" y="2912013"/>
            <a:ext cx="1101356" cy="316866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4" y="3367124"/>
            <a:ext cx="3238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3" y="1100752"/>
            <a:ext cx="7466483" cy="4445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smtClean="0">
                <a:solidFill>
                  <a:srgbClr val="FF0000"/>
                </a:solidFill>
              </a:rPr>
              <a:t>Ranking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402489" y="2060748"/>
            <a:ext cx="3358102" cy="7105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Getting Rank data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5809957" y="2264900"/>
            <a:ext cx="2592532" cy="15114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402490" y="826636"/>
            <a:ext cx="3358102" cy="8614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Paste the CSS selector 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7464886" y="1257380"/>
            <a:ext cx="937604" cy="34109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402489" y="2968184"/>
            <a:ext cx="3358102" cy="7105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Rank data in raw form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486400" y="3045453"/>
            <a:ext cx="2916089" cy="24964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402489" y="3924513"/>
            <a:ext cx="3358102" cy="7105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Processing it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486400" y="4001782"/>
            <a:ext cx="2916089" cy="24964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smtClean="0">
                <a:solidFill>
                  <a:srgbClr val="FF0000"/>
                </a:solidFill>
              </a:rPr>
              <a:t>Title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1117785"/>
            <a:ext cx="7341803" cy="410498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402489" y="2578913"/>
            <a:ext cx="3358102" cy="7105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Getting Rank data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3967089" y="2904384"/>
            <a:ext cx="4435400" cy="298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402489" y="1232520"/>
            <a:ext cx="3358102" cy="8614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CSS selector 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86400" y="1666834"/>
            <a:ext cx="2916089" cy="1515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402489" y="3822165"/>
            <a:ext cx="3358102" cy="7105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Title data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57403" y="4253481"/>
            <a:ext cx="1045088" cy="2792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24" y="963896"/>
            <a:ext cx="10954768" cy="5549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smtClean="0">
                <a:solidFill>
                  <a:srgbClr val="FF0000"/>
                </a:solidFill>
              </a:rPr>
              <a:t>Description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smtClean="0">
                <a:solidFill>
                  <a:srgbClr val="FF0000"/>
                </a:solidFill>
              </a:rPr>
              <a:t>Runtime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8" y="1032802"/>
            <a:ext cx="9898567" cy="51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smtClean="0">
                <a:solidFill>
                  <a:srgbClr val="FF0000"/>
                </a:solidFill>
              </a:rPr>
              <a:t>Genre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8" y="826635"/>
            <a:ext cx="10086388" cy="596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smtClean="0">
                <a:solidFill>
                  <a:srgbClr val="FF0000"/>
                </a:solidFill>
              </a:rPr>
              <a:t>Rating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8" y="1060572"/>
            <a:ext cx="10788968" cy="460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09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Web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0942"/>
            <a:ext cx="10515600" cy="58644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Web analytics is the measurement, collection, analysis and reporting of internet data for purposes of understanding and analysing for decision making.</a:t>
            </a:r>
          </a:p>
          <a:p>
            <a:pPr marL="0" indent="0" algn="ctr">
              <a:buNone/>
            </a:pPr>
            <a:endParaRPr lang="en-IE" dirty="0"/>
          </a:p>
          <a:p>
            <a:r>
              <a:rPr lang="en-IE" dirty="0" smtClean="0"/>
              <a:t>What  type of data can be collected from web site visits?</a:t>
            </a:r>
          </a:p>
          <a:p>
            <a:r>
              <a:rPr lang="en-IE" dirty="0" smtClean="0"/>
              <a:t>How can this data be collected?</a:t>
            </a:r>
          </a:p>
          <a:p>
            <a:r>
              <a:rPr lang="en-IE" dirty="0" smtClean="0"/>
              <a:t>What are the potential problems with collecting data?</a:t>
            </a:r>
          </a:p>
          <a:p>
            <a:r>
              <a:rPr lang="en-IE" dirty="0" smtClean="0"/>
              <a:t>What analysis can be done on this data?</a:t>
            </a:r>
          </a:p>
          <a:p>
            <a:r>
              <a:rPr lang="en-IE" dirty="0" smtClean="0"/>
              <a:t>What information do you want about how your website is being used?</a:t>
            </a:r>
          </a:p>
          <a:p>
            <a:r>
              <a:rPr lang="en-IE" dirty="0" smtClean="0"/>
              <a:t>What data can you collect from your website?</a:t>
            </a:r>
          </a:p>
          <a:p>
            <a:r>
              <a:rPr lang="en-IE" dirty="0" smtClean="0"/>
              <a:t>How can you analyse the data?</a:t>
            </a:r>
          </a:p>
          <a:p>
            <a:r>
              <a:rPr lang="en-IE" dirty="0" smtClean="0"/>
              <a:t>Can this give you the information you want?</a:t>
            </a:r>
            <a:endParaRPr lang="en-IE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smtClean="0">
                <a:solidFill>
                  <a:srgbClr val="FF0000"/>
                </a:solidFill>
              </a:rPr>
              <a:t>Votes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8" y="991478"/>
            <a:ext cx="10556705" cy="500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smtClean="0">
                <a:solidFill>
                  <a:srgbClr val="FF0000"/>
                </a:solidFill>
              </a:rPr>
              <a:t>Directors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8" y="1144171"/>
            <a:ext cx="10937272" cy="40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smtClean="0">
                <a:solidFill>
                  <a:srgbClr val="FF0000"/>
                </a:solidFill>
              </a:rPr>
              <a:t>Actor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7" y="996314"/>
            <a:ext cx="10930595" cy="44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8" y="1015072"/>
            <a:ext cx="10916749" cy="4569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err="1" smtClean="0">
                <a:solidFill>
                  <a:srgbClr val="FF0000"/>
                </a:solidFill>
              </a:rPr>
              <a:t>Metascore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Scrap the </a:t>
            </a:r>
            <a:r>
              <a:rPr lang="en-US" sz="3600" dirty="0" err="1" smtClean="0">
                <a:solidFill>
                  <a:srgbClr val="FF0000"/>
                </a:solidFill>
              </a:rPr>
              <a:t>Metascore</a:t>
            </a:r>
            <a:r>
              <a:rPr lang="en-US" sz="3600" dirty="0" smtClean="0">
                <a:solidFill>
                  <a:srgbClr val="00B0F0"/>
                </a:solidFill>
              </a:rPr>
              <a:t> Section using CSS Selector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7" y="826635"/>
            <a:ext cx="10844657" cy="59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7" y="180304"/>
            <a:ext cx="1054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Combining the captured data in to a single data frame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7" y="826635"/>
            <a:ext cx="9817716" cy="58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8" y="180304"/>
            <a:ext cx="982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Now we have successfully scrapped the </a:t>
            </a:r>
            <a:r>
              <a:rPr lang="en-US" sz="3600" dirty="0" err="1" smtClean="0">
                <a:solidFill>
                  <a:srgbClr val="00B0F0"/>
                </a:solidFill>
              </a:rPr>
              <a:t>IMDb</a:t>
            </a:r>
            <a:r>
              <a:rPr lang="en-US" sz="3600" dirty="0" smtClean="0">
                <a:solidFill>
                  <a:srgbClr val="00B0F0"/>
                </a:solidFill>
              </a:rPr>
              <a:t> website for the 100 most popular feature films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92" y="1488245"/>
            <a:ext cx="484822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92" y="2308347"/>
            <a:ext cx="10948139" cy="24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Analyzing the scrapped data from the web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41" y="826634"/>
            <a:ext cx="9037687" cy="847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39" y="1893198"/>
            <a:ext cx="8314757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8" y="180304"/>
            <a:ext cx="98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Analyzing the scrapped data from the web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8" y="911041"/>
            <a:ext cx="6443305" cy="777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76" y="1836929"/>
            <a:ext cx="6387483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C8AAF9-A8F1-4A26-A61F-A6323515492F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Web Analytics: </a:t>
            </a:r>
            <a:br>
              <a:rPr lang="en-US" sz="4000"/>
            </a:br>
            <a:r>
              <a:rPr lang="en-US" sz="4000"/>
              <a:t>Tools and Case Studies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VisiStat</a:t>
            </a:r>
            <a:r>
              <a:rPr lang="en-US" sz="2000" dirty="0"/>
              <a:t> - </a:t>
            </a:r>
            <a:r>
              <a:rPr lang="en-US" sz="2000" u="sng" dirty="0">
                <a:hlinkClick r:id="rId3"/>
              </a:rPr>
              <a:t>www.visistat.com</a:t>
            </a:r>
            <a:endParaRPr lang="en-US" sz="2000" u="sng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Analytics Case Studies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Communications Provider - </a:t>
            </a:r>
            <a:r>
              <a:rPr lang="en-US" sz="2000" u="sng" dirty="0">
                <a:solidFill>
                  <a:schemeClr val="hlink"/>
                </a:solidFill>
              </a:rPr>
              <a:t>TuVox.com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Online Retailer - </a:t>
            </a:r>
            <a:r>
              <a:rPr lang="en-US" sz="2000" i="1" dirty="0">
                <a:hlinkClick r:id="rId4"/>
              </a:rPr>
              <a:t>TicketsByInternet.com</a:t>
            </a:r>
            <a:r>
              <a:rPr lang="en-US" sz="2000" i="1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Winery &amp; Entertainment Venue - </a:t>
            </a:r>
            <a:r>
              <a:rPr lang="en-US" sz="2000" i="1" dirty="0">
                <a:hlinkClick r:id="rId5"/>
              </a:rPr>
              <a:t>The Mountain Winery</a:t>
            </a:r>
            <a:r>
              <a:rPr lang="en-US" sz="2000" i="1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Non-Profit Organization - </a:t>
            </a:r>
            <a:r>
              <a:rPr lang="en-US" sz="2000" i="1" dirty="0">
                <a:hlinkClick r:id="rId6"/>
              </a:rPr>
              <a:t>SFBallet.org</a:t>
            </a:r>
            <a:r>
              <a:rPr lang="en-US" sz="2000" i="1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Public Relations &amp; Media Agency - </a:t>
            </a:r>
            <a:r>
              <a:rPr lang="en-US" sz="2000" i="1" dirty="0" err="1">
                <a:hlinkClick r:id="rId7"/>
              </a:rPr>
              <a:t>BLASTmedia</a:t>
            </a:r>
            <a:endParaRPr lang="en-US" sz="2000" i="1" dirty="0"/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Technology Provider for Real Estate Professionals - </a:t>
            </a:r>
            <a:r>
              <a:rPr lang="en-US" sz="2000" i="1" dirty="0">
                <a:hlinkClick r:id="rId8"/>
              </a:rPr>
              <a:t>Pullan.com</a:t>
            </a:r>
            <a:r>
              <a:rPr lang="en-US" sz="2000" i="1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Real Estate Agency - </a:t>
            </a:r>
            <a:r>
              <a:rPr lang="en-US" sz="2000" i="1" dirty="0" err="1">
                <a:hlinkClick r:id="rId9"/>
              </a:rPr>
              <a:t>Intero</a:t>
            </a:r>
            <a:r>
              <a:rPr lang="en-US" sz="2000" i="1" dirty="0">
                <a:hlinkClick r:id="rId9"/>
              </a:rPr>
              <a:t> Real Estate</a:t>
            </a:r>
            <a:r>
              <a:rPr lang="en-US" sz="2000" i="1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Start-Up Online Business - </a:t>
            </a:r>
            <a:r>
              <a:rPr lang="en-US" sz="2000" i="1" dirty="0">
                <a:hlinkClick r:id="rId10"/>
              </a:rPr>
              <a:t>GuruPrint.com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742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What kind of information can you find out?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E" dirty="0" smtClean="0"/>
              <a:t>How people find your site :</a:t>
            </a:r>
          </a:p>
          <a:p>
            <a:pPr lvl="1" eaLnBrk="1" hangingPunct="1"/>
            <a:r>
              <a:rPr lang="en-IE" dirty="0" smtClean="0">
                <a:solidFill>
                  <a:srgbClr val="0070C0"/>
                </a:solidFill>
              </a:rPr>
              <a:t>What search engine do they use?</a:t>
            </a:r>
          </a:p>
          <a:p>
            <a:pPr lvl="1" eaLnBrk="1" hangingPunct="1"/>
            <a:r>
              <a:rPr lang="en-IE" dirty="0" smtClean="0">
                <a:solidFill>
                  <a:srgbClr val="0070C0"/>
                </a:solidFill>
              </a:rPr>
              <a:t>What search terms do they use? </a:t>
            </a:r>
          </a:p>
          <a:p>
            <a:pPr lvl="1" eaLnBrk="1" hangingPunct="1"/>
            <a:r>
              <a:rPr lang="en-IE" dirty="0" smtClean="0">
                <a:solidFill>
                  <a:srgbClr val="0070C0"/>
                </a:solidFill>
              </a:rPr>
              <a:t>What sites refer visitors to my site?</a:t>
            </a:r>
          </a:p>
          <a:p>
            <a:pPr>
              <a:buFont typeface="Arial" panose="020B0604020202020204" pitchFamily="34" charset="0"/>
              <a:buNone/>
            </a:pPr>
            <a:endParaRPr lang="en-IE" dirty="0" smtClean="0"/>
          </a:p>
          <a:p>
            <a:pPr>
              <a:buFont typeface="Arial" panose="020B0604020202020204" pitchFamily="34" charset="0"/>
              <a:buNone/>
            </a:pPr>
            <a:r>
              <a:rPr lang="en-IE" dirty="0" smtClean="0"/>
              <a:t>How people navigate your site</a:t>
            </a:r>
          </a:p>
          <a:p>
            <a:pPr lvl="1"/>
            <a:r>
              <a:rPr lang="en-IE" dirty="0" smtClean="0">
                <a:solidFill>
                  <a:srgbClr val="0070C0"/>
                </a:solidFill>
              </a:rPr>
              <a:t>What content are they most interested in?</a:t>
            </a:r>
          </a:p>
          <a:p>
            <a:pPr lvl="1"/>
            <a:r>
              <a:rPr lang="en-IE" dirty="0" smtClean="0">
                <a:solidFill>
                  <a:srgbClr val="0070C0"/>
                </a:solidFill>
              </a:rPr>
              <a:t>Where do people drop out of the site? </a:t>
            </a:r>
          </a:p>
          <a:p>
            <a:pPr>
              <a:buFont typeface="Arial" panose="020B0604020202020204" pitchFamily="34" charset="0"/>
              <a:buNone/>
            </a:pP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Web Analytics</a:t>
            </a:r>
          </a:p>
        </p:txBody>
      </p:sp>
      <p:pic>
        <p:nvPicPr>
          <p:cNvPr id="5" name="Picture 3" descr="200235995-0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71847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8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What kind of information can you find out?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503362"/>
            <a:ext cx="8291513" cy="48529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IE" dirty="0" smtClean="0"/>
          </a:p>
          <a:p>
            <a:pPr>
              <a:buFont typeface="Arial" panose="020B0604020202020204" pitchFamily="34" charset="0"/>
              <a:buNone/>
            </a:pPr>
            <a:r>
              <a:rPr lang="en-IE" dirty="0" smtClean="0"/>
              <a:t>How people become customers</a:t>
            </a:r>
          </a:p>
          <a:p>
            <a:pPr eaLnBrk="1" hangingPunct="1"/>
            <a:r>
              <a:rPr lang="en-IE" sz="2400" dirty="0">
                <a:solidFill>
                  <a:srgbClr val="0070C0"/>
                </a:solidFill>
              </a:rPr>
              <a:t>What part of my web site is most effective at generating sales?</a:t>
            </a:r>
          </a:p>
          <a:p>
            <a:pPr eaLnBrk="1" hangingPunct="1"/>
            <a:r>
              <a:rPr lang="en-IE" sz="2400" dirty="0">
                <a:solidFill>
                  <a:srgbClr val="0070C0"/>
                </a:solidFill>
              </a:rPr>
              <a:t>What are the conversion rates (number of sales) based on traffic from different sites?</a:t>
            </a:r>
          </a:p>
          <a:p>
            <a:pPr eaLnBrk="1" hangingPunct="1"/>
            <a:r>
              <a:rPr lang="en-IE" sz="2400" dirty="0">
                <a:solidFill>
                  <a:srgbClr val="0070C0"/>
                </a:solidFill>
              </a:rPr>
              <a:t>Where are the customers located?</a:t>
            </a:r>
          </a:p>
          <a:p>
            <a:pPr eaLnBrk="1" hangingPunct="1"/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</p:spTree>
    <p:extLst>
      <p:ext uri="{BB962C8B-B14F-4D97-AF65-F5344CB8AC3E}">
        <p14:creationId xmlns:p14="http://schemas.microsoft.com/office/powerpoint/2010/main" val="37452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Metrics for Measuring web performance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Metrics:</a:t>
            </a:r>
          </a:p>
          <a:p>
            <a:pPr lvl="1" eaLnBrk="1" hangingPunct="1"/>
            <a:r>
              <a:rPr lang="en-IE" dirty="0" smtClean="0">
                <a:solidFill>
                  <a:srgbClr val="0070C0"/>
                </a:solidFill>
              </a:rPr>
              <a:t>It is a good idea to identify metrics which you can track to access if your web site is working.</a:t>
            </a:r>
          </a:p>
          <a:p>
            <a:pPr lvl="1" eaLnBrk="1" hangingPunct="1"/>
            <a:r>
              <a:rPr lang="en-IE" dirty="0" smtClean="0">
                <a:solidFill>
                  <a:srgbClr val="0070C0"/>
                </a:solidFill>
              </a:rPr>
              <a:t>Which metrics are suitable depends on the nature of the site:</a:t>
            </a:r>
          </a:p>
          <a:p>
            <a:pPr lvl="2" eaLnBrk="1" hangingPunct="1"/>
            <a:r>
              <a:rPr lang="en-IE" dirty="0" err="1" smtClean="0">
                <a:solidFill>
                  <a:srgbClr val="0070C0"/>
                </a:solidFill>
              </a:rPr>
              <a:t>eCommerce</a:t>
            </a:r>
            <a:r>
              <a:rPr lang="en-IE" dirty="0" smtClean="0">
                <a:solidFill>
                  <a:srgbClr val="0070C0"/>
                </a:solidFill>
              </a:rPr>
              <a:t>, Social </a:t>
            </a:r>
            <a:r>
              <a:rPr lang="en-IE" dirty="0" smtClean="0">
                <a:solidFill>
                  <a:srgbClr val="0070C0"/>
                </a:solidFill>
              </a:rPr>
              <a:t>Networking</a:t>
            </a:r>
            <a:endParaRPr lang="en-IE" dirty="0" smtClean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</p:spTree>
    <p:extLst>
      <p:ext uri="{BB962C8B-B14F-4D97-AF65-F5344CB8AC3E}">
        <p14:creationId xmlns:p14="http://schemas.microsoft.com/office/powerpoint/2010/main" val="12053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313646"/>
            <a:ext cx="10103476" cy="48125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500" dirty="0" smtClean="0"/>
              <a:t>General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Views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Visits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Bounce Rate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Conversion Rate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Time 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New vs. Returning Visitors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Depth of </a:t>
            </a:r>
            <a:r>
              <a:rPr lang="en-US" sz="2200" dirty="0" smtClean="0">
                <a:solidFill>
                  <a:srgbClr val="0070C0"/>
                </a:solidFill>
              </a:rPr>
              <a:t>Visit</a:t>
            </a:r>
          </a:p>
          <a:p>
            <a:pPr lvl="1">
              <a:lnSpc>
                <a:spcPct val="80000"/>
              </a:lnSpc>
            </a:pPr>
            <a:r>
              <a:rPr lang="en-IE" sz="2200" dirty="0">
                <a:solidFill>
                  <a:srgbClr val="0070C0"/>
                </a:solidFill>
              </a:rPr>
              <a:t>Generally trends will be more interesting than absolute numbers</a:t>
            </a:r>
            <a:r>
              <a:rPr lang="en-IE" sz="2000" dirty="0" smtClean="0">
                <a:solidFill>
                  <a:srgbClr val="0070C0"/>
                </a:solidFill>
              </a:rPr>
              <a:t>.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500" dirty="0" smtClean="0"/>
              <a:t>Non Commerce Sites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Loyalty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How much content is consumed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Engagement of web applications (RIA)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endParaRPr lang="en-US" sz="2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mtClean="0"/>
              <a:t>Key Metrics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11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IE" dirty="0" smtClean="0"/>
              <a:t>Some Examples </a:t>
            </a:r>
            <a:r>
              <a:rPr lang="en-IE" dirty="0" smtClean="0"/>
              <a:t>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IE" dirty="0" smtClean="0"/>
              <a:t>Conversion Rate: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IE" dirty="0" smtClean="0">
                <a:solidFill>
                  <a:srgbClr val="0070C0"/>
                </a:solidFill>
              </a:rPr>
              <a:t>Did visitors do what you wanted them to do?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IE" dirty="0" smtClean="0">
                <a:solidFill>
                  <a:srgbClr val="0070C0"/>
                </a:solidFill>
              </a:rPr>
              <a:t>Buy something, download a catalogue, join your mailing list, watch a video 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IE" dirty="0" smtClean="0"/>
              <a:t>Average order size (for e-commerce).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IE" dirty="0" smtClean="0">
                <a:solidFill>
                  <a:srgbClr val="0070C0"/>
                </a:solidFill>
              </a:rPr>
              <a:t>Average time spent per visit for other types of site.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IE" dirty="0" smtClean="0"/>
              <a:t>Abandonment Rate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IE" dirty="0" smtClean="0">
                <a:solidFill>
                  <a:srgbClr val="0070C0"/>
                </a:solidFill>
              </a:rPr>
              <a:t>Number of shopping carts abandoned.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IE" dirty="0" smtClean="0">
                <a:solidFill>
                  <a:srgbClr val="0070C0"/>
                </a:solidFill>
              </a:rPr>
              <a:t>Number of registrations not completed.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IE" dirty="0" smtClean="0"/>
              <a:t>Content Rating by visitors.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IE" dirty="0" smtClean="0"/>
          </a:p>
          <a:p>
            <a:pPr lvl="1" eaLnBrk="1" hangingPunct="1">
              <a:buFont typeface="Arial" charset="0"/>
              <a:buChar char="–"/>
              <a:defRPr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</p:spTree>
    <p:extLst>
      <p:ext uri="{BB962C8B-B14F-4D97-AF65-F5344CB8AC3E}">
        <p14:creationId xmlns:p14="http://schemas.microsoft.com/office/powerpoint/2010/main" val="18018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Exercise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7789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rgbClr val="0070C0"/>
                </a:solidFill>
              </a:rPr>
              <a:t>What metrics do you think the college could </a:t>
            </a:r>
            <a:r>
              <a:rPr lang="en-IE" dirty="0" smtClean="0">
                <a:solidFill>
                  <a:srgbClr val="0070C0"/>
                </a:solidFill>
              </a:rPr>
              <a:t>use </a:t>
            </a:r>
            <a:r>
              <a:rPr lang="en-IE" dirty="0" smtClean="0">
                <a:solidFill>
                  <a:srgbClr val="0070C0"/>
                </a:solidFill>
              </a:rPr>
              <a:t>for our college web site?</a:t>
            </a:r>
          </a:p>
          <a:p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Web Analytics</a:t>
            </a:r>
          </a:p>
        </p:txBody>
      </p:sp>
    </p:spTree>
    <p:extLst>
      <p:ext uri="{BB962C8B-B14F-4D97-AF65-F5344CB8AC3E}">
        <p14:creationId xmlns:p14="http://schemas.microsoft.com/office/powerpoint/2010/main" val="32797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3780000</TotalTime>
  <Words>989</Words>
  <Application>Microsoft Office PowerPoint</Application>
  <PresentationFormat>Widescreen</PresentationFormat>
  <Paragraphs>181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Web Analytics</vt:lpstr>
      <vt:lpstr>What kind of information can you find out?</vt:lpstr>
      <vt:lpstr>What kind of information can you find out?</vt:lpstr>
      <vt:lpstr>Metrics for Measuring web performance</vt:lpstr>
      <vt:lpstr>PowerPoint Presentation</vt:lpstr>
      <vt:lpstr>Some Examples of metrics</vt:lpstr>
      <vt:lpstr>Exercise</vt:lpstr>
      <vt:lpstr>PowerPoint Presentation</vt:lpstr>
      <vt:lpstr>How is data collected?</vt:lpstr>
      <vt:lpstr>Script Based Tracking</vt:lpstr>
      <vt:lpstr>Server logs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Analytics:  Tools and Case Studies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76</cp:revision>
  <dcterms:created xsi:type="dcterms:W3CDTF">2018-03-18T10:20:14Z</dcterms:created>
  <dcterms:modified xsi:type="dcterms:W3CDTF">2018-03-18T17:48:03Z</dcterms:modified>
</cp:coreProperties>
</file>