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6"/>
  </p:notesMasterIdLst>
  <p:sldIdLst>
    <p:sldId id="256" r:id="rId2"/>
    <p:sldId id="277" r:id="rId3"/>
    <p:sldId id="284" r:id="rId4"/>
    <p:sldId id="291" r:id="rId5"/>
    <p:sldId id="313" r:id="rId6"/>
    <p:sldId id="300" r:id="rId7"/>
    <p:sldId id="331" r:id="rId8"/>
    <p:sldId id="318" r:id="rId9"/>
    <p:sldId id="317" r:id="rId10"/>
    <p:sldId id="301" r:id="rId11"/>
    <p:sldId id="308" r:id="rId12"/>
    <p:sldId id="309" r:id="rId13"/>
    <p:sldId id="310" r:id="rId14"/>
    <p:sldId id="320" r:id="rId15"/>
    <p:sldId id="319" r:id="rId16"/>
    <p:sldId id="314" r:id="rId17"/>
    <p:sldId id="312" r:id="rId18"/>
    <p:sldId id="311" r:id="rId19"/>
    <p:sldId id="305" r:id="rId20"/>
    <p:sldId id="330" r:id="rId21"/>
    <p:sldId id="290" r:id="rId22"/>
    <p:sldId id="315" r:id="rId23"/>
    <p:sldId id="296" r:id="rId24"/>
    <p:sldId id="323" r:id="rId25"/>
    <p:sldId id="324" r:id="rId26"/>
    <p:sldId id="329" r:id="rId27"/>
    <p:sldId id="298" r:id="rId28"/>
    <p:sldId id="325" r:id="rId29"/>
    <p:sldId id="326" r:id="rId30"/>
    <p:sldId id="327" r:id="rId31"/>
    <p:sldId id="328" r:id="rId32"/>
    <p:sldId id="299" r:id="rId33"/>
    <p:sldId id="321" r:id="rId34"/>
    <p:sldId id="322"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D2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94660"/>
  </p:normalViewPr>
  <p:slideViewPr>
    <p:cSldViewPr snapToGrid="0">
      <p:cViewPr varScale="1">
        <p:scale>
          <a:sx n="144" d="100"/>
          <a:sy n="144" d="100"/>
        </p:scale>
        <p:origin x="558" y="348"/>
      </p:cViewPr>
      <p:guideLst/>
    </p:cSldViewPr>
  </p:slideViewPr>
  <p:notesTextViewPr>
    <p:cViewPr>
      <p:scale>
        <a:sx n="1" d="1"/>
        <a:sy n="1" d="1"/>
      </p:scale>
      <p:origin x="0" y="0"/>
    </p:cViewPr>
  </p:notesTextViewPr>
  <p:sorterViewPr>
    <p:cViewPr>
      <p:scale>
        <a:sx n="100" d="100"/>
        <a:sy n="100" d="100"/>
      </p:scale>
      <p:origin x="0" y="-13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3E09F-1B7C-4AAA-BA2F-F24078FF4E4F}" type="datetimeFigureOut">
              <a:rPr kumimoji="1" lang="ja-JP" altLang="en-US" smtClean="0"/>
              <a:t>2025/4/21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97D6A-543D-473E-83EB-BBC0C82E567F}" type="slidenum">
              <a:rPr kumimoji="1" lang="ja-JP" altLang="en-US" smtClean="0"/>
              <a:t>‹#›</a:t>
            </a:fld>
            <a:endParaRPr kumimoji="1" lang="ja-JP" altLang="en-US"/>
          </a:p>
        </p:txBody>
      </p:sp>
    </p:spTree>
    <p:extLst>
      <p:ext uri="{BB962C8B-B14F-4D97-AF65-F5344CB8AC3E}">
        <p14:creationId xmlns:p14="http://schemas.microsoft.com/office/powerpoint/2010/main" val="179537305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1A97D6A-543D-473E-83EB-BBC0C82E567F}" type="slidenum">
              <a:rPr kumimoji="1" lang="ja-JP" altLang="en-US" smtClean="0"/>
              <a:t>13</a:t>
            </a:fld>
            <a:endParaRPr kumimoji="1" lang="ja-JP" altLang="en-US"/>
          </a:p>
        </p:txBody>
      </p:sp>
    </p:spTree>
    <p:extLst>
      <p:ext uri="{BB962C8B-B14F-4D97-AF65-F5344CB8AC3E}">
        <p14:creationId xmlns:p14="http://schemas.microsoft.com/office/powerpoint/2010/main" val="2706541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B0898-DF78-4BBD-8BB7-FE609CD4815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26029A8-76FC-8CC7-3B2C-B2ECA0AF9CE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A366104-26CF-6A87-1EEB-D5ACB131D07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A3BFC48-75BF-5858-3D5C-0DF282826963}"/>
              </a:ext>
            </a:extLst>
          </p:cNvPr>
          <p:cNvSpPr>
            <a:spLocks noGrp="1"/>
          </p:cNvSpPr>
          <p:nvPr>
            <p:ph type="sldNum" sz="quarter" idx="5"/>
          </p:nvPr>
        </p:nvSpPr>
        <p:spPr/>
        <p:txBody>
          <a:bodyPr/>
          <a:lstStyle/>
          <a:p>
            <a:fld id="{21A97D6A-543D-473E-83EB-BBC0C82E567F}" type="slidenum">
              <a:rPr kumimoji="1" lang="ja-JP" altLang="en-US" smtClean="0"/>
              <a:t>14</a:t>
            </a:fld>
            <a:endParaRPr kumimoji="1" lang="ja-JP" altLang="en-US"/>
          </a:p>
        </p:txBody>
      </p:sp>
    </p:spTree>
    <p:extLst>
      <p:ext uri="{BB962C8B-B14F-4D97-AF65-F5344CB8AC3E}">
        <p14:creationId xmlns:p14="http://schemas.microsoft.com/office/powerpoint/2010/main" val="257964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AC296-4B87-2EAA-A70F-FE7EA51A4DC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DBCB7CA-E983-C0BF-A1C7-6B94E325F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6C99AD4-51B4-082F-2285-E0601495C4CA}"/>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E9CA0108-6501-906C-4429-37EC76A771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2C55C2-0C5A-DE13-6568-91D6BFB92DB6}"/>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2708045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1D18A9-DABB-2F7D-CA34-A765E5564B3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0DE0A1A-B9A4-AE1E-7C5D-7D0000C872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6537B2-0650-4EE6-3065-B4CB1EE8A324}"/>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16FA92C0-E545-7DD3-28BB-F0ACE3AB85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996B08-A763-6F77-5204-B2CB4AD3D4C1}"/>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204996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70297DF-CAFB-F024-EC35-E2F88E6A6F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54902A-6F74-0E27-F31B-3D0F7B89225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0A4032-2E2F-2DFF-0FB1-410F141D95D5}"/>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F9E4B458-990B-18CE-D6C2-EB74A05159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7A4E19-8346-3EF5-F100-CF9B6ABBE54F}"/>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1608981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F7B261-57BB-4353-BB29-C4B709BA5EC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2F6ED2-0490-7DFD-D3DB-E5A662BBAD6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92B6AD-5163-E2B9-0965-0FCF37A0E81B}"/>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B356B1E7-6654-443A-4D08-35D3E68B5C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A8D84E-2DDE-BE75-D63C-C2C4A65F4AB4}"/>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4096887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6E900-90E6-02C9-EDFA-A695BE32AF7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56D83FF-149B-81F6-18BE-3FCCDAF678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26CC05-B8C0-196D-D534-5321D4545F07}"/>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350E429C-95D0-E405-66D4-BCB5EB23A4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7A345C-2264-240D-0F42-ED415DBDB548}"/>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555593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4A067F-4082-CB1A-3BDB-140C4D997D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4130B2-D073-0338-BCFC-D7D1CC5F344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5180D05-382C-2B6E-F843-F5C5B26B6B7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882994E-F2D8-86C5-D651-8F08610206D5}"/>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6" name="フッター プレースホルダー 5">
            <a:extLst>
              <a:ext uri="{FF2B5EF4-FFF2-40B4-BE49-F238E27FC236}">
                <a16:creationId xmlns:a16="http://schemas.microsoft.com/office/drawing/2014/main" id="{49383D93-206B-14D3-CCD0-25F2E64DAA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84E7B6-97F2-2BD1-AC2F-09D8914EFD02}"/>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47138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C1936B-39CD-0E2B-1AD1-CE328BAE13A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E73048-AE6F-2194-0BB8-11D690B150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0A5DEB4-830A-8BBD-AC0F-54C939AB472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78EA897-43C0-AF09-20B4-095D30715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66728F2-B917-B568-0958-75A4A656AB0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FA69DF-BE78-D744-DE35-2ED247344464}"/>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8" name="フッター プレースホルダー 7">
            <a:extLst>
              <a:ext uri="{FF2B5EF4-FFF2-40B4-BE49-F238E27FC236}">
                <a16:creationId xmlns:a16="http://schemas.microsoft.com/office/drawing/2014/main" id="{15AE167E-D352-D525-BC47-19B3F57FF31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E524AF2-635D-AF4F-64E7-CDB4E23F51D4}"/>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33021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99A66-EB15-CA52-FF6D-274F9F75C8E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67510BC-208A-A3D4-795B-287C1F7DBDED}"/>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4" name="フッター プレースホルダー 3">
            <a:extLst>
              <a:ext uri="{FF2B5EF4-FFF2-40B4-BE49-F238E27FC236}">
                <a16:creationId xmlns:a16="http://schemas.microsoft.com/office/drawing/2014/main" id="{FEE87684-6312-84B7-41D2-B8251C4BDB6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15C6A19-F7EE-BFFA-C7B6-5C309600A940}"/>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22675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1983324-D82D-F68D-41F5-A06E48F1F351}"/>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3" name="フッター プレースホルダー 2">
            <a:extLst>
              <a:ext uri="{FF2B5EF4-FFF2-40B4-BE49-F238E27FC236}">
                <a16:creationId xmlns:a16="http://schemas.microsoft.com/office/drawing/2014/main" id="{B7E0F240-D77D-6A44-F0CC-D42599E87CF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59D47A7-4815-3FE3-C1FF-A3402872A1E7}"/>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89334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BA56E1-01DA-E91E-A4A5-3B9DA1FB65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173AA2-1E73-3672-F235-265655F5E4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841377D-72C9-FC27-A484-71E645ED3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B95E896-4C17-EA4B-4DFE-70C898FE798F}"/>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6" name="フッター プレースホルダー 5">
            <a:extLst>
              <a:ext uri="{FF2B5EF4-FFF2-40B4-BE49-F238E27FC236}">
                <a16:creationId xmlns:a16="http://schemas.microsoft.com/office/drawing/2014/main" id="{D8F62421-D59E-DC4F-82EE-2327FC2C14B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DE71AE-11B4-21D0-0326-E347202EA91A}"/>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34976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826E7A-E92A-B0DC-5761-7E64DF306D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A743048-6A8F-1095-D8D0-86BD83D6B7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A3119D1-035A-A6B1-6931-9FD97D930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28F1E94-9478-CA68-D42F-AD42125B9943}"/>
              </a:ext>
            </a:extLst>
          </p:cNvPr>
          <p:cNvSpPr>
            <a:spLocks noGrp="1"/>
          </p:cNvSpPr>
          <p:nvPr>
            <p:ph type="dt" sz="half" idx="10"/>
          </p:nvPr>
        </p:nvSpPr>
        <p:spPr/>
        <p:txBody>
          <a:bodyPr/>
          <a:lstStyle/>
          <a:p>
            <a:fld id="{6FB819F7-3BAE-4D8E-89EE-1AC47EED8B29}" type="datetimeFigureOut">
              <a:rPr kumimoji="1" lang="ja-JP" altLang="en-US" smtClean="0"/>
              <a:t>2025/4/21</a:t>
            </a:fld>
            <a:endParaRPr kumimoji="1" lang="ja-JP" altLang="en-US"/>
          </a:p>
        </p:txBody>
      </p:sp>
      <p:sp>
        <p:nvSpPr>
          <p:cNvPr id="6" name="フッター プレースホルダー 5">
            <a:extLst>
              <a:ext uri="{FF2B5EF4-FFF2-40B4-BE49-F238E27FC236}">
                <a16:creationId xmlns:a16="http://schemas.microsoft.com/office/drawing/2014/main" id="{6CCA241F-A654-C0DE-C688-BFC4CA3FFF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4B91688-2092-657C-125B-CFB24259032A}"/>
              </a:ext>
            </a:extLst>
          </p:cNvPr>
          <p:cNvSpPr>
            <a:spLocks noGrp="1"/>
          </p:cNvSpPr>
          <p:nvPr>
            <p:ph type="sldNum" sz="quarter" idx="12"/>
          </p:nvPr>
        </p:nvSpPr>
        <p:spPr/>
        <p:txBody>
          <a:body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380860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A05993C-54C7-7844-E4AE-CFAEF64413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973ADAE-F13C-E701-AC1E-2B3EF55F3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CA8D2E-30D4-31C9-766C-C7406CE42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B819F7-3BAE-4D8E-89EE-1AC47EED8B29}"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D4B18039-150C-345C-7FDE-D43984F5D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47F1E0F-4EC9-1860-9ED5-122F9BA02E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9B1C38-21A3-48C0-959B-E5DCBE933C78}" type="slidenum">
              <a:rPr kumimoji="1" lang="ja-JP" altLang="en-US" smtClean="0"/>
              <a:t>‹#›</a:t>
            </a:fld>
            <a:endParaRPr kumimoji="1" lang="ja-JP" altLang="en-US"/>
          </a:p>
        </p:txBody>
      </p:sp>
    </p:spTree>
    <p:extLst>
      <p:ext uri="{BB962C8B-B14F-4D97-AF65-F5344CB8AC3E}">
        <p14:creationId xmlns:p14="http://schemas.microsoft.com/office/powerpoint/2010/main" val="86550749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578AB3-F05A-3B20-6151-80B8A8886A9C}"/>
              </a:ext>
            </a:extLst>
          </p:cNvPr>
          <p:cNvSpPr>
            <a:spLocks noGrp="1"/>
          </p:cNvSpPr>
          <p:nvPr>
            <p:ph type="ctrTitle"/>
          </p:nvPr>
        </p:nvSpPr>
        <p:spPr/>
        <p:txBody>
          <a:bodyPr>
            <a:normAutofit/>
          </a:bodyPr>
          <a:lstStyle/>
          <a:p>
            <a:r>
              <a:rPr kumimoji="1" lang="ja-JP" altLang="en-US" dirty="0"/>
              <a:t>マイコンのメモリマップ基礎知識</a:t>
            </a:r>
          </a:p>
        </p:txBody>
      </p:sp>
      <p:sp>
        <p:nvSpPr>
          <p:cNvPr id="3" name="字幕 2">
            <a:extLst>
              <a:ext uri="{FF2B5EF4-FFF2-40B4-BE49-F238E27FC236}">
                <a16:creationId xmlns:a16="http://schemas.microsoft.com/office/drawing/2014/main" id="{49E230D5-3D4B-59FA-5A38-3FC920C1B63A}"/>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938347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2F23E-317A-CB44-0C96-DE9E1A00DFD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AD87C58-6FFC-7C9F-A672-E3DFE9353873}"/>
              </a:ext>
            </a:extLst>
          </p:cNvPr>
          <p:cNvSpPr>
            <a:spLocks noGrp="1"/>
          </p:cNvSpPr>
          <p:nvPr>
            <p:ph type="title"/>
          </p:nvPr>
        </p:nvSpPr>
        <p:spPr/>
        <p:txBody>
          <a:bodyPr/>
          <a:lstStyle/>
          <a:p>
            <a:r>
              <a:rPr kumimoji="1" lang="ja-JP" altLang="en-US" dirty="0"/>
              <a:t>メモリのセクションとは</a:t>
            </a:r>
          </a:p>
        </p:txBody>
      </p:sp>
      <p:sp>
        <p:nvSpPr>
          <p:cNvPr id="3" name="コンテンツ プレースホルダー 2">
            <a:extLst>
              <a:ext uri="{FF2B5EF4-FFF2-40B4-BE49-F238E27FC236}">
                <a16:creationId xmlns:a16="http://schemas.microsoft.com/office/drawing/2014/main" id="{FE644315-1A5A-B317-E34A-E3277D450176}"/>
              </a:ext>
            </a:extLst>
          </p:cNvPr>
          <p:cNvSpPr>
            <a:spLocks noGrp="1"/>
          </p:cNvSpPr>
          <p:nvPr>
            <p:ph idx="1"/>
          </p:nvPr>
        </p:nvSpPr>
        <p:spPr>
          <a:xfrm>
            <a:off x="838200" y="1825625"/>
            <a:ext cx="10515600" cy="4816180"/>
          </a:xfrm>
        </p:spPr>
        <p:txBody>
          <a:bodyPr>
            <a:normAutofit/>
          </a:bodyPr>
          <a:lstStyle/>
          <a:p>
            <a:r>
              <a:rPr lang="ja-JP" altLang="en-US" dirty="0"/>
              <a:t>メモリ空間を論理的に分割した領域</a:t>
            </a:r>
            <a:endParaRPr lang="en-US" altLang="ja-JP" dirty="0"/>
          </a:p>
          <a:p>
            <a:pPr lvl="1"/>
            <a:r>
              <a:rPr lang="ja-JP" altLang="en-US" dirty="0"/>
              <a:t>異なる種類のデータを整理し、管理する</a:t>
            </a:r>
            <a:endParaRPr lang="en-US" altLang="ja-JP" dirty="0"/>
          </a:p>
          <a:p>
            <a:pPr lvl="1"/>
            <a:r>
              <a:rPr lang="ja-JP" altLang="en-US" dirty="0"/>
              <a:t>それによりメモリの利用効率を高める</a:t>
            </a:r>
            <a:endParaRPr lang="en-US" altLang="ja-JP" dirty="0"/>
          </a:p>
          <a:p>
            <a:pPr lvl="1"/>
            <a:r>
              <a:rPr lang="ja-JP" altLang="en-US" dirty="0"/>
              <a:t>整理により、デバッグのしやすさにもつながる</a:t>
            </a:r>
            <a:endParaRPr lang="en-US" altLang="ja-JP" dirty="0"/>
          </a:p>
          <a:p>
            <a:pPr lvl="1"/>
            <a:r>
              <a:rPr lang="ja-JP" altLang="en-US" dirty="0"/>
              <a:t>壁を作る感じで、意図しないメモリ領域へのアクセスを防ぎ、プログラムの誤動作を抑止する</a:t>
            </a:r>
            <a:endParaRPr lang="en-US" altLang="ja-JP" dirty="0"/>
          </a:p>
          <a:p>
            <a:r>
              <a:rPr lang="ja-JP" altLang="en-US" dirty="0"/>
              <a:t>プログラムが実行される際に、どのメモリ領域がどの目的で使用されるかを示す</a:t>
            </a:r>
            <a:endParaRPr lang="en-US" altLang="ja-JP" dirty="0"/>
          </a:p>
          <a:p>
            <a:r>
              <a:rPr lang="ja-JP" altLang="en-US" dirty="0"/>
              <a:t>プログラムの各セクション（次のスライドで説明）が物理メモリのどの部分に配置されるかを示す</a:t>
            </a:r>
            <a:endParaRPr lang="en-US" altLang="ja-JP" dirty="0"/>
          </a:p>
          <a:p>
            <a:pPr lvl="1"/>
            <a:endParaRPr kumimoji="1" lang="ja-JP" altLang="en-US" dirty="0"/>
          </a:p>
        </p:txBody>
      </p:sp>
    </p:spTree>
    <p:extLst>
      <p:ext uri="{BB962C8B-B14F-4D97-AF65-F5344CB8AC3E}">
        <p14:creationId xmlns:p14="http://schemas.microsoft.com/office/powerpoint/2010/main" val="405713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メモリセクション一覧</a:t>
            </a:r>
            <a:r>
              <a:rPr lang="ja-JP" altLang="en-US" dirty="0"/>
              <a:t>（代表的なもの）</a:t>
            </a:r>
            <a:endParaRPr dirty="0"/>
          </a:p>
        </p:txBody>
      </p:sp>
      <p:graphicFrame>
        <p:nvGraphicFramePr>
          <p:cNvPr id="3" name="Table 2"/>
          <p:cNvGraphicFramePr>
            <a:graphicFrameLocks noGrp="1"/>
          </p:cNvGraphicFramePr>
          <p:nvPr>
            <p:extLst>
              <p:ext uri="{D42A27DB-BD31-4B8C-83A1-F6EECF244321}">
                <p14:modId xmlns:p14="http://schemas.microsoft.com/office/powerpoint/2010/main" val="524980733"/>
              </p:ext>
            </p:extLst>
          </p:nvPr>
        </p:nvGraphicFramePr>
        <p:xfrm>
          <a:off x="838198" y="1309955"/>
          <a:ext cx="10749743" cy="4633069"/>
        </p:xfrm>
        <a:graphic>
          <a:graphicData uri="http://schemas.openxmlformats.org/drawingml/2006/table">
            <a:tbl>
              <a:tblPr firstRow="1" bandRow="1">
                <a:tableStyleId>{5C22544A-7EE6-4342-B048-85BDC9FD1C3A}</a:tableStyleId>
              </a:tblPr>
              <a:tblGrid>
                <a:gridCol w="1712162">
                  <a:extLst>
                    <a:ext uri="{9D8B030D-6E8A-4147-A177-3AD203B41FA5}">
                      <a16:colId xmlns:a16="http://schemas.microsoft.com/office/drawing/2014/main" val="20000"/>
                    </a:ext>
                  </a:extLst>
                </a:gridCol>
                <a:gridCol w="9037581">
                  <a:extLst>
                    <a:ext uri="{9D8B030D-6E8A-4147-A177-3AD203B41FA5}">
                      <a16:colId xmlns:a16="http://schemas.microsoft.com/office/drawing/2014/main" val="20001"/>
                    </a:ext>
                  </a:extLst>
                </a:gridCol>
              </a:tblGrid>
              <a:tr h="243902">
                <a:tc>
                  <a:txBody>
                    <a:bodyPr/>
                    <a:lstStyle/>
                    <a:p>
                      <a:r>
                        <a:rPr dirty="0" err="1"/>
                        <a:t>セクション名</a:t>
                      </a:r>
                      <a:endParaRPr dirty="0"/>
                    </a:p>
                  </a:txBody>
                  <a:tcPr/>
                </a:tc>
                <a:tc>
                  <a:txBody>
                    <a:bodyPr/>
                    <a:lstStyle/>
                    <a:p>
                      <a:r>
                        <a:rPr lang="ja-JP" altLang="en-US" dirty="0"/>
                        <a:t>領域の用途や何を格納するかの</a:t>
                      </a:r>
                      <a:r>
                        <a:rPr dirty="0" err="1"/>
                        <a:t>説明</a:t>
                      </a:r>
                      <a:endParaRPr dirty="0"/>
                    </a:p>
                  </a:txBody>
                  <a:tcPr/>
                </a:tc>
                <a:extLst>
                  <a:ext uri="{0D108BD9-81ED-4DB2-BD59-A6C34878D82A}">
                    <a16:rowId xmlns:a16="http://schemas.microsoft.com/office/drawing/2014/main" val="10000"/>
                  </a:ext>
                </a:extLst>
              </a:tr>
              <a:tr h="426829">
                <a:tc>
                  <a:txBody>
                    <a:bodyPr/>
                    <a:lstStyle/>
                    <a:p>
                      <a:r>
                        <a:rPr dirty="0"/>
                        <a:t>.text</a:t>
                      </a:r>
                    </a:p>
                  </a:txBody>
                  <a:tcPr/>
                </a:tc>
                <a:tc>
                  <a:txBody>
                    <a:bodyPr/>
                    <a:lstStyle/>
                    <a:p>
                      <a:r>
                        <a:rPr dirty="0" err="1"/>
                        <a:t>実行可能な</a:t>
                      </a:r>
                      <a:r>
                        <a:rPr lang="ja-JP" altLang="en-US" dirty="0"/>
                        <a:t>機械語コード</a:t>
                      </a:r>
                      <a:r>
                        <a:rPr dirty="0"/>
                        <a:t>（</a:t>
                      </a:r>
                      <a:r>
                        <a:rPr dirty="0" err="1"/>
                        <a:t>命令</a:t>
                      </a:r>
                      <a:r>
                        <a:rPr dirty="0"/>
                        <a:t>）</a:t>
                      </a:r>
                      <a:r>
                        <a:rPr lang="ja-JP" altLang="en-US" dirty="0"/>
                        <a:t>を</a:t>
                      </a:r>
                      <a:r>
                        <a:rPr dirty="0" err="1"/>
                        <a:t>格納。読み取り専用。</a:t>
                      </a:r>
                      <a:r>
                        <a:rPr lang="en-US" altLang="ja-JP" dirty="0" err="1"/>
                        <a:t>ROM</a:t>
                      </a:r>
                      <a:r>
                        <a:rPr lang="ja-JP" altLang="en-US" dirty="0"/>
                        <a:t>に配置。</a:t>
                      </a:r>
                      <a:endParaRPr lang="en-US" dirty="0"/>
                    </a:p>
                    <a:p>
                      <a:r>
                        <a:rPr lang="ja-JP" altLang="en-US" dirty="0"/>
                        <a:t>このセクションのサイズがフラッシュメモリの使用容量になる。</a:t>
                      </a:r>
                      <a:endParaRPr dirty="0"/>
                    </a:p>
                  </a:txBody>
                  <a:tcPr/>
                </a:tc>
                <a:extLst>
                  <a:ext uri="{0D108BD9-81ED-4DB2-BD59-A6C34878D82A}">
                    <a16:rowId xmlns:a16="http://schemas.microsoft.com/office/drawing/2014/main" val="10001"/>
                  </a:ext>
                </a:extLst>
              </a:tr>
              <a:tr h="426829">
                <a:tc>
                  <a:txBody>
                    <a:bodyPr/>
                    <a:lstStyle/>
                    <a:p>
                      <a:r>
                        <a:t>.data</a:t>
                      </a:r>
                    </a:p>
                  </a:txBody>
                  <a:tcPr/>
                </a:tc>
                <a:tc>
                  <a:txBody>
                    <a:bodyPr/>
                    <a:lstStyle/>
                    <a:p>
                      <a:r>
                        <a:rPr dirty="0" err="1"/>
                        <a:t>初期化済みのグローバル変数や静的変数が格納される領域</a:t>
                      </a:r>
                      <a:r>
                        <a:rPr dirty="0"/>
                        <a:t>。</a:t>
                      </a:r>
                      <a:endParaRPr lang="en-US" dirty="0"/>
                    </a:p>
                    <a:p>
                      <a:r>
                        <a:rPr lang="ja-JP" altLang="en-US" dirty="0"/>
                        <a:t>プログラムの実行中に値が変更される可能性がある。</a:t>
                      </a:r>
                      <a:r>
                        <a:rPr lang="en-US" altLang="ja-JP" dirty="0"/>
                        <a:t>RAM</a:t>
                      </a:r>
                      <a:r>
                        <a:rPr lang="ja-JP" altLang="en-US" dirty="0"/>
                        <a:t>に配置。</a:t>
                      </a:r>
                      <a:endParaRPr dirty="0"/>
                    </a:p>
                  </a:txBody>
                  <a:tcPr/>
                </a:tc>
                <a:extLst>
                  <a:ext uri="{0D108BD9-81ED-4DB2-BD59-A6C34878D82A}">
                    <a16:rowId xmlns:a16="http://schemas.microsoft.com/office/drawing/2014/main" val="10002"/>
                  </a:ext>
                </a:extLst>
              </a:tr>
              <a:tr h="426829">
                <a:tc>
                  <a:txBody>
                    <a:bodyPr/>
                    <a:lstStyle/>
                    <a:p>
                      <a:r>
                        <a:t>.rodata</a:t>
                      </a:r>
                    </a:p>
                  </a:txBody>
                  <a:tcPr/>
                </a:tc>
                <a:tc>
                  <a:txBody>
                    <a:bodyPr/>
                    <a:lstStyle/>
                    <a:p>
                      <a:r>
                        <a:rPr dirty="0" err="1"/>
                        <a:t>読み取り専用の</a:t>
                      </a:r>
                      <a:r>
                        <a:rPr lang="ja-JP" altLang="en-US" dirty="0"/>
                        <a:t>データ</a:t>
                      </a:r>
                      <a:r>
                        <a:rPr dirty="0"/>
                        <a:t>（</a:t>
                      </a:r>
                      <a:r>
                        <a:rPr dirty="0" err="1"/>
                        <a:t>文字列リテラル</a:t>
                      </a:r>
                      <a:r>
                        <a:rPr lang="ja-JP" altLang="en-US" dirty="0"/>
                        <a:t>や定数で初期化済である</a:t>
                      </a:r>
                      <a:r>
                        <a:rPr dirty="0"/>
                        <a:t>）</a:t>
                      </a:r>
                      <a:r>
                        <a:rPr lang="ja-JP" altLang="en-US" dirty="0"/>
                        <a:t>を</a:t>
                      </a:r>
                      <a:r>
                        <a:rPr dirty="0" err="1"/>
                        <a:t>格納</a:t>
                      </a:r>
                      <a:endParaRPr lang="en-US" dirty="0"/>
                    </a:p>
                    <a:p>
                      <a:r>
                        <a:rPr lang="en-US" altLang="ja-JP" dirty="0"/>
                        <a:t>ROM</a:t>
                      </a:r>
                      <a:r>
                        <a:rPr lang="ja-JP" altLang="en-US" dirty="0"/>
                        <a:t>に配置。</a:t>
                      </a:r>
                      <a:endParaRPr dirty="0"/>
                    </a:p>
                  </a:txBody>
                  <a:tcPr/>
                </a:tc>
                <a:extLst>
                  <a:ext uri="{0D108BD9-81ED-4DB2-BD59-A6C34878D82A}">
                    <a16:rowId xmlns:a16="http://schemas.microsoft.com/office/drawing/2014/main" val="10003"/>
                  </a:ext>
                </a:extLst>
              </a:tr>
              <a:tr h="426829">
                <a:tc>
                  <a:txBody>
                    <a:bodyPr/>
                    <a:lstStyle/>
                    <a:p>
                      <a:r>
                        <a:t>.bss</a:t>
                      </a:r>
                    </a:p>
                  </a:txBody>
                  <a:tcPr/>
                </a:tc>
                <a:tc>
                  <a:txBody>
                    <a:bodyPr/>
                    <a:lstStyle/>
                    <a:p>
                      <a:r>
                        <a:rPr dirty="0" err="1"/>
                        <a:t>初期化されていないグローバル変数や静的変数</a:t>
                      </a:r>
                      <a:r>
                        <a:rPr lang="ja-JP" altLang="en-US" dirty="0"/>
                        <a:t>を</a:t>
                      </a:r>
                      <a:r>
                        <a:rPr dirty="0" err="1"/>
                        <a:t>格納</a:t>
                      </a:r>
                      <a:r>
                        <a:rPr lang="ja-JP" altLang="en-US" dirty="0"/>
                        <a:t>。</a:t>
                      </a:r>
                      <a:r>
                        <a:rPr lang="en-US" altLang="ja-JP" dirty="0"/>
                        <a:t>RAM</a:t>
                      </a:r>
                      <a:r>
                        <a:rPr lang="ja-JP" altLang="en-US" dirty="0"/>
                        <a:t>に配置。</a:t>
                      </a:r>
                      <a:endParaRPr lang="en-US" altLang="ja-JP" dirty="0"/>
                    </a:p>
                    <a:p>
                      <a:r>
                        <a:rPr lang="ja-JP" altLang="en-US" dirty="0"/>
                        <a:t>起動時にゼロでクリアする。初期化が不要な変数を効率的に扱う。</a:t>
                      </a:r>
                      <a:endParaRPr dirty="0"/>
                    </a:p>
                  </a:txBody>
                  <a:tcPr/>
                </a:tc>
                <a:extLst>
                  <a:ext uri="{0D108BD9-81ED-4DB2-BD59-A6C34878D82A}">
                    <a16:rowId xmlns:a16="http://schemas.microsoft.com/office/drawing/2014/main" val="10004"/>
                  </a:ext>
                </a:extLst>
              </a:tr>
              <a:tr h="426829">
                <a:tc>
                  <a:txBody>
                    <a:bodyPr/>
                    <a:lstStyle/>
                    <a:p>
                      <a:r>
                        <a:t>.heap</a:t>
                      </a:r>
                    </a:p>
                  </a:txBody>
                  <a:tcPr/>
                </a:tc>
                <a:tc>
                  <a:txBody>
                    <a:bodyPr/>
                    <a:lstStyle/>
                    <a:p>
                      <a:r>
                        <a:rPr dirty="0" err="1"/>
                        <a:t>動的に確保されるメモリ領域。mallocなどで利用。</a:t>
                      </a:r>
                      <a:r>
                        <a:rPr lang="en-US" altLang="ja-JP" dirty="0" err="1"/>
                        <a:t>RAM</a:t>
                      </a:r>
                      <a:r>
                        <a:rPr lang="ja-JP" altLang="en-US" dirty="0"/>
                        <a:t>の下位アドレス側に配置。</a:t>
                      </a:r>
                      <a:endParaRPr dirty="0"/>
                    </a:p>
                  </a:txBody>
                  <a:tcPr/>
                </a:tc>
                <a:extLst>
                  <a:ext uri="{0D108BD9-81ED-4DB2-BD59-A6C34878D82A}">
                    <a16:rowId xmlns:a16="http://schemas.microsoft.com/office/drawing/2014/main" val="10005"/>
                  </a:ext>
                </a:extLst>
              </a:tr>
              <a:tr h="426829">
                <a:tc>
                  <a:txBody>
                    <a:bodyPr/>
                    <a:lstStyle/>
                    <a:p>
                      <a:r>
                        <a:t>.stack</a:t>
                      </a:r>
                    </a:p>
                  </a:txBody>
                  <a:tcPr/>
                </a:tc>
                <a:tc>
                  <a:txBody>
                    <a:bodyPr/>
                    <a:lstStyle/>
                    <a:p>
                      <a:r>
                        <a:rPr dirty="0" err="1"/>
                        <a:t>関数呼び出し時のローカル変数や戻りアドレスなど</a:t>
                      </a:r>
                      <a:r>
                        <a:rPr lang="ja-JP" altLang="en-US" dirty="0"/>
                        <a:t>を</a:t>
                      </a:r>
                      <a:r>
                        <a:rPr dirty="0" err="1"/>
                        <a:t>格納</a:t>
                      </a:r>
                      <a:r>
                        <a:rPr lang="ja-JP" altLang="en-US" dirty="0"/>
                        <a:t>。</a:t>
                      </a:r>
                      <a:r>
                        <a:rPr lang="en-US" altLang="ja-JP" dirty="0"/>
                        <a:t>RAM</a:t>
                      </a:r>
                      <a:r>
                        <a:rPr lang="ja-JP" altLang="en-US" dirty="0"/>
                        <a:t>に上位アドレス側に配置。</a:t>
                      </a:r>
                      <a:endParaRPr dirty="0"/>
                    </a:p>
                  </a:txBody>
                  <a:tcPr/>
                </a:tc>
                <a:extLst>
                  <a:ext uri="{0D108BD9-81ED-4DB2-BD59-A6C34878D82A}">
                    <a16:rowId xmlns:a16="http://schemas.microsoft.com/office/drawing/2014/main" val="10006"/>
                  </a:ext>
                </a:extLst>
              </a:tr>
              <a:tr h="426829">
                <a:tc>
                  <a:txBody>
                    <a:bodyPr/>
                    <a:lstStyle/>
                    <a:p>
                      <a:r>
                        <a:rPr lang="en-US" dirty="0"/>
                        <a:t>.vector</a:t>
                      </a:r>
                    </a:p>
                  </a:txBody>
                  <a:tcPr/>
                </a:tc>
                <a:tc>
                  <a:txBody>
                    <a:bodyPr/>
                    <a:lstStyle/>
                    <a:p>
                      <a:r>
                        <a:rPr lang="ja-JP" altLang="en-US" dirty="0"/>
                        <a:t>割り込みベクタテーブルや例外ベクタテーブルを格納</a:t>
                      </a:r>
                      <a:endParaRPr lang="en-US" altLang="ja-JP" dirty="0"/>
                    </a:p>
                    <a:p>
                      <a:r>
                        <a:rPr lang="ja-JP" altLang="en-US" dirty="0"/>
                        <a:t>割り込みや例外が発生した際に、どの処理ルーチンに分岐するかを定義する</a:t>
                      </a:r>
                      <a:endParaRPr lang="en-US" altLang="ja-JP" dirty="0"/>
                    </a:p>
                  </a:txBody>
                  <a:tcPr/>
                </a:tc>
                <a:extLst>
                  <a:ext uri="{0D108BD9-81ED-4DB2-BD59-A6C34878D82A}">
                    <a16:rowId xmlns:a16="http://schemas.microsoft.com/office/drawing/2014/main" val="248968859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A05A7-14FE-029E-19D2-B951DFD32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C31E0B-F89C-0F5C-F88A-86D461F80E75}"/>
              </a:ext>
            </a:extLst>
          </p:cNvPr>
          <p:cNvSpPr>
            <a:spLocks noGrp="1"/>
          </p:cNvSpPr>
          <p:nvPr>
            <p:ph type="title"/>
          </p:nvPr>
        </p:nvSpPr>
        <p:spPr/>
        <p:txBody>
          <a:bodyPr/>
          <a:lstStyle/>
          <a:p>
            <a:r>
              <a:rPr dirty="0" err="1"/>
              <a:t>メモリセクション</a:t>
            </a:r>
            <a:r>
              <a:rPr lang="en-US" dirty="0"/>
              <a:t>(</a:t>
            </a:r>
            <a:r>
              <a:rPr lang="ja-JP" altLang="en-US" dirty="0"/>
              <a:t>その他</a:t>
            </a:r>
            <a:r>
              <a:rPr lang="en-US" altLang="ja-JP" dirty="0"/>
              <a:t>)</a:t>
            </a:r>
            <a:endParaRPr dirty="0"/>
          </a:p>
        </p:txBody>
      </p:sp>
      <p:graphicFrame>
        <p:nvGraphicFramePr>
          <p:cNvPr id="3" name="Table 2">
            <a:extLst>
              <a:ext uri="{FF2B5EF4-FFF2-40B4-BE49-F238E27FC236}">
                <a16:creationId xmlns:a16="http://schemas.microsoft.com/office/drawing/2014/main" id="{A4D4AA82-322F-9FAC-67EC-15DB13A2C4F6}"/>
              </a:ext>
            </a:extLst>
          </p:cNvPr>
          <p:cNvGraphicFramePr>
            <a:graphicFrameLocks noGrp="1"/>
          </p:cNvGraphicFramePr>
          <p:nvPr>
            <p:extLst>
              <p:ext uri="{D42A27DB-BD31-4B8C-83A1-F6EECF244321}">
                <p14:modId xmlns:p14="http://schemas.microsoft.com/office/powerpoint/2010/main" val="2328318178"/>
              </p:ext>
            </p:extLst>
          </p:nvPr>
        </p:nvGraphicFramePr>
        <p:xfrm>
          <a:off x="838198" y="1309955"/>
          <a:ext cx="10749743" cy="2865665"/>
        </p:xfrm>
        <a:graphic>
          <a:graphicData uri="http://schemas.openxmlformats.org/drawingml/2006/table">
            <a:tbl>
              <a:tblPr firstRow="1" bandRow="1">
                <a:tableStyleId>{5C22544A-7EE6-4342-B048-85BDC9FD1C3A}</a:tableStyleId>
              </a:tblPr>
              <a:tblGrid>
                <a:gridCol w="1712162">
                  <a:extLst>
                    <a:ext uri="{9D8B030D-6E8A-4147-A177-3AD203B41FA5}">
                      <a16:colId xmlns:a16="http://schemas.microsoft.com/office/drawing/2014/main" val="20000"/>
                    </a:ext>
                  </a:extLst>
                </a:gridCol>
                <a:gridCol w="9037581">
                  <a:extLst>
                    <a:ext uri="{9D8B030D-6E8A-4147-A177-3AD203B41FA5}">
                      <a16:colId xmlns:a16="http://schemas.microsoft.com/office/drawing/2014/main" val="20001"/>
                    </a:ext>
                  </a:extLst>
                </a:gridCol>
              </a:tblGrid>
              <a:tr h="243902">
                <a:tc>
                  <a:txBody>
                    <a:bodyPr/>
                    <a:lstStyle/>
                    <a:p>
                      <a:r>
                        <a:rPr dirty="0" err="1"/>
                        <a:t>セクション名</a:t>
                      </a:r>
                      <a:endParaRPr dirty="0"/>
                    </a:p>
                  </a:txBody>
                  <a:tcPr/>
                </a:tc>
                <a:tc>
                  <a:txBody>
                    <a:bodyPr/>
                    <a:lstStyle/>
                    <a:p>
                      <a:r>
                        <a:t>説明</a:t>
                      </a:r>
                    </a:p>
                  </a:txBody>
                  <a:tcPr/>
                </a:tc>
                <a:extLst>
                  <a:ext uri="{0D108BD9-81ED-4DB2-BD59-A6C34878D82A}">
                    <a16:rowId xmlns:a16="http://schemas.microsoft.com/office/drawing/2014/main" val="10000"/>
                  </a:ext>
                </a:extLst>
              </a:tr>
              <a:tr h="426829">
                <a:tc>
                  <a:txBody>
                    <a:bodyPr/>
                    <a:lstStyle/>
                    <a:p>
                      <a:r>
                        <a:t>.init</a:t>
                      </a:r>
                    </a:p>
                  </a:txBody>
                  <a:tcPr/>
                </a:tc>
                <a:tc>
                  <a:txBody>
                    <a:bodyPr/>
                    <a:lstStyle/>
                    <a:p>
                      <a:r>
                        <a:rPr lang="ja-JP" altLang="en-US" dirty="0"/>
                        <a:t>プログラム初期化コードを含む</a:t>
                      </a:r>
                    </a:p>
                  </a:txBody>
                  <a:tcPr/>
                </a:tc>
                <a:extLst>
                  <a:ext uri="{0D108BD9-81ED-4DB2-BD59-A6C34878D82A}">
                    <a16:rowId xmlns:a16="http://schemas.microsoft.com/office/drawing/2014/main" val="10007"/>
                  </a:ext>
                </a:extLst>
              </a:tr>
              <a:tr h="426829">
                <a:tc>
                  <a:txBody>
                    <a:bodyPr/>
                    <a:lstStyle/>
                    <a:p>
                      <a:r>
                        <a:t>.fini</a:t>
                      </a:r>
                    </a:p>
                  </a:txBody>
                  <a:tcPr/>
                </a:tc>
                <a:tc>
                  <a:txBody>
                    <a:bodyPr/>
                    <a:lstStyle/>
                    <a:p>
                      <a:r>
                        <a:rPr dirty="0" err="1"/>
                        <a:t>プログラム終了時に実行されるコード</a:t>
                      </a:r>
                      <a:r>
                        <a:rPr lang="ja-JP" altLang="en-US" dirty="0"/>
                        <a:t>を含む</a:t>
                      </a:r>
                      <a:endParaRPr dirty="0"/>
                    </a:p>
                  </a:txBody>
                  <a:tcPr/>
                </a:tc>
                <a:extLst>
                  <a:ext uri="{0D108BD9-81ED-4DB2-BD59-A6C34878D82A}">
                    <a16:rowId xmlns:a16="http://schemas.microsoft.com/office/drawing/2014/main" val="10008"/>
                  </a:ext>
                </a:extLst>
              </a:tr>
              <a:tr h="426829">
                <a:tc>
                  <a:txBody>
                    <a:bodyPr/>
                    <a:lstStyle/>
                    <a:p>
                      <a:r>
                        <a:t>.comment</a:t>
                      </a:r>
                    </a:p>
                  </a:txBody>
                  <a:tcPr/>
                </a:tc>
                <a:tc>
                  <a:txBody>
                    <a:bodyPr/>
                    <a:lstStyle/>
                    <a:p>
                      <a:r>
                        <a:rPr dirty="0" err="1"/>
                        <a:t>コンパイル時のコメント情報など</a:t>
                      </a:r>
                      <a:r>
                        <a:rPr lang="ja-JP" altLang="en-US" dirty="0"/>
                        <a:t>を</a:t>
                      </a:r>
                      <a:r>
                        <a:rPr dirty="0"/>
                        <a:t>含</a:t>
                      </a:r>
                      <a:r>
                        <a:rPr lang="ja-JP" altLang="en-US" dirty="0"/>
                        <a:t>む</a:t>
                      </a:r>
                      <a:r>
                        <a:rPr dirty="0"/>
                        <a:t>（</a:t>
                      </a:r>
                      <a:r>
                        <a:rPr dirty="0" err="1"/>
                        <a:t>実行には関係しない</a:t>
                      </a:r>
                      <a:r>
                        <a:rPr dirty="0"/>
                        <a:t>）</a:t>
                      </a:r>
                    </a:p>
                  </a:txBody>
                  <a:tcPr/>
                </a:tc>
                <a:extLst>
                  <a:ext uri="{0D108BD9-81ED-4DB2-BD59-A6C34878D82A}">
                    <a16:rowId xmlns:a16="http://schemas.microsoft.com/office/drawing/2014/main" val="10009"/>
                  </a:ext>
                </a:extLst>
              </a:tr>
              <a:tr h="426829">
                <a:tc>
                  <a:txBody>
                    <a:bodyPr/>
                    <a:lstStyle/>
                    <a:p>
                      <a:r>
                        <a:t>.symtab</a:t>
                      </a:r>
                    </a:p>
                  </a:txBody>
                  <a:tcPr/>
                </a:tc>
                <a:tc>
                  <a:txBody>
                    <a:bodyPr/>
                    <a:lstStyle/>
                    <a:p>
                      <a:r>
                        <a:rPr dirty="0" err="1"/>
                        <a:t>シンボルテーブル（デバッグやリンク用</a:t>
                      </a:r>
                      <a:r>
                        <a:rPr dirty="0"/>
                        <a:t>）</a:t>
                      </a:r>
                    </a:p>
                  </a:txBody>
                  <a:tcPr/>
                </a:tc>
                <a:extLst>
                  <a:ext uri="{0D108BD9-81ED-4DB2-BD59-A6C34878D82A}">
                    <a16:rowId xmlns:a16="http://schemas.microsoft.com/office/drawing/2014/main" val="10010"/>
                  </a:ext>
                </a:extLst>
              </a:tr>
              <a:tr h="243902">
                <a:tc>
                  <a:txBody>
                    <a:bodyPr/>
                    <a:lstStyle/>
                    <a:p>
                      <a:r>
                        <a:t>.strtab</a:t>
                      </a:r>
                    </a:p>
                  </a:txBody>
                  <a:tcPr/>
                </a:tc>
                <a:tc>
                  <a:txBody>
                    <a:bodyPr/>
                    <a:lstStyle/>
                    <a:p>
                      <a:r>
                        <a:rPr dirty="0" err="1"/>
                        <a:t>シンボル名などの文字列テーブル</a:t>
                      </a:r>
                      <a:endParaRPr dirty="0"/>
                    </a:p>
                  </a:txBody>
                  <a:tcPr/>
                </a:tc>
                <a:extLst>
                  <a:ext uri="{0D108BD9-81ED-4DB2-BD59-A6C34878D82A}">
                    <a16:rowId xmlns:a16="http://schemas.microsoft.com/office/drawing/2014/main" val="10011"/>
                  </a:ext>
                </a:extLst>
              </a:tr>
              <a:tr h="426829">
                <a:tc>
                  <a:txBody>
                    <a:bodyPr/>
                    <a:lstStyle/>
                    <a:p>
                      <a:r>
                        <a:t>.debug</a:t>
                      </a:r>
                    </a:p>
                  </a:txBody>
                  <a:tcPr/>
                </a:tc>
                <a:tc>
                  <a:txBody>
                    <a:bodyPr/>
                    <a:lstStyle/>
                    <a:p>
                      <a:r>
                        <a:rPr dirty="0" err="1"/>
                        <a:t>デバッグ情報が含まれる領域（実行ファイルには不要</a:t>
                      </a:r>
                      <a:r>
                        <a:rPr dirty="0"/>
                        <a:t>）</a:t>
                      </a: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5696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5421-AF8E-CA95-2D15-D3AAC93E787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D6D16C0-529B-4CE5-BD17-49440A604380}"/>
              </a:ext>
            </a:extLst>
          </p:cNvPr>
          <p:cNvSpPr>
            <a:spLocks noGrp="1"/>
          </p:cNvSpPr>
          <p:nvPr>
            <p:ph type="title"/>
          </p:nvPr>
        </p:nvSpPr>
        <p:spPr/>
        <p:txBody>
          <a:bodyPr/>
          <a:lstStyle/>
          <a:p>
            <a:r>
              <a:rPr lang="ja-JP" altLang="en-US" dirty="0"/>
              <a:t>各</a:t>
            </a:r>
            <a:r>
              <a:rPr kumimoji="1" lang="ja-JP" altLang="en-US" dirty="0"/>
              <a:t>セクションの名称について</a:t>
            </a:r>
            <a:r>
              <a:rPr kumimoji="1" lang="en-US" altLang="ja-JP" dirty="0"/>
              <a:t>【</a:t>
            </a:r>
            <a:r>
              <a:rPr kumimoji="1" lang="ja-JP" altLang="en-US" dirty="0"/>
              <a:t>参考用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04EE3F4-6CB0-E009-E9A3-3AECB79E62FE}"/>
              </a:ext>
            </a:extLst>
          </p:cNvPr>
          <p:cNvSpPr>
            <a:spLocks noGrp="1"/>
          </p:cNvSpPr>
          <p:nvPr>
            <p:ph idx="1"/>
          </p:nvPr>
        </p:nvSpPr>
        <p:spPr>
          <a:xfrm>
            <a:off x="838200" y="1825625"/>
            <a:ext cx="10515600" cy="4816180"/>
          </a:xfrm>
        </p:spPr>
        <p:txBody>
          <a:bodyPr>
            <a:normAutofit/>
          </a:bodyPr>
          <a:lstStyle/>
          <a:p>
            <a:r>
              <a:rPr kumimoji="1" lang="en-US" altLang="ja-JP" dirty="0"/>
              <a:t>.</a:t>
            </a:r>
            <a:r>
              <a:rPr kumimoji="1" lang="en-US" altLang="ja-JP" dirty="0" err="1"/>
              <a:t>bss</a:t>
            </a:r>
            <a:r>
              <a:rPr kumimoji="1" lang="en-US" altLang="ja-JP" dirty="0"/>
              <a:t>(Block Started by Symbol)</a:t>
            </a:r>
            <a:r>
              <a:rPr kumimoji="1" lang="ja-JP" altLang="en-US" dirty="0"/>
              <a:t>セクション</a:t>
            </a:r>
            <a:endParaRPr kumimoji="1" lang="en-US" altLang="ja-JP" dirty="0"/>
          </a:p>
          <a:p>
            <a:pPr lvl="1"/>
            <a:r>
              <a:rPr kumimoji="1" lang="ja-JP" altLang="en-US" dirty="0"/>
              <a:t>「シンボルによって開始されるブロック」の意味</a:t>
            </a:r>
            <a:endParaRPr kumimoji="1" lang="en-US" altLang="ja-JP" dirty="0"/>
          </a:p>
          <a:p>
            <a:pPr lvl="1"/>
            <a:r>
              <a:rPr kumimoji="1" lang="ja-JP" altLang="en-US" dirty="0"/>
              <a:t>かつて同名の疑似命令</a:t>
            </a:r>
            <a:r>
              <a:rPr kumimoji="1" lang="en-US" altLang="ja-JP" dirty="0"/>
              <a:t>(</a:t>
            </a:r>
            <a:r>
              <a:rPr kumimoji="1" lang="ja-JP" altLang="en-US" dirty="0"/>
              <a:t>アセンブラに対する指示</a:t>
            </a:r>
            <a:r>
              <a:rPr kumimoji="1" lang="en-US" altLang="ja-JP" dirty="0"/>
              <a:t>)</a:t>
            </a:r>
            <a:r>
              <a:rPr kumimoji="1" lang="ja-JP" altLang="en-US" dirty="0"/>
              <a:t>が存在し、シンボル（変数名など）に対応するメモリ領域を確保するために使用されたが、初期化は行わなかった</a:t>
            </a:r>
            <a:endParaRPr kumimoji="1" lang="en-US" altLang="ja-JP" dirty="0"/>
          </a:p>
          <a:p>
            <a:pPr lvl="1"/>
            <a:r>
              <a:rPr lang="ja-JP" altLang="en-US" dirty="0"/>
              <a:t>変数のサイズ情報のみが記録され、実際のデータは含まれない</a:t>
            </a:r>
            <a:endParaRPr lang="en-US" altLang="ja-JP" dirty="0"/>
          </a:p>
          <a:p>
            <a:r>
              <a:rPr lang="en-US" altLang="ja-JP" dirty="0"/>
              <a:t>.t</a:t>
            </a:r>
            <a:r>
              <a:rPr kumimoji="1" lang="en-US" altLang="ja-JP" dirty="0"/>
              <a:t>ext</a:t>
            </a:r>
            <a:r>
              <a:rPr kumimoji="1" lang="ja-JP" altLang="en-US" dirty="0"/>
              <a:t> セクション</a:t>
            </a:r>
            <a:endParaRPr kumimoji="1" lang="en-US" altLang="ja-JP" dirty="0"/>
          </a:p>
          <a:p>
            <a:pPr lvl="1"/>
            <a:r>
              <a:rPr lang="ja-JP" altLang="en-US" dirty="0"/>
              <a:t>名前の由来として、</a:t>
            </a:r>
            <a:r>
              <a:rPr kumimoji="1" lang="ja-JP" altLang="en-US" dirty="0"/>
              <a:t>テキストという言葉は、プログラムのソースコードを指す。コンパイルされたプログラムの機械語（バイナリコード）がこのセクションに含まれる</a:t>
            </a:r>
            <a:endParaRPr kumimoji="1" lang="en-US" altLang="ja-JP" dirty="0"/>
          </a:p>
          <a:p>
            <a:pPr lvl="1"/>
            <a:r>
              <a:rPr kumimoji="1" lang="ja-JP" altLang="en-US" dirty="0"/>
              <a:t>プログラムの命令（インストラクション）が、アセンブリ言語のレベルではテキストとして表現されていたということ</a:t>
            </a:r>
          </a:p>
        </p:txBody>
      </p:sp>
    </p:spTree>
    <p:extLst>
      <p:ext uri="{BB962C8B-B14F-4D97-AF65-F5344CB8AC3E}">
        <p14:creationId xmlns:p14="http://schemas.microsoft.com/office/powerpoint/2010/main" val="245261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8B211-6A6B-9A50-02D5-36FD901C84F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A5E8F8-0EE6-2990-10BE-F1B024EC727F}"/>
              </a:ext>
            </a:extLst>
          </p:cNvPr>
          <p:cNvSpPr>
            <a:spLocks noGrp="1"/>
          </p:cNvSpPr>
          <p:nvPr>
            <p:ph type="title"/>
          </p:nvPr>
        </p:nvSpPr>
        <p:spPr/>
        <p:txBody>
          <a:bodyPr/>
          <a:lstStyle/>
          <a:p>
            <a:r>
              <a:rPr lang="ja-JP" altLang="en-US" dirty="0"/>
              <a:t>各</a:t>
            </a:r>
            <a:r>
              <a:rPr kumimoji="1" lang="ja-JP" altLang="en-US" dirty="0"/>
              <a:t>セクションの名称について</a:t>
            </a:r>
            <a:r>
              <a:rPr kumimoji="1" lang="en-US" altLang="ja-JP" dirty="0"/>
              <a:t>【</a:t>
            </a:r>
            <a:r>
              <a:rPr kumimoji="1" lang="ja-JP" altLang="en-US" dirty="0"/>
              <a:t>参考用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13418F7F-72DA-06A8-CFE6-CE9480450DD7}"/>
              </a:ext>
            </a:extLst>
          </p:cNvPr>
          <p:cNvSpPr>
            <a:spLocks noGrp="1"/>
          </p:cNvSpPr>
          <p:nvPr>
            <p:ph idx="1"/>
          </p:nvPr>
        </p:nvSpPr>
        <p:spPr>
          <a:xfrm>
            <a:off x="838200" y="1825625"/>
            <a:ext cx="10515600" cy="4816180"/>
          </a:xfrm>
        </p:spPr>
        <p:txBody>
          <a:bodyPr>
            <a:normAutofit/>
          </a:bodyPr>
          <a:lstStyle/>
          <a:p>
            <a:pPr marL="0" indent="0">
              <a:buNone/>
            </a:pPr>
            <a:r>
              <a:rPr kumimoji="1" lang="en-US" altLang="ja-JP" b="1" dirty="0"/>
              <a:t>.</a:t>
            </a:r>
            <a:r>
              <a:rPr lang="en-US" altLang="ja-JP" b="1" dirty="0"/>
              <a:t>t</a:t>
            </a:r>
            <a:r>
              <a:rPr kumimoji="1" lang="en-US" altLang="ja-JP" b="1" dirty="0"/>
              <a:t>ext</a:t>
            </a:r>
            <a:r>
              <a:rPr kumimoji="1" lang="ja-JP" altLang="en-US" b="1" dirty="0"/>
              <a:t> セクションと紙に手書きのプログラムの関係：</a:t>
            </a:r>
            <a:endParaRPr kumimoji="1" lang="en-US" altLang="ja-JP" b="1" dirty="0"/>
          </a:p>
          <a:p>
            <a:pPr marL="0" indent="0">
              <a:buNone/>
            </a:pPr>
            <a:r>
              <a:rPr kumimoji="1" lang="ja-JP" altLang="en-US" dirty="0"/>
              <a:t>手書きからパンチカードを作成していた。</a:t>
            </a:r>
            <a:endParaRPr kumimoji="1" lang="en-US" altLang="ja-JP" dirty="0"/>
          </a:p>
          <a:p>
            <a:pPr marL="0" indent="0">
              <a:buNone/>
            </a:pPr>
            <a:endParaRPr kumimoji="1" lang="en-US" altLang="ja-JP" dirty="0"/>
          </a:p>
          <a:p>
            <a:pPr marL="0" indent="0">
              <a:buNone/>
            </a:pPr>
            <a:r>
              <a:rPr kumimoji="1" lang="ja-JP" altLang="en-US" dirty="0"/>
              <a:t>手順</a:t>
            </a:r>
            <a:r>
              <a:rPr kumimoji="1" lang="en-US" altLang="ja-JP" dirty="0"/>
              <a:t>:</a:t>
            </a:r>
          </a:p>
          <a:p>
            <a:pPr marL="514350" indent="-514350">
              <a:buFont typeface="+mj-lt"/>
              <a:buAutoNum type="arabicPeriod"/>
            </a:pPr>
            <a:r>
              <a:rPr kumimoji="1" lang="ja-JP" altLang="en-US" dirty="0"/>
              <a:t>コーディングシートに手書きでプログラムを書く。</a:t>
            </a:r>
          </a:p>
          <a:p>
            <a:pPr marL="514350" indent="-514350">
              <a:buFont typeface="+mj-lt"/>
              <a:buAutoNum type="arabicPeriod"/>
            </a:pPr>
            <a:r>
              <a:rPr kumimoji="1" lang="ja-JP" altLang="en-US" dirty="0"/>
              <a:t>キーパンチャーがコーディングシートを見て、パンチカードに穴を開けてデータを入力する</a:t>
            </a:r>
            <a:endParaRPr kumimoji="1" lang="en-US" altLang="ja-JP" dirty="0"/>
          </a:p>
          <a:p>
            <a:pPr marL="514350" indent="-514350">
              <a:buFont typeface="+mj-lt"/>
              <a:buAutoNum type="arabicPeriod"/>
            </a:pPr>
            <a:r>
              <a:rPr kumimoji="1" lang="ja-JP" altLang="en-US" dirty="0"/>
              <a:t>パンチカードをコンピュータに読み込ませてプログラムを実行する</a:t>
            </a:r>
            <a:endParaRPr kumimoji="1" lang="en-US" altLang="ja-JP" dirty="0"/>
          </a:p>
        </p:txBody>
      </p:sp>
    </p:spTree>
    <p:extLst>
      <p:ext uri="{BB962C8B-B14F-4D97-AF65-F5344CB8AC3E}">
        <p14:creationId xmlns:p14="http://schemas.microsoft.com/office/powerpoint/2010/main" val="2202420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C8B24-8280-555E-0FC4-67A10313592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9AC0E20-EC6D-3931-7535-D291E2D5B53A}"/>
              </a:ext>
            </a:extLst>
          </p:cNvPr>
          <p:cNvSpPr>
            <a:spLocks noGrp="1"/>
          </p:cNvSpPr>
          <p:nvPr>
            <p:ph type="title"/>
          </p:nvPr>
        </p:nvSpPr>
        <p:spPr/>
        <p:txBody>
          <a:bodyPr/>
          <a:lstStyle/>
          <a:p>
            <a:r>
              <a:rPr lang="ja-JP" altLang="en-US" dirty="0"/>
              <a:t>スタック</a:t>
            </a:r>
            <a:r>
              <a:rPr kumimoji="1" lang="ja-JP" altLang="en-US" dirty="0"/>
              <a:t>セクションについて</a:t>
            </a:r>
            <a:r>
              <a:rPr kumimoji="1" lang="en-US" altLang="ja-JP" dirty="0"/>
              <a:t>【</a:t>
            </a:r>
            <a:r>
              <a:rPr kumimoji="1" lang="ja-JP" altLang="en-US" dirty="0"/>
              <a:t>参考用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405B6BC-3DFF-FFA6-8F51-57767056A7B5}"/>
              </a:ext>
            </a:extLst>
          </p:cNvPr>
          <p:cNvSpPr>
            <a:spLocks noGrp="1"/>
          </p:cNvSpPr>
          <p:nvPr>
            <p:ph idx="1"/>
          </p:nvPr>
        </p:nvSpPr>
        <p:spPr>
          <a:xfrm>
            <a:off x="838200" y="1825625"/>
            <a:ext cx="10515600" cy="4816180"/>
          </a:xfrm>
        </p:spPr>
        <p:txBody>
          <a:bodyPr>
            <a:normAutofit/>
          </a:bodyPr>
          <a:lstStyle/>
          <a:p>
            <a:r>
              <a:rPr lang="ja-JP" altLang="en-US" dirty="0"/>
              <a:t>関数呼び出し時の戻りアドレス、ローカル変数、一時的なデータなどが一時的に格納される領域</a:t>
            </a:r>
            <a:endParaRPr lang="en-US" altLang="ja-JP" dirty="0"/>
          </a:p>
          <a:p>
            <a:r>
              <a:rPr lang="ja-JP" altLang="en-US" dirty="0"/>
              <a:t>後入れ先出し；</a:t>
            </a:r>
            <a:r>
              <a:rPr lang="en-US" altLang="ja-JP" dirty="0"/>
              <a:t>LIFO</a:t>
            </a:r>
            <a:r>
              <a:rPr lang="ja-JP" altLang="en-US" dirty="0"/>
              <a:t>（</a:t>
            </a:r>
            <a:r>
              <a:rPr lang="en-US" altLang="ja-JP" dirty="0"/>
              <a:t>Last-In, First-Out</a:t>
            </a:r>
            <a:r>
              <a:rPr lang="ja-JP" altLang="en-US" dirty="0"/>
              <a:t>）のデータ構造を持つ</a:t>
            </a:r>
            <a:endParaRPr lang="en-US" altLang="ja-JP" dirty="0"/>
          </a:p>
          <a:p>
            <a:r>
              <a:rPr lang="ja-JP" altLang="en-US" dirty="0"/>
              <a:t>プログラムが関数を呼び出したり、戻ったりするたびにデータが積まれたり（</a:t>
            </a:r>
            <a:r>
              <a:rPr lang="en-US" altLang="ja-JP" dirty="0"/>
              <a:t>push</a:t>
            </a:r>
            <a:r>
              <a:rPr lang="ja-JP" altLang="en-US" dirty="0"/>
              <a:t>）、取り出されたり（</a:t>
            </a:r>
            <a:r>
              <a:rPr lang="en-US" altLang="ja-JP" dirty="0"/>
              <a:t>pop</a:t>
            </a:r>
            <a:r>
              <a:rPr lang="ja-JP" altLang="en-US" dirty="0"/>
              <a:t>）する</a:t>
            </a:r>
            <a:endParaRPr lang="en-US" altLang="ja-JP" dirty="0"/>
          </a:p>
          <a:p>
            <a:r>
              <a:rPr kumimoji="1" lang="ja-JP" altLang="en-US" dirty="0"/>
              <a:t>スタックポインタ（通常はレジスタで管理される）が、新しいデータが積み上げられるたびに</a:t>
            </a:r>
            <a:r>
              <a:rPr kumimoji="1" lang="ja-JP" altLang="en-US" b="1" dirty="0"/>
              <a:t>低いアドレスへ移動する</a:t>
            </a:r>
            <a:r>
              <a:rPr kumimoji="1" lang="ja-JP" altLang="en-US" dirty="0"/>
              <a:t>という形</a:t>
            </a:r>
          </a:p>
        </p:txBody>
      </p:sp>
    </p:spTree>
    <p:extLst>
      <p:ext uri="{BB962C8B-B14F-4D97-AF65-F5344CB8AC3E}">
        <p14:creationId xmlns:p14="http://schemas.microsoft.com/office/powerpoint/2010/main" val="325515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ACF3E-B01F-ED11-3076-E949628BCB2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701122C-9ECA-8D90-B153-9738B631F148}"/>
              </a:ext>
            </a:extLst>
          </p:cNvPr>
          <p:cNvSpPr>
            <a:spLocks noGrp="1"/>
          </p:cNvSpPr>
          <p:nvPr>
            <p:ph type="title"/>
          </p:nvPr>
        </p:nvSpPr>
        <p:spPr/>
        <p:txBody>
          <a:bodyPr/>
          <a:lstStyle/>
          <a:p>
            <a:r>
              <a:rPr lang="ja-JP" altLang="en-US" dirty="0"/>
              <a:t>ヒープ</a:t>
            </a:r>
            <a:r>
              <a:rPr kumimoji="1" lang="ja-JP" altLang="en-US" dirty="0"/>
              <a:t>セクションについて</a:t>
            </a:r>
            <a:r>
              <a:rPr kumimoji="1" lang="en-US" altLang="ja-JP" dirty="0"/>
              <a:t>【</a:t>
            </a:r>
            <a:r>
              <a:rPr kumimoji="1" lang="ja-JP" altLang="en-US" dirty="0"/>
              <a:t>参考用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6AD12389-0ADA-9D8A-3952-664E52F51F73}"/>
              </a:ext>
            </a:extLst>
          </p:cNvPr>
          <p:cNvSpPr>
            <a:spLocks noGrp="1"/>
          </p:cNvSpPr>
          <p:nvPr>
            <p:ph idx="1"/>
          </p:nvPr>
        </p:nvSpPr>
        <p:spPr>
          <a:xfrm>
            <a:off x="838200" y="1825625"/>
            <a:ext cx="10515600" cy="4816180"/>
          </a:xfrm>
        </p:spPr>
        <p:txBody>
          <a:bodyPr>
            <a:normAutofit/>
          </a:bodyPr>
          <a:lstStyle/>
          <a:p>
            <a:r>
              <a:rPr lang="ja-JP" altLang="en-US" dirty="0"/>
              <a:t>どのような順序で確保・解放するかは、ソフトウェア側で自由に決められる</a:t>
            </a:r>
            <a:endParaRPr kumimoji="1" lang="ja-JP" altLang="en-US" dirty="0"/>
          </a:p>
        </p:txBody>
      </p:sp>
    </p:spTree>
    <p:extLst>
      <p:ext uri="{BB962C8B-B14F-4D97-AF65-F5344CB8AC3E}">
        <p14:creationId xmlns:p14="http://schemas.microsoft.com/office/powerpoint/2010/main" val="2109222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343F1-48B8-3902-3B4A-1C41B036A9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9B170B2-853D-A825-C466-848A6D502FC9}"/>
              </a:ext>
            </a:extLst>
          </p:cNvPr>
          <p:cNvSpPr>
            <a:spLocks noGrp="1"/>
          </p:cNvSpPr>
          <p:nvPr>
            <p:ph type="title"/>
          </p:nvPr>
        </p:nvSpPr>
        <p:spPr/>
        <p:txBody>
          <a:bodyPr/>
          <a:lstStyle/>
          <a:p>
            <a:r>
              <a:rPr kumimoji="1" lang="ja-JP" altLang="en-US" dirty="0"/>
              <a:t>ベクタセクションについて</a:t>
            </a:r>
            <a:r>
              <a:rPr kumimoji="1" lang="en-US" altLang="ja-JP" dirty="0"/>
              <a:t>【</a:t>
            </a:r>
            <a:r>
              <a:rPr kumimoji="1" lang="ja-JP" altLang="en-US" dirty="0"/>
              <a:t>参考用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F1B32383-3939-4BDC-0B46-CC87EC274E09}"/>
              </a:ext>
            </a:extLst>
          </p:cNvPr>
          <p:cNvSpPr>
            <a:spLocks noGrp="1"/>
          </p:cNvSpPr>
          <p:nvPr>
            <p:ph idx="1"/>
          </p:nvPr>
        </p:nvSpPr>
        <p:spPr>
          <a:xfrm>
            <a:off x="838200" y="1825625"/>
            <a:ext cx="10515600" cy="4816180"/>
          </a:xfrm>
        </p:spPr>
        <p:txBody>
          <a:bodyPr>
            <a:normAutofit/>
          </a:bodyPr>
          <a:lstStyle/>
          <a:p>
            <a:r>
              <a:rPr lang="ja-JP" altLang="en-US" dirty="0"/>
              <a:t>割り込みや例外が発生した際に、どの処理ルーチンを実行するかを示すアドレス（ベクタ）の配列。</a:t>
            </a:r>
            <a:endParaRPr lang="en-US" altLang="ja-JP" dirty="0"/>
          </a:p>
          <a:p>
            <a:r>
              <a:rPr lang="ja-JP" altLang="en-US" dirty="0"/>
              <a:t>通常、メモリの先頭付近の固定されたアドレスに配置される。</a:t>
            </a:r>
            <a:endParaRPr lang="en-US" altLang="ja-JP" dirty="0"/>
          </a:p>
          <a:p>
            <a:r>
              <a:rPr lang="ja-JP" altLang="en-US" dirty="0"/>
              <a:t>リセットハンドラのアドレスや各割り込みハンドラのアドレスなどが含まれる。</a:t>
            </a:r>
            <a:endParaRPr lang="en-US" altLang="ja-JP" dirty="0"/>
          </a:p>
          <a:p>
            <a:r>
              <a:rPr lang="en-US" altLang="ja-JP" dirty="0"/>
              <a:t>CPU</a:t>
            </a:r>
            <a:r>
              <a:rPr lang="ja-JP" altLang="en-US" dirty="0"/>
              <a:t>はリセットベクタ（ベクタテーブルの先頭付近に格納）のアドレスから実行を開始する</a:t>
            </a:r>
            <a:endParaRPr kumimoji="1" lang="ja-JP" altLang="en-US" dirty="0"/>
          </a:p>
        </p:txBody>
      </p:sp>
    </p:spTree>
    <p:extLst>
      <p:ext uri="{BB962C8B-B14F-4D97-AF65-F5344CB8AC3E}">
        <p14:creationId xmlns:p14="http://schemas.microsoft.com/office/powerpoint/2010/main" val="1201213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D2559-E9D0-41C4-079B-D5D773FE934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4E518F0-D8D2-B663-9E47-97F5B1CF8576}"/>
              </a:ext>
            </a:extLst>
          </p:cNvPr>
          <p:cNvSpPr>
            <a:spLocks noGrp="1"/>
          </p:cNvSpPr>
          <p:nvPr>
            <p:ph type="title"/>
          </p:nvPr>
        </p:nvSpPr>
        <p:spPr/>
        <p:txBody>
          <a:bodyPr/>
          <a:lstStyle/>
          <a:p>
            <a:r>
              <a:rPr kumimoji="1" lang="en-US" altLang="ja-JP" dirty="0" err="1"/>
              <a:t>init</a:t>
            </a:r>
            <a:r>
              <a:rPr kumimoji="1" lang="ja-JP" altLang="en-US" dirty="0"/>
              <a:t>セクションについて</a:t>
            </a:r>
            <a:r>
              <a:rPr kumimoji="1" lang="en-US" altLang="ja-JP" dirty="0"/>
              <a:t>【</a:t>
            </a:r>
            <a:r>
              <a:rPr kumimoji="1" lang="ja-JP" altLang="en-US" dirty="0"/>
              <a:t>参考用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A6CA69A0-4E9A-6481-ADA8-109EC948EB8D}"/>
              </a:ext>
            </a:extLst>
          </p:cNvPr>
          <p:cNvSpPr>
            <a:spLocks noGrp="1"/>
          </p:cNvSpPr>
          <p:nvPr>
            <p:ph idx="1"/>
          </p:nvPr>
        </p:nvSpPr>
        <p:spPr>
          <a:xfrm>
            <a:off x="838200" y="1825625"/>
            <a:ext cx="10515600" cy="4816180"/>
          </a:xfrm>
        </p:spPr>
        <p:txBody>
          <a:bodyPr>
            <a:normAutofit/>
          </a:bodyPr>
          <a:lstStyle/>
          <a:p>
            <a:r>
              <a:rPr lang="ja-JP" altLang="en-US" dirty="0"/>
              <a:t>プログラムの初期化処理に関連するコードやデータを含むセクション。</a:t>
            </a:r>
            <a:endParaRPr lang="en-US" altLang="ja-JP" dirty="0"/>
          </a:p>
          <a:p>
            <a:pPr lvl="1"/>
            <a:r>
              <a:rPr lang="en-US" altLang="ja-JP" dirty="0"/>
              <a:t>C++</a:t>
            </a:r>
            <a:r>
              <a:rPr lang="ja-JP" altLang="en-US" dirty="0"/>
              <a:t>のグローバルオブジェクトのコンストラクタの呼び出しや、静的な初期化ルーチンなどが含まれる。</a:t>
            </a:r>
            <a:endParaRPr lang="en-US" altLang="ja-JP" dirty="0"/>
          </a:p>
          <a:p>
            <a:pPr lvl="1"/>
            <a:r>
              <a:rPr lang="ja-JP" altLang="en-US" dirty="0"/>
              <a:t>プログラムのエントリポイント（通常は </a:t>
            </a:r>
            <a:r>
              <a:rPr lang="en-US" altLang="ja-JP" dirty="0"/>
              <a:t>main </a:t>
            </a:r>
            <a:r>
              <a:rPr lang="ja-JP" altLang="en-US" dirty="0"/>
              <a:t>関数）が実行される前に、このセクションのコードが実行され、プログラムの実行に必要な環境を準備する。</a:t>
            </a:r>
            <a:endParaRPr kumimoji="1" lang="ja-JP" altLang="en-US" dirty="0"/>
          </a:p>
        </p:txBody>
      </p:sp>
    </p:spTree>
    <p:extLst>
      <p:ext uri="{BB962C8B-B14F-4D97-AF65-F5344CB8AC3E}">
        <p14:creationId xmlns:p14="http://schemas.microsoft.com/office/powerpoint/2010/main" val="2387105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BAF55-6938-2D65-DF79-9ECD20AAE3D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B86FB8-1832-6E15-4955-3E64968E3A59}"/>
              </a:ext>
            </a:extLst>
          </p:cNvPr>
          <p:cNvSpPr>
            <a:spLocks noGrp="1"/>
          </p:cNvSpPr>
          <p:nvPr>
            <p:ph type="title"/>
          </p:nvPr>
        </p:nvSpPr>
        <p:spPr/>
        <p:txBody>
          <a:bodyPr>
            <a:normAutofit/>
          </a:bodyPr>
          <a:lstStyle/>
          <a:p>
            <a:r>
              <a:rPr kumimoji="1" lang="ja-JP" altLang="en-US" sz="3600" dirty="0"/>
              <a:t>メモリのセクション</a:t>
            </a:r>
            <a:r>
              <a:rPr lang="ja-JP" altLang="en-US" sz="3600" dirty="0"/>
              <a:t>を知るサンプルソース</a:t>
            </a:r>
            <a:endParaRPr kumimoji="1" lang="ja-JP" altLang="en-US" sz="3600" dirty="0"/>
          </a:p>
        </p:txBody>
      </p:sp>
      <p:sp>
        <p:nvSpPr>
          <p:cNvPr id="4" name="コンテンツ プレースホルダー 2">
            <a:extLst>
              <a:ext uri="{FF2B5EF4-FFF2-40B4-BE49-F238E27FC236}">
                <a16:creationId xmlns:a16="http://schemas.microsoft.com/office/drawing/2014/main" id="{1FE05FCE-2BD4-80E0-EBDE-CC89E8A8BF28}"/>
              </a:ext>
            </a:extLst>
          </p:cNvPr>
          <p:cNvSpPr txBox="1">
            <a:spLocks/>
          </p:cNvSpPr>
          <p:nvPr/>
        </p:nvSpPr>
        <p:spPr>
          <a:xfrm>
            <a:off x="609602" y="1370654"/>
            <a:ext cx="378091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サンプルソース</a:t>
            </a:r>
          </a:p>
        </p:txBody>
      </p:sp>
      <p:sp>
        <p:nvSpPr>
          <p:cNvPr id="5" name="テキスト ボックス 4">
            <a:extLst>
              <a:ext uri="{FF2B5EF4-FFF2-40B4-BE49-F238E27FC236}">
                <a16:creationId xmlns:a16="http://schemas.microsoft.com/office/drawing/2014/main" id="{AE659917-9D53-1D5B-C519-70BD969A8348}"/>
              </a:ext>
            </a:extLst>
          </p:cNvPr>
          <p:cNvSpPr txBox="1"/>
          <p:nvPr/>
        </p:nvSpPr>
        <p:spPr>
          <a:xfrm>
            <a:off x="838200" y="1765741"/>
            <a:ext cx="6111126" cy="3754874"/>
          </a:xfrm>
          <a:prstGeom prst="rect">
            <a:avLst/>
          </a:prstGeom>
          <a:noFill/>
          <a:ln w="19050">
            <a:solidFill>
              <a:schemeClr val="accent1"/>
            </a:solidFill>
            <a:prstDash val="sysDash"/>
          </a:ln>
        </p:spPr>
        <p:txBody>
          <a:bodyPr wrap="square">
            <a:spAutoFit/>
          </a:bodyPr>
          <a:lstStyle/>
          <a:p>
            <a:r>
              <a:rPr lang="en-US" altLang="ja-JP" sz="1400" dirty="0">
                <a:latin typeface="BIZ UDゴシック" panose="020B0400000000000000" pitchFamily="49" charset="-128"/>
                <a:ea typeface="BIZ UDゴシック" panose="020B0400000000000000" pitchFamily="49" charset="-128"/>
              </a:rPr>
              <a:t>int bss_sec1;		// </a:t>
            </a:r>
            <a:r>
              <a:rPr lang="en-US" altLang="ja-JP" sz="1400" dirty="0" err="1">
                <a:latin typeface="BIZ UDゴシック" panose="020B0400000000000000" pitchFamily="49" charset="-128"/>
                <a:ea typeface="BIZ UDゴシック" panose="020B0400000000000000" pitchFamily="49" charset="-128"/>
              </a:rPr>
              <a:t>bss</a:t>
            </a:r>
            <a:r>
              <a:rPr lang="ja-JP" altLang="en-US" sz="1400" dirty="0">
                <a:latin typeface="BIZ UDゴシック" panose="020B0400000000000000" pitchFamily="49" charset="-128"/>
                <a:ea typeface="BIZ UDゴシック" panose="020B0400000000000000" pitchFamily="49" charset="-128"/>
              </a:rPr>
              <a:t>セクションに配置</a:t>
            </a:r>
          </a:p>
          <a:p>
            <a:r>
              <a:rPr lang="en-US" altLang="ja-JP" sz="1400" dirty="0">
                <a:latin typeface="BIZ UDゴシック" panose="020B0400000000000000" pitchFamily="49" charset="-128"/>
                <a:ea typeface="BIZ UDゴシック" panose="020B0400000000000000" pitchFamily="49" charset="-128"/>
              </a:rPr>
              <a:t>int data_sec1 = 10;		// data</a:t>
            </a:r>
            <a:r>
              <a:rPr lang="ja-JP" altLang="en-US" sz="1400" dirty="0">
                <a:latin typeface="BIZ UDゴシック" panose="020B0400000000000000" pitchFamily="49" charset="-128"/>
                <a:ea typeface="BIZ UDゴシック" panose="020B0400000000000000" pitchFamily="49" charset="-128"/>
              </a:rPr>
              <a:t>セクションに配置</a:t>
            </a:r>
          </a:p>
          <a:p>
            <a:endParaRPr lang="ja-JP" altLang="en-US" sz="1400" dirty="0">
              <a:latin typeface="BIZ UDゴシック" panose="020B0400000000000000" pitchFamily="49" charset="-128"/>
              <a:ea typeface="BIZ UDゴシック" panose="020B0400000000000000" pitchFamily="49" charset="-128"/>
            </a:endParaRPr>
          </a:p>
          <a:p>
            <a:r>
              <a:rPr lang="en-US" altLang="ja-JP" sz="1400" dirty="0">
                <a:latin typeface="BIZ UDゴシック" panose="020B0400000000000000" pitchFamily="49" charset="-128"/>
                <a:ea typeface="BIZ UDゴシック" panose="020B0400000000000000" pitchFamily="49" charset="-128"/>
              </a:rPr>
              <a:t>int main(void)</a:t>
            </a:r>
          </a:p>
          <a:p>
            <a:r>
              <a:rPr lang="en-US" altLang="ja-JP" sz="1400" dirty="0">
                <a:latin typeface="BIZ UDゴシック" panose="020B0400000000000000" pitchFamily="49" charset="-128"/>
                <a:ea typeface="BIZ UDゴシック" panose="020B0400000000000000" pitchFamily="49" charset="-128"/>
              </a:rPr>
              <a:t>{</a:t>
            </a:r>
          </a:p>
          <a:p>
            <a:r>
              <a:rPr lang="en-US" altLang="ja-JP" sz="1400" dirty="0">
                <a:latin typeface="BIZ UDゴシック" panose="020B0400000000000000" pitchFamily="49" charset="-128"/>
                <a:ea typeface="BIZ UDゴシック" panose="020B0400000000000000" pitchFamily="49" charset="-128"/>
              </a:rPr>
              <a:t>    static int bss_sec2;		// </a:t>
            </a:r>
            <a:r>
              <a:rPr lang="en-US" altLang="ja-JP" sz="1400" dirty="0" err="1">
                <a:latin typeface="BIZ UDゴシック" panose="020B0400000000000000" pitchFamily="49" charset="-128"/>
                <a:ea typeface="BIZ UDゴシック" panose="020B0400000000000000" pitchFamily="49" charset="-128"/>
              </a:rPr>
              <a:t>bss</a:t>
            </a:r>
            <a:r>
              <a:rPr lang="ja-JP" altLang="en-US" sz="1400" dirty="0">
                <a:latin typeface="BIZ UDゴシック" panose="020B0400000000000000" pitchFamily="49" charset="-128"/>
                <a:ea typeface="BIZ UDゴシック" panose="020B0400000000000000" pitchFamily="49" charset="-128"/>
              </a:rPr>
              <a:t>セクションに配置</a:t>
            </a:r>
          </a:p>
          <a:p>
            <a:r>
              <a:rPr lang="ja-JP" altLang="en-US" sz="1400" dirty="0">
                <a:latin typeface="BIZ UDゴシック" panose="020B0400000000000000" pitchFamily="49" charset="-128"/>
                <a:ea typeface="BIZ UDゴシック" panose="020B0400000000000000" pitchFamily="49" charset="-128"/>
              </a:rPr>
              <a:t>    </a:t>
            </a:r>
            <a:r>
              <a:rPr lang="en-US" altLang="ja-JP" sz="1400" dirty="0">
                <a:latin typeface="BIZ UDゴシック" panose="020B0400000000000000" pitchFamily="49" charset="-128"/>
                <a:ea typeface="BIZ UDゴシック" panose="020B0400000000000000" pitchFamily="49" charset="-128"/>
              </a:rPr>
              <a:t>static int data_sec2 = 20;		// data</a:t>
            </a:r>
            <a:r>
              <a:rPr lang="ja-JP" altLang="en-US" sz="1400" dirty="0">
                <a:latin typeface="BIZ UDゴシック" panose="020B0400000000000000" pitchFamily="49" charset="-128"/>
                <a:ea typeface="BIZ UDゴシック" panose="020B0400000000000000" pitchFamily="49" charset="-128"/>
              </a:rPr>
              <a:t>セクションに配置</a:t>
            </a:r>
          </a:p>
          <a:p>
            <a:r>
              <a:rPr lang="ja-JP" altLang="en-US" sz="1400" dirty="0">
                <a:latin typeface="BIZ UDゴシック" panose="020B0400000000000000" pitchFamily="49" charset="-128"/>
                <a:ea typeface="BIZ UDゴシック" panose="020B0400000000000000" pitchFamily="49" charset="-128"/>
              </a:rPr>
              <a:t>    </a:t>
            </a:r>
            <a:r>
              <a:rPr lang="en-US" altLang="ja-JP" sz="1400" dirty="0">
                <a:latin typeface="BIZ UDゴシック" panose="020B0400000000000000" pitchFamily="49" charset="-128"/>
                <a:ea typeface="BIZ UDゴシック" panose="020B0400000000000000" pitchFamily="49" charset="-128"/>
              </a:rPr>
              <a:t>int stack_sec1; 			// stack</a:t>
            </a:r>
            <a:r>
              <a:rPr lang="ja-JP" altLang="en-US" sz="1400" dirty="0">
                <a:latin typeface="BIZ UDゴシック" panose="020B0400000000000000" pitchFamily="49" charset="-128"/>
                <a:ea typeface="BIZ UDゴシック" panose="020B0400000000000000" pitchFamily="49" charset="-128"/>
              </a:rPr>
              <a:t>セクションに配置</a:t>
            </a:r>
          </a:p>
          <a:p>
            <a:r>
              <a:rPr lang="ja-JP" altLang="en-US" sz="1400" dirty="0">
                <a:latin typeface="BIZ UDゴシック" panose="020B0400000000000000" pitchFamily="49" charset="-128"/>
                <a:ea typeface="BIZ UDゴシック" panose="020B0400000000000000" pitchFamily="49" charset="-128"/>
              </a:rPr>
              <a:t>    </a:t>
            </a:r>
            <a:r>
              <a:rPr lang="en-US" altLang="ja-JP" sz="1400" dirty="0">
                <a:latin typeface="BIZ UDゴシック" panose="020B0400000000000000" pitchFamily="49" charset="-128"/>
                <a:ea typeface="BIZ UDゴシック" panose="020B0400000000000000" pitchFamily="49" charset="-128"/>
              </a:rPr>
              <a:t>char *set;</a:t>
            </a:r>
          </a:p>
          <a:p>
            <a:r>
              <a:rPr lang="en-US" altLang="ja-JP" sz="1400" dirty="0">
                <a:latin typeface="BIZ UDゴシック" panose="020B0400000000000000" pitchFamily="49" charset="-128"/>
                <a:ea typeface="BIZ UDゴシック" panose="020B0400000000000000" pitchFamily="49" charset="-128"/>
              </a:rPr>
              <a:t>    set = (char*)malloc(100);		// heap</a:t>
            </a:r>
            <a:r>
              <a:rPr lang="ja-JP" altLang="en-US" sz="1400" dirty="0">
                <a:latin typeface="BIZ UDゴシック" panose="020B0400000000000000" pitchFamily="49" charset="-128"/>
                <a:ea typeface="BIZ UDゴシック" panose="020B0400000000000000" pitchFamily="49" charset="-128"/>
              </a:rPr>
              <a:t>セクションに配置</a:t>
            </a:r>
          </a:p>
          <a:p>
            <a:endParaRPr lang="ja-JP" altLang="en-US" sz="1400" dirty="0">
              <a:latin typeface="BIZ UDゴシック" panose="020B0400000000000000" pitchFamily="49" charset="-128"/>
              <a:ea typeface="BIZ UDゴシック" panose="020B0400000000000000" pitchFamily="49" charset="-128"/>
            </a:endParaRPr>
          </a:p>
          <a:p>
            <a:r>
              <a:rPr lang="ja-JP" altLang="en-US" sz="1400" dirty="0">
                <a:latin typeface="BIZ UDゴシック" panose="020B0400000000000000" pitchFamily="49" charset="-128"/>
                <a:ea typeface="BIZ UDゴシック" panose="020B0400000000000000" pitchFamily="49" charset="-128"/>
              </a:rPr>
              <a:t>    </a:t>
            </a:r>
            <a:r>
              <a:rPr lang="en-US" altLang="ja-JP" sz="1400" dirty="0">
                <a:latin typeface="BIZ UDゴシック" panose="020B0400000000000000" pitchFamily="49" charset="-128"/>
                <a:ea typeface="BIZ UDゴシック" panose="020B0400000000000000" pitchFamily="49" charset="-128"/>
              </a:rPr>
              <a:t>//bss_sec1 = 1;</a:t>
            </a:r>
          </a:p>
          <a:p>
            <a:r>
              <a:rPr lang="en-US" altLang="ja-JP" sz="1400" dirty="0">
                <a:latin typeface="BIZ UDゴシック" panose="020B0400000000000000" pitchFamily="49" charset="-128"/>
                <a:ea typeface="BIZ UDゴシック" panose="020B0400000000000000" pitchFamily="49" charset="-128"/>
              </a:rPr>
              <a:t>    //bss_sec2 = 1;</a:t>
            </a:r>
          </a:p>
          <a:p>
            <a:r>
              <a:rPr lang="en-US" altLang="ja-JP" sz="1400" dirty="0">
                <a:latin typeface="BIZ UDゴシック" panose="020B0400000000000000" pitchFamily="49" charset="-128"/>
                <a:ea typeface="BIZ UDゴシック" panose="020B0400000000000000" pitchFamily="49" charset="-128"/>
              </a:rPr>
              <a:t>    //data_sec1 = 1;</a:t>
            </a:r>
          </a:p>
          <a:p>
            <a:r>
              <a:rPr lang="en-US" altLang="ja-JP" sz="1400" dirty="0">
                <a:latin typeface="BIZ UDゴシック" panose="020B0400000000000000" pitchFamily="49" charset="-128"/>
                <a:ea typeface="BIZ UDゴシック" panose="020B0400000000000000" pitchFamily="49" charset="-128"/>
              </a:rPr>
              <a:t>    //data_sec2 = 1;</a:t>
            </a:r>
          </a:p>
          <a:p>
            <a:r>
              <a:rPr lang="en-US" altLang="ja-JP" sz="1400" dirty="0">
                <a:latin typeface="BIZ UDゴシック" panose="020B0400000000000000" pitchFamily="49" charset="-128"/>
                <a:ea typeface="BIZ UDゴシック" panose="020B0400000000000000" pitchFamily="49" charset="-128"/>
              </a:rPr>
              <a:t>    (</a:t>
            </a:r>
            <a:r>
              <a:rPr lang="ja-JP" altLang="en-US" sz="1400" dirty="0">
                <a:latin typeface="BIZ UDゴシック" panose="020B0400000000000000" pitchFamily="49" charset="-128"/>
                <a:ea typeface="BIZ UDゴシック" panose="020B0400000000000000" pitchFamily="49" charset="-128"/>
              </a:rPr>
              <a:t>中略</a:t>
            </a:r>
            <a:r>
              <a:rPr lang="en-US" altLang="ja-JP" sz="1400" dirty="0">
                <a:latin typeface="BIZ UDゴシック" panose="020B0400000000000000" pitchFamily="49" charset="-128"/>
                <a:ea typeface="BIZ UDゴシック" panose="020B0400000000000000" pitchFamily="49" charset="-128"/>
              </a:rPr>
              <a:t>)</a:t>
            </a:r>
          </a:p>
          <a:p>
            <a:r>
              <a:rPr lang="en-US" altLang="ja-JP" sz="1400" dirty="0">
                <a:latin typeface="BIZ UDゴシック" panose="020B0400000000000000" pitchFamily="49" charset="-128"/>
                <a:ea typeface="BIZ UDゴシック" panose="020B0400000000000000" pitchFamily="49" charset="-128"/>
              </a:rPr>
              <a:t>}</a:t>
            </a:r>
          </a:p>
        </p:txBody>
      </p:sp>
      <p:sp>
        <p:nvSpPr>
          <p:cNvPr id="6" name="コンテンツ プレースホルダー 2">
            <a:extLst>
              <a:ext uri="{FF2B5EF4-FFF2-40B4-BE49-F238E27FC236}">
                <a16:creationId xmlns:a16="http://schemas.microsoft.com/office/drawing/2014/main" id="{C0F9C66D-5CB6-4EA3-37D9-45B78D51B09B}"/>
              </a:ext>
            </a:extLst>
          </p:cNvPr>
          <p:cNvSpPr txBox="1">
            <a:spLocks/>
          </p:cNvSpPr>
          <p:nvPr/>
        </p:nvSpPr>
        <p:spPr>
          <a:xfrm>
            <a:off x="7245398" y="1765742"/>
            <a:ext cx="4243932" cy="2084016"/>
          </a:xfrm>
          <a:prstGeom prst="rect">
            <a:avLst/>
          </a:prstGeom>
          <a:ln w="12700">
            <a:solidFill>
              <a:schemeClr val="accent1"/>
            </a:solidFill>
            <a:prstDash val="sysDash"/>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注釈に記載の通りのセクションに配置されるが、宣言だけで未使用の変数は最適化されてメモリが割り当てられない。</a:t>
            </a:r>
            <a:endParaRPr lang="en-US" altLang="ja-JP" sz="1800" dirty="0"/>
          </a:p>
          <a:p>
            <a:pPr marL="0" indent="0">
              <a:buFont typeface="Arial" panose="020B0604020202020204" pitchFamily="34" charset="0"/>
              <a:buNone/>
            </a:pPr>
            <a:r>
              <a:rPr lang="ja-JP" altLang="en-US" sz="1800" dirty="0"/>
              <a:t>→次スライドに記載の通り、</a:t>
            </a:r>
            <a:endParaRPr lang="en-US" altLang="ja-JP" sz="1800" dirty="0"/>
          </a:p>
          <a:p>
            <a:pPr marL="0" indent="0">
              <a:buFont typeface="Arial" panose="020B0604020202020204" pitchFamily="34" charset="0"/>
              <a:buNone/>
            </a:pPr>
            <a:r>
              <a:rPr lang="ja-JP" altLang="en-US" sz="1800" dirty="0"/>
              <a:t>　</a:t>
            </a:r>
            <a:r>
              <a:rPr lang="fr-FR" altLang="ja-JP" sz="1800" dirty="0"/>
              <a:t> 0x0000000000000000</a:t>
            </a:r>
            <a:r>
              <a:rPr lang="ja-JP" altLang="en-US" sz="1800" dirty="0"/>
              <a:t>になる。</a:t>
            </a:r>
            <a:endParaRPr lang="en-US" altLang="ja-JP" sz="1800" dirty="0"/>
          </a:p>
        </p:txBody>
      </p:sp>
    </p:spTree>
    <p:extLst>
      <p:ext uri="{BB962C8B-B14F-4D97-AF65-F5344CB8AC3E}">
        <p14:creationId xmlns:p14="http://schemas.microsoft.com/office/powerpoint/2010/main" val="153654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0EACD0-10FD-63A8-224F-556D6F8458E9}"/>
              </a:ext>
            </a:extLst>
          </p:cNvPr>
          <p:cNvSpPr>
            <a:spLocks noGrp="1"/>
          </p:cNvSpPr>
          <p:nvPr>
            <p:ph type="title"/>
          </p:nvPr>
        </p:nvSpPr>
        <p:spPr/>
        <p:txBody>
          <a:bodyPr/>
          <a:lstStyle/>
          <a:p>
            <a:r>
              <a:rPr lang="ja-JP" altLang="en-US" dirty="0"/>
              <a:t>本勉強会のテーマ</a:t>
            </a:r>
            <a:endParaRPr kumimoji="1" lang="ja-JP" altLang="en-US" dirty="0"/>
          </a:p>
        </p:txBody>
      </p:sp>
      <p:sp>
        <p:nvSpPr>
          <p:cNvPr id="3" name="コンテンツ プレースホルダー 2">
            <a:extLst>
              <a:ext uri="{FF2B5EF4-FFF2-40B4-BE49-F238E27FC236}">
                <a16:creationId xmlns:a16="http://schemas.microsoft.com/office/drawing/2014/main" id="{2D030BEA-0766-2440-B642-64A81B026CCA}"/>
              </a:ext>
            </a:extLst>
          </p:cNvPr>
          <p:cNvSpPr>
            <a:spLocks noGrp="1"/>
          </p:cNvSpPr>
          <p:nvPr>
            <p:ph idx="1"/>
          </p:nvPr>
        </p:nvSpPr>
        <p:spPr/>
        <p:txBody>
          <a:bodyPr>
            <a:normAutofit/>
          </a:bodyPr>
          <a:lstStyle/>
          <a:p>
            <a:pPr lvl="1"/>
            <a:r>
              <a:rPr lang="ja-JP" altLang="en-US" sz="3200" dirty="0"/>
              <a:t>マイコンでいう「メモリマップ」とはどういうものなのかを説明する</a:t>
            </a:r>
            <a:endParaRPr lang="en-US" altLang="ja-JP" sz="3200" dirty="0"/>
          </a:p>
          <a:p>
            <a:pPr lvl="1"/>
            <a:r>
              <a:rPr kumimoji="1" lang="ja-JP" altLang="en-US" sz="3200" dirty="0"/>
              <a:t>実践例として、スタックメモリの消費量の計測例を説明する</a:t>
            </a:r>
            <a:endParaRPr kumimoji="1" lang="en-US" altLang="ja-JP" sz="3200" dirty="0"/>
          </a:p>
          <a:p>
            <a:pPr lvl="1"/>
            <a:r>
              <a:rPr kumimoji="1" lang="ja-JP" altLang="en-US" sz="3200" dirty="0"/>
              <a:t>具体的なマイコンを使って説明するため</a:t>
            </a:r>
            <a:r>
              <a:rPr kumimoji="1" lang="en-US" altLang="ja-JP" sz="3200" dirty="0"/>
              <a:t>STM</a:t>
            </a:r>
            <a:r>
              <a:rPr lang="en-US" altLang="ja-JP" sz="3200" dirty="0"/>
              <a:t>32</a:t>
            </a:r>
            <a:r>
              <a:rPr lang="ja-JP" altLang="en-US" sz="3200" dirty="0"/>
              <a:t>の評価ボードを使用する</a:t>
            </a:r>
            <a:endParaRPr kumimoji="1" lang="ja-JP" altLang="en-US" sz="3200" dirty="0"/>
          </a:p>
        </p:txBody>
      </p:sp>
    </p:spTree>
    <p:extLst>
      <p:ext uri="{BB962C8B-B14F-4D97-AF65-F5344CB8AC3E}">
        <p14:creationId xmlns:p14="http://schemas.microsoft.com/office/powerpoint/2010/main" val="4060357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925AF-4B27-B167-BFBF-9FD80A0662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B948FFC-C3A0-47E7-765B-BFAAAF39EFD6}"/>
              </a:ext>
            </a:extLst>
          </p:cNvPr>
          <p:cNvSpPr>
            <a:spLocks noGrp="1"/>
          </p:cNvSpPr>
          <p:nvPr>
            <p:ph type="title"/>
          </p:nvPr>
        </p:nvSpPr>
        <p:spPr/>
        <p:txBody>
          <a:bodyPr>
            <a:normAutofit/>
          </a:bodyPr>
          <a:lstStyle/>
          <a:p>
            <a:r>
              <a:rPr kumimoji="1" lang="ja-JP" altLang="en-US" sz="3600" dirty="0"/>
              <a:t>メモリのセクション</a:t>
            </a:r>
            <a:r>
              <a:rPr lang="ja-JP" altLang="en-US" sz="3600" dirty="0"/>
              <a:t>を知る</a:t>
            </a:r>
            <a:r>
              <a:rPr lang="en-US" altLang="ja-JP" sz="3600" dirty="0"/>
              <a:t>(.map</a:t>
            </a:r>
            <a:r>
              <a:rPr lang="ja-JP" altLang="en-US" sz="3600" dirty="0"/>
              <a:t>ファイル</a:t>
            </a:r>
            <a:r>
              <a:rPr lang="en-US" altLang="ja-JP" sz="3600" dirty="0"/>
              <a:t>)</a:t>
            </a:r>
            <a:endParaRPr kumimoji="1" lang="ja-JP" altLang="en-US" sz="3600" dirty="0"/>
          </a:p>
        </p:txBody>
      </p:sp>
      <p:sp>
        <p:nvSpPr>
          <p:cNvPr id="4" name="コンテンツ プレースホルダー 2">
            <a:extLst>
              <a:ext uri="{FF2B5EF4-FFF2-40B4-BE49-F238E27FC236}">
                <a16:creationId xmlns:a16="http://schemas.microsoft.com/office/drawing/2014/main" id="{E677D636-79AA-C72F-6D77-0AA0CC33D738}"/>
              </a:ext>
            </a:extLst>
          </p:cNvPr>
          <p:cNvSpPr txBox="1">
            <a:spLocks/>
          </p:cNvSpPr>
          <p:nvPr/>
        </p:nvSpPr>
        <p:spPr>
          <a:xfrm>
            <a:off x="145776" y="1370654"/>
            <a:ext cx="378091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00" dirty="0">
                <a:solidFill>
                  <a:srgbClr val="FFFF00"/>
                </a:solidFill>
              </a:rPr>
              <a:t>.map</a:t>
            </a:r>
            <a:r>
              <a:rPr lang="ja-JP" altLang="en-US" sz="1800" dirty="0">
                <a:solidFill>
                  <a:srgbClr val="FFFF00"/>
                </a:solidFill>
              </a:rPr>
              <a:t>ファイルの様子</a:t>
            </a:r>
          </a:p>
        </p:txBody>
      </p:sp>
      <p:pic>
        <p:nvPicPr>
          <p:cNvPr id="10" name="図 9">
            <a:extLst>
              <a:ext uri="{FF2B5EF4-FFF2-40B4-BE49-F238E27FC236}">
                <a16:creationId xmlns:a16="http://schemas.microsoft.com/office/drawing/2014/main" id="{1EB77C06-547C-A6ED-466F-41DDF6649B24}"/>
              </a:ext>
            </a:extLst>
          </p:cNvPr>
          <p:cNvPicPr>
            <a:picLocks noChangeAspect="1"/>
          </p:cNvPicPr>
          <p:nvPr/>
        </p:nvPicPr>
        <p:blipFill>
          <a:blip r:embed="rId2"/>
          <a:stretch>
            <a:fillRect/>
          </a:stretch>
        </p:blipFill>
        <p:spPr>
          <a:xfrm>
            <a:off x="838200" y="1803235"/>
            <a:ext cx="4892505" cy="2097894"/>
          </a:xfrm>
          <a:prstGeom prst="rect">
            <a:avLst/>
          </a:prstGeom>
        </p:spPr>
      </p:pic>
      <p:sp>
        <p:nvSpPr>
          <p:cNvPr id="11" name="テキスト ボックス 10">
            <a:extLst>
              <a:ext uri="{FF2B5EF4-FFF2-40B4-BE49-F238E27FC236}">
                <a16:creationId xmlns:a16="http://schemas.microsoft.com/office/drawing/2014/main" id="{0880B07C-1D95-EE6F-8B58-798C3BE7D3C0}"/>
              </a:ext>
            </a:extLst>
          </p:cNvPr>
          <p:cNvSpPr txBox="1"/>
          <p:nvPr/>
        </p:nvSpPr>
        <p:spPr>
          <a:xfrm>
            <a:off x="80952" y="4297877"/>
            <a:ext cx="6015048" cy="1600438"/>
          </a:xfrm>
          <a:prstGeom prst="rect">
            <a:avLst/>
          </a:prstGeom>
          <a:noFill/>
          <a:ln w="19050">
            <a:solidFill>
              <a:schemeClr val="accent1"/>
            </a:solidFill>
            <a:prstDash val="sysDash"/>
          </a:ln>
        </p:spPr>
        <p:txBody>
          <a:bodyPr wrap="square">
            <a:spAutoFit/>
          </a:bodyPr>
          <a:lstStyle/>
          <a:p>
            <a:r>
              <a:rPr lang="fr-FR" altLang="ja-JP" sz="1400" dirty="0">
                <a:latin typeface="BIZ UDゴシック" panose="020B0400000000000000" pitchFamily="49" charset="-128"/>
                <a:ea typeface="BIZ UDゴシック" panose="020B0400000000000000" pitchFamily="49" charset="-128"/>
              </a:rPr>
              <a:t> .bss.bss_sec1  0x0000000000000000        0x4 ./Core/Src/main.o</a:t>
            </a:r>
          </a:p>
          <a:p>
            <a:r>
              <a:rPr lang="fr-FR" altLang="ja-JP" sz="1400" dirty="0">
                <a:latin typeface="BIZ UDゴシック" panose="020B0400000000000000" pitchFamily="49" charset="-128"/>
                <a:ea typeface="BIZ UDゴシック" panose="020B0400000000000000" pitchFamily="49" charset="-128"/>
              </a:rPr>
              <a:t> .data.data_sec1</a:t>
            </a:r>
          </a:p>
          <a:p>
            <a:r>
              <a:rPr lang="fr-FR" altLang="ja-JP" sz="1400" dirty="0">
                <a:latin typeface="BIZ UDゴシック" panose="020B0400000000000000" pitchFamily="49" charset="-128"/>
                <a:ea typeface="BIZ UDゴシック" panose="020B0400000000000000" pitchFamily="49" charset="-128"/>
              </a:rPr>
              <a:t>                0x0000000000000000        0x4 ./Core/Src/main.o</a:t>
            </a:r>
          </a:p>
          <a:p>
            <a:r>
              <a:rPr lang="fr-FR" altLang="ja-JP" sz="1400" dirty="0">
                <a:latin typeface="BIZ UDゴシック" panose="020B0400000000000000" pitchFamily="49" charset="-128"/>
                <a:ea typeface="BIZ UDゴシック" panose="020B0400000000000000" pitchFamily="49" charset="-128"/>
              </a:rPr>
              <a:t> .data.data_sec2.1</a:t>
            </a:r>
          </a:p>
          <a:p>
            <a:r>
              <a:rPr lang="fr-FR" altLang="ja-JP" sz="1400" dirty="0">
                <a:latin typeface="BIZ UDゴシック" panose="020B0400000000000000" pitchFamily="49" charset="-128"/>
                <a:ea typeface="BIZ UDゴシック" panose="020B0400000000000000" pitchFamily="49" charset="-128"/>
              </a:rPr>
              <a:t>                0x0000000000000000        0x4 ./Core/Src/main.o</a:t>
            </a:r>
          </a:p>
          <a:p>
            <a:r>
              <a:rPr lang="fr-FR" altLang="ja-JP" sz="1400" dirty="0">
                <a:latin typeface="BIZ UDゴシック" panose="020B0400000000000000" pitchFamily="49" charset="-128"/>
                <a:ea typeface="BIZ UDゴシック" panose="020B0400000000000000" pitchFamily="49" charset="-128"/>
              </a:rPr>
              <a:t> .bss.bss_sec2.0</a:t>
            </a:r>
          </a:p>
          <a:p>
            <a:r>
              <a:rPr lang="fr-FR" altLang="ja-JP" sz="1400" dirty="0">
                <a:latin typeface="BIZ UDゴシック" panose="020B0400000000000000" pitchFamily="49" charset="-128"/>
                <a:ea typeface="BIZ UDゴシック" panose="020B0400000000000000" pitchFamily="49" charset="-128"/>
              </a:rPr>
              <a:t>                0x0000000000000000        0x4 ./Core/Src/main.o</a:t>
            </a:r>
            <a:endParaRPr lang="en-US" altLang="ja-JP" sz="1400" dirty="0">
              <a:latin typeface="BIZ UDゴシック" panose="020B0400000000000000" pitchFamily="49" charset="-128"/>
              <a:ea typeface="BIZ UDゴシック" panose="020B0400000000000000" pitchFamily="49" charset="-128"/>
            </a:endParaRPr>
          </a:p>
        </p:txBody>
      </p:sp>
      <p:sp>
        <p:nvSpPr>
          <p:cNvPr id="3" name="テキスト ボックス 2">
            <a:extLst>
              <a:ext uri="{FF2B5EF4-FFF2-40B4-BE49-F238E27FC236}">
                <a16:creationId xmlns:a16="http://schemas.microsoft.com/office/drawing/2014/main" id="{C1FB4D8F-DF6B-0682-EC63-9C81490C7395}"/>
              </a:ext>
            </a:extLst>
          </p:cNvPr>
          <p:cNvSpPr txBox="1"/>
          <p:nvPr/>
        </p:nvSpPr>
        <p:spPr>
          <a:xfrm>
            <a:off x="6192078" y="4297877"/>
            <a:ext cx="5887278" cy="2246769"/>
          </a:xfrm>
          <a:prstGeom prst="rect">
            <a:avLst/>
          </a:prstGeom>
          <a:noFill/>
          <a:ln w="19050">
            <a:solidFill>
              <a:schemeClr val="accent1"/>
            </a:solidFill>
            <a:prstDash val="sysDash"/>
          </a:ln>
        </p:spPr>
        <p:txBody>
          <a:bodyPr wrap="square">
            <a:spAutoFit/>
          </a:bodyPr>
          <a:lstStyle/>
          <a:p>
            <a:r>
              <a:rPr lang="fr-FR" altLang="ja-JP" sz="1400" dirty="0">
                <a:latin typeface="BIZ UDゴシック" panose="020B0400000000000000" pitchFamily="49" charset="-128"/>
                <a:ea typeface="BIZ UDゴシック" panose="020B0400000000000000" pitchFamily="49" charset="-128"/>
              </a:rPr>
              <a:t> .data.data_sec1</a:t>
            </a:r>
          </a:p>
          <a:p>
            <a:r>
              <a:rPr lang="fr-FR" altLang="ja-JP" sz="1400" dirty="0">
                <a:latin typeface="BIZ UDゴシック" panose="020B0400000000000000" pitchFamily="49" charset="-128"/>
                <a:ea typeface="BIZ UDゴシック" panose="020B0400000000000000" pitchFamily="49" charset="-128"/>
              </a:rPr>
              <a:t>                0x0000000020000000        0x4 ./Core/Src/main.o</a:t>
            </a:r>
          </a:p>
          <a:p>
            <a:r>
              <a:rPr lang="fr-FR" altLang="ja-JP" sz="1400" dirty="0">
                <a:latin typeface="BIZ UDゴシック" panose="020B0400000000000000" pitchFamily="49" charset="-128"/>
                <a:ea typeface="BIZ UDゴシック" panose="020B0400000000000000" pitchFamily="49" charset="-128"/>
              </a:rPr>
              <a:t>                0x0000000020000000                data_sec1</a:t>
            </a:r>
          </a:p>
          <a:p>
            <a:r>
              <a:rPr lang="fr-FR" altLang="ja-JP" sz="1400" dirty="0">
                <a:latin typeface="BIZ UDゴシック" panose="020B0400000000000000" pitchFamily="49" charset="-128"/>
                <a:ea typeface="BIZ UDゴシック" panose="020B0400000000000000" pitchFamily="49" charset="-128"/>
              </a:rPr>
              <a:t> .data.data_sec2.0</a:t>
            </a:r>
          </a:p>
          <a:p>
            <a:r>
              <a:rPr lang="fr-FR" altLang="ja-JP" sz="1400" dirty="0">
                <a:latin typeface="BIZ UDゴシック" panose="020B0400000000000000" pitchFamily="49" charset="-128"/>
                <a:ea typeface="BIZ UDゴシック" panose="020B0400000000000000" pitchFamily="49" charset="-128"/>
              </a:rPr>
              <a:t>                0x0000000020000004        0x4 ./Core/Src/main.o</a:t>
            </a:r>
          </a:p>
          <a:p>
            <a:r>
              <a:rPr lang="fr-FR" altLang="ja-JP" sz="1400" dirty="0">
                <a:latin typeface="BIZ UDゴシック" panose="020B0400000000000000" pitchFamily="49" charset="-128"/>
                <a:ea typeface="BIZ UDゴシック" panose="020B0400000000000000" pitchFamily="49" charset="-128"/>
              </a:rPr>
              <a:t>(</a:t>
            </a:r>
            <a:r>
              <a:rPr lang="ja-JP" altLang="en-US" sz="1400" dirty="0">
                <a:latin typeface="BIZ UDゴシック" panose="020B0400000000000000" pitchFamily="49" charset="-128"/>
                <a:ea typeface="BIZ UDゴシック" panose="020B0400000000000000" pitchFamily="49" charset="-128"/>
              </a:rPr>
              <a:t>中略</a:t>
            </a:r>
            <a:r>
              <a:rPr lang="en-US" altLang="ja-JP" sz="1400" dirty="0">
                <a:latin typeface="BIZ UDゴシック" panose="020B0400000000000000" pitchFamily="49" charset="-128"/>
                <a:ea typeface="BIZ UDゴシック" panose="020B0400000000000000" pitchFamily="49" charset="-128"/>
              </a:rPr>
              <a:t>)</a:t>
            </a:r>
          </a:p>
          <a:p>
            <a:r>
              <a:rPr lang="en-US" altLang="ja-JP" sz="1400" dirty="0">
                <a:latin typeface="BIZ UDゴシック" panose="020B0400000000000000" pitchFamily="49" charset="-128"/>
                <a:ea typeface="BIZ UDゴシック" panose="020B0400000000000000" pitchFamily="49" charset="-128"/>
              </a:rPr>
              <a:t> .</a:t>
            </a:r>
            <a:r>
              <a:rPr lang="fr-FR" altLang="ja-JP" sz="1400" dirty="0">
                <a:latin typeface="BIZ UDゴシック" panose="020B0400000000000000" pitchFamily="49" charset="-128"/>
                <a:ea typeface="BIZ UDゴシック" panose="020B0400000000000000" pitchFamily="49" charset="-128"/>
              </a:rPr>
              <a:t>bss.bss_sec1  0x00000000200000d8        0x4 ./Core/Src/main.o</a:t>
            </a:r>
          </a:p>
          <a:p>
            <a:r>
              <a:rPr lang="fr-FR" altLang="ja-JP" sz="1400" dirty="0">
                <a:latin typeface="BIZ UDゴシック" panose="020B0400000000000000" pitchFamily="49" charset="-128"/>
                <a:ea typeface="BIZ UDゴシック" panose="020B0400000000000000" pitchFamily="49" charset="-128"/>
              </a:rPr>
              <a:t>                0x00000000200000d8                bss_sec1</a:t>
            </a:r>
          </a:p>
          <a:p>
            <a:r>
              <a:rPr lang="fr-FR" altLang="ja-JP" sz="1400" dirty="0">
                <a:latin typeface="BIZ UDゴシック" panose="020B0400000000000000" pitchFamily="49" charset="-128"/>
                <a:ea typeface="BIZ UDゴシック" panose="020B0400000000000000" pitchFamily="49" charset="-128"/>
              </a:rPr>
              <a:t> .bss.bss_sec2.1</a:t>
            </a:r>
          </a:p>
          <a:p>
            <a:r>
              <a:rPr lang="fr-FR" altLang="ja-JP" sz="1400" dirty="0">
                <a:latin typeface="BIZ UDゴシック" panose="020B0400000000000000" pitchFamily="49" charset="-128"/>
                <a:ea typeface="BIZ UDゴシック" panose="020B0400000000000000" pitchFamily="49" charset="-128"/>
              </a:rPr>
              <a:t>                0x00000000200000dc        0x4 ./Core/Src/main.o</a:t>
            </a:r>
          </a:p>
        </p:txBody>
      </p:sp>
      <p:sp>
        <p:nvSpPr>
          <p:cNvPr id="5" name="コンテンツ プレースホルダー 2">
            <a:extLst>
              <a:ext uri="{FF2B5EF4-FFF2-40B4-BE49-F238E27FC236}">
                <a16:creationId xmlns:a16="http://schemas.microsoft.com/office/drawing/2014/main" id="{69117DAD-2262-F96C-784D-B249781CEA23}"/>
              </a:ext>
            </a:extLst>
          </p:cNvPr>
          <p:cNvSpPr txBox="1">
            <a:spLocks/>
          </p:cNvSpPr>
          <p:nvPr/>
        </p:nvSpPr>
        <p:spPr>
          <a:xfrm>
            <a:off x="145776" y="3901129"/>
            <a:ext cx="378091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コメントアウトの状態</a:t>
            </a:r>
          </a:p>
        </p:txBody>
      </p:sp>
      <p:sp>
        <p:nvSpPr>
          <p:cNvPr id="6" name="コンテンツ プレースホルダー 2">
            <a:extLst>
              <a:ext uri="{FF2B5EF4-FFF2-40B4-BE49-F238E27FC236}">
                <a16:creationId xmlns:a16="http://schemas.microsoft.com/office/drawing/2014/main" id="{A94AA80E-459C-6E78-8352-16C24A663EB9}"/>
              </a:ext>
            </a:extLst>
          </p:cNvPr>
          <p:cNvSpPr txBox="1">
            <a:spLocks/>
          </p:cNvSpPr>
          <p:nvPr/>
        </p:nvSpPr>
        <p:spPr>
          <a:xfrm>
            <a:off x="6192078" y="3901129"/>
            <a:ext cx="378091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コメントアウト外した状態</a:t>
            </a:r>
          </a:p>
        </p:txBody>
      </p:sp>
    </p:spTree>
    <p:extLst>
      <p:ext uri="{BB962C8B-B14F-4D97-AF65-F5344CB8AC3E}">
        <p14:creationId xmlns:p14="http://schemas.microsoft.com/office/powerpoint/2010/main" val="3329542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0355A-7C22-3737-5265-BDBE934BAB4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0A469FE-046A-6DDE-D37D-718522A68775}"/>
              </a:ext>
            </a:extLst>
          </p:cNvPr>
          <p:cNvSpPr>
            <a:spLocks noGrp="1"/>
          </p:cNvSpPr>
          <p:nvPr>
            <p:ph type="title"/>
          </p:nvPr>
        </p:nvSpPr>
        <p:spPr/>
        <p:txBody>
          <a:bodyPr/>
          <a:lstStyle/>
          <a:p>
            <a:r>
              <a:rPr kumimoji="1" lang="ja-JP" altLang="en-US" dirty="0"/>
              <a:t>スタックとヒープの成長方向</a:t>
            </a:r>
          </a:p>
        </p:txBody>
      </p:sp>
      <p:sp>
        <p:nvSpPr>
          <p:cNvPr id="3" name="コンテンツ プレースホルダー 2">
            <a:extLst>
              <a:ext uri="{FF2B5EF4-FFF2-40B4-BE49-F238E27FC236}">
                <a16:creationId xmlns:a16="http://schemas.microsoft.com/office/drawing/2014/main" id="{A067070D-6B0F-C51D-205D-D4916E5354CC}"/>
              </a:ext>
            </a:extLst>
          </p:cNvPr>
          <p:cNvSpPr>
            <a:spLocks noGrp="1"/>
          </p:cNvSpPr>
          <p:nvPr>
            <p:ph idx="1"/>
          </p:nvPr>
        </p:nvSpPr>
        <p:spPr>
          <a:xfrm>
            <a:off x="838200" y="1825625"/>
            <a:ext cx="10515600" cy="4816180"/>
          </a:xfrm>
        </p:spPr>
        <p:txBody>
          <a:bodyPr>
            <a:normAutofit fontScale="92500"/>
          </a:bodyPr>
          <a:lstStyle/>
          <a:p>
            <a:r>
              <a:rPr lang="ja-JP" altLang="en-US" dirty="0"/>
              <a:t>一般的に、</a:t>
            </a:r>
            <a:r>
              <a:rPr lang="en-US" altLang="ja-JP" dirty="0"/>
              <a:t>RAM</a:t>
            </a:r>
            <a:r>
              <a:rPr lang="ja-JP" altLang="en-US" dirty="0"/>
              <a:t>においてスタックのアドレスは</a:t>
            </a:r>
            <a:r>
              <a:rPr lang="ja-JP" altLang="en-US" b="1" dirty="0"/>
              <a:t>高</a:t>
            </a:r>
            <a:r>
              <a:rPr lang="ja-JP" altLang="en-US" dirty="0"/>
              <a:t>から</a:t>
            </a:r>
            <a:r>
              <a:rPr lang="ja-JP" altLang="en-US" b="1" dirty="0"/>
              <a:t>低</a:t>
            </a:r>
            <a:r>
              <a:rPr lang="ja-JP" altLang="en-US" dirty="0"/>
              <a:t>へ向かって伸びるのに対し、ヒープは</a:t>
            </a:r>
            <a:r>
              <a:rPr lang="ja-JP" altLang="en-US" b="1" dirty="0"/>
              <a:t>低</a:t>
            </a:r>
            <a:r>
              <a:rPr lang="ja-JP" altLang="en-US" dirty="0"/>
              <a:t>から</a:t>
            </a:r>
            <a:r>
              <a:rPr lang="ja-JP" altLang="en-US" b="1" dirty="0"/>
              <a:t>高</a:t>
            </a:r>
            <a:r>
              <a:rPr lang="ja-JP" altLang="en-US" dirty="0"/>
              <a:t>へ向かって伸びる</a:t>
            </a:r>
            <a:endParaRPr lang="en-US" altLang="ja-JP" dirty="0">
              <a:latin typeface="游ゴシック 本文"/>
            </a:endParaRPr>
          </a:p>
          <a:p>
            <a:r>
              <a:rPr lang="ja-JP" altLang="en-US" dirty="0"/>
              <a:t>ヒープは、プログラムの実行中に動的にメモリを割り当てることができるが、個々のメモリブロックが割り当てられるアドレスやその順番は固定されていない。割り当てと解放が繰り返されると、様々なサイズの空き領域が生じ、断片化も起きる。次に割り当てられるブロックのアドレスは、その時のヒープの状態によって決定される。</a:t>
            </a:r>
            <a:endParaRPr lang="en-US" altLang="ja-JP" dirty="0"/>
          </a:p>
          <a:p>
            <a:r>
              <a:rPr lang="ja-JP" altLang="en-US" dirty="0"/>
              <a:t>スタックとヒープが同じ方向に伸びると、メモリ使用量が増加した際に、両方の領域が衝突してしまう危険性が高まる</a:t>
            </a:r>
            <a:endParaRPr lang="en-US" altLang="ja-JP" dirty="0"/>
          </a:p>
          <a:p>
            <a:pPr marL="457200" lvl="1" indent="0">
              <a:buNone/>
            </a:pPr>
            <a:r>
              <a:rPr lang="ja-JP" altLang="en-US" dirty="0"/>
              <a:t>→メモリ破壊やプログラムのクラッシュ</a:t>
            </a:r>
            <a:r>
              <a:rPr lang="en-US" altLang="ja-JP" dirty="0"/>
              <a:t>(stack overflow)</a:t>
            </a:r>
          </a:p>
          <a:p>
            <a:r>
              <a:rPr lang="ja-JP" altLang="en-US" dirty="0"/>
              <a:t>伸び方向を逆向きにすることで、それぞれのメモリ領域が最大限に利用できる余裕を持たせ、危険を回避する</a:t>
            </a:r>
            <a:endParaRPr lang="en-US" altLang="ja-JP" dirty="0"/>
          </a:p>
          <a:p>
            <a:pPr lvl="1"/>
            <a:endParaRPr kumimoji="1" lang="ja-JP" altLang="en-US" dirty="0"/>
          </a:p>
        </p:txBody>
      </p:sp>
    </p:spTree>
    <p:extLst>
      <p:ext uri="{BB962C8B-B14F-4D97-AF65-F5344CB8AC3E}">
        <p14:creationId xmlns:p14="http://schemas.microsoft.com/office/powerpoint/2010/main" val="3284572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EF8A4-C9D0-1A3E-004E-FBCBBD54F3E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76FCF0-993F-8446-6308-BF8BB64BDA19}"/>
              </a:ext>
            </a:extLst>
          </p:cNvPr>
          <p:cNvSpPr>
            <a:spLocks noGrp="1"/>
          </p:cNvSpPr>
          <p:nvPr>
            <p:ph type="title"/>
          </p:nvPr>
        </p:nvSpPr>
        <p:spPr/>
        <p:txBody>
          <a:bodyPr/>
          <a:lstStyle/>
          <a:p>
            <a:r>
              <a:rPr kumimoji="1" lang="ja-JP" altLang="en-US" dirty="0"/>
              <a:t>スタックとヒープの成長方向（図解）</a:t>
            </a:r>
          </a:p>
        </p:txBody>
      </p:sp>
      <p:sp>
        <p:nvSpPr>
          <p:cNvPr id="6" name="正方形/長方形 5">
            <a:extLst>
              <a:ext uri="{FF2B5EF4-FFF2-40B4-BE49-F238E27FC236}">
                <a16:creationId xmlns:a16="http://schemas.microsoft.com/office/drawing/2014/main" id="{86FB4EAD-D431-97EB-B586-D163A13BC2C3}"/>
              </a:ext>
            </a:extLst>
          </p:cNvPr>
          <p:cNvSpPr/>
          <p:nvPr/>
        </p:nvSpPr>
        <p:spPr>
          <a:xfrm>
            <a:off x="1702905" y="3324099"/>
            <a:ext cx="3397257" cy="464503"/>
          </a:xfrm>
          <a:prstGeom prst="rect">
            <a:avLst/>
          </a:prstGeom>
          <a:noFill/>
          <a:ln w="50800">
            <a:solidFill>
              <a:schemeClr val="accent6">
                <a:lumMod val="7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accent6">
                    <a:lumMod val="75000"/>
                  </a:schemeClr>
                </a:solidFill>
              </a:rPr>
              <a:t>ヒープ</a:t>
            </a:r>
            <a:endParaRPr kumimoji="1" lang="en-US" altLang="ja-JP" b="1" dirty="0">
              <a:solidFill>
                <a:schemeClr val="accent6">
                  <a:lumMod val="75000"/>
                </a:schemeClr>
              </a:solidFill>
            </a:endParaRPr>
          </a:p>
        </p:txBody>
      </p:sp>
      <p:cxnSp>
        <p:nvCxnSpPr>
          <p:cNvPr id="8" name="直線矢印コネクタ 7">
            <a:extLst>
              <a:ext uri="{FF2B5EF4-FFF2-40B4-BE49-F238E27FC236}">
                <a16:creationId xmlns:a16="http://schemas.microsoft.com/office/drawing/2014/main" id="{CA3A6C74-2811-1D2B-147A-844365E2CC5C}"/>
              </a:ext>
            </a:extLst>
          </p:cNvPr>
          <p:cNvCxnSpPr>
            <a:cxnSpLocks/>
          </p:cNvCxnSpPr>
          <p:nvPr/>
        </p:nvCxnSpPr>
        <p:spPr>
          <a:xfrm>
            <a:off x="769347" y="1793684"/>
            <a:ext cx="0" cy="3652137"/>
          </a:xfrm>
          <a:prstGeom prst="straightConnector1">
            <a:avLst/>
          </a:prstGeom>
          <a:ln w="53975">
            <a:solidFill>
              <a:schemeClr val="bg1">
                <a:lumMod val="50000"/>
                <a:alpha val="54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97785318-AA13-67DA-5E95-B4CC43B45F71}"/>
              </a:ext>
            </a:extLst>
          </p:cNvPr>
          <p:cNvSpPr txBox="1"/>
          <p:nvPr/>
        </p:nvSpPr>
        <p:spPr>
          <a:xfrm>
            <a:off x="318583" y="1424352"/>
            <a:ext cx="1518364" cy="369332"/>
          </a:xfrm>
          <a:prstGeom prst="rect">
            <a:avLst/>
          </a:prstGeom>
          <a:noFill/>
        </p:spPr>
        <p:txBody>
          <a:bodyPr wrap="none" rtlCol="0">
            <a:spAutoFit/>
          </a:bodyPr>
          <a:lstStyle/>
          <a:p>
            <a:r>
              <a:rPr kumimoji="1" lang="ja-JP" altLang="en-US" dirty="0"/>
              <a:t>アドレス</a:t>
            </a:r>
            <a:r>
              <a:rPr kumimoji="1" lang="en-US" altLang="ja-JP" dirty="0"/>
              <a:t>(</a:t>
            </a:r>
            <a:r>
              <a:rPr kumimoji="1" lang="ja-JP" altLang="en-US" dirty="0"/>
              <a:t>低</a:t>
            </a:r>
            <a:r>
              <a:rPr kumimoji="1" lang="en-US" altLang="ja-JP" dirty="0"/>
              <a:t>)</a:t>
            </a:r>
            <a:endParaRPr kumimoji="1" lang="ja-JP" altLang="en-US" dirty="0"/>
          </a:p>
        </p:txBody>
      </p:sp>
      <p:sp>
        <p:nvSpPr>
          <p:cNvPr id="10" name="テキスト ボックス 9">
            <a:extLst>
              <a:ext uri="{FF2B5EF4-FFF2-40B4-BE49-F238E27FC236}">
                <a16:creationId xmlns:a16="http://schemas.microsoft.com/office/drawing/2014/main" id="{551926CC-B732-A341-C208-0043228D5B8E}"/>
              </a:ext>
            </a:extLst>
          </p:cNvPr>
          <p:cNvSpPr txBox="1"/>
          <p:nvPr/>
        </p:nvSpPr>
        <p:spPr>
          <a:xfrm>
            <a:off x="318583" y="5445821"/>
            <a:ext cx="1518364" cy="369332"/>
          </a:xfrm>
          <a:prstGeom prst="rect">
            <a:avLst/>
          </a:prstGeom>
          <a:noFill/>
        </p:spPr>
        <p:txBody>
          <a:bodyPr wrap="none" rtlCol="0">
            <a:spAutoFit/>
          </a:bodyPr>
          <a:lstStyle/>
          <a:p>
            <a:r>
              <a:rPr kumimoji="1" lang="ja-JP" altLang="en-US" dirty="0"/>
              <a:t>アドレス</a:t>
            </a:r>
            <a:r>
              <a:rPr kumimoji="1" lang="en-US" altLang="ja-JP" dirty="0"/>
              <a:t>(</a:t>
            </a:r>
            <a:r>
              <a:rPr kumimoji="1" lang="ja-JP" altLang="en-US" dirty="0"/>
              <a:t>高</a:t>
            </a:r>
            <a:r>
              <a:rPr kumimoji="1" lang="en-US" altLang="ja-JP" dirty="0"/>
              <a:t>)</a:t>
            </a:r>
            <a:endParaRPr kumimoji="1" lang="ja-JP" altLang="en-US" dirty="0"/>
          </a:p>
        </p:txBody>
      </p:sp>
      <p:sp>
        <p:nvSpPr>
          <p:cNvPr id="11" name="正方形/長方形 10">
            <a:extLst>
              <a:ext uri="{FF2B5EF4-FFF2-40B4-BE49-F238E27FC236}">
                <a16:creationId xmlns:a16="http://schemas.microsoft.com/office/drawing/2014/main" id="{B86688D3-4C4D-B4FF-A365-E1445CC2C3A9}"/>
              </a:ext>
            </a:extLst>
          </p:cNvPr>
          <p:cNvSpPr/>
          <p:nvPr/>
        </p:nvSpPr>
        <p:spPr>
          <a:xfrm>
            <a:off x="1702904" y="4725012"/>
            <a:ext cx="3397253" cy="464504"/>
          </a:xfrm>
          <a:prstGeom prst="rect">
            <a:avLst/>
          </a:prstGeom>
          <a:noFill/>
          <a:ln w="508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accent5">
                    <a:lumMod val="60000"/>
                    <a:lumOff val="40000"/>
                  </a:schemeClr>
                </a:solidFill>
              </a:rPr>
              <a:t>スタック</a:t>
            </a:r>
          </a:p>
        </p:txBody>
      </p:sp>
      <p:sp>
        <p:nvSpPr>
          <p:cNvPr id="12" name="正方形/長方形 11">
            <a:extLst>
              <a:ext uri="{FF2B5EF4-FFF2-40B4-BE49-F238E27FC236}">
                <a16:creationId xmlns:a16="http://schemas.microsoft.com/office/drawing/2014/main" id="{15E5FBCB-C69C-2829-E637-BD0D4D3B944D}"/>
              </a:ext>
            </a:extLst>
          </p:cNvPr>
          <p:cNvSpPr/>
          <p:nvPr/>
        </p:nvSpPr>
        <p:spPr>
          <a:xfrm>
            <a:off x="1702905" y="1890224"/>
            <a:ext cx="3397257" cy="464503"/>
          </a:xfrm>
          <a:prstGeom prst="rect">
            <a:avLst/>
          </a:prstGeom>
          <a:noFill/>
          <a:ln w="50800">
            <a:solidFill>
              <a:schemeClr val="accent2">
                <a:lumMod val="7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.text</a:t>
            </a:r>
          </a:p>
        </p:txBody>
      </p:sp>
      <p:sp>
        <p:nvSpPr>
          <p:cNvPr id="13" name="矢印: 右 12">
            <a:extLst>
              <a:ext uri="{FF2B5EF4-FFF2-40B4-BE49-F238E27FC236}">
                <a16:creationId xmlns:a16="http://schemas.microsoft.com/office/drawing/2014/main" id="{45267542-3C67-8F44-C844-CED639CAA65E}"/>
              </a:ext>
            </a:extLst>
          </p:cNvPr>
          <p:cNvSpPr/>
          <p:nvPr/>
        </p:nvSpPr>
        <p:spPr>
          <a:xfrm rot="5400000">
            <a:off x="1842308" y="3861693"/>
            <a:ext cx="567269" cy="421089"/>
          </a:xfrm>
          <a:prstGeom prst="rightArrow">
            <a:avLst/>
          </a:prstGeom>
          <a:solidFill>
            <a:schemeClr val="accent6">
              <a:lumMod val="75000"/>
              <a:alpha val="24000"/>
            </a:schemeClr>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b="1" dirty="0">
              <a:solidFill>
                <a:schemeClr val="accent4">
                  <a:lumMod val="75000"/>
                </a:schemeClr>
              </a:solidFill>
            </a:endParaRPr>
          </a:p>
        </p:txBody>
      </p:sp>
      <p:sp>
        <p:nvSpPr>
          <p:cNvPr id="14" name="矢印: 右 13">
            <a:extLst>
              <a:ext uri="{FF2B5EF4-FFF2-40B4-BE49-F238E27FC236}">
                <a16:creationId xmlns:a16="http://schemas.microsoft.com/office/drawing/2014/main" id="{2ABA8221-74DD-4A14-4460-C15DC91D7FE2}"/>
              </a:ext>
            </a:extLst>
          </p:cNvPr>
          <p:cNvSpPr/>
          <p:nvPr/>
        </p:nvSpPr>
        <p:spPr>
          <a:xfrm rot="16200000">
            <a:off x="4426360" y="4282214"/>
            <a:ext cx="464505" cy="421089"/>
          </a:xfrm>
          <a:prstGeom prst="rightArrow">
            <a:avLst/>
          </a:prstGeom>
          <a:solidFill>
            <a:schemeClr val="accent5">
              <a:lumMod val="40000"/>
              <a:lumOff val="60000"/>
              <a:alpha val="24000"/>
            </a:schemeClr>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b="1" dirty="0">
              <a:solidFill>
                <a:schemeClr val="accent4">
                  <a:lumMod val="75000"/>
                </a:schemeClr>
              </a:solidFill>
            </a:endParaRPr>
          </a:p>
        </p:txBody>
      </p:sp>
      <p:sp>
        <p:nvSpPr>
          <p:cNvPr id="17" name="正方形/長方形 16">
            <a:extLst>
              <a:ext uri="{FF2B5EF4-FFF2-40B4-BE49-F238E27FC236}">
                <a16:creationId xmlns:a16="http://schemas.microsoft.com/office/drawing/2014/main" id="{43355738-0BEE-EB5D-04ED-9315BECD3F9A}"/>
              </a:ext>
            </a:extLst>
          </p:cNvPr>
          <p:cNvSpPr/>
          <p:nvPr/>
        </p:nvSpPr>
        <p:spPr>
          <a:xfrm>
            <a:off x="1702905" y="2388408"/>
            <a:ext cx="3397257" cy="464503"/>
          </a:xfrm>
          <a:prstGeom prst="rect">
            <a:avLst/>
          </a:prstGeom>
          <a:noFill/>
          <a:ln w="50800">
            <a:solidFill>
              <a:schemeClr val="accent2">
                <a:lumMod val="7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.data</a:t>
            </a:r>
          </a:p>
        </p:txBody>
      </p:sp>
      <p:sp>
        <p:nvSpPr>
          <p:cNvPr id="18" name="正方形/長方形 17">
            <a:extLst>
              <a:ext uri="{FF2B5EF4-FFF2-40B4-BE49-F238E27FC236}">
                <a16:creationId xmlns:a16="http://schemas.microsoft.com/office/drawing/2014/main" id="{D05E113D-5BE0-F07D-A004-D94C0CBA9143}"/>
              </a:ext>
            </a:extLst>
          </p:cNvPr>
          <p:cNvSpPr/>
          <p:nvPr/>
        </p:nvSpPr>
        <p:spPr>
          <a:xfrm>
            <a:off x="1702905" y="2839799"/>
            <a:ext cx="3397257" cy="464503"/>
          </a:xfrm>
          <a:prstGeom prst="rect">
            <a:avLst/>
          </a:prstGeom>
          <a:noFill/>
          <a:ln w="50800">
            <a:solidFill>
              <a:schemeClr val="accent2">
                <a:lumMod val="75000"/>
                <a:alpha val="2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a:t>
            </a:r>
            <a:r>
              <a:rPr kumimoji="1" lang="en-US" altLang="ja-JP" b="1" dirty="0" err="1">
                <a:solidFill>
                  <a:schemeClr val="tx1"/>
                </a:solidFill>
              </a:rPr>
              <a:t>bss</a:t>
            </a:r>
            <a:endParaRPr kumimoji="1" lang="en-US" altLang="ja-JP" b="1" dirty="0">
              <a:solidFill>
                <a:schemeClr val="tx1"/>
              </a:solidFill>
            </a:endParaRPr>
          </a:p>
        </p:txBody>
      </p:sp>
      <p:sp>
        <p:nvSpPr>
          <p:cNvPr id="19" name="テキスト ボックス 18">
            <a:extLst>
              <a:ext uri="{FF2B5EF4-FFF2-40B4-BE49-F238E27FC236}">
                <a16:creationId xmlns:a16="http://schemas.microsoft.com/office/drawing/2014/main" id="{A79381FD-B4EF-0DED-8684-51538BDEFCDD}"/>
              </a:ext>
            </a:extLst>
          </p:cNvPr>
          <p:cNvSpPr txBox="1"/>
          <p:nvPr/>
        </p:nvSpPr>
        <p:spPr>
          <a:xfrm>
            <a:off x="2336487" y="3891173"/>
            <a:ext cx="1082348" cy="307777"/>
          </a:xfrm>
          <a:prstGeom prst="rect">
            <a:avLst/>
          </a:prstGeom>
          <a:noFill/>
        </p:spPr>
        <p:txBody>
          <a:bodyPr wrap="none" rtlCol="0">
            <a:spAutoFit/>
          </a:bodyPr>
          <a:lstStyle/>
          <a:p>
            <a:pPr algn="ctr"/>
            <a:r>
              <a:rPr lang="ja-JP" altLang="en-US" sz="1400" b="1" i="1" dirty="0">
                <a:solidFill>
                  <a:schemeClr val="accent6">
                    <a:lumMod val="75000"/>
                  </a:schemeClr>
                </a:solidFill>
              </a:rPr>
              <a:t>低から高へ</a:t>
            </a:r>
          </a:p>
        </p:txBody>
      </p:sp>
      <p:sp>
        <p:nvSpPr>
          <p:cNvPr id="20" name="テキスト ボックス 19">
            <a:extLst>
              <a:ext uri="{FF2B5EF4-FFF2-40B4-BE49-F238E27FC236}">
                <a16:creationId xmlns:a16="http://schemas.microsoft.com/office/drawing/2014/main" id="{EE3AA1C1-AE6B-EF95-9E2A-077760FE81C1}"/>
              </a:ext>
            </a:extLst>
          </p:cNvPr>
          <p:cNvSpPr txBox="1"/>
          <p:nvPr/>
        </p:nvSpPr>
        <p:spPr>
          <a:xfrm>
            <a:off x="3428835" y="4386554"/>
            <a:ext cx="1082348" cy="307777"/>
          </a:xfrm>
          <a:prstGeom prst="rect">
            <a:avLst/>
          </a:prstGeom>
          <a:noFill/>
        </p:spPr>
        <p:txBody>
          <a:bodyPr wrap="none" rtlCol="0">
            <a:spAutoFit/>
          </a:bodyPr>
          <a:lstStyle/>
          <a:p>
            <a:pPr algn="ctr"/>
            <a:r>
              <a:rPr lang="ja-JP" altLang="en-US" sz="1400" b="1" i="1" dirty="0">
                <a:solidFill>
                  <a:schemeClr val="accent5">
                    <a:lumMod val="60000"/>
                    <a:lumOff val="40000"/>
                  </a:schemeClr>
                </a:solidFill>
              </a:rPr>
              <a:t>高から低へ</a:t>
            </a:r>
          </a:p>
        </p:txBody>
      </p:sp>
    </p:spTree>
    <p:extLst>
      <p:ext uri="{BB962C8B-B14F-4D97-AF65-F5344CB8AC3E}">
        <p14:creationId xmlns:p14="http://schemas.microsoft.com/office/powerpoint/2010/main" val="3953605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073EA-0283-792B-8587-95623684031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3CA846F-D8D0-841C-72EF-D64A93284BDC}"/>
              </a:ext>
            </a:extLst>
          </p:cNvPr>
          <p:cNvSpPr>
            <a:spLocks noGrp="1"/>
          </p:cNvSpPr>
          <p:nvPr>
            <p:ph type="title"/>
          </p:nvPr>
        </p:nvSpPr>
        <p:spPr/>
        <p:txBody>
          <a:bodyPr/>
          <a:lstStyle/>
          <a:p>
            <a:r>
              <a:rPr lang="ja-JP" altLang="en-US" dirty="0"/>
              <a:t>スタックメモリの消費量の計測</a:t>
            </a:r>
            <a:r>
              <a:rPr lang="en-US" altLang="ja-JP" dirty="0"/>
              <a:t>(</a:t>
            </a:r>
            <a:r>
              <a:rPr lang="ja-JP" altLang="en-US" dirty="0"/>
              <a:t>やること概要</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BBEB8116-AFFA-1E60-86FF-136FABE342D4}"/>
              </a:ext>
            </a:extLst>
          </p:cNvPr>
          <p:cNvSpPr>
            <a:spLocks noGrp="1"/>
          </p:cNvSpPr>
          <p:nvPr>
            <p:ph idx="1"/>
          </p:nvPr>
        </p:nvSpPr>
        <p:spPr>
          <a:xfrm>
            <a:off x="838200" y="1825625"/>
            <a:ext cx="10515600" cy="4816180"/>
          </a:xfrm>
        </p:spPr>
        <p:txBody>
          <a:bodyPr>
            <a:normAutofit/>
          </a:bodyPr>
          <a:lstStyle/>
          <a:p>
            <a:r>
              <a:rPr lang="ja-JP" altLang="en-US" dirty="0"/>
              <a:t>関数を３階層程度コールしてみる</a:t>
            </a:r>
            <a:endParaRPr lang="en-US" altLang="ja-JP" dirty="0"/>
          </a:p>
          <a:p>
            <a:r>
              <a:rPr lang="ja-JP" altLang="en-US" dirty="0"/>
              <a:t>関数のローカル変数</a:t>
            </a:r>
            <a:r>
              <a:rPr lang="en-US" altLang="ja-JP" dirty="0"/>
              <a:t>(</a:t>
            </a:r>
            <a:r>
              <a:rPr lang="ja-JP" altLang="en-US" dirty="0"/>
              <a:t>自動変数</a:t>
            </a:r>
            <a:r>
              <a:rPr lang="en-US" altLang="ja-JP" dirty="0"/>
              <a:t>)</a:t>
            </a:r>
            <a:r>
              <a:rPr lang="ja-JP" altLang="en-US" dirty="0"/>
              <a:t>を増やしてみて、計測値が増えるのを確認する</a:t>
            </a:r>
            <a:endParaRPr lang="en-US" altLang="ja-JP" dirty="0"/>
          </a:p>
          <a:p>
            <a:r>
              <a:rPr lang="en-US" altLang="ja-JP" dirty="0"/>
              <a:t>RAM</a:t>
            </a:r>
            <a:r>
              <a:rPr lang="ja-JP" altLang="en-US" dirty="0"/>
              <a:t>の終端アドレスがスタックポインタ開始点になっていることをリンカスクリプトも交えてソースで確認する</a:t>
            </a:r>
            <a:endParaRPr lang="en-US" altLang="ja-JP" dirty="0"/>
          </a:p>
          <a:p>
            <a:r>
              <a:rPr lang="ja-JP" altLang="en-US" dirty="0"/>
              <a:t>スタック領域を事前に既知の値で塗りつぶし、使用後にその値がどこまで上書きされたかを確認する方法により、スタック使用量を動的に測定する。「スタックウォーターマーク法（</a:t>
            </a:r>
            <a:r>
              <a:rPr lang="en-US" altLang="ja-JP" dirty="0"/>
              <a:t>stack watermarking</a:t>
            </a:r>
            <a:r>
              <a:rPr lang="ja-JP" altLang="en-US" dirty="0"/>
              <a:t>）」</a:t>
            </a:r>
            <a:endParaRPr kumimoji="1" lang="ja-JP" altLang="en-US" dirty="0"/>
          </a:p>
        </p:txBody>
      </p:sp>
    </p:spTree>
    <p:extLst>
      <p:ext uri="{BB962C8B-B14F-4D97-AF65-F5344CB8AC3E}">
        <p14:creationId xmlns:p14="http://schemas.microsoft.com/office/powerpoint/2010/main" val="511673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7A423-AE8C-C9A1-8056-2797D98761F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3F22B2A-748A-5005-32BD-0CBF645D34F3}"/>
              </a:ext>
            </a:extLst>
          </p:cNvPr>
          <p:cNvSpPr>
            <a:spLocks noGrp="1"/>
          </p:cNvSpPr>
          <p:nvPr>
            <p:ph type="title"/>
          </p:nvPr>
        </p:nvSpPr>
        <p:spPr/>
        <p:txBody>
          <a:bodyPr>
            <a:normAutofit/>
          </a:bodyPr>
          <a:lstStyle/>
          <a:p>
            <a:r>
              <a:rPr lang="ja-JP" altLang="en-US" sz="3600" dirty="0"/>
              <a:t>リンカスクリプト</a:t>
            </a:r>
            <a:r>
              <a:rPr lang="en-US" altLang="ja-JP" sz="3600" dirty="0"/>
              <a:t>STM32F411RETX_FLASH.ld</a:t>
            </a:r>
            <a:endParaRPr kumimoji="1" lang="ja-JP" altLang="en-US" sz="3600" dirty="0"/>
          </a:p>
        </p:txBody>
      </p:sp>
      <p:pic>
        <p:nvPicPr>
          <p:cNvPr id="7" name="図 6">
            <a:extLst>
              <a:ext uri="{FF2B5EF4-FFF2-40B4-BE49-F238E27FC236}">
                <a16:creationId xmlns:a16="http://schemas.microsoft.com/office/drawing/2014/main" id="{F35898B3-E166-A8C3-2B90-03205A3362E0}"/>
              </a:ext>
            </a:extLst>
          </p:cNvPr>
          <p:cNvPicPr>
            <a:picLocks noChangeAspect="1"/>
          </p:cNvPicPr>
          <p:nvPr/>
        </p:nvPicPr>
        <p:blipFill>
          <a:blip r:embed="rId2"/>
          <a:stretch>
            <a:fillRect/>
          </a:stretch>
        </p:blipFill>
        <p:spPr>
          <a:xfrm>
            <a:off x="1973662" y="1523700"/>
            <a:ext cx="6315075" cy="4343400"/>
          </a:xfrm>
          <a:prstGeom prst="rect">
            <a:avLst/>
          </a:prstGeom>
        </p:spPr>
      </p:pic>
      <p:sp>
        <p:nvSpPr>
          <p:cNvPr id="8" name="コンテンツ プレースホルダー 2">
            <a:extLst>
              <a:ext uri="{FF2B5EF4-FFF2-40B4-BE49-F238E27FC236}">
                <a16:creationId xmlns:a16="http://schemas.microsoft.com/office/drawing/2014/main" id="{663CDF0E-37C3-E6AF-7A68-34596AADB24B}"/>
              </a:ext>
            </a:extLst>
          </p:cNvPr>
          <p:cNvSpPr txBox="1">
            <a:spLocks/>
          </p:cNvSpPr>
          <p:nvPr/>
        </p:nvSpPr>
        <p:spPr>
          <a:xfrm>
            <a:off x="397566" y="5958734"/>
            <a:ext cx="10956234" cy="8992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ソースプロジェクトをつくるとき、</a:t>
            </a:r>
            <a:r>
              <a:rPr lang="en-US" altLang="ja-JP" dirty="0"/>
              <a:t>IDE</a:t>
            </a:r>
            <a:r>
              <a:rPr lang="ja-JP" altLang="en-US" dirty="0"/>
              <a:t>がターゲットとなるチップ向けにリンカスクリプトを作ってくれている。</a:t>
            </a:r>
          </a:p>
        </p:txBody>
      </p:sp>
    </p:spTree>
    <p:extLst>
      <p:ext uri="{BB962C8B-B14F-4D97-AF65-F5344CB8AC3E}">
        <p14:creationId xmlns:p14="http://schemas.microsoft.com/office/powerpoint/2010/main" val="3797980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FFE78-3CBA-F57E-4CDD-E1EA66FC376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5184505-8192-E7CE-3F27-233538DFAB11}"/>
              </a:ext>
            </a:extLst>
          </p:cNvPr>
          <p:cNvSpPr>
            <a:spLocks noGrp="1"/>
          </p:cNvSpPr>
          <p:nvPr>
            <p:ph type="title"/>
          </p:nvPr>
        </p:nvSpPr>
        <p:spPr/>
        <p:txBody>
          <a:bodyPr>
            <a:normAutofit/>
          </a:bodyPr>
          <a:lstStyle/>
          <a:p>
            <a:r>
              <a:rPr lang="ja-JP" altLang="en-US" sz="3600" dirty="0"/>
              <a:t>リンカスクリプトの記載内容</a:t>
            </a:r>
            <a:endParaRPr kumimoji="1" lang="ja-JP" altLang="en-US" sz="3600" dirty="0"/>
          </a:p>
        </p:txBody>
      </p:sp>
      <p:graphicFrame>
        <p:nvGraphicFramePr>
          <p:cNvPr id="7" name="表 6">
            <a:extLst>
              <a:ext uri="{FF2B5EF4-FFF2-40B4-BE49-F238E27FC236}">
                <a16:creationId xmlns:a16="http://schemas.microsoft.com/office/drawing/2014/main" id="{AB2BD84B-4121-B717-CED6-870C669CAD1B}"/>
              </a:ext>
            </a:extLst>
          </p:cNvPr>
          <p:cNvGraphicFramePr>
            <a:graphicFrameLocks noGrp="1"/>
          </p:cNvGraphicFramePr>
          <p:nvPr>
            <p:extLst>
              <p:ext uri="{D42A27DB-BD31-4B8C-83A1-F6EECF244321}">
                <p14:modId xmlns:p14="http://schemas.microsoft.com/office/powerpoint/2010/main" val="324988302"/>
              </p:ext>
            </p:extLst>
          </p:nvPr>
        </p:nvGraphicFramePr>
        <p:xfrm>
          <a:off x="838200" y="1487006"/>
          <a:ext cx="10515600" cy="1828800"/>
        </p:xfrm>
        <a:graphic>
          <a:graphicData uri="http://schemas.openxmlformats.org/drawingml/2006/table">
            <a:tbl>
              <a:tblPr/>
              <a:tblGrid>
                <a:gridCol w="3505200">
                  <a:extLst>
                    <a:ext uri="{9D8B030D-6E8A-4147-A177-3AD203B41FA5}">
                      <a16:colId xmlns:a16="http://schemas.microsoft.com/office/drawing/2014/main" val="1004014997"/>
                    </a:ext>
                  </a:extLst>
                </a:gridCol>
                <a:gridCol w="3505200">
                  <a:extLst>
                    <a:ext uri="{9D8B030D-6E8A-4147-A177-3AD203B41FA5}">
                      <a16:colId xmlns:a16="http://schemas.microsoft.com/office/drawing/2014/main" val="182507417"/>
                    </a:ext>
                  </a:extLst>
                </a:gridCol>
                <a:gridCol w="3505200">
                  <a:extLst>
                    <a:ext uri="{9D8B030D-6E8A-4147-A177-3AD203B41FA5}">
                      <a16:colId xmlns:a16="http://schemas.microsoft.com/office/drawing/2014/main" val="1550231357"/>
                    </a:ext>
                  </a:extLst>
                </a:gridCol>
              </a:tblGrid>
              <a:tr h="0">
                <a:tc>
                  <a:txBody>
                    <a:bodyPr/>
                    <a:lstStyle/>
                    <a:p>
                      <a:r>
                        <a:rPr lang="ja-JP" altLang="en-US" b="1" dirty="0"/>
                        <a:t>メモリ領域</a:t>
                      </a:r>
                    </a:p>
                  </a:txBody>
                  <a:tcPr anchor="ctr">
                    <a:lnL>
                      <a:noFill/>
                    </a:lnL>
                    <a:lnR>
                      <a:noFill/>
                    </a:lnR>
                    <a:lnT>
                      <a:noFill/>
                    </a:lnT>
                    <a:lnB>
                      <a:noFill/>
                    </a:lnB>
                    <a:noFill/>
                  </a:tcPr>
                </a:tc>
                <a:tc>
                  <a:txBody>
                    <a:bodyPr/>
                    <a:lstStyle/>
                    <a:p>
                      <a:r>
                        <a:rPr lang="ja-JP" altLang="en-US" b="1" dirty="0"/>
                        <a:t>アドレス範囲</a:t>
                      </a:r>
                    </a:p>
                  </a:txBody>
                  <a:tcPr anchor="ctr">
                    <a:lnL>
                      <a:noFill/>
                    </a:lnL>
                    <a:lnR>
                      <a:noFill/>
                    </a:lnR>
                    <a:lnT>
                      <a:noFill/>
                    </a:lnT>
                    <a:lnB>
                      <a:noFill/>
                    </a:lnB>
                    <a:noFill/>
                  </a:tcPr>
                </a:tc>
                <a:tc>
                  <a:txBody>
                    <a:bodyPr/>
                    <a:lstStyle/>
                    <a:p>
                      <a:r>
                        <a:rPr lang="ja-JP" altLang="en-US" b="1" dirty="0"/>
                        <a:t>内容</a:t>
                      </a:r>
                    </a:p>
                  </a:txBody>
                  <a:tcPr anchor="ctr">
                    <a:lnL>
                      <a:noFill/>
                    </a:lnL>
                    <a:lnR>
                      <a:noFill/>
                    </a:lnR>
                    <a:lnT>
                      <a:noFill/>
                    </a:lnT>
                    <a:lnB>
                      <a:noFill/>
                    </a:lnB>
                    <a:noFill/>
                  </a:tcPr>
                </a:tc>
                <a:extLst>
                  <a:ext uri="{0D108BD9-81ED-4DB2-BD59-A6C34878D82A}">
                    <a16:rowId xmlns:a16="http://schemas.microsoft.com/office/drawing/2014/main" val="504459937"/>
                  </a:ext>
                </a:extLst>
              </a:tr>
              <a:tr h="0">
                <a:tc>
                  <a:txBody>
                    <a:bodyPr/>
                    <a:lstStyle/>
                    <a:p>
                      <a:r>
                        <a:rPr lang="en-US" dirty="0"/>
                        <a:t>Code (Flash)</a:t>
                      </a:r>
                    </a:p>
                  </a:txBody>
                  <a:tcPr anchor="ctr">
                    <a:lnL>
                      <a:noFill/>
                    </a:lnL>
                    <a:lnR>
                      <a:noFill/>
                    </a:lnR>
                    <a:lnT>
                      <a:noFill/>
                    </a:lnT>
                    <a:lnB>
                      <a:noFill/>
                    </a:lnB>
                    <a:noFill/>
                  </a:tcPr>
                </a:tc>
                <a:tc>
                  <a:txBody>
                    <a:bodyPr/>
                    <a:lstStyle/>
                    <a:p>
                      <a:r>
                        <a:rPr lang="en-US" dirty="0"/>
                        <a:t>0x0800_0000～</a:t>
                      </a:r>
                    </a:p>
                  </a:txBody>
                  <a:tcPr anchor="ctr">
                    <a:lnL>
                      <a:noFill/>
                    </a:lnL>
                    <a:lnR>
                      <a:noFill/>
                    </a:lnR>
                    <a:lnT>
                      <a:noFill/>
                    </a:lnT>
                    <a:lnB>
                      <a:noFill/>
                    </a:lnB>
                    <a:noFill/>
                  </a:tcPr>
                </a:tc>
                <a:tc>
                  <a:txBody>
                    <a:bodyPr/>
                    <a:lstStyle/>
                    <a:p>
                      <a:r>
                        <a:rPr lang="ja-JP" altLang="en-US" dirty="0"/>
                        <a:t>ユーザコード領域</a:t>
                      </a:r>
                    </a:p>
                  </a:txBody>
                  <a:tcPr anchor="ctr">
                    <a:lnL>
                      <a:noFill/>
                    </a:lnL>
                    <a:lnR>
                      <a:noFill/>
                    </a:lnR>
                    <a:lnT>
                      <a:noFill/>
                    </a:lnT>
                    <a:lnB>
                      <a:noFill/>
                    </a:lnB>
                    <a:noFill/>
                  </a:tcPr>
                </a:tc>
                <a:extLst>
                  <a:ext uri="{0D108BD9-81ED-4DB2-BD59-A6C34878D82A}">
                    <a16:rowId xmlns:a16="http://schemas.microsoft.com/office/drawing/2014/main" val="1185488999"/>
                  </a:ext>
                </a:extLst>
              </a:tr>
              <a:tr h="0">
                <a:tc>
                  <a:txBody>
                    <a:bodyPr/>
                    <a:lstStyle/>
                    <a:p>
                      <a:r>
                        <a:rPr lang="en-US" dirty="0"/>
                        <a:t>SRAM</a:t>
                      </a:r>
                    </a:p>
                  </a:txBody>
                  <a:tcPr anchor="ctr">
                    <a:lnL>
                      <a:noFill/>
                    </a:lnL>
                    <a:lnR>
                      <a:noFill/>
                    </a:lnR>
                    <a:lnT>
                      <a:noFill/>
                    </a:lnT>
                    <a:lnB>
                      <a:noFill/>
                    </a:lnB>
                    <a:noFill/>
                  </a:tcPr>
                </a:tc>
                <a:tc>
                  <a:txBody>
                    <a:bodyPr/>
                    <a:lstStyle/>
                    <a:p>
                      <a:r>
                        <a:rPr lang="en-US" dirty="0"/>
                        <a:t>0x2000_0000～</a:t>
                      </a:r>
                    </a:p>
                  </a:txBody>
                  <a:tcPr anchor="ctr">
                    <a:lnL>
                      <a:noFill/>
                    </a:lnL>
                    <a:lnR>
                      <a:noFill/>
                    </a:lnR>
                    <a:lnT>
                      <a:noFill/>
                    </a:lnT>
                    <a:lnB>
                      <a:noFill/>
                    </a:lnB>
                    <a:noFill/>
                  </a:tcPr>
                </a:tc>
                <a:tc>
                  <a:txBody>
                    <a:bodyPr/>
                    <a:lstStyle/>
                    <a:p>
                      <a:r>
                        <a:rPr lang="ja-JP" altLang="en-US"/>
                        <a:t>内蔵</a:t>
                      </a:r>
                      <a:r>
                        <a:rPr lang="en-US"/>
                        <a:t>RAM</a:t>
                      </a:r>
                    </a:p>
                  </a:txBody>
                  <a:tcPr anchor="ctr">
                    <a:lnL>
                      <a:noFill/>
                    </a:lnL>
                    <a:lnR>
                      <a:noFill/>
                    </a:lnR>
                    <a:lnT>
                      <a:noFill/>
                    </a:lnT>
                    <a:lnB>
                      <a:noFill/>
                    </a:lnB>
                    <a:noFill/>
                  </a:tcPr>
                </a:tc>
                <a:extLst>
                  <a:ext uri="{0D108BD9-81ED-4DB2-BD59-A6C34878D82A}">
                    <a16:rowId xmlns:a16="http://schemas.microsoft.com/office/drawing/2014/main" val="2025263521"/>
                  </a:ext>
                </a:extLst>
              </a:tr>
              <a:tr h="0">
                <a:tc>
                  <a:txBody>
                    <a:bodyPr/>
                    <a:lstStyle/>
                    <a:p>
                      <a:r>
                        <a:rPr lang="en-US" dirty="0"/>
                        <a:t>System memory</a:t>
                      </a:r>
                    </a:p>
                  </a:txBody>
                  <a:tcPr anchor="ctr">
                    <a:lnL>
                      <a:noFill/>
                    </a:lnL>
                    <a:lnR>
                      <a:noFill/>
                    </a:lnR>
                    <a:lnT>
                      <a:noFill/>
                    </a:lnT>
                    <a:lnB>
                      <a:noFill/>
                    </a:lnB>
                    <a:noFill/>
                  </a:tcPr>
                </a:tc>
                <a:tc>
                  <a:txBody>
                    <a:bodyPr/>
                    <a:lstStyle/>
                    <a:p>
                      <a:r>
                        <a:rPr lang="en-US" dirty="0"/>
                        <a:t>0x1FFF_0000～</a:t>
                      </a:r>
                    </a:p>
                  </a:txBody>
                  <a:tcPr anchor="ctr">
                    <a:lnL>
                      <a:noFill/>
                    </a:lnL>
                    <a:lnR>
                      <a:noFill/>
                    </a:lnR>
                    <a:lnT>
                      <a:noFill/>
                    </a:lnT>
                    <a:lnB>
                      <a:noFill/>
                    </a:lnB>
                    <a:noFill/>
                  </a:tcPr>
                </a:tc>
                <a:tc>
                  <a:txBody>
                    <a:bodyPr/>
                    <a:lstStyle/>
                    <a:p>
                      <a:r>
                        <a:rPr lang="ja-JP" altLang="en-US" dirty="0"/>
                        <a:t>ブートローダ</a:t>
                      </a:r>
                    </a:p>
                  </a:txBody>
                  <a:tcPr anchor="ctr">
                    <a:lnL>
                      <a:noFill/>
                    </a:lnL>
                    <a:lnR>
                      <a:noFill/>
                    </a:lnR>
                    <a:lnT>
                      <a:noFill/>
                    </a:lnT>
                    <a:lnB>
                      <a:noFill/>
                    </a:lnB>
                    <a:noFill/>
                  </a:tcPr>
                </a:tc>
                <a:extLst>
                  <a:ext uri="{0D108BD9-81ED-4DB2-BD59-A6C34878D82A}">
                    <a16:rowId xmlns:a16="http://schemas.microsoft.com/office/drawing/2014/main" val="1482337653"/>
                  </a:ext>
                </a:extLst>
              </a:tr>
              <a:tr h="0">
                <a:tc>
                  <a:txBody>
                    <a:bodyPr/>
                    <a:lstStyle/>
                    <a:p>
                      <a:r>
                        <a:rPr lang="en-US"/>
                        <a:t>Peripheral</a:t>
                      </a:r>
                    </a:p>
                  </a:txBody>
                  <a:tcPr anchor="ctr">
                    <a:lnL>
                      <a:noFill/>
                    </a:lnL>
                    <a:lnR>
                      <a:noFill/>
                    </a:lnR>
                    <a:lnT>
                      <a:noFill/>
                    </a:lnT>
                    <a:lnB>
                      <a:noFill/>
                    </a:lnB>
                    <a:noFill/>
                  </a:tcPr>
                </a:tc>
                <a:tc>
                  <a:txBody>
                    <a:bodyPr/>
                    <a:lstStyle/>
                    <a:p>
                      <a:r>
                        <a:rPr lang="en-US" dirty="0"/>
                        <a:t>0x4000_0000～</a:t>
                      </a:r>
                    </a:p>
                  </a:txBody>
                  <a:tcPr anchor="ctr">
                    <a:lnL>
                      <a:noFill/>
                    </a:lnL>
                    <a:lnR>
                      <a:noFill/>
                    </a:lnR>
                    <a:lnT>
                      <a:noFill/>
                    </a:lnT>
                    <a:lnB>
                      <a:noFill/>
                    </a:lnB>
                    <a:noFill/>
                  </a:tcPr>
                </a:tc>
                <a:tc>
                  <a:txBody>
                    <a:bodyPr/>
                    <a:lstStyle/>
                    <a:p>
                      <a:r>
                        <a:rPr lang="ja-JP" altLang="en-US" dirty="0"/>
                        <a:t>各種ペリフェラルのレジスタ群</a:t>
                      </a:r>
                    </a:p>
                  </a:txBody>
                  <a:tcPr anchor="ctr">
                    <a:lnL>
                      <a:noFill/>
                    </a:lnL>
                    <a:lnR>
                      <a:noFill/>
                    </a:lnR>
                    <a:lnT>
                      <a:noFill/>
                    </a:lnT>
                    <a:lnB>
                      <a:noFill/>
                    </a:lnB>
                    <a:noFill/>
                  </a:tcPr>
                </a:tc>
                <a:extLst>
                  <a:ext uri="{0D108BD9-81ED-4DB2-BD59-A6C34878D82A}">
                    <a16:rowId xmlns:a16="http://schemas.microsoft.com/office/drawing/2014/main" val="275483911"/>
                  </a:ext>
                </a:extLst>
              </a:tr>
            </a:tbl>
          </a:graphicData>
        </a:graphic>
      </p:graphicFrame>
      <p:sp>
        <p:nvSpPr>
          <p:cNvPr id="9" name="テキスト ボックス 8">
            <a:extLst>
              <a:ext uri="{FF2B5EF4-FFF2-40B4-BE49-F238E27FC236}">
                <a16:creationId xmlns:a16="http://schemas.microsoft.com/office/drawing/2014/main" id="{05FD4C9A-15BC-A5E6-11EF-4FF3D27A1E64}"/>
              </a:ext>
            </a:extLst>
          </p:cNvPr>
          <p:cNvSpPr txBox="1"/>
          <p:nvPr/>
        </p:nvSpPr>
        <p:spPr>
          <a:xfrm>
            <a:off x="300147" y="3695757"/>
            <a:ext cx="5256055" cy="2893100"/>
          </a:xfrm>
          <a:prstGeom prst="rect">
            <a:avLst/>
          </a:prstGeom>
          <a:noFill/>
          <a:ln w="19050">
            <a:solidFill>
              <a:schemeClr val="accent1"/>
            </a:solidFill>
            <a:prstDash val="sysDash"/>
          </a:ln>
        </p:spPr>
        <p:txBody>
          <a:bodyPr wrap="square">
            <a:spAutoFit/>
          </a:bodyPr>
          <a:lstStyle/>
          <a:p>
            <a:r>
              <a:rPr lang="en-US" altLang="ja-JP" sz="1400" dirty="0">
                <a:latin typeface="MS ゴシック"/>
              </a:rPr>
              <a:t>/* Highest address of the user mode stack */</a:t>
            </a:r>
          </a:p>
          <a:p>
            <a:r>
              <a:rPr lang="en-US" altLang="ja-JP" sz="1400" dirty="0">
                <a:latin typeface="MS ゴシック"/>
              </a:rPr>
              <a:t>_</a:t>
            </a:r>
            <a:r>
              <a:rPr lang="en-US" altLang="ja-JP" sz="1400" dirty="0" err="1">
                <a:latin typeface="MS ゴシック"/>
              </a:rPr>
              <a:t>estack</a:t>
            </a:r>
            <a:r>
              <a:rPr lang="en-US" altLang="ja-JP" sz="1400" dirty="0">
                <a:latin typeface="MS ゴシック"/>
              </a:rPr>
              <a:t> = ORIGIN(RAM) + LENGTH(RAM); /* end of "RAM" Ram type memory */</a:t>
            </a:r>
          </a:p>
          <a:p>
            <a:endParaRPr lang="en-US" altLang="ja-JP" sz="1400" dirty="0">
              <a:latin typeface="MS ゴシック"/>
            </a:endParaRPr>
          </a:p>
          <a:p>
            <a:r>
              <a:rPr lang="en-US" altLang="ja-JP" sz="1400" dirty="0">
                <a:latin typeface="MS ゴシック"/>
              </a:rPr>
              <a:t>_</a:t>
            </a:r>
            <a:r>
              <a:rPr lang="en-US" altLang="ja-JP" sz="1400" dirty="0" err="1">
                <a:latin typeface="MS ゴシック"/>
              </a:rPr>
              <a:t>Min_Heap_Size</a:t>
            </a:r>
            <a:r>
              <a:rPr lang="en-US" altLang="ja-JP" sz="1400" dirty="0">
                <a:latin typeface="MS ゴシック"/>
              </a:rPr>
              <a:t> = 0x200 ; /* required amount of heap */</a:t>
            </a:r>
          </a:p>
          <a:p>
            <a:r>
              <a:rPr lang="en-US" altLang="ja-JP" sz="1400" dirty="0">
                <a:latin typeface="MS ゴシック"/>
              </a:rPr>
              <a:t>_</a:t>
            </a:r>
            <a:r>
              <a:rPr lang="en-US" altLang="ja-JP" sz="1400" dirty="0" err="1">
                <a:latin typeface="MS ゴシック"/>
              </a:rPr>
              <a:t>Min_Stack_Size</a:t>
            </a:r>
            <a:r>
              <a:rPr lang="en-US" altLang="ja-JP" sz="1400" dirty="0">
                <a:latin typeface="MS ゴシック"/>
              </a:rPr>
              <a:t> = 0x400 ; /* required amount of stack */</a:t>
            </a:r>
          </a:p>
          <a:p>
            <a:endParaRPr lang="en-US" altLang="ja-JP" sz="1400" dirty="0">
              <a:latin typeface="MS ゴシック"/>
            </a:endParaRPr>
          </a:p>
          <a:p>
            <a:r>
              <a:rPr lang="en-US" altLang="ja-JP" sz="1400" dirty="0">
                <a:latin typeface="MS ゴシック"/>
              </a:rPr>
              <a:t>/* Memories definition */</a:t>
            </a:r>
          </a:p>
          <a:p>
            <a:r>
              <a:rPr lang="en-US" altLang="ja-JP" sz="1400" dirty="0">
                <a:latin typeface="MS ゴシック"/>
              </a:rPr>
              <a:t>MEMORY</a:t>
            </a:r>
          </a:p>
          <a:p>
            <a:r>
              <a:rPr lang="en-US" altLang="ja-JP" sz="1400" dirty="0">
                <a:latin typeface="MS ゴシック"/>
              </a:rPr>
              <a:t>{</a:t>
            </a:r>
          </a:p>
          <a:p>
            <a:r>
              <a:rPr lang="en-US" altLang="ja-JP" sz="1400" dirty="0">
                <a:latin typeface="MS ゴシック"/>
              </a:rPr>
              <a:t>  RAM    (</a:t>
            </a:r>
            <a:r>
              <a:rPr lang="en-US" altLang="ja-JP" sz="1400" dirty="0" err="1">
                <a:latin typeface="MS ゴシック"/>
              </a:rPr>
              <a:t>xrw</a:t>
            </a:r>
            <a:r>
              <a:rPr lang="en-US" altLang="ja-JP" sz="1400" dirty="0">
                <a:latin typeface="MS ゴシック"/>
              </a:rPr>
              <a:t>)    : ORIGIN = 0x20000000,   LENGTH = 128K</a:t>
            </a:r>
          </a:p>
          <a:p>
            <a:r>
              <a:rPr lang="en-US" altLang="ja-JP" sz="1400" dirty="0">
                <a:latin typeface="MS ゴシック"/>
              </a:rPr>
              <a:t>  FLASH    (</a:t>
            </a:r>
            <a:r>
              <a:rPr lang="en-US" altLang="ja-JP" sz="1400" dirty="0" err="1">
                <a:latin typeface="MS ゴシック"/>
              </a:rPr>
              <a:t>rx</a:t>
            </a:r>
            <a:r>
              <a:rPr lang="en-US" altLang="ja-JP" sz="1400" dirty="0">
                <a:latin typeface="MS ゴシック"/>
              </a:rPr>
              <a:t>)    : ORIGIN = 0x8000000,   LENGTH = 512K</a:t>
            </a:r>
          </a:p>
          <a:p>
            <a:r>
              <a:rPr lang="en-US" altLang="ja-JP" sz="1400" dirty="0">
                <a:latin typeface="MS ゴシック"/>
              </a:rPr>
              <a:t>}</a:t>
            </a:r>
            <a:endParaRPr lang="ja-JP" altLang="en-US" sz="1400" dirty="0">
              <a:latin typeface="MS ゴシック"/>
            </a:endParaRPr>
          </a:p>
        </p:txBody>
      </p:sp>
      <p:sp>
        <p:nvSpPr>
          <p:cNvPr id="10" name="コンテンツ プレースホルダー 2">
            <a:extLst>
              <a:ext uri="{FF2B5EF4-FFF2-40B4-BE49-F238E27FC236}">
                <a16:creationId xmlns:a16="http://schemas.microsoft.com/office/drawing/2014/main" id="{258E7C10-5984-F5D5-8D30-F87E7823F8AC}"/>
              </a:ext>
            </a:extLst>
          </p:cNvPr>
          <p:cNvSpPr txBox="1">
            <a:spLocks/>
          </p:cNvSpPr>
          <p:nvPr/>
        </p:nvSpPr>
        <p:spPr>
          <a:xfrm>
            <a:off x="197773" y="3375724"/>
            <a:ext cx="242676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リンカスクリプト抜粋</a:t>
            </a:r>
          </a:p>
        </p:txBody>
      </p:sp>
      <p:sp>
        <p:nvSpPr>
          <p:cNvPr id="11" name="コンテンツ プレースホルダー 2">
            <a:extLst>
              <a:ext uri="{FF2B5EF4-FFF2-40B4-BE49-F238E27FC236}">
                <a16:creationId xmlns:a16="http://schemas.microsoft.com/office/drawing/2014/main" id="{85BACC8F-AEE2-2E54-691A-BF70D8BD4D3D}"/>
              </a:ext>
            </a:extLst>
          </p:cNvPr>
          <p:cNvSpPr>
            <a:spLocks noGrp="1"/>
          </p:cNvSpPr>
          <p:nvPr>
            <p:ph idx="1"/>
          </p:nvPr>
        </p:nvSpPr>
        <p:spPr>
          <a:xfrm>
            <a:off x="5758625" y="3715007"/>
            <a:ext cx="5926150" cy="2031325"/>
          </a:xfrm>
          <a:ln w="12700">
            <a:solidFill>
              <a:schemeClr val="accent1"/>
            </a:solidFill>
            <a:prstDash val="sysDash"/>
          </a:ln>
        </p:spPr>
        <p:txBody>
          <a:bodyPr>
            <a:normAutofit/>
          </a:bodyPr>
          <a:lstStyle/>
          <a:p>
            <a:pPr marL="0" indent="0">
              <a:buNone/>
            </a:pPr>
            <a:r>
              <a:rPr kumimoji="1" lang="ja-JP" altLang="en-US" sz="1800" dirty="0"/>
              <a:t>メモリマップの制約に従い、リンカスクリプトでは、ヒープサイズや、スタックサイズの容量定義、フラッシュやＲＡＭの開始アドレスも定義している。</a:t>
            </a:r>
            <a:endParaRPr kumimoji="1" lang="en-US" altLang="ja-JP" sz="1800" dirty="0"/>
          </a:p>
          <a:p>
            <a:pPr marL="0" indent="0">
              <a:buNone/>
            </a:pPr>
            <a:r>
              <a:rPr lang="en-US" altLang="ja-JP" sz="1800" dirty="0"/>
              <a:t>System memory</a:t>
            </a:r>
            <a:r>
              <a:rPr lang="ja-JP" altLang="en-US" sz="1800" dirty="0"/>
              <a:t>はリンカスクリプトには書かれていない。読み取り専用であるため。リンカスクリプトはメモリマップ全部に相当するものでないことがわかる。</a:t>
            </a:r>
            <a:endParaRPr kumimoji="1" lang="en-US" altLang="ja-JP" sz="1800" dirty="0"/>
          </a:p>
        </p:txBody>
      </p:sp>
    </p:spTree>
    <p:extLst>
      <p:ext uri="{BB962C8B-B14F-4D97-AF65-F5344CB8AC3E}">
        <p14:creationId xmlns:p14="http://schemas.microsoft.com/office/powerpoint/2010/main" val="2304233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06FCB-8D6C-B3EA-0167-5A14E86CA32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68D3B8-51FE-23C9-D912-EC9A87195C2A}"/>
              </a:ext>
            </a:extLst>
          </p:cNvPr>
          <p:cNvSpPr>
            <a:spLocks noGrp="1"/>
          </p:cNvSpPr>
          <p:nvPr>
            <p:ph type="title"/>
          </p:nvPr>
        </p:nvSpPr>
        <p:spPr/>
        <p:txBody>
          <a:bodyPr>
            <a:normAutofit/>
          </a:bodyPr>
          <a:lstStyle/>
          <a:p>
            <a:r>
              <a:rPr kumimoji="1" lang="en-US" altLang="ja-JP" sz="3200" dirty="0"/>
              <a:t>extern</a:t>
            </a:r>
            <a:r>
              <a:rPr kumimoji="1" lang="ja-JP" altLang="en-US" sz="3200" dirty="0"/>
              <a:t>修飾子</a:t>
            </a:r>
            <a:r>
              <a:rPr lang="ja-JP" altLang="en-US" sz="3200" dirty="0"/>
              <a:t>と、リンカスクリプト記載内容の参照</a:t>
            </a:r>
            <a:endParaRPr kumimoji="1" lang="ja-JP" altLang="en-US" sz="3200" dirty="0"/>
          </a:p>
        </p:txBody>
      </p:sp>
      <p:sp>
        <p:nvSpPr>
          <p:cNvPr id="4" name="コンテンツ プレースホルダー 3">
            <a:extLst>
              <a:ext uri="{FF2B5EF4-FFF2-40B4-BE49-F238E27FC236}">
                <a16:creationId xmlns:a16="http://schemas.microsoft.com/office/drawing/2014/main" id="{176329BA-4548-D611-642B-9A53E39DA73C}"/>
              </a:ext>
            </a:extLst>
          </p:cNvPr>
          <p:cNvSpPr>
            <a:spLocks noGrp="1"/>
          </p:cNvSpPr>
          <p:nvPr>
            <p:ph idx="1"/>
          </p:nvPr>
        </p:nvSpPr>
        <p:spPr>
          <a:xfrm>
            <a:off x="494270" y="1825625"/>
            <a:ext cx="10859530" cy="4351338"/>
          </a:xfrm>
        </p:spPr>
        <p:txBody>
          <a:bodyPr/>
          <a:lstStyle/>
          <a:p>
            <a:r>
              <a:rPr lang="en-US" altLang="ja-JP" dirty="0"/>
              <a:t>extern</a:t>
            </a:r>
            <a:r>
              <a:rPr lang="ja-JP" altLang="en-US" dirty="0"/>
              <a:t>修飾子とは</a:t>
            </a:r>
            <a:endParaRPr lang="en-US" altLang="ja-JP" dirty="0"/>
          </a:p>
          <a:p>
            <a:pPr lvl="1"/>
            <a:r>
              <a:rPr lang="ja-JP" altLang="en-US" dirty="0"/>
              <a:t>「外部に定義された変数」として扱えるようにする役割</a:t>
            </a:r>
            <a:endParaRPr lang="en-US" altLang="ja-JP" dirty="0"/>
          </a:p>
          <a:p>
            <a:r>
              <a:rPr lang="en-US" altLang="ja-JP" dirty="0"/>
              <a:t>_</a:t>
            </a:r>
            <a:r>
              <a:rPr lang="en-US" altLang="ja-JP" dirty="0" err="1"/>
              <a:t>estack</a:t>
            </a:r>
            <a:r>
              <a:rPr lang="ja-JP" altLang="en-US" dirty="0"/>
              <a:t>の実体</a:t>
            </a:r>
            <a:endParaRPr lang="en-US" altLang="ja-JP" dirty="0"/>
          </a:p>
          <a:p>
            <a:pPr lvl="1"/>
            <a:r>
              <a:rPr lang="ja-JP" altLang="en-US" dirty="0"/>
              <a:t>リンカスクリプトに値が記述されており、Ｃソースにはない</a:t>
            </a:r>
            <a:endParaRPr lang="en-US" altLang="ja-JP" dirty="0"/>
          </a:p>
          <a:p>
            <a:pPr lvl="1"/>
            <a:r>
              <a:rPr lang="ja-JP" altLang="en-US" dirty="0"/>
              <a:t>リンク時にアドレスが解決される</a:t>
            </a:r>
            <a:endParaRPr lang="en-US" altLang="ja-JP" dirty="0"/>
          </a:p>
          <a:p>
            <a:r>
              <a:rPr lang="ja-JP" altLang="en-US" dirty="0"/>
              <a:t>言えること</a:t>
            </a:r>
            <a:endParaRPr lang="en-US" altLang="ja-JP" dirty="0"/>
          </a:p>
          <a:p>
            <a:pPr lvl="1"/>
            <a:r>
              <a:rPr lang="ja-JP" altLang="en-US" dirty="0"/>
              <a:t>Ｃソースに書かれている変数値だけが全てではない。リンカスクリプトに書かれている値もある</a:t>
            </a:r>
            <a:endParaRPr lang="en-US" altLang="ja-JP" dirty="0"/>
          </a:p>
          <a:p>
            <a:pPr lvl="1"/>
            <a:r>
              <a:rPr lang="ja-JP" altLang="en-US" dirty="0"/>
              <a:t>それは、</a:t>
            </a:r>
            <a:r>
              <a:rPr lang="en-US" altLang="ja-JP" dirty="0"/>
              <a:t>extern</a:t>
            </a:r>
            <a:r>
              <a:rPr lang="ja-JP" altLang="en-US" dirty="0"/>
              <a:t>修飾子を付けることにより、Ｃソースからも参照可能</a:t>
            </a:r>
          </a:p>
        </p:txBody>
      </p:sp>
    </p:spTree>
    <p:extLst>
      <p:ext uri="{BB962C8B-B14F-4D97-AF65-F5344CB8AC3E}">
        <p14:creationId xmlns:p14="http://schemas.microsoft.com/office/powerpoint/2010/main" val="1290720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FFE78-3CBA-F57E-4CDD-E1EA66FC376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5184505-8192-E7CE-3F27-233538DFAB11}"/>
              </a:ext>
            </a:extLst>
          </p:cNvPr>
          <p:cNvSpPr>
            <a:spLocks noGrp="1"/>
          </p:cNvSpPr>
          <p:nvPr>
            <p:ph type="title"/>
          </p:nvPr>
        </p:nvSpPr>
        <p:spPr/>
        <p:txBody>
          <a:bodyPr>
            <a:normAutofit/>
          </a:bodyPr>
          <a:lstStyle/>
          <a:p>
            <a:r>
              <a:rPr lang="ja-JP" altLang="en-US" sz="3200" dirty="0"/>
              <a:t>スタックメモリの消費量の計測</a:t>
            </a:r>
            <a:r>
              <a:rPr lang="en-US" altLang="ja-JP" sz="3200" dirty="0"/>
              <a:t>(</a:t>
            </a:r>
            <a:r>
              <a:rPr lang="ja-JP" altLang="en-US" sz="3200" dirty="0"/>
              <a:t>ソースコード</a:t>
            </a:r>
            <a:r>
              <a:rPr lang="en-US" altLang="ja-JP" sz="3200" dirty="0"/>
              <a:t>)</a:t>
            </a:r>
            <a:endParaRPr kumimoji="1" lang="ja-JP" altLang="en-US" sz="3200" dirty="0"/>
          </a:p>
        </p:txBody>
      </p:sp>
      <p:sp>
        <p:nvSpPr>
          <p:cNvPr id="7" name="コンテンツ プレースホルダー 2">
            <a:extLst>
              <a:ext uri="{FF2B5EF4-FFF2-40B4-BE49-F238E27FC236}">
                <a16:creationId xmlns:a16="http://schemas.microsoft.com/office/drawing/2014/main" id="{38CB9173-B374-F7F7-D33D-90FBA8BDD184}"/>
              </a:ext>
            </a:extLst>
          </p:cNvPr>
          <p:cNvSpPr txBox="1">
            <a:spLocks/>
          </p:cNvSpPr>
          <p:nvPr/>
        </p:nvSpPr>
        <p:spPr>
          <a:xfrm>
            <a:off x="609602" y="1456033"/>
            <a:ext cx="242676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スタック領域の定義</a:t>
            </a:r>
          </a:p>
        </p:txBody>
      </p:sp>
      <p:sp>
        <p:nvSpPr>
          <p:cNvPr id="8" name="テキスト ボックス 7">
            <a:extLst>
              <a:ext uri="{FF2B5EF4-FFF2-40B4-BE49-F238E27FC236}">
                <a16:creationId xmlns:a16="http://schemas.microsoft.com/office/drawing/2014/main" id="{721E5B2B-4D5C-E33E-664F-ADEF8E824B01}"/>
              </a:ext>
            </a:extLst>
          </p:cNvPr>
          <p:cNvSpPr txBox="1"/>
          <p:nvPr/>
        </p:nvSpPr>
        <p:spPr>
          <a:xfrm>
            <a:off x="889968" y="1896468"/>
            <a:ext cx="6355430" cy="954107"/>
          </a:xfrm>
          <a:prstGeom prst="rect">
            <a:avLst/>
          </a:prstGeom>
          <a:noFill/>
          <a:ln w="19050">
            <a:solidFill>
              <a:schemeClr val="accent1"/>
            </a:solidFill>
            <a:prstDash val="sysDash"/>
          </a:ln>
        </p:spPr>
        <p:txBody>
          <a:bodyPr wrap="square">
            <a:spAutoFit/>
          </a:bodyPr>
          <a:lstStyle/>
          <a:p>
            <a:r>
              <a:rPr lang="en-US" altLang="ja-JP" sz="1400" dirty="0">
                <a:latin typeface="MS ゴシック"/>
              </a:rPr>
              <a:t>/* Highest address of the user mode stack */</a:t>
            </a:r>
          </a:p>
          <a:p>
            <a:r>
              <a:rPr lang="en-US" altLang="ja-JP" sz="1400" dirty="0">
                <a:latin typeface="MS ゴシック"/>
              </a:rPr>
              <a:t>_</a:t>
            </a:r>
            <a:r>
              <a:rPr lang="en-US" altLang="ja-JP" sz="1400" dirty="0" err="1">
                <a:latin typeface="MS ゴシック"/>
              </a:rPr>
              <a:t>estack</a:t>
            </a:r>
            <a:r>
              <a:rPr lang="en-US" altLang="ja-JP" sz="1400" dirty="0">
                <a:latin typeface="MS ゴシック"/>
              </a:rPr>
              <a:t> = ORIGIN(RAM) + LENGTH(RAM); /* end of "RAM" Ram type memory */</a:t>
            </a:r>
          </a:p>
          <a:p>
            <a:r>
              <a:rPr lang="en-US" altLang="ja-JP" sz="1400" dirty="0">
                <a:latin typeface="MS ゴシック"/>
              </a:rPr>
              <a:t>(</a:t>
            </a:r>
            <a:r>
              <a:rPr lang="ja-JP" altLang="en-US" sz="1400" dirty="0">
                <a:latin typeface="MS ゴシック"/>
              </a:rPr>
              <a:t>中略</a:t>
            </a:r>
            <a:r>
              <a:rPr lang="en-US" altLang="ja-JP" sz="1400" dirty="0">
                <a:latin typeface="MS ゴシック"/>
              </a:rPr>
              <a:t>)</a:t>
            </a:r>
          </a:p>
          <a:p>
            <a:r>
              <a:rPr lang="en-US" altLang="ja-JP" sz="1400" dirty="0">
                <a:latin typeface="MS ゴシック"/>
              </a:rPr>
              <a:t>_</a:t>
            </a:r>
            <a:r>
              <a:rPr lang="en-US" altLang="ja-JP" sz="1400" dirty="0" err="1">
                <a:latin typeface="MS ゴシック"/>
              </a:rPr>
              <a:t>Min_Stack_Size</a:t>
            </a:r>
            <a:r>
              <a:rPr lang="en-US" altLang="ja-JP" sz="1400" dirty="0">
                <a:latin typeface="MS ゴシック"/>
              </a:rPr>
              <a:t> = 0x400 ; /* required amount of stack */</a:t>
            </a:r>
          </a:p>
        </p:txBody>
      </p:sp>
      <p:sp>
        <p:nvSpPr>
          <p:cNvPr id="9" name="コンテンツ プレースホルダー 2">
            <a:extLst>
              <a:ext uri="{FF2B5EF4-FFF2-40B4-BE49-F238E27FC236}">
                <a16:creationId xmlns:a16="http://schemas.microsoft.com/office/drawing/2014/main" id="{F8373240-BB7E-DB2D-D966-6A5C2A02BC16}"/>
              </a:ext>
            </a:extLst>
          </p:cNvPr>
          <p:cNvSpPr txBox="1">
            <a:spLocks/>
          </p:cNvSpPr>
          <p:nvPr/>
        </p:nvSpPr>
        <p:spPr>
          <a:xfrm>
            <a:off x="609602" y="3170686"/>
            <a:ext cx="378091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スタック領域を塗りつぶす関数</a:t>
            </a:r>
          </a:p>
        </p:txBody>
      </p:sp>
      <p:sp>
        <p:nvSpPr>
          <p:cNvPr id="10" name="テキスト ボックス 9">
            <a:extLst>
              <a:ext uri="{FF2B5EF4-FFF2-40B4-BE49-F238E27FC236}">
                <a16:creationId xmlns:a16="http://schemas.microsoft.com/office/drawing/2014/main" id="{435E9A72-EACA-3CDE-E00B-1E6A6C35F34C}"/>
              </a:ext>
            </a:extLst>
          </p:cNvPr>
          <p:cNvSpPr txBox="1"/>
          <p:nvPr/>
        </p:nvSpPr>
        <p:spPr>
          <a:xfrm>
            <a:off x="889968" y="3808393"/>
            <a:ext cx="6355430" cy="2462213"/>
          </a:xfrm>
          <a:prstGeom prst="rect">
            <a:avLst/>
          </a:prstGeom>
          <a:noFill/>
          <a:ln w="19050">
            <a:solidFill>
              <a:schemeClr val="accent1"/>
            </a:solidFill>
            <a:prstDash val="sysDash"/>
          </a:ln>
        </p:spPr>
        <p:txBody>
          <a:bodyPr wrap="square">
            <a:spAutoFit/>
          </a:bodyPr>
          <a:lstStyle/>
          <a:p>
            <a:r>
              <a:rPr lang="en-US" altLang="ja-JP" sz="1400" dirty="0">
                <a:latin typeface="MS ゴシック"/>
              </a:rPr>
              <a:t>extern uint32_t _</a:t>
            </a:r>
            <a:r>
              <a:rPr lang="en-US" altLang="ja-JP" sz="1400" dirty="0" err="1">
                <a:latin typeface="MS ゴシック"/>
              </a:rPr>
              <a:t>estack</a:t>
            </a:r>
            <a:r>
              <a:rPr lang="en-US" altLang="ja-JP" sz="1400" dirty="0">
                <a:latin typeface="MS ゴシック"/>
              </a:rPr>
              <a:t>;</a:t>
            </a:r>
          </a:p>
          <a:p>
            <a:r>
              <a:rPr lang="sv-SE" altLang="ja-JP" sz="1400" dirty="0">
                <a:latin typeface="MS ゴシック"/>
              </a:rPr>
              <a:t>extern uint32_t _Min_Stack_Size;</a:t>
            </a:r>
            <a:endParaRPr lang="en-US" altLang="ja-JP" sz="1400" dirty="0">
              <a:latin typeface="MS ゴシック"/>
            </a:endParaRPr>
          </a:p>
          <a:p>
            <a:endParaRPr lang="en-US" altLang="ja-JP" sz="1400" dirty="0">
              <a:latin typeface="MS ゴシック"/>
            </a:endParaRPr>
          </a:p>
          <a:p>
            <a:r>
              <a:rPr lang="en-US" altLang="ja-JP" sz="1400" dirty="0">
                <a:latin typeface="MS ゴシック"/>
              </a:rPr>
              <a:t>void </a:t>
            </a:r>
            <a:r>
              <a:rPr lang="en-US" altLang="ja-JP" sz="1400" dirty="0" err="1">
                <a:latin typeface="MS ゴシック"/>
              </a:rPr>
              <a:t>fill_stack</a:t>
            </a:r>
            <a:r>
              <a:rPr lang="en-US" altLang="ja-JP" sz="1400" dirty="0">
                <a:latin typeface="MS ゴシック"/>
              </a:rPr>
              <a:t>(void) {</a:t>
            </a:r>
          </a:p>
          <a:p>
            <a:r>
              <a:rPr lang="en-US" altLang="ja-JP" sz="1400" dirty="0">
                <a:latin typeface="MS ゴシック"/>
              </a:rPr>
              <a:t>    uint32_t *</a:t>
            </a:r>
            <a:r>
              <a:rPr lang="en-US" altLang="ja-JP" sz="1400" dirty="0" err="1">
                <a:latin typeface="MS ゴシック"/>
              </a:rPr>
              <a:t>ptr</a:t>
            </a:r>
            <a:r>
              <a:rPr lang="en-US" altLang="ja-JP" sz="1400" dirty="0">
                <a:latin typeface="MS ゴシック"/>
              </a:rPr>
              <a:t> = (uint32_t *)((uint32_t)&amp;_</a:t>
            </a:r>
            <a:r>
              <a:rPr lang="en-US" altLang="ja-JP" sz="1400" dirty="0" err="1">
                <a:latin typeface="MS ゴシック"/>
              </a:rPr>
              <a:t>estack</a:t>
            </a:r>
            <a:r>
              <a:rPr lang="en-US" altLang="ja-JP" sz="1400" dirty="0">
                <a:latin typeface="MS ゴシック"/>
              </a:rPr>
              <a:t> - (uint32_t)&amp;_</a:t>
            </a:r>
            <a:r>
              <a:rPr lang="en-US" altLang="ja-JP" sz="1400" dirty="0" err="1">
                <a:latin typeface="MS ゴシック"/>
              </a:rPr>
              <a:t>Min_Stack_Size</a:t>
            </a:r>
            <a:r>
              <a:rPr lang="en-US" altLang="ja-JP" sz="1400" dirty="0">
                <a:latin typeface="MS ゴシック"/>
              </a:rPr>
              <a:t>);</a:t>
            </a:r>
          </a:p>
          <a:p>
            <a:r>
              <a:rPr lang="en-US" altLang="ja-JP" sz="1400" dirty="0">
                <a:latin typeface="MS ゴシック"/>
              </a:rPr>
              <a:t>    uint32_t *end = (uint32_t *)&amp;_</a:t>
            </a:r>
            <a:r>
              <a:rPr lang="en-US" altLang="ja-JP" sz="1400" dirty="0" err="1">
                <a:latin typeface="MS ゴシック"/>
              </a:rPr>
              <a:t>estack</a:t>
            </a:r>
            <a:r>
              <a:rPr lang="en-US" altLang="ja-JP" sz="1400" dirty="0">
                <a:latin typeface="MS ゴシック"/>
              </a:rPr>
              <a:t>;</a:t>
            </a:r>
          </a:p>
          <a:p>
            <a:endParaRPr lang="en-US" altLang="ja-JP" sz="1400" dirty="0">
              <a:latin typeface="MS ゴシック"/>
            </a:endParaRPr>
          </a:p>
          <a:p>
            <a:r>
              <a:rPr lang="en-US" altLang="ja-JP" sz="1400" dirty="0">
                <a:latin typeface="MS ゴシック"/>
              </a:rPr>
              <a:t>    while (</a:t>
            </a:r>
            <a:r>
              <a:rPr lang="en-US" altLang="ja-JP" sz="1400" dirty="0" err="1">
                <a:latin typeface="MS ゴシック"/>
              </a:rPr>
              <a:t>ptr</a:t>
            </a:r>
            <a:r>
              <a:rPr lang="en-US" altLang="ja-JP" sz="1400" dirty="0">
                <a:latin typeface="MS ゴシック"/>
              </a:rPr>
              <a:t> &lt; end) {</a:t>
            </a:r>
          </a:p>
          <a:p>
            <a:r>
              <a:rPr lang="en-US" altLang="ja-JP" sz="1400" dirty="0">
                <a:latin typeface="MS ゴシック"/>
              </a:rPr>
              <a:t>        *</a:t>
            </a:r>
            <a:r>
              <a:rPr lang="en-US" altLang="ja-JP" sz="1400" dirty="0" err="1">
                <a:latin typeface="MS ゴシック"/>
              </a:rPr>
              <a:t>ptr</a:t>
            </a:r>
            <a:r>
              <a:rPr lang="en-US" altLang="ja-JP" sz="1400" dirty="0">
                <a:latin typeface="MS ゴシック"/>
              </a:rPr>
              <a:t>++ = STACK_PATTERN;</a:t>
            </a:r>
          </a:p>
          <a:p>
            <a:r>
              <a:rPr lang="en-US" altLang="ja-JP" sz="1400" dirty="0">
                <a:latin typeface="MS ゴシック"/>
              </a:rPr>
              <a:t>    }</a:t>
            </a:r>
          </a:p>
          <a:p>
            <a:r>
              <a:rPr lang="en-US" altLang="ja-JP" sz="1400" dirty="0">
                <a:latin typeface="MS ゴシック"/>
              </a:rPr>
              <a:t>}</a:t>
            </a:r>
          </a:p>
        </p:txBody>
      </p:sp>
      <p:sp>
        <p:nvSpPr>
          <p:cNvPr id="11" name="コンテンツ プレースホルダー 2">
            <a:extLst>
              <a:ext uri="{FF2B5EF4-FFF2-40B4-BE49-F238E27FC236}">
                <a16:creationId xmlns:a16="http://schemas.microsoft.com/office/drawing/2014/main" id="{1633DF1A-CC91-D4D2-414C-C86B9F1E09BF}"/>
              </a:ext>
            </a:extLst>
          </p:cNvPr>
          <p:cNvSpPr>
            <a:spLocks noGrp="1"/>
          </p:cNvSpPr>
          <p:nvPr>
            <p:ph idx="1"/>
          </p:nvPr>
        </p:nvSpPr>
        <p:spPr>
          <a:xfrm>
            <a:off x="7440843" y="4039070"/>
            <a:ext cx="4243932" cy="1325563"/>
          </a:xfrm>
          <a:ln w="12700">
            <a:solidFill>
              <a:schemeClr val="accent1"/>
            </a:solidFill>
            <a:prstDash val="sysDash"/>
          </a:ln>
        </p:spPr>
        <p:txBody>
          <a:bodyPr>
            <a:normAutofit/>
          </a:bodyPr>
          <a:lstStyle/>
          <a:p>
            <a:pPr marL="0" indent="0">
              <a:buNone/>
            </a:pPr>
            <a:r>
              <a:rPr kumimoji="1" lang="en-US" altLang="ja-JP" sz="1800" dirty="0" err="1"/>
              <a:t>ptr</a:t>
            </a:r>
            <a:r>
              <a:rPr kumimoji="1" lang="ja-JP" altLang="en-US" sz="1800" dirty="0"/>
              <a:t>が</a:t>
            </a:r>
            <a:r>
              <a:rPr lang="ja-JP" altLang="en-US" sz="1800" dirty="0"/>
              <a:t>スタック領域の末端、</a:t>
            </a:r>
            <a:r>
              <a:rPr lang="en-US" altLang="ja-JP" sz="1800" dirty="0"/>
              <a:t>_</a:t>
            </a:r>
            <a:r>
              <a:rPr lang="en-US" altLang="ja-JP" sz="1800" dirty="0" err="1"/>
              <a:t>estack</a:t>
            </a:r>
            <a:r>
              <a:rPr lang="ja-JP" altLang="en-US" sz="1800" dirty="0"/>
              <a:t>がスタック領域の開始点と言える。それらにより、スタック領域全体を指定できるので、特定の値で塗りつぶす。</a:t>
            </a:r>
            <a:endParaRPr kumimoji="1" lang="en-US" altLang="ja-JP" sz="1800" dirty="0"/>
          </a:p>
        </p:txBody>
      </p:sp>
    </p:spTree>
    <p:extLst>
      <p:ext uri="{BB962C8B-B14F-4D97-AF65-F5344CB8AC3E}">
        <p14:creationId xmlns:p14="http://schemas.microsoft.com/office/powerpoint/2010/main" val="1444022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31052-0977-27A7-E5CE-F97906F15F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01F0A05-AF89-EE2A-1CB4-7388AB31DD18}"/>
              </a:ext>
            </a:extLst>
          </p:cNvPr>
          <p:cNvSpPr>
            <a:spLocks noGrp="1"/>
          </p:cNvSpPr>
          <p:nvPr>
            <p:ph type="title"/>
          </p:nvPr>
        </p:nvSpPr>
        <p:spPr/>
        <p:txBody>
          <a:bodyPr>
            <a:normAutofit/>
          </a:bodyPr>
          <a:lstStyle/>
          <a:p>
            <a:r>
              <a:rPr lang="ja-JP" altLang="en-US" sz="3200" dirty="0"/>
              <a:t>スタックメモリの消費量の計測</a:t>
            </a:r>
            <a:r>
              <a:rPr lang="en-US" altLang="ja-JP" sz="3200" dirty="0"/>
              <a:t>(</a:t>
            </a:r>
            <a:r>
              <a:rPr lang="ja-JP" altLang="en-US" sz="3200" dirty="0"/>
              <a:t>ソースコード</a:t>
            </a:r>
            <a:r>
              <a:rPr lang="en-US" altLang="ja-JP" sz="3200" dirty="0"/>
              <a:t>)</a:t>
            </a:r>
            <a:endParaRPr kumimoji="1" lang="ja-JP" altLang="en-US" sz="3200" dirty="0"/>
          </a:p>
        </p:txBody>
      </p:sp>
      <p:sp>
        <p:nvSpPr>
          <p:cNvPr id="9" name="コンテンツ プレースホルダー 2">
            <a:extLst>
              <a:ext uri="{FF2B5EF4-FFF2-40B4-BE49-F238E27FC236}">
                <a16:creationId xmlns:a16="http://schemas.microsoft.com/office/drawing/2014/main" id="{26082734-A226-DD61-2EF3-07315B95BE9F}"/>
              </a:ext>
            </a:extLst>
          </p:cNvPr>
          <p:cNvSpPr txBox="1">
            <a:spLocks/>
          </p:cNvSpPr>
          <p:nvPr/>
        </p:nvSpPr>
        <p:spPr>
          <a:xfrm>
            <a:off x="609602" y="3433208"/>
            <a:ext cx="378091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使用量を確認する関数</a:t>
            </a:r>
          </a:p>
        </p:txBody>
      </p:sp>
      <p:sp>
        <p:nvSpPr>
          <p:cNvPr id="10" name="テキスト ボックス 9">
            <a:extLst>
              <a:ext uri="{FF2B5EF4-FFF2-40B4-BE49-F238E27FC236}">
                <a16:creationId xmlns:a16="http://schemas.microsoft.com/office/drawing/2014/main" id="{9EAF7514-CAEC-F924-83FB-A2B9842FDE58}"/>
              </a:ext>
            </a:extLst>
          </p:cNvPr>
          <p:cNvSpPr txBox="1"/>
          <p:nvPr/>
        </p:nvSpPr>
        <p:spPr>
          <a:xfrm>
            <a:off x="889968" y="4030662"/>
            <a:ext cx="6355430" cy="2462213"/>
          </a:xfrm>
          <a:prstGeom prst="rect">
            <a:avLst/>
          </a:prstGeom>
          <a:noFill/>
          <a:ln w="19050">
            <a:solidFill>
              <a:schemeClr val="accent1"/>
            </a:solidFill>
            <a:prstDash val="sysDash"/>
          </a:ln>
        </p:spPr>
        <p:txBody>
          <a:bodyPr wrap="square">
            <a:spAutoFit/>
          </a:bodyPr>
          <a:lstStyle/>
          <a:p>
            <a:r>
              <a:rPr lang="en-US" altLang="ja-JP" sz="1400" dirty="0">
                <a:latin typeface="MS ゴシック"/>
              </a:rPr>
              <a:t>uint32_t </a:t>
            </a:r>
            <a:r>
              <a:rPr lang="en-US" altLang="ja-JP" sz="1400" dirty="0" err="1">
                <a:latin typeface="MS ゴシック"/>
              </a:rPr>
              <a:t>get_stack_usage</a:t>
            </a:r>
            <a:r>
              <a:rPr lang="en-US" altLang="ja-JP" sz="1400" dirty="0">
                <a:latin typeface="MS ゴシック"/>
              </a:rPr>
              <a:t>(void) {</a:t>
            </a:r>
          </a:p>
          <a:p>
            <a:r>
              <a:rPr lang="en-US" altLang="ja-JP" sz="1400" dirty="0">
                <a:latin typeface="MS ゴシック"/>
              </a:rPr>
              <a:t>    uint32_t *</a:t>
            </a:r>
            <a:r>
              <a:rPr lang="en-US" altLang="ja-JP" sz="1400" dirty="0" err="1">
                <a:latin typeface="MS ゴシック"/>
              </a:rPr>
              <a:t>ptr</a:t>
            </a:r>
            <a:r>
              <a:rPr lang="en-US" altLang="ja-JP" sz="1400" dirty="0">
                <a:latin typeface="MS ゴシック"/>
              </a:rPr>
              <a:t> = (uint32_t *)((uint32_t)&amp;_</a:t>
            </a:r>
            <a:r>
              <a:rPr lang="en-US" altLang="ja-JP" sz="1400" dirty="0" err="1">
                <a:latin typeface="MS ゴシック"/>
              </a:rPr>
              <a:t>estack</a:t>
            </a:r>
            <a:r>
              <a:rPr lang="en-US" altLang="ja-JP" sz="1400" dirty="0">
                <a:latin typeface="MS ゴシック"/>
              </a:rPr>
              <a:t> - (uint32_t)&amp;_</a:t>
            </a:r>
            <a:r>
              <a:rPr lang="en-US" altLang="ja-JP" sz="1400" dirty="0" err="1">
                <a:latin typeface="MS ゴシック"/>
              </a:rPr>
              <a:t>Min_Stack_Size</a:t>
            </a:r>
            <a:r>
              <a:rPr lang="en-US" altLang="ja-JP" sz="1400" dirty="0">
                <a:latin typeface="MS ゴシック"/>
              </a:rPr>
              <a:t>);</a:t>
            </a:r>
          </a:p>
          <a:p>
            <a:r>
              <a:rPr lang="en-US" altLang="ja-JP" sz="1400" dirty="0">
                <a:latin typeface="MS ゴシック"/>
              </a:rPr>
              <a:t>    uint32_t *end = (uint32_t *)&amp;_</a:t>
            </a:r>
            <a:r>
              <a:rPr lang="en-US" altLang="ja-JP" sz="1400" dirty="0" err="1">
                <a:latin typeface="MS ゴシック"/>
              </a:rPr>
              <a:t>estack</a:t>
            </a:r>
            <a:r>
              <a:rPr lang="en-US" altLang="ja-JP" sz="1400" dirty="0">
                <a:latin typeface="MS ゴシック"/>
              </a:rPr>
              <a:t>;</a:t>
            </a:r>
          </a:p>
          <a:p>
            <a:endParaRPr lang="en-US" altLang="ja-JP" sz="1400" dirty="0">
              <a:latin typeface="MS ゴシック"/>
            </a:endParaRPr>
          </a:p>
          <a:p>
            <a:r>
              <a:rPr lang="en-US" altLang="ja-JP" sz="1400" dirty="0">
                <a:latin typeface="MS ゴシック"/>
              </a:rPr>
              <a:t>    while (</a:t>
            </a:r>
            <a:r>
              <a:rPr lang="en-US" altLang="ja-JP" sz="1400" dirty="0" err="1">
                <a:latin typeface="MS ゴシック"/>
              </a:rPr>
              <a:t>ptr</a:t>
            </a:r>
            <a:r>
              <a:rPr lang="en-US" altLang="ja-JP" sz="1400" dirty="0">
                <a:latin typeface="MS ゴシック"/>
              </a:rPr>
              <a:t> &lt; end &amp;&amp; *</a:t>
            </a:r>
            <a:r>
              <a:rPr lang="en-US" altLang="ja-JP" sz="1400" dirty="0" err="1">
                <a:latin typeface="MS ゴシック"/>
              </a:rPr>
              <a:t>ptr</a:t>
            </a:r>
            <a:r>
              <a:rPr lang="en-US" altLang="ja-JP" sz="1400" dirty="0">
                <a:latin typeface="MS ゴシック"/>
              </a:rPr>
              <a:t> == STACK_PATTERN) {</a:t>
            </a:r>
          </a:p>
          <a:p>
            <a:r>
              <a:rPr lang="en-US" altLang="ja-JP" sz="1400" dirty="0">
                <a:latin typeface="MS ゴシック"/>
              </a:rPr>
              <a:t>        </a:t>
            </a:r>
            <a:r>
              <a:rPr lang="en-US" altLang="ja-JP" sz="1400" dirty="0" err="1">
                <a:latin typeface="MS ゴシック"/>
              </a:rPr>
              <a:t>ptr</a:t>
            </a:r>
            <a:r>
              <a:rPr lang="en-US" altLang="ja-JP" sz="1400" dirty="0">
                <a:latin typeface="MS ゴシック"/>
              </a:rPr>
              <a:t>++;</a:t>
            </a:r>
          </a:p>
          <a:p>
            <a:r>
              <a:rPr lang="en-US" altLang="ja-JP" sz="1400" dirty="0">
                <a:latin typeface="MS ゴシック"/>
              </a:rPr>
              <a:t>    }</a:t>
            </a:r>
          </a:p>
          <a:p>
            <a:endParaRPr lang="en-US" altLang="ja-JP" sz="1400" dirty="0">
              <a:latin typeface="MS ゴシック"/>
            </a:endParaRPr>
          </a:p>
          <a:p>
            <a:r>
              <a:rPr lang="en-US" altLang="ja-JP" sz="1400" dirty="0">
                <a:latin typeface="MS ゴシック"/>
              </a:rPr>
              <a:t>    // </a:t>
            </a:r>
            <a:r>
              <a:rPr lang="ja-JP" altLang="en-US" sz="1400" dirty="0">
                <a:latin typeface="MS ゴシック"/>
              </a:rPr>
              <a:t>使用量 </a:t>
            </a:r>
            <a:r>
              <a:rPr lang="en-US" altLang="ja-JP" sz="1400" dirty="0">
                <a:latin typeface="MS ゴシック"/>
              </a:rPr>
              <a:t>= </a:t>
            </a:r>
            <a:r>
              <a:rPr lang="ja-JP" altLang="en-US" sz="1400" dirty="0">
                <a:latin typeface="MS ゴシック"/>
              </a:rPr>
              <a:t>終端 </a:t>
            </a:r>
            <a:r>
              <a:rPr lang="en-US" altLang="ja-JP" sz="1400" dirty="0">
                <a:latin typeface="MS ゴシック"/>
              </a:rPr>
              <a:t>- </a:t>
            </a:r>
            <a:r>
              <a:rPr lang="ja-JP" altLang="en-US" sz="1400" dirty="0">
                <a:latin typeface="MS ゴシック"/>
              </a:rPr>
              <a:t>最後に塗りつぶされてた位置</a:t>
            </a:r>
          </a:p>
          <a:p>
            <a:r>
              <a:rPr lang="ja-JP" altLang="en-US" sz="1400" dirty="0">
                <a:latin typeface="MS ゴシック"/>
              </a:rPr>
              <a:t>    </a:t>
            </a:r>
            <a:r>
              <a:rPr lang="en-US" altLang="ja-JP" sz="1400" dirty="0">
                <a:latin typeface="MS ゴシック"/>
              </a:rPr>
              <a:t>return (uint32_t)((uint32_t)end - (uint32_t)</a:t>
            </a:r>
            <a:r>
              <a:rPr lang="en-US" altLang="ja-JP" sz="1400" dirty="0" err="1">
                <a:latin typeface="MS ゴシック"/>
              </a:rPr>
              <a:t>ptr</a:t>
            </a:r>
            <a:r>
              <a:rPr lang="en-US" altLang="ja-JP" sz="1400" dirty="0">
                <a:latin typeface="MS ゴシック"/>
              </a:rPr>
              <a:t>);</a:t>
            </a:r>
          </a:p>
          <a:p>
            <a:r>
              <a:rPr lang="en-US" altLang="ja-JP" sz="1400" dirty="0">
                <a:latin typeface="MS ゴシック"/>
              </a:rPr>
              <a:t>}</a:t>
            </a:r>
          </a:p>
        </p:txBody>
      </p:sp>
      <p:sp>
        <p:nvSpPr>
          <p:cNvPr id="11" name="コンテンツ プレースホルダー 2">
            <a:extLst>
              <a:ext uri="{FF2B5EF4-FFF2-40B4-BE49-F238E27FC236}">
                <a16:creationId xmlns:a16="http://schemas.microsoft.com/office/drawing/2014/main" id="{C45A5F31-3B70-4FE8-3ED6-6CB2DD5CEB15}"/>
              </a:ext>
            </a:extLst>
          </p:cNvPr>
          <p:cNvSpPr>
            <a:spLocks noGrp="1"/>
          </p:cNvSpPr>
          <p:nvPr>
            <p:ph idx="1"/>
          </p:nvPr>
        </p:nvSpPr>
        <p:spPr>
          <a:xfrm>
            <a:off x="7440843" y="4450899"/>
            <a:ext cx="4243932" cy="1325563"/>
          </a:xfrm>
          <a:ln w="12700">
            <a:solidFill>
              <a:schemeClr val="accent1"/>
            </a:solidFill>
            <a:prstDash val="sysDash"/>
          </a:ln>
        </p:spPr>
        <p:txBody>
          <a:bodyPr>
            <a:normAutofit/>
          </a:bodyPr>
          <a:lstStyle/>
          <a:p>
            <a:pPr marL="0" indent="0">
              <a:buNone/>
            </a:pPr>
            <a:r>
              <a:rPr kumimoji="1" lang="ja-JP" altLang="en-US" sz="1800" dirty="0"/>
              <a:t>スタックの開始点から１バイトずつたどって行って、塗りつぶしたときのままの値の場所まで行く。たどった量が使用量になる。</a:t>
            </a:r>
            <a:endParaRPr kumimoji="1" lang="en-US" altLang="ja-JP" sz="1800" dirty="0"/>
          </a:p>
        </p:txBody>
      </p:sp>
    </p:spTree>
    <p:extLst>
      <p:ext uri="{BB962C8B-B14F-4D97-AF65-F5344CB8AC3E}">
        <p14:creationId xmlns:p14="http://schemas.microsoft.com/office/powerpoint/2010/main" val="990423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A03B8-535F-07B1-DDD7-4A5CE494F2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BF97BA-420B-D5A5-8B18-861A3A0E45F5}"/>
              </a:ext>
            </a:extLst>
          </p:cNvPr>
          <p:cNvSpPr>
            <a:spLocks noGrp="1"/>
          </p:cNvSpPr>
          <p:nvPr>
            <p:ph type="title"/>
          </p:nvPr>
        </p:nvSpPr>
        <p:spPr/>
        <p:txBody>
          <a:bodyPr>
            <a:normAutofit/>
          </a:bodyPr>
          <a:lstStyle/>
          <a:p>
            <a:r>
              <a:rPr lang="ja-JP" altLang="en-US" sz="3200" dirty="0"/>
              <a:t>スタックメモリの消費量の計測</a:t>
            </a:r>
            <a:r>
              <a:rPr lang="en-US" altLang="ja-JP" sz="3200" dirty="0"/>
              <a:t>(</a:t>
            </a:r>
            <a:r>
              <a:rPr lang="ja-JP" altLang="en-US" sz="3200" dirty="0"/>
              <a:t>ソースコード</a:t>
            </a:r>
            <a:r>
              <a:rPr lang="en-US" altLang="ja-JP" sz="3200" dirty="0"/>
              <a:t>)</a:t>
            </a:r>
            <a:endParaRPr kumimoji="1" lang="ja-JP" altLang="en-US" sz="3200" dirty="0"/>
          </a:p>
        </p:txBody>
      </p:sp>
      <p:sp>
        <p:nvSpPr>
          <p:cNvPr id="9" name="コンテンツ プレースホルダー 2">
            <a:extLst>
              <a:ext uri="{FF2B5EF4-FFF2-40B4-BE49-F238E27FC236}">
                <a16:creationId xmlns:a16="http://schemas.microsoft.com/office/drawing/2014/main" id="{961A8526-0BA2-ADE0-6ADB-DFA0F26335BE}"/>
              </a:ext>
            </a:extLst>
          </p:cNvPr>
          <p:cNvSpPr txBox="1">
            <a:spLocks/>
          </p:cNvSpPr>
          <p:nvPr/>
        </p:nvSpPr>
        <p:spPr>
          <a:xfrm>
            <a:off x="609602" y="3433208"/>
            <a:ext cx="378091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計測の実施</a:t>
            </a:r>
          </a:p>
        </p:txBody>
      </p:sp>
      <p:sp>
        <p:nvSpPr>
          <p:cNvPr id="10" name="テキスト ボックス 9">
            <a:extLst>
              <a:ext uri="{FF2B5EF4-FFF2-40B4-BE49-F238E27FC236}">
                <a16:creationId xmlns:a16="http://schemas.microsoft.com/office/drawing/2014/main" id="{16251EFD-A461-BE32-E615-0AE847B65220}"/>
              </a:ext>
            </a:extLst>
          </p:cNvPr>
          <p:cNvSpPr txBox="1"/>
          <p:nvPr/>
        </p:nvSpPr>
        <p:spPr>
          <a:xfrm>
            <a:off x="889968" y="4030662"/>
            <a:ext cx="6355430" cy="2462213"/>
          </a:xfrm>
          <a:prstGeom prst="rect">
            <a:avLst/>
          </a:prstGeom>
          <a:noFill/>
          <a:ln w="19050">
            <a:solidFill>
              <a:schemeClr val="accent1"/>
            </a:solidFill>
            <a:prstDash val="sysDash"/>
          </a:ln>
        </p:spPr>
        <p:txBody>
          <a:bodyPr wrap="square">
            <a:spAutoFit/>
          </a:bodyPr>
          <a:lstStyle/>
          <a:p>
            <a:r>
              <a:rPr lang="en-US" altLang="ja-JP" sz="1400" dirty="0">
                <a:latin typeface="MS ゴシック"/>
              </a:rPr>
              <a:t>int main(void) {</a:t>
            </a:r>
          </a:p>
          <a:p>
            <a:r>
              <a:rPr lang="en-US" altLang="ja-JP" sz="1400" dirty="0">
                <a:latin typeface="MS ゴシック"/>
              </a:rPr>
              <a:t>    </a:t>
            </a:r>
            <a:r>
              <a:rPr lang="en-US" altLang="ja-JP" sz="1400" dirty="0" err="1">
                <a:latin typeface="MS ゴシック"/>
              </a:rPr>
              <a:t>fill_stack</a:t>
            </a:r>
            <a:r>
              <a:rPr lang="en-US" altLang="ja-JP" sz="1400" dirty="0">
                <a:latin typeface="MS ゴシック"/>
              </a:rPr>
              <a:t>();  // </a:t>
            </a:r>
            <a:r>
              <a:rPr lang="ja-JP" altLang="en-US" sz="1400" dirty="0">
                <a:latin typeface="MS ゴシック"/>
              </a:rPr>
              <a:t>スタックを初期化</a:t>
            </a:r>
          </a:p>
          <a:p>
            <a:endParaRPr lang="ja-JP" altLang="en-US" sz="1400" dirty="0">
              <a:latin typeface="MS ゴシック"/>
            </a:endParaRPr>
          </a:p>
          <a:p>
            <a:r>
              <a:rPr lang="ja-JP" altLang="en-US" sz="1400" dirty="0">
                <a:latin typeface="MS ゴシック"/>
              </a:rPr>
              <a:t>    </a:t>
            </a:r>
            <a:r>
              <a:rPr lang="en-US" altLang="ja-JP" sz="1400" dirty="0" err="1">
                <a:latin typeface="MS ゴシック"/>
              </a:rPr>
              <a:t>my_func_a</a:t>
            </a:r>
            <a:r>
              <a:rPr lang="en-US" altLang="ja-JP" sz="1400" dirty="0">
                <a:latin typeface="MS ゴシック"/>
              </a:rPr>
              <a:t>();   // </a:t>
            </a:r>
            <a:r>
              <a:rPr lang="ja-JP" altLang="en-US" sz="1400" dirty="0">
                <a:latin typeface="MS ゴシック"/>
              </a:rPr>
              <a:t>関数呼び出し</a:t>
            </a:r>
          </a:p>
          <a:p>
            <a:r>
              <a:rPr lang="ja-JP" altLang="en-US" sz="1400" dirty="0">
                <a:latin typeface="MS ゴシック"/>
              </a:rPr>
              <a:t>        </a:t>
            </a:r>
            <a:r>
              <a:rPr lang="en-US" altLang="ja-JP" sz="1400" dirty="0">
                <a:latin typeface="MS ゴシック"/>
              </a:rPr>
              <a:t>// ※</a:t>
            </a:r>
            <a:r>
              <a:rPr lang="ja-JP" altLang="en-US" sz="1400" dirty="0">
                <a:latin typeface="MS ゴシック"/>
              </a:rPr>
              <a:t>ここで下位関数 </a:t>
            </a:r>
            <a:r>
              <a:rPr lang="en-US" altLang="ja-JP" sz="1400" dirty="0">
                <a:latin typeface="MS ゴシック"/>
              </a:rPr>
              <a:t>_b </a:t>
            </a:r>
            <a:r>
              <a:rPr lang="ja-JP" altLang="en-US" sz="1400" dirty="0">
                <a:latin typeface="MS ゴシック"/>
              </a:rPr>
              <a:t>その下位関数 </a:t>
            </a:r>
            <a:r>
              <a:rPr lang="en-US" altLang="ja-JP" sz="1400" dirty="0">
                <a:latin typeface="MS ゴシック"/>
              </a:rPr>
              <a:t>_c </a:t>
            </a:r>
            <a:r>
              <a:rPr lang="ja-JP" altLang="en-US" sz="1400" dirty="0">
                <a:latin typeface="MS ゴシック"/>
              </a:rPr>
              <a:t>を実行しスタックを消費する</a:t>
            </a:r>
          </a:p>
          <a:p>
            <a:endParaRPr lang="ja-JP" altLang="en-US" sz="1400" dirty="0">
              <a:latin typeface="MS ゴシック"/>
            </a:endParaRPr>
          </a:p>
          <a:p>
            <a:r>
              <a:rPr lang="ja-JP" altLang="en-US" sz="1400" dirty="0">
                <a:latin typeface="MS ゴシック"/>
              </a:rPr>
              <a:t>    </a:t>
            </a:r>
            <a:r>
              <a:rPr lang="en-US" altLang="ja-JP" sz="1400" dirty="0">
                <a:latin typeface="MS ゴシック"/>
              </a:rPr>
              <a:t>// </a:t>
            </a:r>
            <a:r>
              <a:rPr lang="ja-JP" altLang="en-US" sz="1400" dirty="0">
                <a:latin typeface="MS ゴシック"/>
              </a:rPr>
              <a:t>使用量を計測</a:t>
            </a:r>
          </a:p>
          <a:p>
            <a:r>
              <a:rPr lang="ja-JP" altLang="en-US" sz="1400" dirty="0">
                <a:latin typeface="MS ゴシック"/>
              </a:rPr>
              <a:t>    </a:t>
            </a:r>
            <a:r>
              <a:rPr lang="en-US" altLang="ja-JP" sz="1400" dirty="0">
                <a:latin typeface="MS ゴシック"/>
              </a:rPr>
              <a:t>uint32_t used = </a:t>
            </a:r>
            <a:r>
              <a:rPr lang="en-US" altLang="ja-JP" sz="1400" dirty="0" err="1">
                <a:latin typeface="MS ゴシック"/>
              </a:rPr>
              <a:t>get_stack_usage</a:t>
            </a:r>
            <a:r>
              <a:rPr lang="en-US" altLang="ja-JP" sz="1400" dirty="0">
                <a:latin typeface="MS ゴシック"/>
              </a:rPr>
              <a:t>();</a:t>
            </a:r>
          </a:p>
          <a:p>
            <a:r>
              <a:rPr lang="en-US" altLang="ja-JP" sz="1400" dirty="0">
                <a:latin typeface="MS ゴシック"/>
              </a:rPr>
              <a:t>    // </a:t>
            </a:r>
            <a:r>
              <a:rPr lang="ja-JP" altLang="en-US" sz="1400" dirty="0">
                <a:latin typeface="MS ゴシック"/>
              </a:rPr>
              <a:t>使用量を表示する</a:t>
            </a:r>
          </a:p>
          <a:p>
            <a:r>
              <a:rPr lang="ja-JP" altLang="en-US" sz="1400" dirty="0">
                <a:latin typeface="MS ゴシック"/>
              </a:rPr>
              <a:t>    </a:t>
            </a:r>
            <a:r>
              <a:rPr lang="en-US" altLang="ja-JP" sz="1400" dirty="0" err="1">
                <a:latin typeface="MS ゴシック"/>
              </a:rPr>
              <a:t>printf</a:t>
            </a:r>
            <a:r>
              <a:rPr lang="en-US" altLang="ja-JP" sz="1400" dirty="0">
                <a:latin typeface="MS ゴシック"/>
              </a:rPr>
              <a:t>("Stack used: %</a:t>
            </a:r>
            <a:r>
              <a:rPr lang="en-US" altLang="ja-JP" sz="1400" dirty="0" err="1">
                <a:latin typeface="MS ゴシック"/>
              </a:rPr>
              <a:t>lu</a:t>
            </a:r>
            <a:r>
              <a:rPr lang="en-US" altLang="ja-JP" sz="1400" dirty="0">
                <a:latin typeface="MS ゴシック"/>
              </a:rPr>
              <a:t> bytes\n", used);</a:t>
            </a:r>
          </a:p>
          <a:p>
            <a:r>
              <a:rPr lang="en-US" altLang="ja-JP" sz="1400" dirty="0">
                <a:latin typeface="MS ゴシック"/>
              </a:rPr>
              <a:t>}</a:t>
            </a:r>
          </a:p>
        </p:txBody>
      </p:sp>
      <p:sp>
        <p:nvSpPr>
          <p:cNvPr id="11" name="コンテンツ プレースホルダー 2">
            <a:extLst>
              <a:ext uri="{FF2B5EF4-FFF2-40B4-BE49-F238E27FC236}">
                <a16:creationId xmlns:a16="http://schemas.microsoft.com/office/drawing/2014/main" id="{CD67B310-26A0-1023-EE27-298940242E9A}"/>
              </a:ext>
            </a:extLst>
          </p:cNvPr>
          <p:cNvSpPr>
            <a:spLocks noGrp="1"/>
          </p:cNvSpPr>
          <p:nvPr>
            <p:ph idx="1"/>
          </p:nvPr>
        </p:nvSpPr>
        <p:spPr>
          <a:xfrm>
            <a:off x="7440843" y="4450899"/>
            <a:ext cx="4243932" cy="1325563"/>
          </a:xfrm>
          <a:ln w="12700">
            <a:solidFill>
              <a:schemeClr val="accent1"/>
            </a:solidFill>
            <a:prstDash val="sysDash"/>
          </a:ln>
        </p:spPr>
        <p:txBody>
          <a:bodyPr>
            <a:normAutofit lnSpcReduction="10000"/>
          </a:bodyPr>
          <a:lstStyle/>
          <a:p>
            <a:pPr marL="0" indent="0">
              <a:buNone/>
            </a:pPr>
            <a:r>
              <a:rPr kumimoji="1" lang="ja-JP" altLang="en-US" sz="1800" dirty="0"/>
              <a:t>関数を多階層でコールするとその階層の分、スタックメモリを消費する。また各関数のローカル変数</a:t>
            </a:r>
            <a:r>
              <a:rPr kumimoji="1" lang="en-US" altLang="ja-JP" sz="1800" dirty="0"/>
              <a:t>(</a:t>
            </a:r>
            <a:r>
              <a:rPr kumimoji="1" lang="ja-JP" altLang="en-US" sz="1800" dirty="0"/>
              <a:t>自動変数</a:t>
            </a:r>
            <a:r>
              <a:rPr lang="en-US" altLang="ja-JP" sz="1800" dirty="0"/>
              <a:t>)</a:t>
            </a:r>
            <a:r>
              <a:rPr lang="ja-JP" altLang="en-US" sz="1800" dirty="0"/>
              <a:t>があると、その分スタックメモリを消費する。</a:t>
            </a:r>
            <a:endParaRPr kumimoji="1" lang="en-US" altLang="ja-JP" sz="1800" dirty="0"/>
          </a:p>
        </p:txBody>
      </p:sp>
    </p:spTree>
    <p:extLst>
      <p:ext uri="{BB962C8B-B14F-4D97-AF65-F5344CB8AC3E}">
        <p14:creationId xmlns:p14="http://schemas.microsoft.com/office/powerpoint/2010/main" val="324264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51E4C-093D-F070-83E1-EFB4CBF0D8B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4144792-281E-6A1C-97C9-7F7FE5A6BF3B}"/>
              </a:ext>
            </a:extLst>
          </p:cNvPr>
          <p:cNvSpPr>
            <a:spLocks noGrp="1"/>
          </p:cNvSpPr>
          <p:nvPr>
            <p:ph type="title"/>
          </p:nvPr>
        </p:nvSpPr>
        <p:spPr/>
        <p:txBody>
          <a:bodyPr/>
          <a:lstStyle/>
          <a:p>
            <a:r>
              <a:rPr kumimoji="1" lang="ja-JP" altLang="en-US" dirty="0"/>
              <a:t>メモリマップとは</a:t>
            </a:r>
          </a:p>
        </p:txBody>
      </p:sp>
      <p:sp>
        <p:nvSpPr>
          <p:cNvPr id="3" name="コンテンツ プレースホルダー 2">
            <a:extLst>
              <a:ext uri="{FF2B5EF4-FFF2-40B4-BE49-F238E27FC236}">
                <a16:creationId xmlns:a16="http://schemas.microsoft.com/office/drawing/2014/main" id="{E8274B45-64DC-D036-33F3-91F88C92B513}"/>
              </a:ext>
            </a:extLst>
          </p:cNvPr>
          <p:cNvSpPr>
            <a:spLocks noGrp="1"/>
          </p:cNvSpPr>
          <p:nvPr>
            <p:ph idx="1"/>
          </p:nvPr>
        </p:nvSpPr>
        <p:spPr>
          <a:xfrm>
            <a:off x="838200" y="1825625"/>
            <a:ext cx="10515600" cy="4816180"/>
          </a:xfrm>
        </p:spPr>
        <p:txBody>
          <a:bodyPr>
            <a:normAutofit/>
          </a:bodyPr>
          <a:lstStyle/>
          <a:p>
            <a:r>
              <a:rPr lang="ja-JP" altLang="en-US" dirty="0"/>
              <a:t>プログラムが実行される際に、どのメモリ領域がどの目的で使用されるかを示す</a:t>
            </a:r>
            <a:endParaRPr lang="en-US" altLang="ja-JP" dirty="0"/>
          </a:p>
          <a:p>
            <a:pPr lvl="1"/>
            <a:r>
              <a:rPr lang="ja-JP" altLang="en-US" dirty="0"/>
              <a:t>ああああ</a:t>
            </a:r>
            <a:endParaRPr lang="en-US" altLang="ja-JP" dirty="0"/>
          </a:p>
          <a:p>
            <a:r>
              <a:rPr lang="en-US" altLang="ja-JP" dirty="0">
                <a:latin typeface="游ゴシック 本文"/>
              </a:rPr>
              <a:t>ROM</a:t>
            </a:r>
            <a:r>
              <a:rPr lang="ja-JP" altLang="en-US" dirty="0">
                <a:latin typeface="游ゴシック 本文"/>
              </a:rPr>
              <a:t>（</a:t>
            </a:r>
            <a:r>
              <a:rPr lang="en-US" altLang="ja-JP" dirty="0">
                <a:latin typeface="游ゴシック 本文"/>
              </a:rPr>
              <a:t>Read-Only Memory</a:t>
            </a:r>
            <a:r>
              <a:rPr lang="ja-JP" altLang="en-US" dirty="0">
                <a:latin typeface="游ゴシック 本文"/>
              </a:rPr>
              <a:t>）と</a:t>
            </a:r>
            <a:r>
              <a:rPr lang="en-US" altLang="ja-JP" dirty="0">
                <a:latin typeface="游ゴシック 本文"/>
              </a:rPr>
              <a:t>RAM</a:t>
            </a:r>
            <a:r>
              <a:rPr lang="ja-JP" altLang="en-US" dirty="0">
                <a:latin typeface="游ゴシック 本文"/>
              </a:rPr>
              <a:t>（</a:t>
            </a:r>
            <a:r>
              <a:rPr lang="en-US" altLang="ja-JP" dirty="0">
                <a:latin typeface="游ゴシック 本文"/>
              </a:rPr>
              <a:t>Random Access Memory</a:t>
            </a:r>
            <a:r>
              <a:rPr lang="ja-JP" altLang="en-US" dirty="0">
                <a:latin typeface="游ゴシック 本文"/>
              </a:rPr>
              <a:t>）にまたがる概念である</a:t>
            </a:r>
            <a:endParaRPr lang="en-US" altLang="ja-JP" dirty="0">
              <a:latin typeface="游ゴシック 本文"/>
            </a:endParaRPr>
          </a:p>
          <a:p>
            <a:r>
              <a:rPr lang="ja-JP" altLang="en-US" dirty="0">
                <a:latin typeface="游ゴシック 本文"/>
              </a:rPr>
              <a:t>メモリの使用状況を確認できる</a:t>
            </a:r>
            <a:endParaRPr lang="en-US" altLang="ja-JP" dirty="0">
              <a:latin typeface="游ゴシック 本文"/>
            </a:endParaRPr>
          </a:p>
          <a:p>
            <a:r>
              <a:rPr lang="ja-JP" altLang="en-US" dirty="0"/>
              <a:t>プログラムの各セクション（コードセクション、データセクション、スタックセクションなど）が物理メモリのどの部分に配置されるかを示す</a:t>
            </a:r>
            <a:endParaRPr lang="en-US" altLang="ja-JP" dirty="0"/>
          </a:p>
          <a:p>
            <a:pPr lvl="1"/>
            <a:endParaRPr kumimoji="1" lang="ja-JP" altLang="en-US" dirty="0"/>
          </a:p>
        </p:txBody>
      </p:sp>
    </p:spTree>
    <p:extLst>
      <p:ext uri="{BB962C8B-B14F-4D97-AF65-F5344CB8AC3E}">
        <p14:creationId xmlns:p14="http://schemas.microsoft.com/office/powerpoint/2010/main" val="675657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BA054-08AF-FA3B-886D-5B05D157CCE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E59D792-40AC-9B2E-B9E3-C0732F9BC0E6}"/>
              </a:ext>
            </a:extLst>
          </p:cNvPr>
          <p:cNvSpPr>
            <a:spLocks noGrp="1"/>
          </p:cNvSpPr>
          <p:nvPr>
            <p:ph type="title"/>
          </p:nvPr>
        </p:nvSpPr>
        <p:spPr/>
        <p:txBody>
          <a:bodyPr>
            <a:normAutofit/>
          </a:bodyPr>
          <a:lstStyle/>
          <a:p>
            <a:r>
              <a:rPr lang="ja-JP" altLang="en-US" sz="3200" dirty="0"/>
              <a:t>スタックメモリの消費量の計測</a:t>
            </a:r>
            <a:r>
              <a:rPr lang="en-US" altLang="ja-JP" sz="3200" dirty="0"/>
              <a:t>(</a:t>
            </a:r>
            <a:r>
              <a:rPr lang="ja-JP" altLang="en-US" sz="3200" dirty="0"/>
              <a:t>ソースコード</a:t>
            </a:r>
            <a:r>
              <a:rPr lang="en-US" altLang="ja-JP" sz="3200" dirty="0"/>
              <a:t>)</a:t>
            </a:r>
            <a:endParaRPr kumimoji="1" lang="ja-JP" altLang="en-US" sz="3200" dirty="0"/>
          </a:p>
        </p:txBody>
      </p:sp>
      <p:sp>
        <p:nvSpPr>
          <p:cNvPr id="9" name="コンテンツ プレースホルダー 2">
            <a:extLst>
              <a:ext uri="{FF2B5EF4-FFF2-40B4-BE49-F238E27FC236}">
                <a16:creationId xmlns:a16="http://schemas.microsoft.com/office/drawing/2014/main" id="{11D07194-6739-26DB-F9C2-580664CF3E88}"/>
              </a:ext>
            </a:extLst>
          </p:cNvPr>
          <p:cNvSpPr txBox="1">
            <a:spLocks/>
          </p:cNvSpPr>
          <p:nvPr/>
        </p:nvSpPr>
        <p:spPr>
          <a:xfrm>
            <a:off x="609602" y="1562527"/>
            <a:ext cx="3780914" cy="320034"/>
          </a:xfrm>
          <a:prstGeom prst="rect">
            <a:avLst/>
          </a:prstGeom>
          <a:solidFill>
            <a:schemeClr val="tx1">
              <a:alpha val="66000"/>
            </a:schemeClr>
          </a:solidFill>
        </p:spPr>
        <p:txBody>
          <a:bodyPr vert="horz" wrap="non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solidFill>
                  <a:srgbClr val="FFFF00"/>
                </a:solidFill>
              </a:rPr>
              <a:t>計測対象処理の様子</a:t>
            </a:r>
          </a:p>
        </p:txBody>
      </p:sp>
      <p:sp>
        <p:nvSpPr>
          <p:cNvPr id="10" name="テキスト ボックス 9">
            <a:extLst>
              <a:ext uri="{FF2B5EF4-FFF2-40B4-BE49-F238E27FC236}">
                <a16:creationId xmlns:a16="http://schemas.microsoft.com/office/drawing/2014/main" id="{D94FA7D5-6F72-DEB3-2084-F6B83CDDF21E}"/>
              </a:ext>
            </a:extLst>
          </p:cNvPr>
          <p:cNvSpPr txBox="1"/>
          <p:nvPr/>
        </p:nvSpPr>
        <p:spPr>
          <a:xfrm>
            <a:off x="889968" y="2159981"/>
            <a:ext cx="6355430" cy="4185761"/>
          </a:xfrm>
          <a:prstGeom prst="rect">
            <a:avLst/>
          </a:prstGeom>
          <a:noFill/>
          <a:ln w="19050">
            <a:solidFill>
              <a:schemeClr val="accent1"/>
            </a:solidFill>
            <a:prstDash val="sysDash"/>
          </a:ln>
        </p:spPr>
        <p:txBody>
          <a:bodyPr wrap="square">
            <a:spAutoFit/>
          </a:bodyPr>
          <a:lstStyle/>
          <a:p>
            <a:r>
              <a:rPr lang="en-US" altLang="ja-JP" sz="1400" dirty="0">
                <a:latin typeface="MS ゴシック"/>
              </a:rPr>
              <a:t>int </a:t>
            </a:r>
            <a:r>
              <a:rPr lang="en-US" altLang="ja-JP" sz="1400" dirty="0" err="1">
                <a:latin typeface="MS ゴシック"/>
              </a:rPr>
              <a:t>my_func_c</a:t>
            </a:r>
            <a:r>
              <a:rPr lang="en-US" altLang="ja-JP" sz="1400" dirty="0">
                <a:latin typeface="MS ゴシック"/>
              </a:rPr>
              <a:t>(int </a:t>
            </a:r>
            <a:r>
              <a:rPr lang="en-US" altLang="ja-JP" sz="1400" dirty="0" err="1">
                <a:latin typeface="MS ゴシック"/>
              </a:rPr>
              <a:t>arg</a:t>
            </a:r>
            <a:r>
              <a:rPr lang="en-US" altLang="ja-JP" sz="1400" dirty="0">
                <a:latin typeface="MS ゴシック"/>
              </a:rPr>
              <a:t>) {</a:t>
            </a:r>
          </a:p>
          <a:p>
            <a:r>
              <a:rPr lang="en-US" altLang="ja-JP" sz="1400" dirty="0">
                <a:latin typeface="MS ゴシック"/>
              </a:rPr>
              <a:t>	int </a:t>
            </a:r>
            <a:r>
              <a:rPr lang="en-US" altLang="ja-JP" sz="1400" dirty="0" err="1">
                <a:latin typeface="MS ゴシック"/>
              </a:rPr>
              <a:t>buf</a:t>
            </a:r>
            <a:r>
              <a:rPr lang="en-US" altLang="ja-JP" sz="1400" dirty="0">
                <a:latin typeface="MS ゴシック"/>
              </a:rPr>
              <a:t> = </a:t>
            </a:r>
            <a:r>
              <a:rPr lang="en-US" altLang="ja-JP" sz="1400" dirty="0" err="1">
                <a:latin typeface="MS ゴシック"/>
              </a:rPr>
              <a:t>arg</a:t>
            </a:r>
            <a:r>
              <a:rPr lang="en-US" altLang="ja-JP" sz="1400" dirty="0">
                <a:latin typeface="MS ゴシック"/>
              </a:rPr>
              <a:t> + 1;</a:t>
            </a:r>
          </a:p>
          <a:p>
            <a:r>
              <a:rPr lang="en-US" altLang="ja-JP" sz="1400" dirty="0">
                <a:latin typeface="MS ゴシック"/>
              </a:rPr>
              <a:t>	return (</a:t>
            </a:r>
            <a:r>
              <a:rPr lang="en-US" altLang="ja-JP" sz="1400" dirty="0" err="1">
                <a:latin typeface="MS ゴシック"/>
              </a:rPr>
              <a:t>buf</a:t>
            </a:r>
            <a:r>
              <a:rPr lang="en-US" altLang="ja-JP" sz="1400" dirty="0">
                <a:latin typeface="MS ゴシック"/>
              </a:rPr>
              <a:t>);</a:t>
            </a:r>
          </a:p>
          <a:p>
            <a:r>
              <a:rPr lang="en-US" altLang="ja-JP" sz="1400" dirty="0">
                <a:latin typeface="MS ゴシック"/>
              </a:rPr>
              <a:t>}</a:t>
            </a:r>
          </a:p>
          <a:p>
            <a:endParaRPr lang="en-US" altLang="ja-JP" sz="1400" dirty="0">
              <a:latin typeface="MS ゴシック"/>
            </a:endParaRPr>
          </a:p>
          <a:p>
            <a:r>
              <a:rPr lang="en-US" altLang="ja-JP" sz="1400" dirty="0">
                <a:latin typeface="MS ゴシック"/>
              </a:rPr>
              <a:t>int </a:t>
            </a:r>
            <a:r>
              <a:rPr lang="en-US" altLang="ja-JP" sz="1400" dirty="0" err="1">
                <a:latin typeface="MS ゴシック"/>
              </a:rPr>
              <a:t>my_func_b</a:t>
            </a:r>
            <a:r>
              <a:rPr lang="en-US" altLang="ja-JP" sz="1400" dirty="0">
                <a:latin typeface="MS ゴシック"/>
              </a:rPr>
              <a:t>(int </a:t>
            </a:r>
            <a:r>
              <a:rPr lang="en-US" altLang="ja-JP" sz="1400" dirty="0" err="1">
                <a:latin typeface="MS ゴシック"/>
              </a:rPr>
              <a:t>arg</a:t>
            </a:r>
            <a:r>
              <a:rPr lang="en-US" altLang="ja-JP" sz="1400" dirty="0">
                <a:latin typeface="MS ゴシック"/>
              </a:rPr>
              <a:t>) {</a:t>
            </a:r>
          </a:p>
          <a:p>
            <a:r>
              <a:rPr lang="en-US" altLang="ja-JP" sz="1400" dirty="0">
                <a:latin typeface="MS ゴシック"/>
              </a:rPr>
              <a:t>	int </a:t>
            </a:r>
            <a:r>
              <a:rPr lang="en-US" altLang="ja-JP" sz="1400" dirty="0" err="1">
                <a:latin typeface="MS ゴシック"/>
              </a:rPr>
              <a:t>buf</a:t>
            </a:r>
            <a:r>
              <a:rPr lang="en-US" altLang="ja-JP" sz="1400" dirty="0">
                <a:latin typeface="MS ゴシック"/>
              </a:rPr>
              <a:t> = </a:t>
            </a:r>
            <a:r>
              <a:rPr lang="en-US" altLang="ja-JP" sz="1400" dirty="0" err="1">
                <a:latin typeface="MS ゴシック"/>
              </a:rPr>
              <a:t>arg</a:t>
            </a:r>
            <a:r>
              <a:rPr lang="en-US" altLang="ja-JP" sz="1400" dirty="0">
                <a:latin typeface="MS ゴシック"/>
              </a:rPr>
              <a:t> + 1;</a:t>
            </a:r>
          </a:p>
          <a:p>
            <a:r>
              <a:rPr lang="en-US" altLang="ja-JP" sz="1400" dirty="0">
                <a:latin typeface="MS ゴシック"/>
              </a:rPr>
              <a:t>	int buf2 = </a:t>
            </a:r>
            <a:r>
              <a:rPr lang="en-US" altLang="ja-JP" sz="1400" dirty="0" err="1">
                <a:latin typeface="MS ゴシック"/>
              </a:rPr>
              <a:t>buf</a:t>
            </a:r>
            <a:r>
              <a:rPr lang="en-US" altLang="ja-JP" sz="1400" dirty="0">
                <a:latin typeface="MS ゴシック"/>
              </a:rPr>
              <a:t> + 1;</a:t>
            </a:r>
          </a:p>
          <a:p>
            <a:r>
              <a:rPr lang="en-US" altLang="ja-JP" sz="1400" dirty="0">
                <a:latin typeface="MS ゴシック"/>
              </a:rPr>
              <a:t>	return </a:t>
            </a:r>
            <a:r>
              <a:rPr lang="en-US" altLang="ja-JP" sz="1400" dirty="0" err="1">
                <a:latin typeface="MS ゴシック"/>
              </a:rPr>
              <a:t>my_func_c</a:t>
            </a:r>
            <a:r>
              <a:rPr lang="en-US" altLang="ja-JP" sz="1400" dirty="0">
                <a:latin typeface="MS ゴシック"/>
              </a:rPr>
              <a:t>(buf2);</a:t>
            </a:r>
          </a:p>
          <a:p>
            <a:r>
              <a:rPr lang="en-US" altLang="ja-JP" sz="1400" dirty="0">
                <a:latin typeface="MS ゴシック"/>
              </a:rPr>
              <a:t>}</a:t>
            </a:r>
          </a:p>
          <a:p>
            <a:endParaRPr lang="en-US" altLang="ja-JP" sz="1400" dirty="0">
              <a:latin typeface="MS ゴシック"/>
            </a:endParaRPr>
          </a:p>
          <a:p>
            <a:r>
              <a:rPr lang="en-US" altLang="ja-JP" sz="1400" dirty="0">
                <a:latin typeface="MS ゴシック"/>
              </a:rPr>
              <a:t>int </a:t>
            </a:r>
            <a:r>
              <a:rPr lang="en-US" altLang="ja-JP" sz="1400" dirty="0" err="1">
                <a:latin typeface="MS ゴシック"/>
              </a:rPr>
              <a:t>my_func_a</a:t>
            </a:r>
            <a:r>
              <a:rPr lang="en-US" altLang="ja-JP" sz="1400" dirty="0">
                <a:latin typeface="MS ゴシック"/>
              </a:rPr>
              <a:t>(int </a:t>
            </a:r>
            <a:r>
              <a:rPr lang="en-US" altLang="ja-JP" sz="1400" dirty="0" err="1">
                <a:latin typeface="MS ゴシック"/>
              </a:rPr>
              <a:t>arg</a:t>
            </a:r>
            <a:r>
              <a:rPr lang="en-US" altLang="ja-JP" sz="1400" dirty="0">
                <a:latin typeface="MS ゴシック"/>
              </a:rPr>
              <a:t>) {</a:t>
            </a:r>
          </a:p>
          <a:p>
            <a:r>
              <a:rPr lang="en-US" altLang="ja-JP" sz="1400" dirty="0">
                <a:latin typeface="MS ゴシック"/>
              </a:rPr>
              <a:t>	int </a:t>
            </a:r>
            <a:r>
              <a:rPr lang="en-US" altLang="ja-JP" sz="1400" dirty="0" err="1">
                <a:latin typeface="MS ゴシック"/>
              </a:rPr>
              <a:t>buf</a:t>
            </a:r>
            <a:r>
              <a:rPr lang="en-US" altLang="ja-JP" sz="1400" dirty="0">
                <a:latin typeface="MS ゴシック"/>
              </a:rPr>
              <a:t> = </a:t>
            </a:r>
            <a:r>
              <a:rPr lang="en-US" altLang="ja-JP" sz="1400" dirty="0" err="1">
                <a:latin typeface="MS ゴシック"/>
              </a:rPr>
              <a:t>arg</a:t>
            </a:r>
            <a:r>
              <a:rPr lang="en-US" altLang="ja-JP" sz="1400" dirty="0">
                <a:latin typeface="MS ゴシック"/>
              </a:rPr>
              <a:t> + 1;</a:t>
            </a:r>
          </a:p>
          <a:p>
            <a:r>
              <a:rPr lang="en-US" altLang="ja-JP" sz="1400" dirty="0">
                <a:latin typeface="MS ゴシック"/>
              </a:rPr>
              <a:t>	int buf2 = </a:t>
            </a:r>
            <a:r>
              <a:rPr lang="en-US" altLang="ja-JP" sz="1400" dirty="0" err="1">
                <a:latin typeface="MS ゴシック"/>
              </a:rPr>
              <a:t>buf</a:t>
            </a:r>
            <a:r>
              <a:rPr lang="en-US" altLang="ja-JP" sz="1400" dirty="0">
                <a:latin typeface="MS ゴシック"/>
              </a:rPr>
              <a:t> + 1;</a:t>
            </a:r>
          </a:p>
          <a:p>
            <a:r>
              <a:rPr lang="en-US" altLang="ja-JP" sz="1400" dirty="0">
                <a:latin typeface="MS ゴシック"/>
              </a:rPr>
              <a:t>	int buf3 = buf2 + 1;</a:t>
            </a:r>
          </a:p>
          <a:p>
            <a:r>
              <a:rPr lang="en-US" altLang="ja-JP" sz="1400" dirty="0">
                <a:latin typeface="MS ゴシック"/>
              </a:rPr>
              <a:t>	int buf4 = buf3 + 1;</a:t>
            </a:r>
          </a:p>
          <a:p>
            <a:r>
              <a:rPr lang="en-US" altLang="ja-JP" sz="1400" dirty="0">
                <a:latin typeface="MS ゴシック"/>
              </a:rPr>
              <a:t>	int buf5 = buf4 + 1;</a:t>
            </a:r>
          </a:p>
          <a:p>
            <a:r>
              <a:rPr lang="en-US" altLang="ja-JP" sz="1400" dirty="0">
                <a:latin typeface="MS ゴシック"/>
              </a:rPr>
              <a:t>	return </a:t>
            </a:r>
            <a:r>
              <a:rPr lang="en-US" altLang="ja-JP" sz="1400" dirty="0" err="1">
                <a:latin typeface="MS ゴシック"/>
              </a:rPr>
              <a:t>my_func_b</a:t>
            </a:r>
            <a:r>
              <a:rPr lang="en-US" altLang="ja-JP" sz="1400" dirty="0">
                <a:latin typeface="MS ゴシック"/>
              </a:rPr>
              <a:t>(buf5);</a:t>
            </a:r>
          </a:p>
          <a:p>
            <a:r>
              <a:rPr lang="en-US" altLang="ja-JP" sz="1400" dirty="0">
                <a:latin typeface="MS ゴシック"/>
              </a:rPr>
              <a:t>}</a:t>
            </a:r>
          </a:p>
        </p:txBody>
      </p:sp>
      <p:sp>
        <p:nvSpPr>
          <p:cNvPr id="11" name="コンテンツ プレースホルダー 2">
            <a:extLst>
              <a:ext uri="{FF2B5EF4-FFF2-40B4-BE49-F238E27FC236}">
                <a16:creationId xmlns:a16="http://schemas.microsoft.com/office/drawing/2014/main" id="{D98EEB8B-9B1F-FC6C-81DB-CEE77B8BC37B}"/>
              </a:ext>
            </a:extLst>
          </p:cNvPr>
          <p:cNvSpPr>
            <a:spLocks noGrp="1"/>
          </p:cNvSpPr>
          <p:nvPr>
            <p:ph idx="1"/>
          </p:nvPr>
        </p:nvSpPr>
        <p:spPr>
          <a:xfrm>
            <a:off x="7440843" y="2580218"/>
            <a:ext cx="4243932" cy="1998762"/>
          </a:xfrm>
          <a:ln w="12700">
            <a:solidFill>
              <a:schemeClr val="accent1"/>
            </a:solidFill>
            <a:prstDash val="sysDash"/>
          </a:ln>
        </p:spPr>
        <p:txBody>
          <a:bodyPr>
            <a:normAutofit lnSpcReduction="10000"/>
          </a:bodyPr>
          <a:lstStyle/>
          <a:p>
            <a:pPr marL="0" indent="0">
              <a:buNone/>
            </a:pPr>
            <a:r>
              <a:rPr kumimoji="1" lang="en-US" altLang="ja-JP" sz="1800" dirty="0"/>
              <a:t>_a, _b, _c</a:t>
            </a:r>
            <a:r>
              <a:rPr lang="ja-JP" altLang="en-US" sz="1800" dirty="0"/>
              <a:t>と階層を増やすと計測量が増大することが確認できた。</a:t>
            </a:r>
            <a:endParaRPr lang="en-US" altLang="ja-JP" sz="1800" dirty="0"/>
          </a:p>
          <a:p>
            <a:pPr marL="0" indent="0">
              <a:buNone/>
            </a:pPr>
            <a:r>
              <a:rPr kumimoji="1" lang="ja-JP" altLang="en-US" sz="1800" dirty="0"/>
              <a:t>また、</a:t>
            </a:r>
            <a:r>
              <a:rPr kumimoji="1" lang="en-US" altLang="ja-JP" sz="1800" dirty="0"/>
              <a:t>buf~buf5</a:t>
            </a:r>
            <a:r>
              <a:rPr kumimoji="1" lang="ja-JP" altLang="en-US" sz="1800" dirty="0"/>
              <a:t>の変数の数を増やすと、増大することが確認できた。</a:t>
            </a:r>
            <a:endParaRPr kumimoji="1" lang="en-US" altLang="ja-JP" sz="1800" dirty="0"/>
          </a:p>
          <a:p>
            <a:pPr marL="0" indent="0">
              <a:buNone/>
            </a:pPr>
            <a:r>
              <a:rPr kumimoji="1" lang="en-US" altLang="ja-JP" sz="1800" dirty="0"/>
              <a:t>4</a:t>
            </a:r>
            <a:r>
              <a:rPr lang="ja-JP" altLang="en-US" sz="1800" dirty="0"/>
              <a:t>バイトずつでなくて</a:t>
            </a:r>
            <a:r>
              <a:rPr lang="en-US" altLang="ja-JP" sz="1800" dirty="0"/>
              <a:t>8</a:t>
            </a:r>
            <a:r>
              <a:rPr lang="ja-JP" altLang="en-US" sz="1800" dirty="0"/>
              <a:t>バイトずつ増えた。アラインメントが関係しているのか？</a:t>
            </a:r>
            <a:endParaRPr kumimoji="1" lang="en-US" altLang="ja-JP" sz="1800" dirty="0"/>
          </a:p>
        </p:txBody>
      </p:sp>
    </p:spTree>
    <p:extLst>
      <p:ext uri="{BB962C8B-B14F-4D97-AF65-F5344CB8AC3E}">
        <p14:creationId xmlns:p14="http://schemas.microsoft.com/office/powerpoint/2010/main" val="1589737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A2542-93D3-C04D-BB3A-E905D8EC91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652F31-CE1A-D0C7-3495-49E6373A4211}"/>
              </a:ext>
            </a:extLst>
          </p:cNvPr>
          <p:cNvSpPr>
            <a:spLocks noGrp="1"/>
          </p:cNvSpPr>
          <p:nvPr>
            <p:ph type="title"/>
          </p:nvPr>
        </p:nvSpPr>
        <p:spPr/>
        <p:txBody>
          <a:bodyPr>
            <a:normAutofit/>
          </a:bodyPr>
          <a:lstStyle/>
          <a:p>
            <a:r>
              <a:rPr lang="ja-JP" altLang="en-US" sz="2800" dirty="0"/>
              <a:t>スタックメモリの消費量の計測</a:t>
            </a:r>
            <a:r>
              <a:rPr lang="en-US" altLang="ja-JP" sz="2800" dirty="0"/>
              <a:t>(</a:t>
            </a:r>
            <a:r>
              <a:rPr lang="ja-JP" altLang="en-US" sz="2800" dirty="0"/>
              <a:t>アラインメントについて</a:t>
            </a:r>
            <a:r>
              <a:rPr lang="en-US" altLang="ja-JP" sz="2800" dirty="0"/>
              <a:t>)</a:t>
            </a:r>
            <a:endParaRPr kumimoji="1" lang="ja-JP" altLang="en-US" sz="2800" dirty="0"/>
          </a:p>
        </p:txBody>
      </p:sp>
      <p:sp>
        <p:nvSpPr>
          <p:cNvPr id="4" name="コンテンツ プレースホルダー 3">
            <a:extLst>
              <a:ext uri="{FF2B5EF4-FFF2-40B4-BE49-F238E27FC236}">
                <a16:creationId xmlns:a16="http://schemas.microsoft.com/office/drawing/2014/main" id="{6C1FE729-69FB-506F-100A-2FDB2AC3699C}"/>
              </a:ext>
            </a:extLst>
          </p:cNvPr>
          <p:cNvSpPr>
            <a:spLocks noGrp="1"/>
          </p:cNvSpPr>
          <p:nvPr>
            <p:ph idx="1"/>
          </p:nvPr>
        </p:nvSpPr>
        <p:spPr/>
        <p:txBody>
          <a:bodyPr/>
          <a:lstStyle/>
          <a:p>
            <a:r>
              <a:rPr lang="ja-JP" altLang="en-US" dirty="0"/>
              <a:t>アラインメントとは</a:t>
            </a:r>
            <a:endParaRPr lang="en-US" altLang="ja-JP" dirty="0"/>
          </a:p>
          <a:p>
            <a:pPr lvl="1"/>
            <a:r>
              <a:rPr lang="ja-JP" altLang="en-US" dirty="0"/>
              <a:t>メモリにデータを置くときに、「特定の境界（バイト境界）に揃える」こと</a:t>
            </a:r>
            <a:endParaRPr lang="en-US" altLang="ja-JP" dirty="0"/>
          </a:p>
          <a:p>
            <a:r>
              <a:rPr lang="ja-JP" altLang="en-US" dirty="0"/>
              <a:t>アラインメントの影響</a:t>
            </a:r>
            <a:endParaRPr lang="en-US" altLang="ja-JP" dirty="0"/>
          </a:p>
          <a:p>
            <a:pPr lvl="1"/>
            <a:r>
              <a:rPr lang="en-US" altLang="ja-JP" dirty="0"/>
              <a:t>STM32</a:t>
            </a:r>
            <a:r>
              <a:rPr lang="ja-JP" altLang="en-US" dirty="0"/>
              <a:t>（</a:t>
            </a:r>
            <a:r>
              <a:rPr lang="en-US" altLang="ja-JP" dirty="0"/>
              <a:t>Cortex-M4</a:t>
            </a:r>
            <a:r>
              <a:rPr lang="ja-JP" altLang="en-US" dirty="0"/>
              <a:t>）では、スタックポインタ（</a:t>
            </a:r>
            <a:r>
              <a:rPr lang="en-US" altLang="ja-JP" dirty="0"/>
              <a:t>SP</a:t>
            </a:r>
            <a:r>
              <a:rPr lang="ja-JP" altLang="en-US" dirty="0"/>
              <a:t>）は常に </a:t>
            </a:r>
            <a:r>
              <a:rPr lang="en-US" altLang="ja-JP" dirty="0"/>
              <a:t>8</a:t>
            </a:r>
            <a:r>
              <a:rPr lang="ja-JP" altLang="en-US" dirty="0"/>
              <a:t>バイト境界に揃えられる必要がある</a:t>
            </a:r>
            <a:endParaRPr lang="en-US" altLang="ja-JP" dirty="0"/>
          </a:p>
          <a:p>
            <a:pPr lvl="1"/>
            <a:r>
              <a:rPr lang="ja-JP" altLang="en-US" dirty="0"/>
              <a:t>スタックフレーム（関数ごとのスタック領域）は、必ず </a:t>
            </a:r>
            <a:r>
              <a:rPr lang="en-US" altLang="ja-JP" dirty="0"/>
              <a:t>8</a:t>
            </a:r>
            <a:r>
              <a:rPr lang="ja-JP" altLang="en-US" dirty="0"/>
              <a:t>バイト単位 でアロケートされる（つまり、多少使ってなくても揃える）</a:t>
            </a:r>
          </a:p>
        </p:txBody>
      </p:sp>
    </p:spTree>
    <p:extLst>
      <p:ext uri="{BB962C8B-B14F-4D97-AF65-F5344CB8AC3E}">
        <p14:creationId xmlns:p14="http://schemas.microsoft.com/office/powerpoint/2010/main" val="3699386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77EBC-B02C-15E9-6EBC-EE166B6529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7507CC4-DF9E-5865-1B70-5ACBC8D49B6D}"/>
              </a:ext>
            </a:extLst>
          </p:cNvPr>
          <p:cNvSpPr>
            <a:spLocks noGrp="1"/>
          </p:cNvSpPr>
          <p:nvPr>
            <p:ph type="title"/>
          </p:nvPr>
        </p:nvSpPr>
        <p:spPr/>
        <p:txBody>
          <a:bodyPr/>
          <a:lstStyle/>
          <a:p>
            <a:r>
              <a:rPr lang="ja-JP" altLang="en-US" dirty="0"/>
              <a:t>スタックメモリの消費量の計測</a:t>
            </a:r>
            <a:r>
              <a:rPr lang="en-US" altLang="ja-JP" dirty="0"/>
              <a:t>(STM32-F411RE</a:t>
            </a:r>
            <a:r>
              <a:rPr lang="ja-JP" altLang="en-US" dirty="0"/>
              <a:t>を使用</a:t>
            </a:r>
            <a:r>
              <a:rPr lang="en-US" altLang="ja-JP" dirty="0"/>
              <a:t>)</a:t>
            </a:r>
            <a:endParaRPr kumimoji="1" lang="ja-JP" altLang="en-US" dirty="0"/>
          </a:p>
        </p:txBody>
      </p:sp>
      <p:pic>
        <p:nvPicPr>
          <p:cNvPr id="7" name="図 6">
            <a:extLst>
              <a:ext uri="{FF2B5EF4-FFF2-40B4-BE49-F238E27FC236}">
                <a16:creationId xmlns:a16="http://schemas.microsoft.com/office/drawing/2014/main" id="{368BD7C9-DCB6-977E-D37E-F120E27972E8}"/>
              </a:ext>
            </a:extLst>
          </p:cNvPr>
          <p:cNvPicPr>
            <a:picLocks noChangeAspect="1"/>
          </p:cNvPicPr>
          <p:nvPr/>
        </p:nvPicPr>
        <p:blipFill>
          <a:blip r:embed="rId2"/>
          <a:stretch>
            <a:fillRect/>
          </a:stretch>
        </p:blipFill>
        <p:spPr>
          <a:xfrm>
            <a:off x="904816" y="2018269"/>
            <a:ext cx="2967227" cy="3958281"/>
          </a:xfrm>
          <a:prstGeom prst="rect">
            <a:avLst/>
          </a:prstGeom>
        </p:spPr>
      </p:pic>
      <p:pic>
        <p:nvPicPr>
          <p:cNvPr id="9" name="図 8">
            <a:extLst>
              <a:ext uri="{FF2B5EF4-FFF2-40B4-BE49-F238E27FC236}">
                <a16:creationId xmlns:a16="http://schemas.microsoft.com/office/drawing/2014/main" id="{2B813AC5-3826-1EB7-EC99-B89F7EF75FF5}"/>
              </a:ext>
            </a:extLst>
          </p:cNvPr>
          <p:cNvPicPr>
            <a:picLocks noChangeAspect="1"/>
          </p:cNvPicPr>
          <p:nvPr/>
        </p:nvPicPr>
        <p:blipFill>
          <a:blip r:embed="rId3"/>
          <a:stretch>
            <a:fillRect/>
          </a:stretch>
        </p:blipFill>
        <p:spPr>
          <a:xfrm>
            <a:off x="4085968" y="2018268"/>
            <a:ext cx="2967227" cy="3958281"/>
          </a:xfrm>
          <a:prstGeom prst="rect">
            <a:avLst/>
          </a:prstGeom>
        </p:spPr>
      </p:pic>
      <p:pic>
        <p:nvPicPr>
          <p:cNvPr id="11" name="図 10">
            <a:extLst>
              <a:ext uri="{FF2B5EF4-FFF2-40B4-BE49-F238E27FC236}">
                <a16:creationId xmlns:a16="http://schemas.microsoft.com/office/drawing/2014/main" id="{49E94E45-6CC1-28C7-9F55-A6516BB78E3F}"/>
              </a:ext>
            </a:extLst>
          </p:cNvPr>
          <p:cNvPicPr>
            <a:picLocks noChangeAspect="1"/>
          </p:cNvPicPr>
          <p:nvPr/>
        </p:nvPicPr>
        <p:blipFill>
          <a:blip r:embed="rId4"/>
          <a:stretch>
            <a:fillRect/>
          </a:stretch>
        </p:blipFill>
        <p:spPr>
          <a:xfrm>
            <a:off x="7334281" y="2018268"/>
            <a:ext cx="2967227" cy="3958282"/>
          </a:xfrm>
          <a:prstGeom prst="rect">
            <a:avLst/>
          </a:prstGeom>
        </p:spPr>
      </p:pic>
    </p:spTree>
    <p:extLst>
      <p:ext uri="{BB962C8B-B14F-4D97-AF65-F5344CB8AC3E}">
        <p14:creationId xmlns:p14="http://schemas.microsoft.com/office/powerpoint/2010/main" val="3298808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1224B-3C16-8AF8-91F0-DE2C384BB2C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2482A40-8C83-39C0-381D-76A11D0DFCE5}"/>
              </a:ext>
            </a:extLst>
          </p:cNvPr>
          <p:cNvSpPr>
            <a:spLocks noGrp="1"/>
          </p:cNvSpPr>
          <p:nvPr>
            <p:ph type="title"/>
          </p:nvPr>
        </p:nvSpPr>
        <p:spPr/>
        <p:txBody>
          <a:bodyPr>
            <a:normAutofit/>
          </a:bodyPr>
          <a:lstStyle/>
          <a:p>
            <a:r>
              <a:rPr lang="ja-JP" altLang="en-US" dirty="0"/>
              <a:t>ユーザマニュアル、リファレンス、データシート</a:t>
            </a:r>
            <a:endParaRPr kumimoji="1" lang="ja-JP" altLang="en-US" dirty="0"/>
          </a:p>
        </p:txBody>
      </p:sp>
      <p:sp>
        <p:nvSpPr>
          <p:cNvPr id="3" name="コンテンツ プレースホルダー 2">
            <a:extLst>
              <a:ext uri="{FF2B5EF4-FFF2-40B4-BE49-F238E27FC236}">
                <a16:creationId xmlns:a16="http://schemas.microsoft.com/office/drawing/2014/main" id="{D7AEF404-839F-E860-C5A8-A3A54CEF0B43}"/>
              </a:ext>
            </a:extLst>
          </p:cNvPr>
          <p:cNvSpPr>
            <a:spLocks noGrp="1"/>
          </p:cNvSpPr>
          <p:nvPr>
            <p:ph idx="1"/>
          </p:nvPr>
        </p:nvSpPr>
        <p:spPr>
          <a:xfrm>
            <a:off x="838200" y="1825625"/>
            <a:ext cx="10515600" cy="4816180"/>
          </a:xfrm>
        </p:spPr>
        <p:txBody>
          <a:bodyPr>
            <a:normAutofit/>
          </a:bodyPr>
          <a:lstStyle/>
          <a:p>
            <a:r>
              <a:rPr lang="ja-JP" altLang="en-US" dirty="0"/>
              <a:t>データシート </a:t>
            </a:r>
            <a:r>
              <a:rPr lang="en-US" altLang="ja-JP" dirty="0"/>
              <a:t>[stm32f411re.pdf]</a:t>
            </a:r>
          </a:p>
          <a:p>
            <a:pPr lvl="1"/>
            <a:r>
              <a:rPr lang="en-US" altLang="ja-JP" dirty="0"/>
              <a:t>STMicroelectronics</a:t>
            </a:r>
            <a:r>
              <a:rPr lang="ja-JP" altLang="en-US" dirty="0"/>
              <a:t>の</a:t>
            </a:r>
            <a:r>
              <a:rPr lang="en-US" altLang="ja-JP" dirty="0"/>
              <a:t>STM32F411RE</a:t>
            </a:r>
            <a:r>
              <a:rPr lang="ja-JP" altLang="en-US" dirty="0"/>
              <a:t>製品ページ</a:t>
            </a:r>
            <a:endParaRPr lang="en-US" altLang="ja-JP" dirty="0"/>
          </a:p>
          <a:p>
            <a:pPr marL="914400" lvl="2" indent="0">
              <a:buNone/>
            </a:pPr>
            <a:r>
              <a:rPr lang="ja-JP" altLang="en-US" sz="1400" dirty="0"/>
              <a:t>　</a:t>
            </a:r>
            <a:r>
              <a:rPr lang="en-US" altLang="ja-JP" sz="1400" dirty="0"/>
              <a:t>https://www.st.com/ja/microcontrollers-microprocessors/stm32f411re.html</a:t>
            </a:r>
          </a:p>
          <a:p>
            <a:pPr lvl="2"/>
            <a:r>
              <a:rPr lang="ja-JP" altLang="en-US" dirty="0"/>
              <a:t>「</a:t>
            </a:r>
            <a:r>
              <a:rPr lang="en-US" altLang="ja-JP" dirty="0"/>
              <a:t>Download datasheet</a:t>
            </a:r>
            <a:r>
              <a:rPr lang="ja-JP" altLang="en-US" dirty="0"/>
              <a:t>」</a:t>
            </a:r>
            <a:endParaRPr lang="en-US" altLang="ja-JP" dirty="0"/>
          </a:p>
          <a:p>
            <a:r>
              <a:rPr lang="ja-JP" altLang="en-US" dirty="0"/>
              <a:t>評価ボード</a:t>
            </a:r>
            <a:r>
              <a:rPr lang="en-US" altLang="ja-JP" dirty="0"/>
              <a:t>NUCLEO</a:t>
            </a:r>
            <a:r>
              <a:rPr lang="ja-JP" altLang="en-US" dirty="0"/>
              <a:t>のユーザマニュアル</a:t>
            </a:r>
            <a:endParaRPr lang="en-US" altLang="ja-JP" dirty="0"/>
          </a:p>
          <a:p>
            <a:pPr marL="914400" lvl="2" indent="0">
              <a:buNone/>
            </a:pPr>
            <a:r>
              <a:rPr lang="ja-JP" altLang="en-US" sz="1400" dirty="0"/>
              <a:t>　</a:t>
            </a:r>
            <a:r>
              <a:rPr lang="en-US" altLang="ja-JP" sz="1400" dirty="0"/>
              <a:t>https://www.stmcu.jp/design/document/users_manual/</a:t>
            </a:r>
          </a:p>
          <a:p>
            <a:pPr lvl="2"/>
            <a:r>
              <a:rPr lang="en-US" altLang="ja-JP" dirty="0"/>
              <a:t>STM32 Nucleo-64 board </a:t>
            </a:r>
            <a:r>
              <a:rPr lang="ja-JP" altLang="en-US" dirty="0"/>
              <a:t>「</a:t>
            </a:r>
            <a:r>
              <a:rPr lang="en-US" altLang="ja-JP" dirty="0"/>
              <a:t>UM1724</a:t>
            </a:r>
            <a:r>
              <a:rPr lang="ja-JP" altLang="en-US" dirty="0"/>
              <a:t>」</a:t>
            </a:r>
            <a:endParaRPr lang="en-US" altLang="ja-JP" dirty="0"/>
          </a:p>
          <a:p>
            <a:pPr lvl="2"/>
            <a:endParaRPr lang="en-US" altLang="ja-JP" dirty="0"/>
          </a:p>
          <a:p>
            <a:pPr lvl="1"/>
            <a:endParaRPr kumimoji="1" lang="ja-JP" altLang="en-US" dirty="0"/>
          </a:p>
        </p:txBody>
      </p:sp>
    </p:spTree>
    <p:extLst>
      <p:ext uri="{BB962C8B-B14F-4D97-AF65-F5344CB8AC3E}">
        <p14:creationId xmlns:p14="http://schemas.microsoft.com/office/powerpoint/2010/main" val="3157666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4E016-6136-068C-92FE-27E3103B6BE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C00189E-7A50-1D8A-6412-F4FDF40C607A}"/>
              </a:ext>
            </a:extLst>
          </p:cNvPr>
          <p:cNvSpPr>
            <a:spLocks noGrp="1"/>
          </p:cNvSpPr>
          <p:nvPr>
            <p:ph type="title"/>
          </p:nvPr>
        </p:nvSpPr>
        <p:spPr/>
        <p:txBody>
          <a:bodyPr>
            <a:normAutofit/>
          </a:bodyPr>
          <a:lstStyle/>
          <a:p>
            <a:r>
              <a:rPr lang="ja-JP" altLang="en-US" dirty="0"/>
              <a:t>ユーザマニュアル、リファレンス、データシート</a:t>
            </a:r>
            <a:endParaRPr kumimoji="1" lang="ja-JP" altLang="en-US" dirty="0"/>
          </a:p>
        </p:txBody>
      </p:sp>
      <p:graphicFrame>
        <p:nvGraphicFramePr>
          <p:cNvPr id="6" name="Table 2">
            <a:extLst>
              <a:ext uri="{FF2B5EF4-FFF2-40B4-BE49-F238E27FC236}">
                <a16:creationId xmlns:a16="http://schemas.microsoft.com/office/drawing/2014/main" id="{5FD8B200-502F-6B0C-6F4B-F7A315859830}"/>
              </a:ext>
            </a:extLst>
          </p:cNvPr>
          <p:cNvGraphicFramePr>
            <a:graphicFrameLocks noGrp="1"/>
          </p:cNvGraphicFramePr>
          <p:nvPr>
            <p:extLst>
              <p:ext uri="{D42A27DB-BD31-4B8C-83A1-F6EECF244321}">
                <p14:modId xmlns:p14="http://schemas.microsoft.com/office/powerpoint/2010/main" val="1933391056"/>
              </p:ext>
            </p:extLst>
          </p:nvPr>
        </p:nvGraphicFramePr>
        <p:xfrm>
          <a:off x="838198" y="1883533"/>
          <a:ext cx="10749743" cy="2072749"/>
        </p:xfrm>
        <a:graphic>
          <a:graphicData uri="http://schemas.openxmlformats.org/drawingml/2006/table">
            <a:tbl>
              <a:tblPr firstRow="1" bandRow="1">
                <a:tableStyleId>{5C22544A-7EE6-4342-B048-85BDC9FD1C3A}</a:tableStyleId>
              </a:tblPr>
              <a:tblGrid>
                <a:gridCol w="1712162">
                  <a:extLst>
                    <a:ext uri="{9D8B030D-6E8A-4147-A177-3AD203B41FA5}">
                      <a16:colId xmlns:a16="http://schemas.microsoft.com/office/drawing/2014/main" val="20000"/>
                    </a:ext>
                  </a:extLst>
                </a:gridCol>
                <a:gridCol w="9037581">
                  <a:extLst>
                    <a:ext uri="{9D8B030D-6E8A-4147-A177-3AD203B41FA5}">
                      <a16:colId xmlns:a16="http://schemas.microsoft.com/office/drawing/2014/main" val="20001"/>
                    </a:ext>
                  </a:extLst>
                </a:gridCol>
              </a:tblGrid>
              <a:tr h="243902">
                <a:tc>
                  <a:txBody>
                    <a:bodyPr/>
                    <a:lstStyle/>
                    <a:p>
                      <a:r>
                        <a:rPr dirty="0" err="1"/>
                        <a:t>セクション名</a:t>
                      </a:r>
                      <a:endParaRPr dirty="0"/>
                    </a:p>
                  </a:txBody>
                  <a:tcPr/>
                </a:tc>
                <a:tc>
                  <a:txBody>
                    <a:bodyPr/>
                    <a:lstStyle/>
                    <a:p>
                      <a:r>
                        <a:rPr dirty="0" err="1"/>
                        <a:t>説明</a:t>
                      </a:r>
                      <a:endParaRPr dirty="0"/>
                    </a:p>
                  </a:txBody>
                  <a:tcPr/>
                </a:tc>
                <a:extLst>
                  <a:ext uri="{0D108BD9-81ED-4DB2-BD59-A6C34878D82A}">
                    <a16:rowId xmlns:a16="http://schemas.microsoft.com/office/drawing/2014/main" val="10000"/>
                  </a:ext>
                </a:extLst>
              </a:tr>
              <a:tr h="426829">
                <a:tc>
                  <a:txBody>
                    <a:bodyPr/>
                    <a:lstStyle/>
                    <a:p>
                      <a:r>
                        <a:rPr lang="ja-JP" altLang="en-US" dirty="0"/>
                        <a:t>ユーザマニュアル</a:t>
                      </a:r>
                      <a:endParaRPr dirty="0"/>
                    </a:p>
                  </a:txBody>
                  <a:tcPr/>
                </a:tc>
                <a:tc>
                  <a:txBody>
                    <a:bodyPr/>
                    <a:lstStyle/>
                    <a:p>
                      <a:r>
                        <a:rPr lang="ja-JP" altLang="en-US" dirty="0"/>
                        <a:t>評価ボードの使用方法、セットアップ、および基本的な機能を紹介</a:t>
                      </a:r>
                      <a:endParaRPr lang="en-US" altLang="ja-JP" dirty="0"/>
                    </a:p>
                    <a:p>
                      <a:r>
                        <a:rPr lang="ja-JP" altLang="en-US" dirty="0"/>
                        <a:t>ツールの使い方や、</a:t>
                      </a:r>
                      <a:r>
                        <a:rPr lang="en-US" altLang="ja-JP" dirty="0"/>
                        <a:t>IDE</a:t>
                      </a:r>
                      <a:r>
                        <a:rPr lang="ja-JP" altLang="en-US" dirty="0"/>
                        <a:t>の付属ツールである</a:t>
                      </a:r>
                      <a:r>
                        <a:rPr lang="en-US" altLang="ja-JP" dirty="0" err="1"/>
                        <a:t>CubeMX</a:t>
                      </a:r>
                      <a:r>
                        <a:rPr lang="ja-JP" altLang="en-US" dirty="0"/>
                        <a:t>の設定方法など</a:t>
                      </a:r>
                    </a:p>
                  </a:txBody>
                  <a:tcPr/>
                </a:tc>
                <a:extLst>
                  <a:ext uri="{0D108BD9-81ED-4DB2-BD59-A6C34878D82A}">
                    <a16:rowId xmlns:a16="http://schemas.microsoft.com/office/drawing/2014/main" val="10007"/>
                  </a:ext>
                </a:extLst>
              </a:tr>
              <a:tr h="426829">
                <a:tc>
                  <a:txBody>
                    <a:bodyPr/>
                    <a:lstStyle/>
                    <a:p>
                      <a:r>
                        <a:rPr lang="ja-JP" altLang="en-US" dirty="0"/>
                        <a:t>データシート</a:t>
                      </a:r>
                      <a:endParaRPr dirty="0"/>
                    </a:p>
                  </a:txBody>
                  <a:tcPr/>
                </a:tc>
                <a:tc>
                  <a:txBody>
                    <a:bodyPr/>
                    <a:lstStyle/>
                    <a:p>
                      <a:r>
                        <a:rPr lang="ja-JP" altLang="en-US" dirty="0"/>
                        <a:t>ピン配置その他、ハードウェアに関する最も基本的な情報を提供</a:t>
                      </a:r>
                      <a:endParaRPr dirty="0"/>
                    </a:p>
                  </a:txBody>
                  <a:tcPr/>
                </a:tc>
                <a:extLst>
                  <a:ext uri="{0D108BD9-81ED-4DB2-BD59-A6C34878D82A}">
                    <a16:rowId xmlns:a16="http://schemas.microsoft.com/office/drawing/2014/main" val="10008"/>
                  </a:ext>
                </a:extLst>
              </a:tr>
              <a:tr h="426829">
                <a:tc>
                  <a:txBody>
                    <a:bodyPr/>
                    <a:lstStyle/>
                    <a:p>
                      <a:r>
                        <a:rPr lang="ja-JP" altLang="en-US" dirty="0"/>
                        <a:t>リファレンスマニュアル</a:t>
                      </a:r>
                      <a:endParaRPr dirty="0"/>
                    </a:p>
                  </a:txBody>
                  <a:tcPr/>
                </a:tc>
                <a:tc>
                  <a:txBody>
                    <a:bodyPr/>
                    <a:lstStyle/>
                    <a:p>
                      <a:r>
                        <a:rPr lang="ja-JP" altLang="en-US" dirty="0"/>
                        <a:t>内部レジスタの詳細な情報や、各ペリフェラルをどのように設定し、制御するかを理解するために使用</a:t>
                      </a:r>
                      <a:endParaRPr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92198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52AEE-F0D1-1E2A-62B2-E3FBB852BDB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244D17-AC1E-AE47-2827-81147EC7BFCD}"/>
              </a:ext>
            </a:extLst>
          </p:cNvPr>
          <p:cNvSpPr>
            <a:spLocks noGrp="1"/>
          </p:cNvSpPr>
          <p:nvPr>
            <p:ph type="title"/>
          </p:nvPr>
        </p:nvSpPr>
        <p:spPr/>
        <p:txBody>
          <a:bodyPr/>
          <a:lstStyle/>
          <a:p>
            <a:r>
              <a:rPr kumimoji="1" lang="en-US" altLang="ja-JP" dirty="0"/>
              <a:t>.map</a:t>
            </a:r>
            <a:r>
              <a:rPr kumimoji="1" lang="ja-JP" altLang="en-US" dirty="0"/>
              <a:t>ファイルとは</a:t>
            </a:r>
          </a:p>
        </p:txBody>
      </p:sp>
      <p:sp>
        <p:nvSpPr>
          <p:cNvPr id="3" name="コンテンツ プレースホルダー 2">
            <a:extLst>
              <a:ext uri="{FF2B5EF4-FFF2-40B4-BE49-F238E27FC236}">
                <a16:creationId xmlns:a16="http://schemas.microsoft.com/office/drawing/2014/main" id="{4A1DF140-2BC2-B2A7-C898-622E020A9A84}"/>
              </a:ext>
            </a:extLst>
          </p:cNvPr>
          <p:cNvSpPr>
            <a:spLocks noGrp="1"/>
          </p:cNvSpPr>
          <p:nvPr>
            <p:ph idx="1"/>
          </p:nvPr>
        </p:nvSpPr>
        <p:spPr>
          <a:xfrm>
            <a:off x="838200" y="1825625"/>
            <a:ext cx="10515600" cy="4816180"/>
          </a:xfrm>
        </p:spPr>
        <p:txBody>
          <a:bodyPr>
            <a:normAutofit/>
          </a:bodyPr>
          <a:lstStyle/>
          <a:p>
            <a:r>
              <a:rPr lang="ja-JP" altLang="en-US" b="0" i="0" dirty="0">
                <a:solidFill>
                  <a:srgbClr val="242424"/>
                </a:solidFill>
                <a:effectLst/>
                <a:latin typeface="Segoe UI" panose="020B0502040204020203" pitchFamily="34" charset="0"/>
              </a:rPr>
              <a:t>コンパイル後のバイナリファイルにおける各セクションの配置を詳細に記述したもの</a:t>
            </a:r>
            <a:endParaRPr lang="en-US" altLang="ja-JP" dirty="0"/>
          </a:p>
          <a:p>
            <a:r>
              <a:rPr lang="ja-JP" altLang="en-US" dirty="0">
                <a:latin typeface="游ゴシック 本文"/>
              </a:rPr>
              <a:t>各セクションの開始アドレス、終了アドレス、サイズなどの情報が得られる</a:t>
            </a:r>
            <a:endParaRPr lang="en-US" altLang="ja-JP" dirty="0">
              <a:latin typeface="游ゴシック 本文"/>
            </a:endParaRPr>
          </a:p>
          <a:p>
            <a:r>
              <a:rPr lang="ja-JP" altLang="en-US" dirty="0"/>
              <a:t>スタックセクションの開始アドレスと終了アドレスを確認することができる</a:t>
            </a:r>
            <a:endParaRPr lang="en-US" altLang="ja-JP" dirty="0"/>
          </a:p>
          <a:p>
            <a:pPr lvl="1"/>
            <a:endParaRPr kumimoji="1" lang="ja-JP" altLang="en-US" dirty="0"/>
          </a:p>
        </p:txBody>
      </p:sp>
    </p:spTree>
    <p:extLst>
      <p:ext uri="{BB962C8B-B14F-4D97-AF65-F5344CB8AC3E}">
        <p14:creationId xmlns:p14="http://schemas.microsoft.com/office/powerpoint/2010/main" val="401696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8141E-FBFA-5F14-1EC1-6269E171CAB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0107E19-8F40-DA28-D849-158ACD500DEA}"/>
              </a:ext>
            </a:extLst>
          </p:cNvPr>
          <p:cNvSpPr>
            <a:spLocks noGrp="1"/>
          </p:cNvSpPr>
          <p:nvPr>
            <p:ph type="title"/>
          </p:nvPr>
        </p:nvSpPr>
        <p:spPr/>
        <p:txBody>
          <a:bodyPr/>
          <a:lstStyle/>
          <a:p>
            <a:r>
              <a:rPr lang="ja-JP" altLang="en-US" dirty="0"/>
              <a:t>コンパイル、リンク、ビルドのおさらい</a:t>
            </a:r>
            <a:endParaRPr kumimoji="1" lang="ja-JP" altLang="en-US" dirty="0"/>
          </a:p>
        </p:txBody>
      </p:sp>
      <p:graphicFrame>
        <p:nvGraphicFramePr>
          <p:cNvPr id="6" name="Table 2">
            <a:extLst>
              <a:ext uri="{FF2B5EF4-FFF2-40B4-BE49-F238E27FC236}">
                <a16:creationId xmlns:a16="http://schemas.microsoft.com/office/drawing/2014/main" id="{48373CAE-4DF5-3803-47CE-26BB6D1F25A9}"/>
              </a:ext>
            </a:extLst>
          </p:cNvPr>
          <p:cNvGraphicFramePr>
            <a:graphicFrameLocks noGrp="1"/>
          </p:cNvGraphicFramePr>
          <p:nvPr>
            <p:extLst>
              <p:ext uri="{D42A27DB-BD31-4B8C-83A1-F6EECF244321}">
                <p14:modId xmlns:p14="http://schemas.microsoft.com/office/powerpoint/2010/main" val="2539534814"/>
              </p:ext>
            </p:extLst>
          </p:nvPr>
        </p:nvGraphicFramePr>
        <p:xfrm>
          <a:off x="838198" y="1309955"/>
          <a:ext cx="10749743" cy="2072749"/>
        </p:xfrm>
        <a:graphic>
          <a:graphicData uri="http://schemas.openxmlformats.org/drawingml/2006/table">
            <a:tbl>
              <a:tblPr firstRow="1" bandRow="1">
                <a:tableStyleId>{5C22544A-7EE6-4342-B048-85BDC9FD1C3A}</a:tableStyleId>
              </a:tblPr>
              <a:tblGrid>
                <a:gridCol w="1712162">
                  <a:extLst>
                    <a:ext uri="{9D8B030D-6E8A-4147-A177-3AD203B41FA5}">
                      <a16:colId xmlns:a16="http://schemas.microsoft.com/office/drawing/2014/main" val="20000"/>
                    </a:ext>
                  </a:extLst>
                </a:gridCol>
                <a:gridCol w="9037581">
                  <a:extLst>
                    <a:ext uri="{9D8B030D-6E8A-4147-A177-3AD203B41FA5}">
                      <a16:colId xmlns:a16="http://schemas.microsoft.com/office/drawing/2014/main" val="20001"/>
                    </a:ext>
                  </a:extLst>
                </a:gridCol>
              </a:tblGrid>
              <a:tr h="243902">
                <a:tc>
                  <a:txBody>
                    <a:bodyPr/>
                    <a:lstStyle/>
                    <a:p>
                      <a:r>
                        <a:rPr lang="ja-JP" altLang="en-US" dirty="0"/>
                        <a:t>工程</a:t>
                      </a:r>
                      <a:r>
                        <a:rPr dirty="0"/>
                        <a:t>名</a:t>
                      </a:r>
                    </a:p>
                  </a:txBody>
                  <a:tcPr/>
                </a:tc>
                <a:tc>
                  <a:txBody>
                    <a:bodyPr/>
                    <a:lstStyle/>
                    <a:p>
                      <a:r>
                        <a:rPr lang="ja-JP" altLang="en-US" dirty="0"/>
                        <a:t>何をするかの</a:t>
                      </a:r>
                      <a:r>
                        <a:rPr dirty="0" err="1"/>
                        <a:t>説明</a:t>
                      </a:r>
                      <a:endParaRPr dirty="0"/>
                    </a:p>
                  </a:txBody>
                  <a:tcPr/>
                </a:tc>
                <a:extLst>
                  <a:ext uri="{0D108BD9-81ED-4DB2-BD59-A6C34878D82A}">
                    <a16:rowId xmlns:a16="http://schemas.microsoft.com/office/drawing/2014/main" val="10000"/>
                  </a:ext>
                </a:extLst>
              </a:tr>
              <a:tr h="426829">
                <a:tc>
                  <a:txBody>
                    <a:bodyPr/>
                    <a:lstStyle/>
                    <a:p>
                      <a:r>
                        <a:rPr lang="ja-JP" altLang="en-US" dirty="0"/>
                        <a:t>コンパイル</a:t>
                      </a:r>
                      <a:endParaRPr dirty="0"/>
                    </a:p>
                  </a:txBody>
                  <a:tcPr/>
                </a:tc>
                <a:tc>
                  <a:txBody>
                    <a:bodyPr/>
                    <a:lstStyle/>
                    <a:p>
                      <a:r>
                        <a:rPr kumimoji="1" lang="ja-JP" altLang="en-US" sz="1800" b="0" i="0" kern="1200" dirty="0">
                          <a:solidFill>
                            <a:schemeClr val="dk1"/>
                          </a:solidFill>
                          <a:effectLst/>
                          <a:latin typeface="+mn-lt"/>
                          <a:ea typeface="+mn-ea"/>
                          <a:cs typeface="+mn-cs"/>
                        </a:rPr>
                        <a:t>ソースコードからオブジェクトファイルを生成</a:t>
                      </a:r>
                      <a:endParaRPr dirty="0"/>
                    </a:p>
                  </a:txBody>
                  <a:tcPr/>
                </a:tc>
                <a:extLst>
                  <a:ext uri="{0D108BD9-81ED-4DB2-BD59-A6C34878D82A}">
                    <a16:rowId xmlns:a16="http://schemas.microsoft.com/office/drawing/2014/main" val="10001"/>
                  </a:ext>
                </a:extLst>
              </a:tr>
              <a:tr h="426829">
                <a:tc>
                  <a:txBody>
                    <a:bodyPr/>
                    <a:lstStyle/>
                    <a:p>
                      <a:r>
                        <a:rPr lang="ja-JP" altLang="en-US" dirty="0"/>
                        <a:t>リンク</a:t>
                      </a:r>
                      <a:endParaRPr dirty="0"/>
                    </a:p>
                  </a:txBody>
                  <a:tcPr/>
                </a:tc>
                <a:tc>
                  <a:txBody>
                    <a:bodyPr/>
                    <a:lstStyle/>
                    <a:p>
                      <a:r>
                        <a:rPr lang="ja-JP" altLang="en-US" dirty="0"/>
                        <a:t>オブジェクトファイルから実行可能ファイルを作成</a:t>
                      </a:r>
                      <a:endParaRPr lang="en-US" altLang="ja-JP" dirty="0"/>
                    </a:p>
                    <a:p>
                      <a:r>
                        <a:rPr lang="ja-JP" altLang="en-US" dirty="0"/>
                        <a:t>複数のオブジェクトファイルを統合し、シンボル解決やメモリ配置を行う</a:t>
                      </a:r>
                      <a:endParaRPr dirty="0"/>
                    </a:p>
                  </a:txBody>
                  <a:tcPr/>
                </a:tc>
                <a:extLst>
                  <a:ext uri="{0D108BD9-81ED-4DB2-BD59-A6C34878D82A}">
                    <a16:rowId xmlns:a16="http://schemas.microsoft.com/office/drawing/2014/main" val="10002"/>
                  </a:ext>
                </a:extLst>
              </a:tr>
              <a:tr h="426829">
                <a:tc>
                  <a:txBody>
                    <a:bodyPr/>
                    <a:lstStyle/>
                    <a:p>
                      <a:r>
                        <a:rPr lang="ja-JP" altLang="en-US" dirty="0"/>
                        <a:t>ビルド</a:t>
                      </a:r>
                      <a:endParaRPr dirty="0"/>
                    </a:p>
                  </a:txBody>
                  <a:tcPr/>
                </a:tc>
                <a:tc>
                  <a:txBody>
                    <a:bodyPr/>
                    <a:lstStyle/>
                    <a:p>
                      <a:r>
                        <a:rPr lang="ja-JP" altLang="en-US" dirty="0"/>
                        <a:t>ソフトウェア全体の構築 </a:t>
                      </a:r>
                      <a:r>
                        <a:rPr lang="en-US" altLang="ja-JP" dirty="0"/>
                        <a:t>(</a:t>
                      </a:r>
                      <a:r>
                        <a:rPr lang="ja-JP" altLang="en-US" dirty="0"/>
                        <a:t>コンパイルやリンクを含む</a:t>
                      </a:r>
                      <a:r>
                        <a:rPr lang="en-US" altLang="ja-JP" dirty="0"/>
                        <a:t>)</a:t>
                      </a:r>
                    </a:p>
                    <a:p>
                      <a:r>
                        <a:rPr lang="ja-JP" altLang="en-US" dirty="0"/>
                        <a:t>マイコンの場合は、</a:t>
                      </a:r>
                      <a:r>
                        <a:rPr lang="en-US" altLang="ja-JP" dirty="0"/>
                        <a:t>.hex </a:t>
                      </a:r>
                      <a:r>
                        <a:rPr lang="ja-JP" altLang="en-US" dirty="0"/>
                        <a:t>や </a:t>
                      </a:r>
                      <a:r>
                        <a:rPr lang="en-US" altLang="ja-JP" dirty="0"/>
                        <a:t>.bin </a:t>
                      </a:r>
                      <a:r>
                        <a:rPr lang="ja-JP" altLang="en-US" dirty="0"/>
                        <a:t>ファイルを生成する</a:t>
                      </a:r>
                      <a:endParaRP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1131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E0012-3525-5264-EEA6-C2D60EA65C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84CF711-84B5-3F2C-77AB-AACFD26A47B7}"/>
              </a:ext>
            </a:extLst>
          </p:cNvPr>
          <p:cNvSpPr>
            <a:spLocks noGrp="1"/>
          </p:cNvSpPr>
          <p:nvPr>
            <p:ph type="title"/>
          </p:nvPr>
        </p:nvSpPr>
        <p:spPr/>
        <p:txBody>
          <a:bodyPr/>
          <a:lstStyle/>
          <a:p>
            <a:r>
              <a:rPr kumimoji="1" lang="ja-JP" altLang="en-US" dirty="0"/>
              <a:t>物理的なメモリの種類</a:t>
            </a:r>
          </a:p>
        </p:txBody>
      </p:sp>
      <p:sp>
        <p:nvSpPr>
          <p:cNvPr id="3" name="コンテンツ プレースホルダー 2">
            <a:extLst>
              <a:ext uri="{FF2B5EF4-FFF2-40B4-BE49-F238E27FC236}">
                <a16:creationId xmlns:a16="http://schemas.microsoft.com/office/drawing/2014/main" id="{4E3A6ECA-C328-AAA5-52F4-3B764C670D2B}"/>
              </a:ext>
            </a:extLst>
          </p:cNvPr>
          <p:cNvSpPr>
            <a:spLocks noGrp="1"/>
          </p:cNvSpPr>
          <p:nvPr>
            <p:ph idx="1"/>
          </p:nvPr>
        </p:nvSpPr>
        <p:spPr>
          <a:xfrm>
            <a:off x="838200" y="1825625"/>
            <a:ext cx="10515600" cy="4816180"/>
          </a:xfrm>
        </p:spPr>
        <p:txBody>
          <a:bodyPr>
            <a:normAutofit/>
          </a:bodyPr>
          <a:lstStyle/>
          <a:p>
            <a:r>
              <a:rPr lang="en-US" altLang="ja-JP" dirty="0"/>
              <a:t>ROM</a:t>
            </a:r>
          </a:p>
          <a:p>
            <a:pPr lvl="1"/>
            <a:r>
              <a:rPr lang="ja-JP" altLang="en-US" dirty="0"/>
              <a:t>プログラムの実行コードの格納を担う</a:t>
            </a:r>
            <a:endParaRPr lang="en-US" altLang="ja-JP" dirty="0"/>
          </a:p>
          <a:p>
            <a:pPr lvl="1"/>
            <a:r>
              <a:rPr lang="ja-JP" altLang="en-US" dirty="0">
                <a:latin typeface="游ゴシック 本文"/>
              </a:rPr>
              <a:t>電源を切ってもデータを保持している、不揮発性メモリである</a:t>
            </a:r>
            <a:endParaRPr lang="en-US" altLang="ja-JP" dirty="0">
              <a:latin typeface="游ゴシック 本文"/>
            </a:endParaRPr>
          </a:p>
          <a:p>
            <a:r>
              <a:rPr lang="en-US" altLang="ja-JP" dirty="0"/>
              <a:t>RAM</a:t>
            </a:r>
          </a:p>
          <a:p>
            <a:pPr lvl="1"/>
            <a:r>
              <a:rPr lang="ja-JP" altLang="en-US" dirty="0"/>
              <a:t>プログラムの実行に必要なデータを一時的に保存する</a:t>
            </a:r>
            <a:endParaRPr lang="en-US" altLang="ja-JP" dirty="0"/>
          </a:p>
          <a:p>
            <a:pPr lvl="1"/>
            <a:r>
              <a:rPr lang="ja-JP" altLang="en-US" dirty="0"/>
              <a:t>スタック及びヒープに分かれる</a:t>
            </a:r>
            <a:endParaRPr lang="en-US" altLang="ja-JP" dirty="0"/>
          </a:p>
          <a:p>
            <a:pPr lvl="1"/>
            <a:r>
              <a:rPr kumimoji="1" lang="ja-JP" altLang="en-US" dirty="0"/>
              <a:t>電源を切るとデータが失われる、揮発性メモリである</a:t>
            </a:r>
          </a:p>
        </p:txBody>
      </p:sp>
    </p:spTree>
    <p:extLst>
      <p:ext uri="{BB962C8B-B14F-4D97-AF65-F5344CB8AC3E}">
        <p14:creationId xmlns:p14="http://schemas.microsoft.com/office/powerpoint/2010/main" val="396832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9FE21-6B7E-37A3-A15F-E57725629AE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A183015-D2EF-1265-42A1-7972356BEF91}"/>
              </a:ext>
            </a:extLst>
          </p:cNvPr>
          <p:cNvSpPr>
            <a:spLocks noGrp="1"/>
          </p:cNvSpPr>
          <p:nvPr>
            <p:ph type="title"/>
          </p:nvPr>
        </p:nvSpPr>
        <p:spPr/>
        <p:txBody>
          <a:bodyPr/>
          <a:lstStyle/>
          <a:p>
            <a:r>
              <a:rPr kumimoji="1" lang="ja-JP" altLang="en-US" dirty="0"/>
              <a:t>物理的なメモリの種類（掘り下げ）</a:t>
            </a:r>
          </a:p>
        </p:txBody>
      </p:sp>
      <p:graphicFrame>
        <p:nvGraphicFramePr>
          <p:cNvPr id="6" name="Table 2">
            <a:extLst>
              <a:ext uri="{FF2B5EF4-FFF2-40B4-BE49-F238E27FC236}">
                <a16:creationId xmlns:a16="http://schemas.microsoft.com/office/drawing/2014/main" id="{FC5B3EBE-98D7-5A41-1183-0F7883F19302}"/>
              </a:ext>
            </a:extLst>
          </p:cNvPr>
          <p:cNvGraphicFramePr>
            <a:graphicFrameLocks noGrp="1"/>
          </p:cNvGraphicFramePr>
          <p:nvPr>
            <p:extLst>
              <p:ext uri="{D42A27DB-BD31-4B8C-83A1-F6EECF244321}">
                <p14:modId xmlns:p14="http://schemas.microsoft.com/office/powerpoint/2010/main" val="2863529390"/>
              </p:ext>
            </p:extLst>
          </p:nvPr>
        </p:nvGraphicFramePr>
        <p:xfrm>
          <a:off x="838198" y="1410702"/>
          <a:ext cx="10749743" cy="5140578"/>
        </p:xfrm>
        <a:graphic>
          <a:graphicData uri="http://schemas.openxmlformats.org/drawingml/2006/table">
            <a:tbl>
              <a:tblPr firstRow="1" bandRow="1">
                <a:tableStyleId>{5C22544A-7EE6-4342-B048-85BDC9FD1C3A}</a:tableStyleId>
              </a:tblPr>
              <a:tblGrid>
                <a:gridCol w="911402">
                  <a:extLst>
                    <a:ext uri="{9D8B030D-6E8A-4147-A177-3AD203B41FA5}">
                      <a16:colId xmlns:a16="http://schemas.microsoft.com/office/drawing/2014/main" val="20000"/>
                    </a:ext>
                  </a:extLst>
                </a:gridCol>
                <a:gridCol w="9838341">
                  <a:extLst>
                    <a:ext uri="{9D8B030D-6E8A-4147-A177-3AD203B41FA5}">
                      <a16:colId xmlns:a16="http://schemas.microsoft.com/office/drawing/2014/main" val="20001"/>
                    </a:ext>
                  </a:extLst>
                </a:gridCol>
              </a:tblGrid>
              <a:tr h="496734">
                <a:tc>
                  <a:txBody>
                    <a:bodyPr/>
                    <a:lstStyle/>
                    <a:p>
                      <a:r>
                        <a:rPr lang="ja-JP" altLang="en-US" dirty="0"/>
                        <a:t>名称</a:t>
                      </a:r>
                      <a:endParaRPr dirty="0"/>
                    </a:p>
                  </a:txBody>
                  <a:tcPr/>
                </a:tc>
                <a:tc>
                  <a:txBody>
                    <a:bodyPr/>
                    <a:lstStyle/>
                    <a:p>
                      <a:r>
                        <a:rPr dirty="0" err="1"/>
                        <a:t>説明</a:t>
                      </a:r>
                      <a:endParaRPr dirty="0"/>
                    </a:p>
                  </a:txBody>
                  <a:tcPr/>
                </a:tc>
                <a:extLst>
                  <a:ext uri="{0D108BD9-81ED-4DB2-BD59-A6C34878D82A}">
                    <a16:rowId xmlns:a16="http://schemas.microsoft.com/office/drawing/2014/main" val="10000"/>
                  </a:ext>
                </a:extLst>
              </a:tr>
              <a:tr h="374964">
                <a:tc gridSpan="2">
                  <a:txBody>
                    <a:bodyPr/>
                    <a:lstStyle/>
                    <a:p>
                      <a:r>
                        <a:rPr lang="ja-JP" altLang="en-US" dirty="0"/>
                        <a:t>フラッシュメモリ</a:t>
                      </a:r>
                      <a:endParaRPr lang="en-US" altLang="ja-JP" dirty="0"/>
                    </a:p>
                  </a:txBody>
                  <a:tcPr/>
                </a:tc>
                <a:tc hMerge="1">
                  <a:txBody>
                    <a:bodyPr/>
                    <a:lstStyle/>
                    <a:p>
                      <a:endParaRPr dirty="0"/>
                    </a:p>
                  </a:txBody>
                  <a:tcPr/>
                </a:tc>
                <a:extLst>
                  <a:ext uri="{0D108BD9-81ED-4DB2-BD59-A6C34878D82A}">
                    <a16:rowId xmlns:a16="http://schemas.microsoft.com/office/drawing/2014/main" val="10001"/>
                  </a:ext>
                </a:extLst>
              </a:tr>
              <a:tr h="579671">
                <a:tc>
                  <a:txBody>
                    <a:bodyPr/>
                    <a:lstStyle/>
                    <a:p>
                      <a:endParaRPr dirty="0"/>
                    </a:p>
                  </a:txBody>
                  <a:tcPr>
                    <a:noFill/>
                  </a:tcPr>
                </a:tc>
                <a:tc>
                  <a:txBody>
                    <a:bodyPr/>
                    <a:lstStyle/>
                    <a:p>
                      <a:pPr lvl="0"/>
                      <a:r>
                        <a:rPr lang="ja-JP" altLang="en-US" dirty="0"/>
                        <a:t>一定のブロック単位でデータを消去する仕組み。</a:t>
                      </a:r>
                      <a:endParaRPr lang="en-US" altLang="ja-JP" dirty="0"/>
                    </a:p>
                    <a:p>
                      <a:pPr lvl="0"/>
                      <a:r>
                        <a:rPr lang="ja-JP" altLang="en-US" dirty="0"/>
                        <a:t>高速な読み書きが可能。</a:t>
                      </a:r>
                      <a:r>
                        <a:rPr lang="en-US" altLang="ja-JP" dirty="0"/>
                        <a:t>EEPROM</a:t>
                      </a:r>
                      <a:r>
                        <a:rPr lang="ja-JP" altLang="en-US" dirty="0"/>
                        <a:t>の技術を発展させたもの</a:t>
                      </a:r>
                      <a:endParaRPr dirty="0"/>
                    </a:p>
                  </a:txBody>
                  <a:tcPr/>
                </a:tc>
                <a:extLst>
                  <a:ext uri="{0D108BD9-81ED-4DB2-BD59-A6C34878D82A}">
                    <a16:rowId xmlns:a16="http://schemas.microsoft.com/office/drawing/2014/main" val="10002"/>
                  </a:ext>
                </a:extLst>
              </a:tr>
              <a:tr h="360720">
                <a:tc gridSpan="2">
                  <a:txBody>
                    <a:bodyPr/>
                    <a:lstStyle/>
                    <a:p>
                      <a:r>
                        <a:rPr lang="en-US" altLang="ja-JP" dirty="0"/>
                        <a:t>EEPROM (Electrically Erasable Programmable Read-Only Memory)</a:t>
                      </a:r>
                      <a:endParaRPr dirty="0"/>
                    </a:p>
                  </a:txBody>
                  <a:tcPr/>
                </a:tc>
                <a:tc hMerge="1">
                  <a:txBody>
                    <a:bodyPr/>
                    <a:lstStyle/>
                    <a:p>
                      <a:endParaRPr dirty="0"/>
                    </a:p>
                  </a:txBody>
                  <a:tcPr/>
                </a:tc>
                <a:extLst>
                  <a:ext uri="{0D108BD9-81ED-4DB2-BD59-A6C34878D82A}">
                    <a16:rowId xmlns:a16="http://schemas.microsoft.com/office/drawing/2014/main" val="10003"/>
                  </a:ext>
                </a:extLst>
              </a:tr>
              <a:tr h="579671">
                <a:tc>
                  <a:txBody>
                    <a:bodyPr/>
                    <a:lstStyle/>
                    <a:p>
                      <a:endParaRPr dirty="0"/>
                    </a:p>
                  </a:txBody>
                  <a:tcPr>
                    <a:noFill/>
                  </a:tcPr>
                </a:tc>
                <a:tc>
                  <a:txBody>
                    <a:bodyPr/>
                    <a:lstStyle/>
                    <a:p>
                      <a:pPr lvl="0"/>
                      <a:r>
                        <a:rPr lang="ja-JP" altLang="en-US" dirty="0"/>
                        <a:t>電気的な操作で、</a:t>
                      </a:r>
                      <a:r>
                        <a:rPr lang="en-US" altLang="ja-JP" dirty="0"/>
                        <a:t>1</a:t>
                      </a:r>
                      <a:r>
                        <a:rPr lang="ja-JP" altLang="en-US" dirty="0"/>
                        <a:t>バイトまたは少量のデータ単位で消去・書き換えが可能で、細かいデータの更新に向いている。</a:t>
                      </a:r>
                      <a:endParaRPr lang="en-US" altLang="ja-JP" dirty="0"/>
                    </a:p>
                    <a:p>
                      <a:pPr lvl="0"/>
                      <a:r>
                        <a:rPr lang="ja-JP" altLang="en-US" dirty="0"/>
                        <a:t>書き換え回数は比較的多いが、速度はフラッシュメモリに比べると遅め。</a:t>
                      </a:r>
                      <a:endParaRPr lang="en-US" altLang="ja-JP" dirty="0"/>
                    </a:p>
                    <a:p>
                      <a:pPr lvl="0"/>
                      <a:r>
                        <a:rPr lang="ja-JP" altLang="en-US" dirty="0"/>
                        <a:t>電源を切ってもデータが保持される。</a:t>
                      </a:r>
                      <a:r>
                        <a:rPr lang="ja-JP" altLang="en-US" dirty="0">
                          <a:latin typeface="游ゴシック 本文"/>
                        </a:rPr>
                        <a:t>フラッシュメモリの技術的前身。</a:t>
                      </a:r>
                      <a:endParaRPr dirty="0"/>
                    </a:p>
                  </a:txBody>
                  <a:tcPr/>
                </a:tc>
                <a:extLst>
                  <a:ext uri="{0D108BD9-81ED-4DB2-BD59-A6C34878D82A}">
                    <a16:rowId xmlns:a16="http://schemas.microsoft.com/office/drawing/2014/main" val="2477720053"/>
                  </a:ext>
                </a:extLst>
              </a:tr>
              <a:tr h="37410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SRAM</a:t>
                      </a:r>
                      <a:r>
                        <a:rPr lang="ja-JP" altLang="en-US" dirty="0"/>
                        <a:t> </a:t>
                      </a:r>
                      <a:r>
                        <a:rPr lang="en-US" altLang="ja-JP" dirty="0"/>
                        <a:t>(Static Random Access Memory)</a:t>
                      </a:r>
                    </a:p>
                  </a:txBody>
                  <a:tcPr>
                    <a:solidFill>
                      <a:srgbClr val="CCD2D8"/>
                    </a:solidFill>
                  </a:tcPr>
                </a:tc>
                <a:tc hMerge="1">
                  <a:txBody>
                    <a:bodyPr/>
                    <a:lstStyle/>
                    <a:p>
                      <a:endParaRPr dirty="0"/>
                    </a:p>
                  </a:txBody>
                  <a:tcPr/>
                </a:tc>
                <a:extLst>
                  <a:ext uri="{0D108BD9-81ED-4DB2-BD59-A6C34878D82A}">
                    <a16:rowId xmlns:a16="http://schemas.microsoft.com/office/drawing/2014/main" val="1249030861"/>
                  </a:ext>
                </a:extLst>
              </a:tr>
              <a:tr h="579671">
                <a:tc>
                  <a:txBody>
                    <a:bodyPr/>
                    <a:lstStyle/>
                    <a:p>
                      <a:endParaRPr dirty="0"/>
                    </a:p>
                  </a:txBody>
                  <a:tcPr>
                    <a:noFill/>
                  </a:tcPr>
                </a:tc>
                <a:tc>
                  <a:txBody>
                    <a:bodyPr/>
                    <a:lstStyle/>
                    <a:p>
                      <a:pPr lvl="0"/>
                      <a:r>
                        <a:rPr lang="ja-JP" altLang="en-US" dirty="0"/>
                        <a:t>揮発性メモリであり、電源を切るとデータが失われます。</a:t>
                      </a:r>
                      <a:r>
                        <a:rPr lang="en-US" altLang="ja-JP" dirty="0"/>
                        <a:t>DRAM</a:t>
                      </a:r>
                      <a:r>
                        <a:rPr lang="ja-JP" altLang="en-US" dirty="0"/>
                        <a:t>と異なり、リフレッシュが不要で高速アクセスが可能</a:t>
                      </a:r>
                      <a:endParaRPr dirty="0"/>
                    </a:p>
                  </a:txBody>
                  <a:tcPr/>
                </a:tc>
                <a:extLst>
                  <a:ext uri="{0D108BD9-81ED-4DB2-BD59-A6C34878D82A}">
                    <a16:rowId xmlns:a16="http://schemas.microsoft.com/office/drawing/2014/main" val="620059354"/>
                  </a:ext>
                </a:extLst>
              </a:tr>
              <a:tr h="42005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DRAM (Dynamic Random Access Memory)</a:t>
                      </a:r>
                    </a:p>
                  </a:txBody>
                  <a:tcPr>
                    <a:solidFill>
                      <a:srgbClr val="CCD2D8"/>
                    </a:solidFill>
                  </a:tcPr>
                </a:tc>
                <a:tc hMerge="1">
                  <a:txBody>
                    <a:bodyPr/>
                    <a:lstStyle/>
                    <a:p>
                      <a:endParaRPr dirty="0"/>
                    </a:p>
                  </a:txBody>
                  <a:tcPr/>
                </a:tc>
                <a:extLst>
                  <a:ext uri="{0D108BD9-81ED-4DB2-BD59-A6C34878D82A}">
                    <a16:rowId xmlns:a16="http://schemas.microsoft.com/office/drawing/2014/main" val="297084444"/>
                  </a:ext>
                </a:extLst>
              </a:tr>
              <a:tr h="579671">
                <a:tc>
                  <a:txBody>
                    <a:bodyPr/>
                    <a:lstStyle/>
                    <a:p>
                      <a:endParaRPr dirty="0"/>
                    </a:p>
                  </a:txBody>
                  <a:tcPr>
                    <a:noFill/>
                  </a:tcPr>
                </a:tc>
                <a:tc>
                  <a:txBody>
                    <a:bodyPr/>
                    <a:lstStyle/>
                    <a:p>
                      <a:r>
                        <a:rPr lang="ja-JP" altLang="en-US" dirty="0"/>
                        <a:t>揮発性メモリであり、電源を切るとデータが失われる。リフレッシュが必要で、大容量のメモリに適している</a:t>
                      </a:r>
                      <a:endParaRPr dirty="0"/>
                    </a:p>
                  </a:txBody>
                  <a:tcPr/>
                </a:tc>
                <a:extLst>
                  <a:ext uri="{0D108BD9-81ED-4DB2-BD59-A6C34878D82A}">
                    <a16:rowId xmlns:a16="http://schemas.microsoft.com/office/drawing/2014/main" val="2680925203"/>
                  </a:ext>
                </a:extLst>
              </a:tr>
            </a:tbl>
          </a:graphicData>
        </a:graphic>
      </p:graphicFrame>
    </p:spTree>
    <p:extLst>
      <p:ext uri="{BB962C8B-B14F-4D97-AF65-F5344CB8AC3E}">
        <p14:creationId xmlns:p14="http://schemas.microsoft.com/office/powerpoint/2010/main" val="2263648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25A9B-59AC-166E-4F93-98AE411A4A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0B6D334-E74E-F963-E007-8AF7D8A5B8C0}"/>
              </a:ext>
            </a:extLst>
          </p:cNvPr>
          <p:cNvSpPr>
            <a:spLocks noGrp="1"/>
          </p:cNvSpPr>
          <p:nvPr>
            <p:ph type="title"/>
          </p:nvPr>
        </p:nvSpPr>
        <p:spPr/>
        <p:txBody>
          <a:bodyPr>
            <a:normAutofit/>
          </a:bodyPr>
          <a:lstStyle/>
          <a:p>
            <a:r>
              <a:rPr kumimoji="1" lang="ja-JP" altLang="en-US" sz="4000" dirty="0"/>
              <a:t>物理的なメモリの種類（掘り下げ２）</a:t>
            </a:r>
          </a:p>
        </p:txBody>
      </p:sp>
      <p:sp>
        <p:nvSpPr>
          <p:cNvPr id="3" name="コンテンツ プレースホルダー 2">
            <a:extLst>
              <a:ext uri="{FF2B5EF4-FFF2-40B4-BE49-F238E27FC236}">
                <a16:creationId xmlns:a16="http://schemas.microsoft.com/office/drawing/2014/main" id="{941231B4-C598-E700-B65B-6EAEE1B7EB4D}"/>
              </a:ext>
            </a:extLst>
          </p:cNvPr>
          <p:cNvSpPr>
            <a:spLocks noGrp="1"/>
          </p:cNvSpPr>
          <p:nvPr>
            <p:ph idx="1"/>
          </p:nvPr>
        </p:nvSpPr>
        <p:spPr>
          <a:xfrm>
            <a:off x="838200" y="1521229"/>
            <a:ext cx="10515600" cy="5120576"/>
          </a:xfrm>
        </p:spPr>
        <p:txBody>
          <a:bodyPr>
            <a:normAutofit/>
          </a:bodyPr>
          <a:lstStyle/>
          <a:p>
            <a:r>
              <a:rPr lang="en-US" altLang="ja-JP" dirty="0"/>
              <a:t>EPROM</a:t>
            </a:r>
            <a:r>
              <a:rPr lang="ja-JP" altLang="en-US" dirty="0"/>
              <a:t>（</a:t>
            </a:r>
            <a:r>
              <a:rPr lang="en-US" altLang="ja-JP" dirty="0"/>
              <a:t>Erasable Programmable ROM</a:t>
            </a:r>
            <a:r>
              <a:rPr lang="ja-JP" altLang="en-US" dirty="0"/>
              <a:t>）</a:t>
            </a:r>
            <a:endParaRPr lang="en-US" altLang="ja-JP" dirty="0"/>
          </a:p>
          <a:p>
            <a:pPr lvl="1"/>
            <a:r>
              <a:rPr lang="ja-JP" altLang="en-US" dirty="0"/>
              <a:t>紫外線を照射することでしか消去できない</a:t>
            </a:r>
            <a:endParaRPr lang="en-US" altLang="ja-JP" dirty="0"/>
          </a:p>
          <a:p>
            <a:pPr lvl="1"/>
            <a:r>
              <a:rPr lang="ja-JP" altLang="en-US" dirty="0"/>
              <a:t>消去も一括で全部</a:t>
            </a:r>
            <a:endParaRPr lang="en-US" altLang="ja-JP" dirty="0"/>
          </a:p>
          <a:p>
            <a:pPr lvl="1"/>
            <a:r>
              <a:rPr lang="en-US" altLang="ja-JP" dirty="0"/>
              <a:t>EEPROM</a:t>
            </a:r>
            <a:r>
              <a:rPr lang="ja-JP" altLang="en-US" dirty="0"/>
              <a:t>の前身のようなもの</a:t>
            </a:r>
            <a:endParaRPr lang="en-US" altLang="ja-JP" dirty="0"/>
          </a:p>
        </p:txBody>
      </p:sp>
    </p:spTree>
    <p:extLst>
      <p:ext uri="{BB962C8B-B14F-4D97-AF65-F5344CB8AC3E}">
        <p14:creationId xmlns:p14="http://schemas.microsoft.com/office/powerpoint/2010/main" val="118409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F8489-3E64-0950-A2AF-A9D98E3F33C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98D5126-50C0-877D-B09E-D15D05D9D666}"/>
              </a:ext>
            </a:extLst>
          </p:cNvPr>
          <p:cNvSpPr>
            <a:spLocks noGrp="1"/>
          </p:cNvSpPr>
          <p:nvPr>
            <p:ph type="title"/>
          </p:nvPr>
        </p:nvSpPr>
        <p:spPr/>
        <p:txBody>
          <a:bodyPr>
            <a:normAutofit/>
          </a:bodyPr>
          <a:lstStyle/>
          <a:p>
            <a:r>
              <a:rPr kumimoji="1" lang="ja-JP" altLang="en-US" sz="4000" dirty="0"/>
              <a:t>ランダムアクセスできない記憶</a:t>
            </a:r>
            <a:r>
              <a:rPr kumimoji="1" lang="en-US" altLang="ja-JP" sz="4000" dirty="0"/>
              <a:t>【</a:t>
            </a:r>
            <a:r>
              <a:rPr kumimoji="1" lang="ja-JP" altLang="en-US" sz="4000" dirty="0"/>
              <a:t>参考用</a:t>
            </a:r>
            <a:r>
              <a:rPr kumimoji="1" lang="en-US" altLang="ja-JP" sz="4000" dirty="0"/>
              <a:t>】</a:t>
            </a:r>
            <a:endParaRPr kumimoji="1" lang="ja-JP" altLang="en-US" sz="4000" dirty="0"/>
          </a:p>
        </p:txBody>
      </p:sp>
      <p:sp>
        <p:nvSpPr>
          <p:cNvPr id="3" name="コンテンツ プレースホルダー 2">
            <a:extLst>
              <a:ext uri="{FF2B5EF4-FFF2-40B4-BE49-F238E27FC236}">
                <a16:creationId xmlns:a16="http://schemas.microsoft.com/office/drawing/2014/main" id="{07A6C983-E231-4EF3-9B85-783B9F0BFE4B}"/>
              </a:ext>
            </a:extLst>
          </p:cNvPr>
          <p:cNvSpPr>
            <a:spLocks noGrp="1"/>
          </p:cNvSpPr>
          <p:nvPr>
            <p:ph idx="1"/>
          </p:nvPr>
        </p:nvSpPr>
        <p:spPr>
          <a:xfrm>
            <a:off x="838200" y="1521229"/>
            <a:ext cx="10515600" cy="5120576"/>
          </a:xfrm>
        </p:spPr>
        <p:txBody>
          <a:bodyPr>
            <a:normAutofit/>
          </a:bodyPr>
          <a:lstStyle/>
          <a:p>
            <a:r>
              <a:rPr lang="ja-JP" altLang="en-US" dirty="0"/>
              <a:t>テープストレージ</a:t>
            </a:r>
            <a:endParaRPr lang="en-US" altLang="ja-JP" dirty="0"/>
          </a:p>
          <a:p>
            <a:pPr lvl="1"/>
            <a:r>
              <a:rPr lang="ja-JP" altLang="en-US" dirty="0"/>
              <a:t>物理的に順番に読むしかない</a:t>
            </a:r>
            <a:endParaRPr lang="en-US" altLang="ja-JP" dirty="0"/>
          </a:p>
          <a:p>
            <a:r>
              <a:rPr lang="en-US" altLang="ja-JP" dirty="0"/>
              <a:t>FIFO</a:t>
            </a:r>
            <a:r>
              <a:rPr lang="ja-JP" altLang="en-US" dirty="0"/>
              <a:t>メモリ </a:t>
            </a:r>
            <a:r>
              <a:rPr lang="en-US" altLang="ja-JP" dirty="0"/>
              <a:t>(First-In, First-Out Memory)</a:t>
            </a:r>
          </a:p>
          <a:p>
            <a:pPr lvl="1"/>
            <a:r>
              <a:rPr lang="ja-JP" altLang="en-US" dirty="0">
                <a:latin typeface="游ゴシック 本文"/>
              </a:rPr>
              <a:t>物理的な実装例として、</a:t>
            </a:r>
            <a:r>
              <a:rPr lang="en-US" altLang="ja-JP" dirty="0">
                <a:latin typeface="游ゴシック 本文"/>
              </a:rPr>
              <a:t>UART</a:t>
            </a:r>
            <a:r>
              <a:rPr lang="ja-JP" altLang="en-US" dirty="0">
                <a:latin typeface="游ゴシック 本文"/>
              </a:rPr>
              <a:t>や</a:t>
            </a:r>
            <a:r>
              <a:rPr lang="en-US" altLang="ja-JP" dirty="0">
                <a:latin typeface="游ゴシック 本文"/>
              </a:rPr>
              <a:t>SPI</a:t>
            </a:r>
            <a:r>
              <a:rPr lang="ja-JP" altLang="en-US" dirty="0">
                <a:latin typeface="游ゴシック 本文"/>
              </a:rPr>
              <a:t>などのシリアル通信向け</a:t>
            </a:r>
            <a:r>
              <a:rPr lang="en-US" altLang="ja-JP" dirty="0">
                <a:latin typeface="游ゴシック 本文"/>
              </a:rPr>
              <a:t>FIFO</a:t>
            </a:r>
            <a:r>
              <a:rPr lang="ja-JP" altLang="en-US" dirty="0">
                <a:latin typeface="游ゴシック 本文"/>
              </a:rPr>
              <a:t>バッファなど、順番性が大事なデータのバッファリング用途がある</a:t>
            </a:r>
            <a:endParaRPr lang="en-US" altLang="ja-JP" dirty="0">
              <a:latin typeface="游ゴシック 本文"/>
            </a:endParaRPr>
          </a:p>
          <a:p>
            <a:pPr lvl="1"/>
            <a:endParaRPr lang="en-US" altLang="ja-JP" dirty="0">
              <a:latin typeface="游ゴシック 本文"/>
            </a:endParaRPr>
          </a:p>
        </p:txBody>
      </p:sp>
    </p:spTree>
    <p:extLst>
      <p:ext uri="{BB962C8B-B14F-4D97-AF65-F5344CB8AC3E}">
        <p14:creationId xmlns:p14="http://schemas.microsoft.com/office/powerpoint/2010/main" val="37065138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1464</TotalTime>
  <Words>3187</Words>
  <Application>Microsoft Office PowerPoint</Application>
  <PresentationFormat>ワイド画面</PresentationFormat>
  <Paragraphs>339</Paragraphs>
  <Slides>34</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34</vt:i4>
      </vt:variant>
    </vt:vector>
  </HeadingPairs>
  <TitlesOfParts>
    <vt:vector size="42" baseType="lpstr">
      <vt:lpstr>BIZ UDゴシック</vt:lpstr>
      <vt:lpstr>MS ゴシック</vt:lpstr>
      <vt:lpstr>游ゴシック</vt:lpstr>
      <vt:lpstr>游ゴシック Light</vt:lpstr>
      <vt:lpstr>游ゴシック 本文</vt:lpstr>
      <vt:lpstr>Arial</vt:lpstr>
      <vt:lpstr>Segoe UI</vt:lpstr>
      <vt:lpstr>Office テーマ</vt:lpstr>
      <vt:lpstr>マイコンのメモリマップ基礎知識</vt:lpstr>
      <vt:lpstr>本勉強会のテーマ</vt:lpstr>
      <vt:lpstr>メモリマップとは</vt:lpstr>
      <vt:lpstr>.mapファイルとは</vt:lpstr>
      <vt:lpstr>コンパイル、リンク、ビルドのおさらい</vt:lpstr>
      <vt:lpstr>物理的なメモリの種類</vt:lpstr>
      <vt:lpstr>物理的なメモリの種類（掘り下げ）</vt:lpstr>
      <vt:lpstr>物理的なメモリの種類（掘り下げ２）</vt:lpstr>
      <vt:lpstr>ランダムアクセスできない記憶【参考用】</vt:lpstr>
      <vt:lpstr>メモリのセクションとは</vt:lpstr>
      <vt:lpstr>メモリセクション一覧（代表的なもの）</vt:lpstr>
      <vt:lpstr>メモリセクション(その他)</vt:lpstr>
      <vt:lpstr>各セクションの名称について【参考用】</vt:lpstr>
      <vt:lpstr>各セクションの名称について【参考用】</vt:lpstr>
      <vt:lpstr>スタックセクションについて【参考用】</vt:lpstr>
      <vt:lpstr>ヒープセクションについて【参考用】</vt:lpstr>
      <vt:lpstr>ベクタセクションについて【参考用】</vt:lpstr>
      <vt:lpstr>initセクションについて【参考用】</vt:lpstr>
      <vt:lpstr>メモリのセクションを知るサンプルソース</vt:lpstr>
      <vt:lpstr>メモリのセクションを知る(.mapファイル)</vt:lpstr>
      <vt:lpstr>スタックとヒープの成長方向</vt:lpstr>
      <vt:lpstr>スタックとヒープの成長方向（図解）</vt:lpstr>
      <vt:lpstr>スタックメモリの消費量の計測(やること概要)</vt:lpstr>
      <vt:lpstr>リンカスクリプトSTM32F411RETX_FLASH.ld</vt:lpstr>
      <vt:lpstr>リンカスクリプトの記載内容</vt:lpstr>
      <vt:lpstr>extern修飾子と、リンカスクリプト記載内容の参照</vt:lpstr>
      <vt:lpstr>スタックメモリの消費量の計測(ソースコード)</vt:lpstr>
      <vt:lpstr>スタックメモリの消費量の計測(ソースコード)</vt:lpstr>
      <vt:lpstr>スタックメモリの消費量の計測(ソースコード)</vt:lpstr>
      <vt:lpstr>スタックメモリの消費量の計測(ソースコード)</vt:lpstr>
      <vt:lpstr>スタックメモリの消費量の計測(アラインメントについて)</vt:lpstr>
      <vt:lpstr>スタックメモリの消費量の計測(STM32-F411REを使用)</vt:lpstr>
      <vt:lpstr>ユーザマニュアル、リファレンス、データシート</vt:lpstr>
      <vt:lpstr>ユーザマニュアル、リファレンス、データシート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Sakura Potechi</dc:creator>
  <cp:lastModifiedBy>Sakura Potechi</cp:lastModifiedBy>
  <cp:revision>60</cp:revision>
  <dcterms:created xsi:type="dcterms:W3CDTF">2025-01-22T11:35:39Z</dcterms:created>
  <dcterms:modified xsi:type="dcterms:W3CDTF">2025-04-21T12:49:29Z</dcterms:modified>
</cp:coreProperties>
</file>