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7" r:id="rId3"/>
    <p:sldId id="262" r:id="rId4"/>
    <p:sldId id="266" r:id="rId5"/>
    <p:sldId id="283" r:id="rId6"/>
    <p:sldId id="285" r:id="rId7"/>
    <p:sldId id="280" r:id="rId8"/>
    <p:sldId id="281" r:id="rId9"/>
    <p:sldId id="282" r:id="rId10"/>
    <p:sldId id="264" r:id="rId11"/>
    <p:sldId id="265" r:id="rId12"/>
    <p:sldId id="263" r:id="rId13"/>
    <p:sldId id="286" r:id="rId14"/>
    <p:sldId id="284" r:id="rId15"/>
    <p:sldId id="279" r:id="rId16"/>
    <p:sldId id="270" r:id="rId17"/>
    <p:sldId id="272" r:id="rId18"/>
    <p:sldId id="275" r:id="rId19"/>
    <p:sldId id="276" r:id="rId20"/>
    <p:sldId id="278" r:id="rId21"/>
    <p:sldId id="268" r:id="rId22"/>
    <p:sldId id="269" r:id="rId23"/>
    <p:sldId id="271" r:id="rId24"/>
    <p:sldId id="260" r:id="rId25"/>
    <p:sldId id="267" r:id="rId26"/>
    <p:sldId id="2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4660"/>
  </p:normalViewPr>
  <p:slideViewPr>
    <p:cSldViewPr snapToGrid="0">
      <p:cViewPr varScale="1">
        <p:scale>
          <a:sx n="137" d="100"/>
          <a:sy n="137" d="100"/>
        </p:scale>
        <p:origin x="156" y="4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15085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03526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584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72535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43378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75736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51949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34254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68455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69589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FB819F7-3BAE-4D8E-89EE-1AC47EED8B29}"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88208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B819F7-3BAE-4D8E-89EE-1AC47EED8B29}" type="datetimeFigureOut">
              <a:rPr kumimoji="1" lang="ja-JP" altLang="en-US" smtClean="0"/>
              <a:t>2025/1/28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4106039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78AB3-F05A-3B20-6151-80B8A8886A9C}"/>
              </a:ext>
            </a:extLst>
          </p:cNvPr>
          <p:cNvSpPr>
            <a:spLocks noGrp="1"/>
          </p:cNvSpPr>
          <p:nvPr>
            <p:ph type="ctrTitle"/>
          </p:nvPr>
        </p:nvSpPr>
        <p:spPr/>
        <p:txBody>
          <a:bodyPr/>
          <a:lstStyle/>
          <a:p>
            <a:r>
              <a:rPr kumimoji="1" lang="en-US" altLang="ja-JP" dirty="0"/>
              <a:t>UART</a:t>
            </a:r>
            <a:r>
              <a:rPr kumimoji="1" lang="ja-JP" altLang="en-US" dirty="0"/>
              <a:t>通信で試すマイコンのシミュレーション</a:t>
            </a:r>
          </a:p>
        </p:txBody>
      </p:sp>
      <p:sp>
        <p:nvSpPr>
          <p:cNvPr id="3" name="字幕 2">
            <a:extLst>
              <a:ext uri="{FF2B5EF4-FFF2-40B4-BE49-F238E27FC236}">
                <a16:creationId xmlns:a16="http://schemas.microsoft.com/office/drawing/2014/main" id="{49E230D5-3D4B-59FA-5A38-3FC920C1B63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3834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D72AB-F8DF-EAC6-8A3C-BDC297011BC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方法１</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522B5D1A-2938-C2D3-C608-9972D497787E}"/>
              </a:ext>
            </a:extLst>
          </p:cNvPr>
          <p:cNvSpPr/>
          <p:nvPr/>
        </p:nvSpPr>
        <p:spPr>
          <a:xfrm>
            <a:off x="1724021"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①</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7" name="正方形/長方形 6">
            <a:extLst>
              <a:ext uri="{FF2B5EF4-FFF2-40B4-BE49-F238E27FC236}">
                <a16:creationId xmlns:a16="http://schemas.microsoft.com/office/drawing/2014/main" id="{BB8541BD-CEE2-DE84-2585-F1DBE3D275BF}"/>
              </a:ext>
            </a:extLst>
          </p:cNvPr>
          <p:cNvSpPr/>
          <p:nvPr/>
        </p:nvSpPr>
        <p:spPr>
          <a:xfrm>
            <a:off x="1725450"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0B5EC1E2-6AA6-519E-9662-F574B2FCAEF0}"/>
              </a:ext>
            </a:extLst>
          </p:cNvPr>
          <p:cNvSpPr/>
          <p:nvPr/>
        </p:nvSpPr>
        <p:spPr>
          <a:xfrm>
            <a:off x="6940385"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cxnSp>
        <p:nvCxnSpPr>
          <p:cNvPr id="19" name="直線矢印コネクタ 18">
            <a:extLst>
              <a:ext uri="{FF2B5EF4-FFF2-40B4-BE49-F238E27FC236}">
                <a16:creationId xmlns:a16="http://schemas.microsoft.com/office/drawing/2014/main" id="{D64DC9FF-1921-33CB-876E-F01931DBB3DD}"/>
              </a:ext>
            </a:extLst>
          </p:cNvPr>
          <p:cNvCxnSpPr>
            <a:cxnSpLocks/>
          </p:cNvCxnSpPr>
          <p:nvPr/>
        </p:nvCxnSpPr>
        <p:spPr>
          <a:xfrm flipV="1">
            <a:off x="3329937"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CD15BD43-A0DF-6769-73C2-383D2E432EB1}"/>
              </a:ext>
            </a:extLst>
          </p:cNvPr>
          <p:cNvCxnSpPr>
            <a:cxnSpLocks/>
          </p:cNvCxnSpPr>
          <p:nvPr/>
        </p:nvCxnSpPr>
        <p:spPr>
          <a:xfrm flipV="1">
            <a:off x="8569160"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85B72000-FE50-0345-F160-9FD97CAA1853}"/>
              </a:ext>
            </a:extLst>
          </p:cNvPr>
          <p:cNvSpPr/>
          <p:nvPr/>
        </p:nvSpPr>
        <p:spPr>
          <a:xfrm>
            <a:off x="1725450" y="4803510"/>
            <a:ext cx="8409623"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60000"/>
                    <a:lumOff val="40000"/>
                  </a:schemeClr>
                </a:solidFill>
              </a:rPr>
              <a:t>フリーソフト「</a:t>
            </a:r>
            <a:r>
              <a:rPr lang="en-US" altLang="ja-JP" b="1" dirty="0">
                <a:solidFill>
                  <a:schemeClr val="accent5">
                    <a:lumMod val="60000"/>
                    <a:lumOff val="40000"/>
                  </a:schemeClr>
                </a:solidFill>
              </a:rPr>
              <a:t>Free Virtual Serial Ports</a:t>
            </a:r>
            <a:r>
              <a:rPr lang="ja-JP" altLang="en-US" b="1" dirty="0">
                <a:solidFill>
                  <a:schemeClr val="accent5">
                    <a:lumMod val="60000"/>
                    <a:lumOff val="40000"/>
                  </a:schemeClr>
                </a:solidFill>
              </a:rPr>
              <a:t>」など</a:t>
            </a:r>
            <a:endParaRPr kumimoji="1" lang="ja-JP" altLang="en-US" b="1" dirty="0">
              <a:solidFill>
                <a:schemeClr val="accent5">
                  <a:lumMod val="60000"/>
                  <a:lumOff val="40000"/>
                </a:schemeClr>
              </a:solidFill>
            </a:endParaRPr>
          </a:p>
        </p:txBody>
      </p:sp>
      <p:sp>
        <p:nvSpPr>
          <p:cNvPr id="24" name="四角形: 角を丸くする 23">
            <a:extLst>
              <a:ext uri="{FF2B5EF4-FFF2-40B4-BE49-F238E27FC236}">
                <a16:creationId xmlns:a16="http://schemas.microsoft.com/office/drawing/2014/main" id="{DCFB70F5-1A35-7400-E0AD-B1D687A746DC}"/>
              </a:ext>
            </a:extLst>
          </p:cNvPr>
          <p:cNvSpPr/>
          <p:nvPr/>
        </p:nvSpPr>
        <p:spPr>
          <a:xfrm>
            <a:off x="530492" y="1690688"/>
            <a:ext cx="10515600" cy="3941486"/>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87FA6E-D973-42D1-FA5A-37EF018EB735}"/>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cxnSp>
        <p:nvCxnSpPr>
          <p:cNvPr id="26" name="直線矢印コネクタ 25">
            <a:extLst>
              <a:ext uri="{FF2B5EF4-FFF2-40B4-BE49-F238E27FC236}">
                <a16:creationId xmlns:a16="http://schemas.microsoft.com/office/drawing/2014/main" id="{423F6D1A-98B4-1742-C345-AB88FE541662}"/>
              </a:ext>
            </a:extLst>
          </p:cNvPr>
          <p:cNvCxnSpPr>
            <a:cxnSpLocks/>
          </p:cNvCxnSpPr>
          <p:nvPr/>
        </p:nvCxnSpPr>
        <p:spPr>
          <a:xfrm flipV="1">
            <a:off x="3329937" y="3207682"/>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3EA23626-03C8-716D-0D57-2F0663F5D272}"/>
              </a:ext>
            </a:extLst>
          </p:cNvPr>
          <p:cNvCxnSpPr>
            <a:cxnSpLocks/>
          </p:cNvCxnSpPr>
          <p:nvPr/>
        </p:nvCxnSpPr>
        <p:spPr>
          <a:xfrm flipV="1">
            <a:off x="8569160" y="3226274"/>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32A72961-05C2-58A6-33E2-A4EFAEE726E9}"/>
              </a:ext>
            </a:extLst>
          </p:cNvPr>
          <p:cNvSpPr/>
          <p:nvPr/>
        </p:nvSpPr>
        <p:spPr>
          <a:xfrm>
            <a:off x="6891131" y="2504133"/>
            <a:ext cx="3256802"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5" name="コンテンツ プレースホルダー 2">
            <a:extLst>
              <a:ext uri="{FF2B5EF4-FFF2-40B4-BE49-F238E27FC236}">
                <a16:creationId xmlns:a16="http://schemas.microsoft.com/office/drawing/2014/main" id="{D2757AF4-9FA9-BFC8-042B-D8C27DD8EA37}"/>
              </a:ext>
            </a:extLst>
          </p:cNvPr>
          <p:cNvSpPr txBox="1">
            <a:spLocks/>
          </p:cNvSpPr>
          <p:nvPr/>
        </p:nvSpPr>
        <p:spPr>
          <a:xfrm>
            <a:off x="677656" y="5897217"/>
            <a:ext cx="10460796" cy="595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先に紹介した</a:t>
            </a:r>
            <a:r>
              <a:rPr lang="en-US" altLang="ja-JP" dirty="0" err="1"/>
              <a:t>Youtube</a:t>
            </a:r>
            <a:r>
              <a:rPr lang="ja-JP" altLang="en-US" dirty="0"/>
              <a:t>で採用している方法となる。</a:t>
            </a:r>
          </a:p>
        </p:txBody>
      </p:sp>
    </p:spTree>
    <p:extLst>
      <p:ext uri="{BB962C8B-B14F-4D97-AF65-F5344CB8AC3E}">
        <p14:creationId xmlns:p14="http://schemas.microsoft.com/office/powerpoint/2010/main" val="136649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6E254-0B2B-1513-CFE2-C87C698268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ACB894E-0D42-18EF-DF59-0425AEAE96A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a:t>
            </a:r>
            <a:r>
              <a:rPr kumimoji="1" lang="en-US" altLang="ja-JP" dirty="0"/>
              <a:t>2</a:t>
            </a:r>
            <a:r>
              <a:rPr lang="en-US" altLang="ja-JP" dirty="0"/>
              <a:t>)</a:t>
            </a:r>
            <a:endParaRPr kumimoji="1" lang="ja-JP" altLang="en-US" dirty="0"/>
          </a:p>
        </p:txBody>
      </p:sp>
      <p:sp>
        <p:nvSpPr>
          <p:cNvPr id="5" name="正方形/長方形 4">
            <a:extLst>
              <a:ext uri="{FF2B5EF4-FFF2-40B4-BE49-F238E27FC236}">
                <a16:creationId xmlns:a16="http://schemas.microsoft.com/office/drawing/2014/main" id="{A2642A44-0B6A-C4B0-9E02-B77C60C5E17F}"/>
              </a:ext>
            </a:extLst>
          </p:cNvPr>
          <p:cNvSpPr/>
          <p:nvPr/>
        </p:nvSpPr>
        <p:spPr>
          <a:xfrm>
            <a:off x="189118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58EB36E2-C3B0-7C51-9F78-A9B56EEDB21C}"/>
              </a:ext>
            </a:extLst>
          </p:cNvPr>
          <p:cNvSpPr/>
          <p:nvPr/>
        </p:nvSpPr>
        <p:spPr>
          <a:xfrm>
            <a:off x="709183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endParaRPr kumimoji="1" lang="ja-JP" altLang="en-US" b="1" dirty="0">
              <a:solidFill>
                <a:schemeClr val="accent4">
                  <a:lumMod val="75000"/>
                </a:schemeClr>
              </a:solidFill>
            </a:endParaRPr>
          </a:p>
        </p:txBody>
      </p:sp>
      <p:sp>
        <p:nvSpPr>
          <p:cNvPr id="7" name="正方形/長方形 6">
            <a:extLst>
              <a:ext uri="{FF2B5EF4-FFF2-40B4-BE49-F238E27FC236}">
                <a16:creationId xmlns:a16="http://schemas.microsoft.com/office/drawing/2014/main" id="{807FBCE2-FBE7-27F1-4E0F-F1751CE85753}"/>
              </a:ext>
            </a:extLst>
          </p:cNvPr>
          <p:cNvSpPr/>
          <p:nvPr/>
        </p:nvSpPr>
        <p:spPr>
          <a:xfrm>
            <a:off x="1891188"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28ADDC44-2D7F-6625-DA3F-0B7558436F7F}"/>
              </a:ext>
            </a:extLst>
          </p:cNvPr>
          <p:cNvSpPr/>
          <p:nvPr/>
        </p:nvSpPr>
        <p:spPr>
          <a:xfrm>
            <a:off x="7106123"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9" name="正方形/長方形 8">
            <a:extLst>
              <a:ext uri="{FF2B5EF4-FFF2-40B4-BE49-F238E27FC236}">
                <a16:creationId xmlns:a16="http://schemas.microsoft.com/office/drawing/2014/main" id="{4A4E2DF6-EE17-21D7-508F-92D0D928D390}"/>
              </a:ext>
            </a:extLst>
          </p:cNvPr>
          <p:cNvSpPr/>
          <p:nvPr/>
        </p:nvSpPr>
        <p:spPr>
          <a:xfrm>
            <a:off x="1891188"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0" name="正方形/長方形 9">
            <a:extLst>
              <a:ext uri="{FF2B5EF4-FFF2-40B4-BE49-F238E27FC236}">
                <a16:creationId xmlns:a16="http://schemas.microsoft.com/office/drawing/2014/main" id="{C156D793-8A3C-7D61-855F-2C718F431D90}"/>
              </a:ext>
            </a:extLst>
          </p:cNvPr>
          <p:cNvSpPr/>
          <p:nvPr/>
        </p:nvSpPr>
        <p:spPr>
          <a:xfrm>
            <a:off x="7106123"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11" name="直線矢印コネクタ 10">
            <a:extLst>
              <a:ext uri="{FF2B5EF4-FFF2-40B4-BE49-F238E27FC236}">
                <a16:creationId xmlns:a16="http://schemas.microsoft.com/office/drawing/2014/main" id="{F838B433-D80B-8E00-2548-FA99C3C3C46E}"/>
              </a:ext>
            </a:extLst>
          </p:cNvPr>
          <p:cNvCxnSpPr>
            <a:cxnSpLocks/>
          </p:cNvCxnSpPr>
          <p:nvPr/>
        </p:nvCxnSpPr>
        <p:spPr>
          <a:xfrm rot="10800000">
            <a:off x="5234463" y="6391685"/>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BD6E32E0-B108-55A8-0B3C-96F770203902}"/>
              </a:ext>
            </a:extLst>
          </p:cNvPr>
          <p:cNvCxnSpPr/>
          <p:nvPr/>
        </p:nvCxnSpPr>
        <p:spPr>
          <a:xfrm>
            <a:off x="5234463" y="6067519"/>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478D3ED8-C93F-CA56-CAAC-428F382EFE38}"/>
              </a:ext>
            </a:extLst>
          </p:cNvPr>
          <p:cNvSpPr txBox="1"/>
          <p:nvPr/>
        </p:nvSpPr>
        <p:spPr>
          <a:xfrm>
            <a:off x="5234462" y="5718469"/>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4" name="テキスト ボックス 13">
            <a:extLst>
              <a:ext uri="{FF2B5EF4-FFF2-40B4-BE49-F238E27FC236}">
                <a16:creationId xmlns:a16="http://schemas.microsoft.com/office/drawing/2014/main" id="{F1E21A1B-1F6E-6526-9A83-B0B9B4CD1122}"/>
              </a:ext>
            </a:extLst>
          </p:cNvPr>
          <p:cNvSpPr txBox="1"/>
          <p:nvPr/>
        </p:nvSpPr>
        <p:spPr>
          <a:xfrm>
            <a:off x="6514787" y="5718469"/>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15" name="テキスト ボックス 14">
            <a:extLst>
              <a:ext uri="{FF2B5EF4-FFF2-40B4-BE49-F238E27FC236}">
                <a16:creationId xmlns:a16="http://schemas.microsoft.com/office/drawing/2014/main" id="{326E373B-22B3-8BB0-A032-F92E9193922A}"/>
              </a:ext>
            </a:extLst>
          </p:cNvPr>
          <p:cNvSpPr txBox="1"/>
          <p:nvPr/>
        </p:nvSpPr>
        <p:spPr>
          <a:xfrm>
            <a:off x="5234462" y="6073172"/>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16" name="テキスト ボックス 15">
            <a:extLst>
              <a:ext uri="{FF2B5EF4-FFF2-40B4-BE49-F238E27FC236}">
                <a16:creationId xmlns:a16="http://schemas.microsoft.com/office/drawing/2014/main" id="{77CD996B-F8A8-E088-51C5-E9D1BDF05F22}"/>
              </a:ext>
            </a:extLst>
          </p:cNvPr>
          <p:cNvSpPr txBox="1"/>
          <p:nvPr/>
        </p:nvSpPr>
        <p:spPr>
          <a:xfrm>
            <a:off x="6514787" y="6073172"/>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7" name="正方形/長方形 16">
            <a:extLst>
              <a:ext uri="{FF2B5EF4-FFF2-40B4-BE49-F238E27FC236}">
                <a16:creationId xmlns:a16="http://schemas.microsoft.com/office/drawing/2014/main" id="{5B6AF607-69FF-D4E6-DD37-7500613BD8BB}"/>
              </a:ext>
            </a:extLst>
          </p:cNvPr>
          <p:cNvSpPr/>
          <p:nvPr/>
        </p:nvSpPr>
        <p:spPr>
          <a:xfrm>
            <a:off x="189118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18" name="正方形/長方形 17">
            <a:extLst>
              <a:ext uri="{FF2B5EF4-FFF2-40B4-BE49-F238E27FC236}">
                <a16:creationId xmlns:a16="http://schemas.microsoft.com/office/drawing/2014/main" id="{41940D15-60DC-9495-3A79-B7399B45FBDC}"/>
              </a:ext>
            </a:extLst>
          </p:cNvPr>
          <p:cNvSpPr/>
          <p:nvPr/>
        </p:nvSpPr>
        <p:spPr>
          <a:xfrm>
            <a:off x="709183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9" name="直線矢印コネクタ 18">
            <a:extLst>
              <a:ext uri="{FF2B5EF4-FFF2-40B4-BE49-F238E27FC236}">
                <a16:creationId xmlns:a16="http://schemas.microsoft.com/office/drawing/2014/main" id="{6F0A4B72-2098-ADD3-71D6-05B4DD72954B}"/>
              </a:ext>
            </a:extLst>
          </p:cNvPr>
          <p:cNvCxnSpPr>
            <a:cxnSpLocks/>
            <a:stCxn id="17" idx="0"/>
          </p:cNvCxnSpPr>
          <p:nvPr/>
        </p:nvCxnSpPr>
        <p:spPr>
          <a:xfrm flipV="1">
            <a:off x="3495675"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A80B90CB-DB5C-C5E6-F3B4-674BBCC25B10}"/>
              </a:ext>
            </a:extLst>
          </p:cNvPr>
          <p:cNvCxnSpPr>
            <a:cxnSpLocks/>
          </p:cNvCxnSpPr>
          <p:nvPr/>
        </p:nvCxnSpPr>
        <p:spPr>
          <a:xfrm flipV="1">
            <a:off x="8734898"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18048753-954F-600E-C2EC-38E136F0F122}"/>
              </a:ext>
            </a:extLst>
          </p:cNvPr>
          <p:cNvSpPr txBox="1"/>
          <p:nvPr/>
        </p:nvSpPr>
        <p:spPr>
          <a:xfrm>
            <a:off x="5761437" y="5407202"/>
            <a:ext cx="803425" cy="369332"/>
          </a:xfrm>
          <a:prstGeom prst="rect">
            <a:avLst/>
          </a:prstGeom>
          <a:noFill/>
        </p:spPr>
        <p:txBody>
          <a:bodyPr wrap="none" rtlCol="0">
            <a:spAutoFit/>
          </a:bodyPr>
          <a:lstStyle/>
          <a:p>
            <a:r>
              <a:rPr kumimoji="1" lang="en-US" altLang="ja-JP" dirty="0"/>
              <a:t>UART</a:t>
            </a:r>
            <a:endParaRPr kumimoji="1" lang="ja-JP" altLang="en-US" dirty="0"/>
          </a:p>
        </p:txBody>
      </p:sp>
      <p:sp>
        <p:nvSpPr>
          <p:cNvPr id="22" name="正方形/長方形 21">
            <a:extLst>
              <a:ext uri="{FF2B5EF4-FFF2-40B4-BE49-F238E27FC236}">
                <a16:creationId xmlns:a16="http://schemas.microsoft.com/office/drawing/2014/main" id="{CFABA952-E975-28BA-7BA1-188D59445BDE}"/>
              </a:ext>
            </a:extLst>
          </p:cNvPr>
          <p:cNvSpPr/>
          <p:nvPr/>
        </p:nvSpPr>
        <p:spPr>
          <a:xfrm>
            <a:off x="1885477"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lang="ja-JP" altLang="en-US" b="1" dirty="0">
                <a:solidFill>
                  <a:schemeClr val="accent5">
                    <a:lumMod val="60000"/>
                    <a:lumOff val="40000"/>
                  </a:schemeClr>
                </a:solidFill>
              </a:rPr>
              <a:t>①</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5" name="直線矢印コネクタ 24">
            <a:extLst>
              <a:ext uri="{FF2B5EF4-FFF2-40B4-BE49-F238E27FC236}">
                <a16:creationId xmlns:a16="http://schemas.microsoft.com/office/drawing/2014/main" id="{9404B058-7C7A-4B42-B143-55B6297ED3E1}"/>
              </a:ext>
            </a:extLst>
          </p:cNvPr>
          <p:cNvCxnSpPr>
            <a:cxnSpLocks/>
          </p:cNvCxnSpPr>
          <p:nvPr/>
        </p:nvCxnSpPr>
        <p:spPr>
          <a:xfrm flipV="1">
            <a:off x="3329937" y="3207682"/>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C321FD30-E686-B210-5ACF-DB217EC3CAC7}"/>
              </a:ext>
            </a:extLst>
          </p:cNvPr>
          <p:cNvCxnSpPr>
            <a:cxnSpLocks/>
          </p:cNvCxnSpPr>
          <p:nvPr/>
        </p:nvCxnSpPr>
        <p:spPr>
          <a:xfrm flipV="1">
            <a:off x="8569160" y="3226274"/>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a:extLst>
              <a:ext uri="{FF2B5EF4-FFF2-40B4-BE49-F238E27FC236}">
                <a16:creationId xmlns:a16="http://schemas.microsoft.com/office/drawing/2014/main" id="{A45EEB19-FEDE-050B-DDAD-766A2B667377}"/>
              </a:ext>
            </a:extLst>
          </p:cNvPr>
          <p:cNvSpPr/>
          <p:nvPr/>
        </p:nvSpPr>
        <p:spPr>
          <a:xfrm>
            <a:off x="530492" y="1690688"/>
            <a:ext cx="10515600" cy="3565365"/>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527FCF5-D9BE-36C9-EBA1-07223F736807}"/>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3" name="正方形/長方形 2">
            <a:extLst>
              <a:ext uri="{FF2B5EF4-FFF2-40B4-BE49-F238E27FC236}">
                <a16:creationId xmlns:a16="http://schemas.microsoft.com/office/drawing/2014/main" id="{0E521443-94F6-2BFA-5948-A0C4246B733A}"/>
              </a:ext>
            </a:extLst>
          </p:cNvPr>
          <p:cNvSpPr/>
          <p:nvPr/>
        </p:nvSpPr>
        <p:spPr>
          <a:xfrm>
            <a:off x="7106123" y="2504133"/>
            <a:ext cx="3206120"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Tree>
    <p:extLst>
      <p:ext uri="{BB962C8B-B14F-4D97-AF65-F5344CB8AC3E}">
        <p14:creationId xmlns:p14="http://schemas.microsoft.com/office/powerpoint/2010/main" val="198548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6EEB26-4D4C-C2C0-FE46-BBEFF36E485A}"/>
              </a:ext>
            </a:extLst>
          </p:cNvPr>
          <p:cNvSpPr>
            <a:spLocks noGrp="1"/>
          </p:cNvSpPr>
          <p:nvPr>
            <p:ph type="title"/>
          </p:nvPr>
        </p:nvSpPr>
        <p:spPr/>
        <p:txBody>
          <a:bodyPr/>
          <a:lstStyle/>
          <a:p>
            <a:r>
              <a:rPr kumimoji="1" lang="en-US" altLang="ja-JP" dirty="0" err="1"/>
              <a:t>Wokwi</a:t>
            </a:r>
            <a:r>
              <a:rPr kumimoji="1" lang="ja-JP" altLang="en-US" dirty="0"/>
              <a:t>と</a:t>
            </a:r>
            <a:r>
              <a:rPr kumimoji="1" lang="en-US" altLang="ja-JP" dirty="0"/>
              <a:t>M5Stack</a:t>
            </a:r>
            <a:r>
              <a:rPr kumimoji="1" lang="ja-JP" altLang="en-US" dirty="0"/>
              <a:t>実機の接続</a:t>
            </a:r>
          </a:p>
        </p:txBody>
      </p:sp>
      <p:sp>
        <p:nvSpPr>
          <p:cNvPr id="27" name="コンテンツ プレースホルダー 2">
            <a:extLst>
              <a:ext uri="{FF2B5EF4-FFF2-40B4-BE49-F238E27FC236}">
                <a16:creationId xmlns:a16="http://schemas.microsoft.com/office/drawing/2014/main" id="{D07ADBA4-141C-5D17-DAAA-EF7ABAB8DD85}"/>
              </a:ext>
            </a:extLst>
          </p:cNvPr>
          <p:cNvSpPr>
            <a:spLocks noGrp="1"/>
          </p:cNvSpPr>
          <p:nvPr>
            <p:ph idx="1"/>
          </p:nvPr>
        </p:nvSpPr>
        <p:spPr>
          <a:xfrm>
            <a:off x="7176582" y="1481830"/>
            <a:ext cx="4177217" cy="1617123"/>
          </a:xfrm>
        </p:spPr>
        <p:txBody>
          <a:bodyPr>
            <a:normAutofit lnSpcReduction="10000"/>
          </a:bodyPr>
          <a:lstStyle/>
          <a:p>
            <a:pPr marL="0" indent="0">
              <a:buNone/>
            </a:pPr>
            <a:r>
              <a:rPr lang="ja-JP" altLang="en-US" dirty="0"/>
              <a:t>この方法だと、対向機器を用意しないで、</a:t>
            </a:r>
            <a:r>
              <a:rPr lang="en-US" altLang="ja-JP" dirty="0"/>
              <a:t>M5Stack</a:t>
            </a:r>
            <a:r>
              <a:rPr lang="ja-JP" altLang="en-US" dirty="0"/>
              <a:t>だけを実機として動作試験できる。</a:t>
            </a:r>
            <a:endParaRPr kumimoji="1" lang="ja-JP" altLang="en-US" dirty="0"/>
          </a:p>
        </p:txBody>
      </p:sp>
      <p:sp>
        <p:nvSpPr>
          <p:cNvPr id="4" name="正方形/長方形 3">
            <a:extLst>
              <a:ext uri="{FF2B5EF4-FFF2-40B4-BE49-F238E27FC236}">
                <a16:creationId xmlns:a16="http://schemas.microsoft.com/office/drawing/2014/main" id="{9E57399F-36B1-4ADD-0E4E-7CD100B0E270}"/>
              </a:ext>
            </a:extLst>
          </p:cNvPr>
          <p:cNvSpPr/>
          <p:nvPr/>
        </p:nvSpPr>
        <p:spPr>
          <a:xfrm>
            <a:off x="1891188" y="5965601"/>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lang="en-US" altLang="ja-JP" b="1" dirty="0">
                <a:solidFill>
                  <a:schemeClr val="accent4">
                    <a:lumMod val="75000"/>
                  </a:schemeClr>
                </a:solidFill>
              </a:rPr>
              <a:t>(M5Stack)</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FFCF420C-9996-70EF-368D-E86838119896}"/>
              </a:ext>
            </a:extLst>
          </p:cNvPr>
          <p:cNvSpPr/>
          <p:nvPr/>
        </p:nvSpPr>
        <p:spPr>
          <a:xfrm>
            <a:off x="1891188" y="3950112"/>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5383C0FE-0D8A-3EE1-8FC6-3C28FC16FCE8}"/>
              </a:ext>
            </a:extLst>
          </p:cNvPr>
          <p:cNvSpPr/>
          <p:nvPr/>
        </p:nvSpPr>
        <p:spPr>
          <a:xfrm>
            <a:off x="1891188" y="4621942"/>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6" name="正方形/長方形 15">
            <a:extLst>
              <a:ext uri="{FF2B5EF4-FFF2-40B4-BE49-F238E27FC236}">
                <a16:creationId xmlns:a16="http://schemas.microsoft.com/office/drawing/2014/main" id="{BCB904C3-8ED4-157C-C1D1-DE1A48080F83}"/>
              </a:ext>
            </a:extLst>
          </p:cNvPr>
          <p:cNvSpPr/>
          <p:nvPr/>
        </p:nvSpPr>
        <p:spPr>
          <a:xfrm>
            <a:off x="1891188" y="54585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8" name="直線矢印コネクタ 17">
            <a:extLst>
              <a:ext uri="{FF2B5EF4-FFF2-40B4-BE49-F238E27FC236}">
                <a16:creationId xmlns:a16="http://schemas.microsoft.com/office/drawing/2014/main" id="{60D57877-C05F-E828-833C-3EB4202FE0A7}"/>
              </a:ext>
            </a:extLst>
          </p:cNvPr>
          <p:cNvCxnSpPr>
            <a:cxnSpLocks/>
            <a:stCxn id="16" idx="0"/>
          </p:cNvCxnSpPr>
          <p:nvPr/>
        </p:nvCxnSpPr>
        <p:spPr>
          <a:xfrm flipV="1">
            <a:off x="3495675" y="505310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正方形/長方形 20">
            <a:extLst>
              <a:ext uri="{FF2B5EF4-FFF2-40B4-BE49-F238E27FC236}">
                <a16:creationId xmlns:a16="http://schemas.microsoft.com/office/drawing/2014/main" id="{C3EC9149-0402-A19A-912F-E012F04F3DD4}"/>
              </a:ext>
            </a:extLst>
          </p:cNvPr>
          <p:cNvSpPr/>
          <p:nvPr/>
        </p:nvSpPr>
        <p:spPr>
          <a:xfrm>
            <a:off x="1627729" y="2504133"/>
            <a:ext cx="4527340"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ブラウザソフト</a:t>
            </a:r>
            <a:r>
              <a:rPr kumimoji="1" lang="en-US" altLang="ja-JP" b="1" dirty="0">
                <a:solidFill>
                  <a:schemeClr val="accent5">
                    <a:lumMod val="60000"/>
                    <a:lumOff val="40000"/>
                  </a:schemeClr>
                </a:solidFill>
              </a:rPr>
              <a:t>Chrome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2" name="直線矢印コネクタ 21">
            <a:extLst>
              <a:ext uri="{FF2B5EF4-FFF2-40B4-BE49-F238E27FC236}">
                <a16:creationId xmlns:a16="http://schemas.microsoft.com/office/drawing/2014/main" id="{1797AAE9-E14C-30C5-113A-8A90E66781FB}"/>
              </a:ext>
            </a:extLst>
          </p:cNvPr>
          <p:cNvCxnSpPr>
            <a:cxnSpLocks/>
          </p:cNvCxnSpPr>
          <p:nvPr/>
        </p:nvCxnSpPr>
        <p:spPr>
          <a:xfrm flipV="1">
            <a:off x="3428791" y="3282883"/>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四角形: 角を丸くする 24">
            <a:extLst>
              <a:ext uri="{FF2B5EF4-FFF2-40B4-BE49-F238E27FC236}">
                <a16:creationId xmlns:a16="http://schemas.microsoft.com/office/drawing/2014/main" id="{C55DF6B0-E228-174E-4E8E-E9A566C7364A}"/>
              </a:ext>
            </a:extLst>
          </p:cNvPr>
          <p:cNvSpPr/>
          <p:nvPr/>
        </p:nvSpPr>
        <p:spPr>
          <a:xfrm>
            <a:off x="530492" y="1690688"/>
            <a:ext cx="6249249" cy="3565365"/>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2F27A4E-C0C3-14F6-B55C-120FF8FA0FE6}"/>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28" name="コンテンツ プレースホルダー 2">
            <a:extLst>
              <a:ext uri="{FF2B5EF4-FFF2-40B4-BE49-F238E27FC236}">
                <a16:creationId xmlns:a16="http://schemas.microsoft.com/office/drawing/2014/main" id="{997207FE-FA0F-4BC6-294C-1BD8B8F4FDCF}"/>
              </a:ext>
            </a:extLst>
          </p:cNvPr>
          <p:cNvSpPr txBox="1">
            <a:spLocks/>
          </p:cNvSpPr>
          <p:nvPr/>
        </p:nvSpPr>
        <p:spPr>
          <a:xfrm>
            <a:off x="7176582" y="5086445"/>
            <a:ext cx="4177217" cy="145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en-US" altLang="ja-JP" dirty="0"/>
              <a:t>Free Virtual Serial Ports</a:t>
            </a:r>
            <a:r>
              <a:rPr lang="ja-JP" altLang="en-US" dirty="0"/>
              <a:t>」などのソフトのインストールも不要</a:t>
            </a:r>
          </a:p>
        </p:txBody>
      </p:sp>
      <p:sp>
        <p:nvSpPr>
          <p:cNvPr id="3" name="コンテンツ プレースホルダー 2">
            <a:extLst>
              <a:ext uri="{FF2B5EF4-FFF2-40B4-BE49-F238E27FC236}">
                <a16:creationId xmlns:a16="http://schemas.microsoft.com/office/drawing/2014/main" id="{E6D139AD-70D5-4310-5E78-680566CDE06A}"/>
              </a:ext>
            </a:extLst>
          </p:cNvPr>
          <p:cNvSpPr txBox="1">
            <a:spLocks/>
          </p:cNvSpPr>
          <p:nvPr/>
        </p:nvSpPr>
        <p:spPr>
          <a:xfrm>
            <a:off x="7176582" y="3253345"/>
            <a:ext cx="4177217" cy="1393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片方は実機なので、ブラウザを２枚表示する必要はない。</a:t>
            </a:r>
          </a:p>
        </p:txBody>
      </p:sp>
    </p:spTree>
    <p:extLst>
      <p:ext uri="{BB962C8B-B14F-4D97-AF65-F5344CB8AC3E}">
        <p14:creationId xmlns:p14="http://schemas.microsoft.com/office/powerpoint/2010/main" val="329235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87372-0193-CB17-E468-8353BE01C495}"/>
              </a:ext>
            </a:extLst>
          </p:cNvPr>
          <p:cNvSpPr>
            <a:spLocks noGrp="1"/>
          </p:cNvSpPr>
          <p:nvPr>
            <p:ph type="title"/>
          </p:nvPr>
        </p:nvSpPr>
        <p:spPr/>
        <p:txBody>
          <a:bodyPr/>
          <a:lstStyle/>
          <a:p>
            <a:r>
              <a:rPr kumimoji="1" lang="en-US" altLang="ja-JP" dirty="0" err="1"/>
              <a:t>Wokwi</a:t>
            </a:r>
            <a:r>
              <a:rPr kumimoji="1" lang="ja-JP" altLang="en-US" dirty="0"/>
              <a:t>と</a:t>
            </a:r>
            <a:r>
              <a:rPr kumimoji="1" lang="en-US" altLang="ja-JP" dirty="0"/>
              <a:t>M5Stack</a:t>
            </a:r>
            <a:r>
              <a:rPr kumimoji="1" lang="ja-JP" altLang="en-US" dirty="0"/>
              <a:t>で通信を試行した</a:t>
            </a:r>
          </a:p>
        </p:txBody>
      </p:sp>
      <p:pic>
        <p:nvPicPr>
          <p:cNvPr id="5" name="図 4">
            <a:extLst>
              <a:ext uri="{FF2B5EF4-FFF2-40B4-BE49-F238E27FC236}">
                <a16:creationId xmlns:a16="http://schemas.microsoft.com/office/drawing/2014/main" id="{D0FECD61-710F-08F1-1D2E-FB6ADEADA307}"/>
              </a:ext>
            </a:extLst>
          </p:cNvPr>
          <p:cNvPicPr>
            <a:picLocks noChangeAspect="1"/>
          </p:cNvPicPr>
          <p:nvPr/>
        </p:nvPicPr>
        <p:blipFill>
          <a:blip r:embed="rId2"/>
          <a:stretch>
            <a:fillRect/>
          </a:stretch>
        </p:blipFill>
        <p:spPr>
          <a:xfrm>
            <a:off x="343527" y="1507524"/>
            <a:ext cx="4221868" cy="4061254"/>
          </a:xfrm>
          <a:prstGeom prst="rect">
            <a:avLst/>
          </a:prstGeom>
        </p:spPr>
      </p:pic>
      <p:pic>
        <p:nvPicPr>
          <p:cNvPr id="7" name="図 6">
            <a:extLst>
              <a:ext uri="{FF2B5EF4-FFF2-40B4-BE49-F238E27FC236}">
                <a16:creationId xmlns:a16="http://schemas.microsoft.com/office/drawing/2014/main" id="{003FF8ED-B0FF-C072-CFA3-35A16E63E555}"/>
              </a:ext>
            </a:extLst>
          </p:cNvPr>
          <p:cNvPicPr>
            <a:picLocks noChangeAspect="1"/>
          </p:cNvPicPr>
          <p:nvPr/>
        </p:nvPicPr>
        <p:blipFill>
          <a:blip r:embed="rId3"/>
          <a:stretch>
            <a:fillRect/>
          </a:stretch>
        </p:blipFill>
        <p:spPr>
          <a:xfrm>
            <a:off x="1754658" y="3618470"/>
            <a:ext cx="3377191" cy="2978937"/>
          </a:xfrm>
          <a:prstGeom prst="rect">
            <a:avLst/>
          </a:prstGeom>
          <a:ln w="31750">
            <a:solidFill>
              <a:schemeClr val="accent1">
                <a:shade val="15000"/>
                <a:alpha val="80000"/>
              </a:schemeClr>
            </a:solidFill>
          </a:ln>
        </p:spPr>
      </p:pic>
      <p:pic>
        <p:nvPicPr>
          <p:cNvPr id="9" name="図 8">
            <a:extLst>
              <a:ext uri="{FF2B5EF4-FFF2-40B4-BE49-F238E27FC236}">
                <a16:creationId xmlns:a16="http://schemas.microsoft.com/office/drawing/2014/main" id="{45B10631-34A1-E230-9EF3-47440169171B}"/>
              </a:ext>
            </a:extLst>
          </p:cNvPr>
          <p:cNvPicPr>
            <a:picLocks noChangeAspect="1"/>
          </p:cNvPicPr>
          <p:nvPr/>
        </p:nvPicPr>
        <p:blipFill>
          <a:blip r:embed="rId4"/>
          <a:stretch>
            <a:fillRect/>
          </a:stretch>
        </p:blipFill>
        <p:spPr>
          <a:xfrm>
            <a:off x="7667674" y="1416907"/>
            <a:ext cx="4417234" cy="3537696"/>
          </a:xfrm>
          <a:prstGeom prst="rect">
            <a:avLst/>
          </a:prstGeom>
        </p:spPr>
      </p:pic>
      <p:sp>
        <p:nvSpPr>
          <p:cNvPr id="10" name="矢印: 右 9">
            <a:extLst>
              <a:ext uri="{FF2B5EF4-FFF2-40B4-BE49-F238E27FC236}">
                <a16:creationId xmlns:a16="http://schemas.microsoft.com/office/drawing/2014/main" id="{DF3B2984-3C1D-09CA-D581-C89106D86D1E}"/>
              </a:ext>
            </a:extLst>
          </p:cNvPr>
          <p:cNvSpPr/>
          <p:nvPr/>
        </p:nvSpPr>
        <p:spPr>
          <a:xfrm rot="10800000">
            <a:off x="4753232" y="2125362"/>
            <a:ext cx="2636109" cy="733168"/>
          </a:xfrm>
          <a:prstGeom prst="rightArrow">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右 10">
            <a:extLst>
              <a:ext uri="{FF2B5EF4-FFF2-40B4-BE49-F238E27FC236}">
                <a16:creationId xmlns:a16="http://schemas.microsoft.com/office/drawing/2014/main" id="{1CBA7C3E-EDA2-6EA4-5CB7-8E3D6BE720D4}"/>
              </a:ext>
            </a:extLst>
          </p:cNvPr>
          <p:cNvSpPr/>
          <p:nvPr/>
        </p:nvSpPr>
        <p:spPr>
          <a:xfrm>
            <a:off x="4753232" y="2926620"/>
            <a:ext cx="2636109" cy="733168"/>
          </a:xfrm>
          <a:prstGeom prst="rightArrow">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0A2C093-C891-3CEC-8F5E-067A4DB3A864}"/>
              </a:ext>
            </a:extLst>
          </p:cNvPr>
          <p:cNvSpPr txBox="1"/>
          <p:nvPr/>
        </p:nvSpPr>
        <p:spPr>
          <a:xfrm>
            <a:off x="5235115" y="2057271"/>
            <a:ext cx="1933502" cy="646331"/>
          </a:xfrm>
          <a:prstGeom prst="rect">
            <a:avLst/>
          </a:prstGeom>
          <a:noFill/>
        </p:spPr>
        <p:txBody>
          <a:bodyPr wrap="square" rtlCol="0">
            <a:spAutoFit/>
          </a:bodyPr>
          <a:lstStyle/>
          <a:p>
            <a:r>
              <a:rPr kumimoji="1" lang="ja-JP" altLang="en-US" dirty="0"/>
              <a:t>ボタン押す度に</a:t>
            </a:r>
            <a:endParaRPr kumimoji="1" lang="en-US" altLang="ja-JP" dirty="0"/>
          </a:p>
          <a:p>
            <a:r>
              <a:rPr kumimoji="1" lang="en-US" altLang="ja-JP" dirty="0"/>
              <a:t>1, 2, 3, 4, 5, …</a:t>
            </a:r>
          </a:p>
        </p:txBody>
      </p:sp>
      <p:sp>
        <p:nvSpPr>
          <p:cNvPr id="13" name="テキスト ボックス 12">
            <a:extLst>
              <a:ext uri="{FF2B5EF4-FFF2-40B4-BE49-F238E27FC236}">
                <a16:creationId xmlns:a16="http://schemas.microsoft.com/office/drawing/2014/main" id="{4CD254C7-685C-CAF1-749E-58F6CDC5AAD3}"/>
              </a:ext>
            </a:extLst>
          </p:cNvPr>
          <p:cNvSpPr txBox="1"/>
          <p:nvPr/>
        </p:nvSpPr>
        <p:spPr>
          <a:xfrm>
            <a:off x="5235115" y="3070185"/>
            <a:ext cx="1933502" cy="646331"/>
          </a:xfrm>
          <a:prstGeom prst="rect">
            <a:avLst/>
          </a:prstGeom>
          <a:noFill/>
        </p:spPr>
        <p:txBody>
          <a:bodyPr wrap="square" rtlCol="0">
            <a:spAutoFit/>
          </a:bodyPr>
          <a:lstStyle/>
          <a:p>
            <a:r>
              <a:rPr kumimoji="1" lang="ja-JP" altLang="en-US" dirty="0"/>
              <a:t>受け取った値</a:t>
            </a:r>
            <a:r>
              <a:rPr kumimoji="1" lang="en-US" altLang="ja-JP" dirty="0"/>
              <a:t>+10</a:t>
            </a:r>
          </a:p>
          <a:p>
            <a:r>
              <a:rPr kumimoji="1" lang="ja-JP" altLang="en-US" dirty="0"/>
              <a:t>を返す</a:t>
            </a:r>
            <a:endParaRPr kumimoji="1" lang="en-US" altLang="ja-JP" dirty="0"/>
          </a:p>
        </p:txBody>
      </p:sp>
    </p:spTree>
    <p:extLst>
      <p:ext uri="{BB962C8B-B14F-4D97-AF65-F5344CB8AC3E}">
        <p14:creationId xmlns:p14="http://schemas.microsoft.com/office/powerpoint/2010/main" val="374224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1E4C-093D-F070-83E1-EFB4CBF0D8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44792-281E-6A1C-97C9-7F7FE5A6BF3B}"/>
              </a:ext>
            </a:extLst>
          </p:cNvPr>
          <p:cNvSpPr>
            <a:spLocks noGrp="1"/>
          </p:cNvSpPr>
          <p:nvPr>
            <p:ph type="title"/>
          </p:nvPr>
        </p:nvSpPr>
        <p:spPr/>
        <p:txBody>
          <a:bodyPr/>
          <a:lstStyle/>
          <a:p>
            <a:r>
              <a:rPr kumimoji="1" lang="en-US" altLang="ja-JP" dirty="0"/>
              <a:t>UART</a:t>
            </a:r>
            <a:r>
              <a:rPr kumimoji="1" lang="ja-JP" altLang="en-US" dirty="0"/>
              <a:t>とは</a:t>
            </a:r>
          </a:p>
        </p:txBody>
      </p:sp>
      <p:sp>
        <p:nvSpPr>
          <p:cNvPr id="3" name="コンテンツ プレースホルダー 2">
            <a:extLst>
              <a:ext uri="{FF2B5EF4-FFF2-40B4-BE49-F238E27FC236}">
                <a16:creationId xmlns:a16="http://schemas.microsoft.com/office/drawing/2014/main" id="{E8274B45-64DC-D036-33F3-91F88C92B513}"/>
              </a:ext>
            </a:extLst>
          </p:cNvPr>
          <p:cNvSpPr>
            <a:spLocks noGrp="1"/>
          </p:cNvSpPr>
          <p:nvPr>
            <p:ph idx="1"/>
          </p:nvPr>
        </p:nvSpPr>
        <p:spPr/>
        <p:txBody>
          <a:bodyPr/>
          <a:lstStyle/>
          <a:p>
            <a:r>
              <a:rPr lang="en-US" altLang="ja-JP" dirty="0"/>
              <a:t>Universal Asynchronous Receiver/Transmitter</a:t>
            </a:r>
          </a:p>
          <a:p>
            <a:pPr lvl="1"/>
            <a:r>
              <a:rPr lang="ja-JP" altLang="en-US" dirty="0"/>
              <a:t>強引信に訳すと</a:t>
            </a:r>
            <a:r>
              <a:rPr lang="ja-JP" altLang="en-US"/>
              <a:t>、汎用 非同期 受信</a:t>
            </a:r>
            <a:r>
              <a:rPr lang="en-US" altLang="ja-JP" dirty="0"/>
              <a:t>/</a:t>
            </a:r>
            <a:r>
              <a:rPr lang="ja-JP" altLang="en-US" dirty="0"/>
              <a:t>送信</a:t>
            </a:r>
            <a:endParaRPr lang="en-US" altLang="ja-JP" dirty="0">
              <a:latin typeface="游ゴシック 本文"/>
            </a:endParaRPr>
          </a:p>
          <a:p>
            <a:r>
              <a:rPr lang="ja-JP" altLang="en-US" dirty="0"/>
              <a:t>非同期シリアル通信 </a:t>
            </a:r>
            <a:r>
              <a:rPr lang="en-US" altLang="ja-JP" dirty="0"/>
              <a:t>(</a:t>
            </a:r>
            <a:r>
              <a:rPr lang="ja-JP" altLang="en-US" dirty="0"/>
              <a:t>非同期</a:t>
            </a:r>
            <a:r>
              <a:rPr lang="en-US" altLang="ja-JP" dirty="0"/>
              <a:t>= Asynchronous</a:t>
            </a:r>
            <a:r>
              <a:rPr lang="ja-JP" altLang="en-US" dirty="0"/>
              <a:t>）</a:t>
            </a:r>
            <a:endParaRPr lang="en-US" altLang="ja-JP" dirty="0"/>
          </a:p>
          <a:p>
            <a:r>
              <a:rPr kumimoji="1" lang="ja-JP" altLang="en-US" dirty="0"/>
              <a:t>同時に送受信できる、全二重通信である</a:t>
            </a:r>
            <a:endParaRPr kumimoji="1" lang="en-US" altLang="ja-JP" dirty="0"/>
          </a:p>
          <a:p>
            <a:pPr lvl="1"/>
            <a:r>
              <a:rPr lang="ja-JP" altLang="en-US" dirty="0"/>
              <a:t>その点は、原理上で</a:t>
            </a:r>
            <a:r>
              <a:rPr lang="en-US" altLang="ja-JP" dirty="0"/>
              <a:t>USB</a:t>
            </a:r>
            <a:r>
              <a:rPr lang="ja-JP" altLang="en-US" dirty="0"/>
              <a:t>とは異なる</a:t>
            </a:r>
            <a:endParaRPr lang="en-US" altLang="ja-JP" dirty="0"/>
          </a:p>
          <a:p>
            <a:pPr lvl="1"/>
            <a:endParaRPr kumimoji="1" lang="ja-JP" altLang="en-US" dirty="0"/>
          </a:p>
        </p:txBody>
      </p:sp>
    </p:spTree>
    <p:extLst>
      <p:ext uri="{BB962C8B-B14F-4D97-AF65-F5344CB8AC3E}">
        <p14:creationId xmlns:p14="http://schemas.microsoft.com/office/powerpoint/2010/main" val="8335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277C9-94E4-3CA8-2169-601B2A5A24C0}"/>
              </a:ext>
            </a:extLst>
          </p:cNvPr>
          <p:cNvSpPr>
            <a:spLocks noGrp="1"/>
          </p:cNvSpPr>
          <p:nvPr>
            <p:ph type="title"/>
          </p:nvPr>
        </p:nvSpPr>
        <p:spPr/>
        <p:txBody>
          <a:bodyPr/>
          <a:lstStyle/>
          <a:p>
            <a:r>
              <a:rPr kumimoji="1" lang="en-US" altLang="ja-JP" dirty="0"/>
              <a:t>UART</a:t>
            </a:r>
            <a:r>
              <a:rPr kumimoji="1" lang="ja-JP" altLang="en-US" dirty="0"/>
              <a:t>の用途</a:t>
            </a:r>
          </a:p>
        </p:txBody>
      </p:sp>
      <p:sp>
        <p:nvSpPr>
          <p:cNvPr id="3" name="コンテンツ プレースホルダー 2">
            <a:extLst>
              <a:ext uri="{FF2B5EF4-FFF2-40B4-BE49-F238E27FC236}">
                <a16:creationId xmlns:a16="http://schemas.microsoft.com/office/drawing/2014/main" id="{66530088-3574-56E5-777D-C6765AFDCFCD}"/>
              </a:ext>
            </a:extLst>
          </p:cNvPr>
          <p:cNvSpPr>
            <a:spLocks noGrp="1"/>
          </p:cNvSpPr>
          <p:nvPr>
            <p:ph idx="1"/>
          </p:nvPr>
        </p:nvSpPr>
        <p:spPr/>
        <p:txBody>
          <a:bodyPr/>
          <a:lstStyle/>
          <a:p>
            <a:r>
              <a:rPr kumimoji="1" lang="ja-JP" altLang="en-US" dirty="0"/>
              <a:t>マイコン同士の通信</a:t>
            </a:r>
            <a:endParaRPr kumimoji="1" lang="en-US" altLang="ja-JP" dirty="0"/>
          </a:p>
          <a:p>
            <a:r>
              <a:rPr lang="ja-JP" altLang="en-US" dirty="0"/>
              <a:t>周辺機器との通信。センサー、</a:t>
            </a:r>
            <a:r>
              <a:rPr lang="en-US" altLang="ja-JP" dirty="0"/>
              <a:t>GPS</a:t>
            </a:r>
            <a:r>
              <a:rPr lang="ja-JP" altLang="en-US" dirty="0"/>
              <a:t>モジュール、通信モジュール、液晶表示モジュール等々</a:t>
            </a:r>
            <a:endParaRPr lang="en-US" altLang="ja-JP" dirty="0"/>
          </a:p>
          <a:p>
            <a:pPr lvl="1"/>
            <a:r>
              <a:rPr lang="ja-JP" altLang="en-US" dirty="0"/>
              <a:t>高速さを重視する場合には、</a:t>
            </a:r>
            <a:r>
              <a:rPr lang="en-US" altLang="ja-JP" dirty="0"/>
              <a:t>UART</a:t>
            </a:r>
            <a:r>
              <a:rPr lang="ja-JP" altLang="en-US" dirty="0"/>
              <a:t>でなく</a:t>
            </a:r>
            <a:r>
              <a:rPr lang="en-US" altLang="ja-JP" dirty="0"/>
              <a:t>SPI</a:t>
            </a:r>
            <a:r>
              <a:rPr lang="ja-JP" altLang="en-US" dirty="0"/>
              <a:t>を用いる例が多いが、</a:t>
            </a:r>
            <a:r>
              <a:rPr lang="en-US" altLang="ja-JP" dirty="0"/>
              <a:t>SPI</a:t>
            </a:r>
            <a:r>
              <a:rPr lang="ja-JP" altLang="en-US" dirty="0"/>
              <a:t>は基本</a:t>
            </a:r>
            <a:r>
              <a:rPr lang="en-US" altLang="ja-JP" dirty="0"/>
              <a:t>4</a:t>
            </a:r>
            <a:r>
              <a:rPr lang="ja-JP" altLang="en-US" dirty="0"/>
              <a:t>本線が必須であり配線が多くなる</a:t>
            </a:r>
            <a:endParaRPr lang="en-US" altLang="ja-JP" dirty="0"/>
          </a:p>
          <a:p>
            <a:r>
              <a:rPr lang="ja-JP" altLang="en-US" dirty="0"/>
              <a:t>デバッグ用途。変数値の確認や、コマンド送出など</a:t>
            </a:r>
            <a:endParaRPr lang="en-US" altLang="ja-JP" dirty="0"/>
          </a:p>
          <a:p>
            <a:r>
              <a:rPr lang="ja-JP" altLang="en-US" dirty="0"/>
              <a:t>マイコンへのファームウェアの書き込み</a:t>
            </a:r>
            <a:endParaRPr lang="en-US" altLang="ja-JP" dirty="0"/>
          </a:p>
          <a:p>
            <a:r>
              <a:rPr lang="ja-JP" altLang="en-US" dirty="0"/>
              <a:t>複数系統</a:t>
            </a:r>
            <a:r>
              <a:rPr lang="en-US" altLang="ja-JP" dirty="0"/>
              <a:t>UART</a:t>
            </a:r>
            <a:r>
              <a:rPr lang="ja-JP" altLang="en-US" dirty="0"/>
              <a:t>を持つマイコンだと、同時に複数モジュールとやりとりできる。片方をデバッグ用途にしたりもできる。</a:t>
            </a:r>
            <a:endParaRPr lang="en-US" altLang="ja-JP" dirty="0"/>
          </a:p>
        </p:txBody>
      </p:sp>
    </p:spTree>
    <p:extLst>
      <p:ext uri="{BB962C8B-B14F-4D97-AF65-F5344CB8AC3E}">
        <p14:creationId xmlns:p14="http://schemas.microsoft.com/office/powerpoint/2010/main" val="370852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C7B88-1215-AB0B-69F0-403B7B6C14B7}"/>
              </a:ext>
            </a:extLst>
          </p:cNvPr>
          <p:cNvSpPr>
            <a:spLocks noGrp="1"/>
          </p:cNvSpPr>
          <p:nvPr>
            <p:ph type="title"/>
          </p:nvPr>
        </p:nvSpPr>
        <p:spPr/>
        <p:txBody>
          <a:bodyPr/>
          <a:lstStyle/>
          <a:p>
            <a:r>
              <a:rPr kumimoji="1" lang="ja-JP" altLang="en-US" dirty="0"/>
              <a:t>何でエコーバック試すといいのか</a:t>
            </a:r>
          </a:p>
        </p:txBody>
      </p:sp>
      <p:sp>
        <p:nvSpPr>
          <p:cNvPr id="3" name="コンテンツ プレースホルダー 2">
            <a:extLst>
              <a:ext uri="{FF2B5EF4-FFF2-40B4-BE49-F238E27FC236}">
                <a16:creationId xmlns:a16="http://schemas.microsoft.com/office/drawing/2014/main" id="{ADA9A253-493A-31B6-947D-AE2972EDC155}"/>
              </a:ext>
            </a:extLst>
          </p:cNvPr>
          <p:cNvSpPr>
            <a:spLocks noGrp="1"/>
          </p:cNvSpPr>
          <p:nvPr>
            <p:ph idx="1"/>
          </p:nvPr>
        </p:nvSpPr>
        <p:spPr/>
        <p:txBody>
          <a:bodyPr/>
          <a:lstStyle/>
          <a:p>
            <a:r>
              <a:rPr lang="ja-JP" altLang="en-US" dirty="0"/>
              <a:t>エコーバックとは、送信したデータをそのまま受信側から送信側へ折り返すこと</a:t>
            </a:r>
            <a:endParaRPr lang="en-US" altLang="ja-JP" dirty="0"/>
          </a:p>
          <a:p>
            <a:r>
              <a:rPr kumimoji="1" lang="ja-JP" altLang="en-US" dirty="0"/>
              <a:t>送信側から受信側、そして受信側から送信側への通信経路が正常に動作しているかを確認できる</a:t>
            </a:r>
            <a:endParaRPr kumimoji="1" lang="en-US" altLang="ja-JP" dirty="0"/>
          </a:p>
          <a:p>
            <a:r>
              <a:rPr kumimoji="1" lang="ja-JP" altLang="en-US" dirty="0"/>
              <a:t>送受信するソフトウェアのデバッグ用に環境を用意できる</a:t>
            </a:r>
            <a:endParaRPr kumimoji="1" lang="en-US" altLang="ja-JP" dirty="0"/>
          </a:p>
          <a:p>
            <a:r>
              <a:rPr lang="ja-JP" altLang="en-US" dirty="0"/>
              <a:t>ハードウェアの問題かソフトウェアの問題か切り分けられることが多い</a:t>
            </a:r>
            <a:endParaRPr kumimoji="1" lang="ja-JP" altLang="en-US" dirty="0"/>
          </a:p>
        </p:txBody>
      </p:sp>
    </p:spTree>
    <p:extLst>
      <p:ext uri="{BB962C8B-B14F-4D97-AF65-F5344CB8AC3E}">
        <p14:creationId xmlns:p14="http://schemas.microsoft.com/office/powerpoint/2010/main" val="105250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9258-B205-766F-4074-29895212BA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072521-83F1-6F5A-CE2A-2C71D3931C37}"/>
              </a:ext>
            </a:extLst>
          </p:cNvPr>
          <p:cNvSpPr>
            <a:spLocks noGrp="1"/>
          </p:cNvSpPr>
          <p:nvPr>
            <p:ph type="title"/>
          </p:nvPr>
        </p:nvSpPr>
        <p:spPr/>
        <p:txBody>
          <a:bodyPr/>
          <a:lstStyle/>
          <a:p>
            <a:r>
              <a:rPr kumimoji="1" lang="ja-JP" altLang="en-US" dirty="0"/>
              <a:t>複数マイコン経由でエコーバックの利点</a:t>
            </a:r>
          </a:p>
        </p:txBody>
      </p:sp>
      <p:sp>
        <p:nvSpPr>
          <p:cNvPr id="3" name="コンテンツ プレースホルダー 2">
            <a:extLst>
              <a:ext uri="{FF2B5EF4-FFF2-40B4-BE49-F238E27FC236}">
                <a16:creationId xmlns:a16="http://schemas.microsoft.com/office/drawing/2014/main" id="{199F4E5F-BB86-E7F1-2138-B1AE1F6394FF}"/>
              </a:ext>
            </a:extLst>
          </p:cNvPr>
          <p:cNvSpPr>
            <a:spLocks noGrp="1"/>
          </p:cNvSpPr>
          <p:nvPr>
            <p:ph idx="1"/>
          </p:nvPr>
        </p:nvSpPr>
        <p:spPr>
          <a:xfrm>
            <a:off x="838200" y="1825625"/>
            <a:ext cx="10515600" cy="2129155"/>
          </a:xfrm>
        </p:spPr>
        <p:txBody>
          <a:bodyPr/>
          <a:lstStyle/>
          <a:p>
            <a:r>
              <a:rPr kumimoji="1" lang="ja-JP" altLang="en-US" dirty="0"/>
              <a:t>バーチャル</a:t>
            </a:r>
            <a:r>
              <a:rPr kumimoji="1" lang="en-US" altLang="ja-JP" dirty="0"/>
              <a:t>COM</a:t>
            </a:r>
            <a:r>
              <a:rPr kumimoji="1" lang="ja-JP" altLang="en-US" dirty="0"/>
              <a:t>ポートが複数になる</a:t>
            </a:r>
            <a:endParaRPr kumimoji="1" lang="en-US" altLang="ja-JP" dirty="0"/>
          </a:p>
          <a:p>
            <a:r>
              <a:rPr lang="en-US" altLang="ja-JP" dirty="0"/>
              <a:t>COM</a:t>
            </a:r>
            <a:r>
              <a:rPr lang="ja-JP" altLang="en-US" dirty="0"/>
              <a:t>ポート複数あると、通信の実験がしやすい</a:t>
            </a:r>
            <a:endParaRPr lang="en-US" altLang="ja-JP" dirty="0"/>
          </a:p>
          <a:p>
            <a:r>
              <a:rPr lang="ja-JP" altLang="en-US" dirty="0"/>
              <a:t>それ用で、良く知らないフリーソフトを入れなくてよくなる</a:t>
            </a:r>
            <a:endParaRPr kumimoji="1" lang="ja-JP" altLang="en-US" dirty="0"/>
          </a:p>
        </p:txBody>
      </p:sp>
      <p:sp>
        <p:nvSpPr>
          <p:cNvPr id="5" name="正方形/長方形 4">
            <a:extLst>
              <a:ext uri="{FF2B5EF4-FFF2-40B4-BE49-F238E27FC236}">
                <a16:creationId xmlns:a16="http://schemas.microsoft.com/office/drawing/2014/main" id="{2129CCFD-D1C5-3DDE-493C-98A7D961BAE3}"/>
              </a:ext>
            </a:extLst>
          </p:cNvPr>
          <p:cNvSpPr/>
          <p:nvPr/>
        </p:nvSpPr>
        <p:spPr>
          <a:xfrm>
            <a:off x="1948815" y="3469005"/>
            <a:ext cx="8409623"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PC</a:t>
            </a:r>
            <a:endParaRPr kumimoji="1" lang="ja-JP" altLang="en-US" b="1" dirty="0">
              <a:solidFill>
                <a:schemeClr val="accent5">
                  <a:lumMod val="60000"/>
                  <a:lumOff val="40000"/>
                </a:schemeClr>
              </a:solidFill>
            </a:endParaRPr>
          </a:p>
        </p:txBody>
      </p:sp>
      <p:sp>
        <p:nvSpPr>
          <p:cNvPr id="6" name="正方形/長方形 5">
            <a:extLst>
              <a:ext uri="{FF2B5EF4-FFF2-40B4-BE49-F238E27FC236}">
                <a16:creationId xmlns:a16="http://schemas.microsoft.com/office/drawing/2014/main" id="{4B922B75-11BF-45D4-AD9D-C692F1CB54C7}"/>
              </a:ext>
            </a:extLst>
          </p:cNvPr>
          <p:cNvSpPr/>
          <p:nvPr/>
        </p:nvSpPr>
        <p:spPr>
          <a:xfrm>
            <a:off x="1948815" y="6105206"/>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endParaRPr kumimoji="1" lang="ja-JP" altLang="en-US" b="1" dirty="0">
              <a:solidFill>
                <a:schemeClr val="accent4">
                  <a:lumMod val="75000"/>
                </a:schemeClr>
              </a:solidFill>
            </a:endParaRPr>
          </a:p>
        </p:txBody>
      </p:sp>
      <p:sp>
        <p:nvSpPr>
          <p:cNvPr id="7" name="正方形/長方形 6">
            <a:extLst>
              <a:ext uri="{FF2B5EF4-FFF2-40B4-BE49-F238E27FC236}">
                <a16:creationId xmlns:a16="http://schemas.microsoft.com/office/drawing/2014/main" id="{18D1877A-C051-A012-FB93-48B192038C69}"/>
              </a:ext>
            </a:extLst>
          </p:cNvPr>
          <p:cNvSpPr/>
          <p:nvPr/>
        </p:nvSpPr>
        <p:spPr>
          <a:xfrm>
            <a:off x="7149465" y="6105206"/>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endParaRPr kumimoji="1" lang="ja-JP" altLang="en-US" b="1" dirty="0">
              <a:solidFill>
                <a:schemeClr val="accent4">
                  <a:lumMod val="75000"/>
                </a:schemeClr>
              </a:solidFill>
            </a:endParaRPr>
          </a:p>
        </p:txBody>
      </p:sp>
      <p:sp>
        <p:nvSpPr>
          <p:cNvPr id="8" name="正方形/長方形 7">
            <a:extLst>
              <a:ext uri="{FF2B5EF4-FFF2-40B4-BE49-F238E27FC236}">
                <a16:creationId xmlns:a16="http://schemas.microsoft.com/office/drawing/2014/main" id="{8EC69932-65C1-66F7-D5BB-EF947E6F5CB9}"/>
              </a:ext>
            </a:extLst>
          </p:cNvPr>
          <p:cNvSpPr/>
          <p:nvPr/>
        </p:nvSpPr>
        <p:spPr>
          <a:xfrm>
            <a:off x="1948815" y="4089717"/>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9" name="正方形/長方形 8">
            <a:extLst>
              <a:ext uri="{FF2B5EF4-FFF2-40B4-BE49-F238E27FC236}">
                <a16:creationId xmlns:a16="http://schemas.microsoft.com/office/drawing/2014/main" id="{E8993D3C-36C4-9CA2-2498-444462BAA444}"/>
              </a:ext>
            </a:extLst>
          </p:cNvPr>
          <p:cNvSpPr/>
          <p:nvPr/>
        </p:nvSpPr>
        <p:spPr>
          <a:xfrm>
            <a:off x="7163750" y="4089717"/>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10" name="正方形/長方形 9">
            <a:extLst>
              <a:ext uri="{FF2B5EF4-FFF2-40B4-BE49-F238E27FC236}">
                <a16:creationId xmlns:a16="http://schemas.microsoft.com/office/drawing/2014/main" id="{0BF655E0-B0C9-C9E7-08A4-0E010782CCC1}"/>
              </a:ext>
            </a:extLst>
          </p:cNvPr>
          <p:cNvSpPr/>
          <p:nvPr/>
        </p:nvSpPr>
        <p:spPr>
          <a:xfrm>
            <a:off x="1948815" y="4761547"/>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1" name="正方形/長方形 10">
            <a:extLst>
              <a:ext uri="{FF2B5EF4-FFF2-40B4-BE49-F238E27FC236}">
                <a16:creationId xmlns:a16="http://schemas.microsoft.com/office/drawing/2014/main" id="{8E4A195F-7008-7EAE-E8FE-B12B26964532}"/>
              </a:ext>
            </a:extLst>
          </p:cNvPr>
          <p:cNvSpPr/>
          <p:nvPr/>
        </p:nvSpPr>
        <p:spPr>
          <a:xfrm>
            <a:off x="7163750" y="4761547"/>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13" name="直線矢印コネクタ 12">
            <a:extLst>
              <a:ext uri="{FF2B5EF4-FFF2-40B4-BE49-F238E27FC236}">
                <a16:creationId xmlns:a16="http://schemas.microsoft.com/office/drawing/2014/main" id="{9FE8C05C-5DE4-88C0-4E94-5B9F66E36877}"/>
              </a:ext>
            </a:extLst>
          </p:cNvPr>
          <p:cNvCxnSpPr>
            <a:cxnSpLocks/>
          </p:cNvCxnSpPr>
          <p:nvPr/>
        </p:nvCxnSpPr>
        <p:spPr>
          <a:xfrm rot="10800000">
            <a:off x="5292090" y="6531290"/>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a:extLst>
              <a:ext uri="{FF2B5EF4-FFF2-40B4-BE49-F238E27FC236}">
                <a16:creationId xmlns:a16="http://schemas.microsoft.com/office/drawing/2014/main" id="{EAAB390A-2262-CD08-947A-F0C12896591D}"/>
              </a:ext>
            </a:extLst>
          </p:cNvPr>
          <p:cNvCxnSpPr/>
          <p:nvPr/>
        </p:nvCxnSpPr>
        <p:spPr>
          <a:xfrm>
            <a:off x="5292090" y="6207124"/>
            <a:ext cx="1857375"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 name="テキスト ボックス 14">
            <a:extLst>
              <a:ext uri="{FF2B5EF4-FFF2-40B4-BE49-F238E27FC236}">
                <a16:creationId xmlns:a16="http://schemas.microsoft.com/office/drawing/2014/main" id="{68E46F1B-A7F6-D2E6-D9A7-E9058CFCA624}"/>
              </a:ext>
            </a:extLst>
          </p:cNvPr>
          <p:cNvSpPr txBox="1"/>
          <p:nvPr/>
        </p:nvSpPr>
        <p:spPr>
          <a:xfrm>
            <a:off x="5292089" y="5858074"/>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6" name="テキスト ボックス 15">
            <a:extLst>
              <a:ext uri="{FF2B5EF4-FFF2-40B4-BE49-F238E27FC236}">
                <a16:creationId xmlns:a16="http://schemas.microsoft.com/office/drawing/2014/main" id="{F65C1EAD-3414-1941-8442-57306A0A136E}"/>
              </a:ext>
            </a:extLst>
          </p:cNvPr>
          <p:cNvSpPr txBox="1"/>
          <p:nvPr/>
        </p:nvSpPr>
        <p:spPr>
          <a:xfrm>
            <a:off x="6572414" y="5858074"/>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17" name="テキスト ボックス 16">
            <a:extLst>
              <a:ext uri="{FF2B5EF4-FFF2-40B4-BE49-F238E27FC236}">
                <a16:creationId xmlns:a16="http://schemas.microsoft.com/office/drawing/2014/main" id="{2B64D86E-1FFA-31BA-B13D-47E2B4DC0E2D}"/>
              </a:ext>
            </a:extLst>
          </p:cNvPr>
          <p:cNvSpPr txBox="1"/>
          <p:nvPr/>
        </p:nvSpPr>
        <p:spPr>
          <a:xfrm>
            <a:off x="5292089" y="6212777"/>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18" name="テキスト ボックス 17">
            <a:extLst>
              <a:ext uri="{FF2B5EF4-FFF2-40B4-BE49-F238E27FC236}">
                <a16:creationId xmlns:a16="http://schemas.microsoft.com/office/drawing/2014/main" id="{9B65090E-668F-0709-42A3-27514FD0087B}"/>
              </a:ext>
            </a:extLst>
          </p:cNvPr>
          <p:cNvSpPr txBox="1"/>
          <p:nvPr/>
        </p:nvSpPr>
        <p:spPr>
          <a:xfrm>
            <a:off x="6572414" y="6212777"/>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9" name="正方形/長方形 18">
            <a:extLst>
              <a:ext uri="{FF2B5EF4-FFF2-40B4-BE49-F238E27FC236}">
                <a16:creationId xmlns:a16="http://schemas.microsoft.com/office/drawing/2014/main" id="{1013DBBE-2077-7A6E-15E0-954F6AC03BBE}"/>
              </a:ext>
            </a:extLst>
          </p:cNvPr>
          <p:cNvSpPr/>
          <p:nvPr/>
        </p:nvSpPr>
        <p:spPr>
          <a:xfrm>
            <a:off x="1948815" y="5598160"/>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20" name="正方形/長方形 19">
            <a:extLst>
              <a:ext uri="{FF2B5EF4-FFF2-40B4-BE49-F238E27FC236}">
                <a16:creationId xmlns:a16="http://schemas.microsoft.com/office/drawing/2014/main" id="{402F35B5-2AD4-389E-7E95-A6E59A6A70AB}"/>
              </a:ext>
            </a:extLst>
          </p:cNvPr>
          <p:cNvSpPr/>
          <p:nvPr/>
        </p:nvSpPr>
        <p:spPr>
          <a:xfrm>
            <a:off x="7149465" y="5598160"/>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21" name="直線矢印コネクタ 20">
            <a:extLst>
              <a:ext uri="{FF2B5EF4-FFF2-40B4-BE49-F238E27FC236}">
                <a16:creationId xmlns:a16="http://schemas.microsoft.com/office/drawing/2014/main" id="{5838E5C7-2DA6-4EDD-4D32-F332F0FCADA8}"/>
              </a:ext>
            </a:extLst>
          </p:cNvPr>
          <p:cNvCxnSpPr>
            <a:cxnSpLocks/>
            <a:stCxn id="19" idx="0"/>
          </p:cNvCxnSpPr>
          <p:nvPr/>
        </p:nvCxnSpPr>
        <p:spPr>
          <a:xfrm flipV="1">
            <a:off x="3553302" y="5192708"/>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a:extLst>
              <a:ext uri="{FF2B5EF4-FFF2-40B4-BE49-F238E27FC236}">
                <a16:creationId xmlns:a16="http://schemas.microsoft.com/office/drawing/2014/main" id="{26207C89-C22C-09E9-8074-36E3EC015784}"/>
              </a:ext>
            </a:extLst>
          </p:cNvPr>
          <p:cNvCxnSpPr>
            <a:cxnSpLocks/>
          </p:cNvCxnSpPr>
          <p:nvPr/>
        </p:nvCxnSpPr>
        <p:spPr>
          <a:xfrm flipV="1">
            <a:off x="8792525" y="5192708"/>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85607238-A31E-5ACD-5416-B345AA8F8484}"/>
              </a:ext>
            </a:extLst>
          </p:cNvPr>
          <p:cNvSpPr txBox="1"/>
          <p:nvPr/>
        </p:nvSpPr>
        <p:spPr>
          <a:xfrm>
            <a:off x="5819064" y="5546807"/>
            <a:ext cx="803425" cy="369332"/>
          </a:xfrm>
          <a:prstGeom prst="rect">
            <a:avLst/>
          </a:prstGeom>
          <a:noFill/>
        </p:spPr>
        <p:txBody>
          <a:bodyPr wrap="none" rtlCol="0">
            <a:spAutoFit/>
          </a:bodyPr>
          <a:lstStyle/>
          <a:p>
            <a:r>
              <a:rPr kumimoji="1" lang="en-US" altLang="ja-JP" dirty="0"/>
              <a:t>UART</a:t>
            </a:r>
            <a:endParaRPr kumimoji="1" lang="ja-JP" altLang="en-US" dirty="0"/>
          </a:p>
        </p:txBody>
      </p:sp>
    </p:spTree>
    <p:extLst>
      <p:ext uri="{BB962C8B-B14F-4D97-AF65-F5344CB8AC3E}">
        <p14:creationId xmlns:p14="http://schemas.microsoft.com/office/powerpoint/2010/main" val="31499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18072-013A-2533-C050-3C101131BB43}"/>
              </a:ext>
            </a:extLst>
          </p:cNvPr>
          <p:cNvSpPr>
            <a:spLocks noGrp="1"/>
          </p:cNvSpPr>
          <p:nvPr>
            <p:ph type="title"/>
          </p:nvPr>
        </p:nvSpPr>
        <p:spPr/>
        <p:txBody>
          <a:bodyPr/>
          <a:lstStyle/>
          <a:p>
            <a:r>
              <a:rPr kumimoji="1" lang="ja-JP" altLang="en-US" dirty="0"/>
              <a:t>シリアル接続、シリアル通信とは</a:t>
            </a:r>
          </a:p>
        </p:txBody>
      </p:sp>
      <p:sp>
        <p:nvSpPr>
          <p:cNvPr id="3" name="コンテンツ プレースホルダー 2">
            <a:extLst>
              <a:ext uri="{FF2B5EF4-FFF2-40B4-BE49-F238E27FC236}">
                <a16:creationId xmlns:a16="http://schemas.microsoft.com/office/drawing/2014/main" id="{29A8958D-B9CC-1632-2CB2-8C67DBA66495}"/>
              </a:ext>
            </a:extLst>
          </p:cNvPr>
          <p:cNvSpPr>
            <a:spLocks noGrp="1"/>
          </p:cNvSpPr>
          <p:nvPr>
            <p:ph idx="1"/>
          </p:nvPr>
        </p:nvSpPr>
        <p:spPr/>
        <p:txBody>
          <a:bodyPr/>
          <a:lstStyle/>
          <a:p>
            <a:r>
              <a:rPr kumimoji="1" lang="ja-JP" altLang="en-US" dirty="0"/>
              <a:t>「</a:t>
            </a:r>
            <a:r>
              <a:rPr kumimoji="1" lang="en-US" altLang="ja-JP" dirty="0"/>
              <a:t>series</a:t>
            </a:r>
            <a:r>
              <a:rPr kumimoji="1" lang="ja-JP" altLang="en-US" dirty="0"/>
              <a:t>」（列・連続）と同じ語源</a:t>
            </a:r>
            <a:endParaRPr kumimoji="1" lang="en-US" altLang="ja-JP" dirty="0"/>
          </a:p>
          <a:p>
            <a:r>
              <a:rPr kumimoji="1" lang="ja-JP" altLang="en-US" dirty="0"/>
              <a:t>順番、連続、ということで、１つずつ順番に送信する</a:t>
            </a:r>
            <a:endParaRPr kumimoji="1" lang="en-US" altLang="ja-JP" dirty="0"/>
          </a:p>
          <a:p>
            <a:r>
              <a:rPr lang="ja-JP" altLang="en-US" dirty="0"/>
              <a:t>配線がシンプルである</a:t>
            </a:r>
            <a:endParaRPr kumimoji="1" lang="en-US" altLang="ja-JP" dirty="0"/>
          </a:p>
          <a:p>
            <a:r>
              <a:rPr lang="ja-JP" altLang="en-US" dirty="0"/>
              <a:t>対照語的なものに「パラレル通信」がある</a:t>
            </a:r>
            <a:endParaRPr lang="en-US" altLang="ja-JP" dirty="0"/>
          </a:p>
          <a:p>
            <a:pPr lvl="1"/>
            <a:r>
              <a:rPr kumimoji="1" lang="ja-JP" altLang="en-US" dirty="0"/>
              <a:t>パラレル通信は線が複数必要である</a:t>
            </a:r>
            <a:endParaRPr kumimoji="1" lang="en-US" altLang="ja-JP" dirty="0"/>
          </a:p>
          <a:p>
            <a:pPr lvl="1"/>
            <a:r>
              <a:rPr lang="ja-JP" altLang="en-US" dirty="0"/>
              <a:t>複数線があると、ズレないように同期して通信するのが難易度上がる</a:t>
            </a:r>
            <a:endParaRPr kumimoji="1" lang="en-US" altLang="ja-JP" dirty="0"/>
          </a:p>
          <a:p>
            <a:endParaRPr kumimoji="1" lang="ja-JP" altLang="en-US" dirty="0"/>
          </a:p>
        </p:txBody>
      </p:sp>
    </p:spTree>
    <p:extLst>
      <p:ext uri="{BB962C8B-B14F-4D97-AF65-F5344CB8AC3E}">
        <p14:creationId xmlns:p14="http://schemas.microsoft.com/office/powerpoint/2010/main" val="96542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FDC394-48E6-DC4F-3056-DD4574A9B450}"/>
              </a:ext>
            </a:extLst>
          </p:cNvPr>
          <p:cNvSpPr>
            <a:spLocks noGrp="1"/>
          </p:cNvSpPr>
          <p:nvPr>
            <p:ph type="title"/>
          </p:nvPr>
        </p:nvSpPr>
        <p:spPr/>
        <p:txBody>
          <a:bodyPr/>
          <a:lstStyle/>
          <a:p>
            <a:r>
              <a:rPr kumimoji="1" lang="ja-JP" altLang="en-US" dirty="0"/>
              <a:t>シリアル通信の具体例</a:t>
            </a:r>
          </a:p>
        </p:txBody>
      </p:sp>
      <p:sp>
        <p:nvSpPr>
          <p:cNvPr id="3" name="コンテンツ プレースホルダー 2">
            <a:extLst>
              <a:ext uri="{FF2B5EF4-FFF2-40B4-BE49-F238E27FC236}">
                <a16:creationId xmlns:a16="http://schemas.microsoft.com/office/drawing/2014/main" id="{479B14B1-087C-6FC3-CADF-182143D91B7B}"/>
              </a:ext>
            </a:extLst>
          </p:cNvPr>
          <p:cNvSpPr>
            <a:spLocks noGrp="1"/>
          </p:cNvSpPr>
          <p:nvPr>
            <p:ph idx="1"/>
          </p:nvPr>
        </p:nvSpPr>
        <p:spPr/>
        <p:txBody>
          <a:bodyPr/>
          <a:lstStyle/>
          <a:p>
            <a:r>
              <a:rPr lang="ja-JP" altLang="en-US" dirty="0"/>
              <a:t>マイコン等でよく使うもの</a:t>
            </a:r>
            <a:endParaRPr lang="en-US" altLang="ja-JP" dirty="0"/>
          </a:p>
          <a:p>
            <a:pPr lvl="1"/>
            <a:r>
              <a:rPr lang="en-US" altLang="ja-JP" dirty="0"/>
              <a:t>UART</a:t>
            </a:r>
          </a:p>
          <a:p>
            <a:pPr lvl="1"/>
            <a:r>
              <a:rPr lang="en-US" altLang="ja-JP" dirty="0"/>
              <a:t>I2C</a:t>
            </a:r>
          </a:p>
          <a:p>
            <a:pPr lvl="1"/>
            <a:r>
              <a:rPr lang="en-US" altLang="ja-JP" dirty="0"/>
              <a:t>SPI</a:t>
            </a:r>
          </a:p>
          <a:p>
            <a:pPr lvl="1"/>
            <a:r>
              <a:rPr lang="en-US" altLang="ja-JP" dirty="0"/>
              <a:t>USB</a:t>
            </a:r>
          </a:p>
          <a:p>
            <a:r>
              <a:rPr lang="ja-JP" altLang="en-US" dirty="0"/>
              <a:t>高速なもの</a:t>
            </a:r>
            <a:endParaRPr lang="en-US" altLang="ja-JP" dirty="0"/>
          </a:p>
          <a:p>
            <a:pPr lvl="1"/>
            <a:r>
              <a:rPr kumimoji="1" lang="en-US" altLang="ja-JP" dirty="0"/>
              <a:t>SATA</a:t>
            </a:r>
          </a:p>
          <a:p>
            <a:pPr lvl="2"/>
            <a:r>
              <a:rPr lang="en-US" altLang="ja-JP" dirty="0"/>
              <a:t>ATAPI</a:t>
            </a:r>
            <a:r>
              <a:rPr lang="ja-JP" altLang="en-US" dirty="0"/>
              <a:t>と同様、内臓</a:t>
            </a:r>
            <a:r>
              <a:rPr lang="en-US" altLang="ja-JP" dirty="0"/>
              <a:t>HDD</a:t>
            </a:r>
            <a:r>
              <a:rPr lang="ja-JP" altLang="en-US" dirty="0"/>
              <a:t>接続等で使用の規格だが、パラレルでなくシリアルという違いがある</a:t>
            </a:r>
            <a:endParaRPr kumimoji="1" lang="en-US" altLang="ja-JP" dirty="0"/>
          </a:p>
          <a:p>
            <a:pPr lvl="1"/>
            <a:r>
              <a:rPr lang="en-US" altLang="ja-JP" dirty="0"/>
              <a:t>PCI</a:t>
            </a:r>
            <a:r>
              <a:rPr lang="ja-JP" altLang="en-US" dirty="0"/>
              <a:t> </a:t>
            </a:r>
            <a:r>
              <a:rPr lang="en-US" altLang="ja-JP" dirty="0"/>
              <a:t>Express</a:t>
            </a:r>
          </a:p>
          <a:p>
            <a:pPr lvl="2"/>
            <a:r>
              <a:rPr kumimoji="1" lang="en-US" altLang="ja-JP" dirty="0"/>
              <a:t>1990</a:t>
            </a:r>
            <a:r>
              <a:rPr kumimoji="1" lang="ja-JP" altLang="en-US" dirty="0"/>
              <a:t>年代のマザーボードは</a:t>
            </a:r>
            <a:r>
              <a:rPr kumimoji="1" lang="en-US" altLang="ja-JP" dirty="0"/>
              <a:t>PCI</a:t>
            </a:r>
            <a:r>
              <a:rPr kumimoji="1" lang="ja-JP" altLang="en-US" dirty="0"/>
              <a:t>だった。パラレルで限界がありシリアルになった</a:t>
            </a:r>
          </a:p>
        </p:txBody>
      </p:sp>
    </p:spTree>
    <p:extLst>
      <p:ext uri="{BB962C8B-B14F-4D97-AF65-F5344CB8AC3E}">
        <p14:creationId xmlns:p14="http://schemas.microsoft.com/office/powerpoint/2010/main" val="323792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EACD0-10FD-63A8-224F-556D6F8458E9}"/>
              </a:ext>
            </a:extLst>
          </p:cNvPr>
          <p:cNvSpPr>
            <a:spLocks noGrp="1"/>
          </p:cNvSpPr>
          <p:nvPr>
            <p:ph type="title"/>
          </p:nvPr>
        </p:nvSpPr>
        <p:spPr/>
        <p:txBody>
          <a:bodyPr/>
          <a:lstStyle/>
          <a:p>
            <a:r>
              <a:rPr lang="ja-JP" altLang="en-US" dirty="0"/>
              <a:t>本勉強会のテーマ</a:t>
            </a:r>
            <a:endParaRPr kumimoji="1" lang="ja-JP" altLang="en-US" dirty="0"/>
          </a:p>
        </p:txBody>
      </p:sp>
      <p:sp>
        <p:nvSpPr>
          <p:cNvPr id="3" name="コンテンツ プレースホルダー 2">
            <a:extLst>
              <a:ext uri="{FF2B5EF4-FFF2-40B4-BE49-F238E27FC236}">
                <a16:creationId xmlns:a16="http://schemas.microsoft.com/office/drawing/2014/main" id="{2D030BEA-0766-2440-B642-64A81B026CCA}"/>
              </a:ext>
            </a:extLst>
          </p:cNvPr>
          <p:cNvSpPr>
            <a:spLocks noGrp="1"/>
          </p:cNvSpPr>
          <p:nvPr>
            <p:ph idx="1"/>
          </p:nvPr>
        </p:nvSpPr>
        <p:spPr/>
        <p:txBody>
          <a:bodyPr>
            <a:normAutofit/>
          </a:bodyPr>
          <a:lstStyle/>
          <a:p>
            <a:pPr lvl="1"/>
            <a:r>
              <a:rPr lang="ja-JP" altLang="en-US" sz="3200" dirty="0"/>
              <a:t>マイコンの動作を</a:t>
            </a:r>
            <a:r>
              <a:rPr lang="en-US" altLang="ja-JP" sz="3200" dirty="0"/>
              <a:t>WEB</a:t>
            </a:r>
            <a:r>
              <a:rPr lang="ja-JP" altLang="en-US" sz="3200" dirty="0"/>
              <a:t>サイト上のシミュレーションできることを紹介</a:t>
            </a:r>
            <a:endParaRPr lang="en-US" altLang="ja-JP" sz="3200" dirty="0"/>
          </a:p>
          <a:p>
            <a:pPr lvl="1"/>
            <a:r>
              <a:rPr kumimoji="1" lang="ja-JP" altLang="en-US" sz="3200" dirty="0"/>
              <a:t>活用法の具体例を示すため、</a:t>
            </a:r>
            <a:r>
              <a:rPr kumimoji="1" lang="en-US" altLang="ja-JP" sz="3200" dirty="0"/>
              <a:t>UART</a:t>
            </a:r>
            <a:r>
              <a:rPr kumimoji="1" lang="ja-JP" altLang="en-US" sz="3200" dirty="0"/>
              <a:t>通信にフォーカスし、その概要や特徴も説明する</a:t>
            </a:r>
          </a:p>
        </p:txBody>
      </p:sp>
    </p:spTree>
    <p:extLst>
      <p:ext uri="{BB962C8B-B14F-4D97-AF65-F5344CB8AC3E}">
        <p14:creationId xmlns:p14="http://schemas.microsoft.com/office/powerpoint/2010/main" val="40603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45447-01E2-3A42-8DCD-06BAB9DE9641}"/>
              </a:ext>
            </a:extLst>
          </p:cNvPr>
          <p:cNvSpPr>
            <a:spLocks noGrp="1"/>
          </p:cNvSpPr>
          <p:nvPr>
            <p:ph type="title"/>
          </p:nvPr>
        </p:nvSpPr>
        <p:spPr/>
        <p:txBody>
          <a:bodyPr/>
          <a:lstStyle/>
          <a:p>
            <a:r>
              <a:rPr kumimoji="1" lang="en-US" altLang="ja-JP" dirty="0"/>
              <a:t>USB</a:t>
            </a:r>
            <a:endParaRPr kumimoji="1" lang="ja-JP" altLang="en-US" dirty="0"/>
          </a:p>
        </p:txBody>
      </p:sp>
      <p:sp>
        <p:nvSpPr>
          <p:cNvPr id="3" name="コンテンツ プレースホルダー 2">
            <a:extLst>
              <a:ext uri="{FF2B5EF4-FFF2-40B4-BE49-F238E27FC236}">
                <a16:creationId xmlns:a16="http://schemas.microsoft.com/office/drawing/2014/main" id="{5727B771-6507-245B-4CB1-14A757DF5D01}"/>
              </a:ext>
            </a:extLst>
          </p:cNvPr>
          <p:cNvSpPr>
            <a:spLocks noGrp="1"/>
          </p:cNvSpPr>
          <p:nvPr>
            <p:ph idx="1"/>
          </p:nvPr>
        </p:nvSpPr>
        <p:spPr/>
        <p:txBody>
          <a:bodyPr>
            <a:normAutofit fontScale="92500" lnSpcReduction="10000"/>
          </a:bodyPr>
          <a:lstStyle/>
          <a:p>
            <a:r>
              <a:rPr kumimoji="1" lang="en-US" altLang="ja-JP" dirty="0"/>
              <a:t>VCC</a:t>
            </a:r>
            <a:r>
              <a:rPr kumimoji="1" lang="ja-JP" altLang="en-US" dirty="0"/>
              <a:t>、</a:t>
            </a:r>
            <a:r>
              <a:rPr kumimoji="1" lang="en-US" altLang="ja-JP" dirty="0"/>
              <a:t>GND</a:t>
            </a:r>
            <a:r>
              <a:rPr kumimoji="1" lang="ja-JP" altLang="en-US" dirty="0"/>
              <a:t>、</a:t>
            </a:r>
            <a:r>
              <a:rPr kumimoji="1" lang="en-US" altLang="ja-JP" dirty="0"/>
              <a:t>D+</a:t>
            </a:r>
            <a:r>
              <a:rPr kumimoji="1" lang="ja-JP" altLang="en-US" dirty="0"/>
              <a:t>、</a:t>
            </a:r>
            <a:r>
              <a:rPr kumimoji="1" lang="en-US" altLang="ja-JP" dirty="0"/>
              <a:t>D-</a:t>
            </a:r>
            <a:r>
              <a:rPr kumimoji="1" lang="ja-JP" altLang="en-US" dirty="0"/>
              <a:t>の</a:t>
            </a:r>
            <a:r>
              <a:rPr kumimoji="1" lang="en-US" altLang="ja-JP" dirty="0"/>
              <a:t>4</a:t>
            </a:r>
            <a:r>
              <a:rPr kumimoji="1" lang="ja-JP" altLang="en-US" dirty="0"/>
              <a:t>本線で通信する</a:t>
            </a:r>
            <a:endParaRPr kumimoji="1" lang="en-US" altLang="ja-JP" dirty="0"/>
          </a:p>
          <a:p>
            <a:pPr lvl="1"/>
            <a:r>
              <a:rPr lang="ja-JP" altLang="en-US" dirty="0"/>
              <a:t>前者２つは、電源用</a:t>
            </a:r>
            <a:endParaRPr kumimoji="1" lang="en-US" altLang="ja-JP" dirty="0"/>
          </a:p>
          <a:p>
            <a:pPr lvl="1"/>
            <a:r>
              <a:rPr kumimoji="1" lang="en-US" altLang="ja-JP" dirty="0"/>
              <a:t>D+</a:t>
            </a:r>
            <a:r>
              <a:rPr kumimoji="1" lang="ja-JP" altLang="en-US" dirty="0"/>
              <a:t>と</a:t>
            </a:r>
            <a:r>
              <a:rPr kumimoji="1" lang="en-US" altLang="ja-JP" dirty="0"/>
              <a:t>D-</a:t>
            </a:r>
            <a:r>
              <a:rPr kumimoji="1" lang="ja-JP" altLang="en-US" dirty="0"/>
              <a:t>により、差動信号線を使用して送受信を行う</a:t>
            </a:r>
            <a:endParaRPr kumimoji="1" lang="en-US" altLang="ja-JP" dirty="0"/>
          </a:p>
          <a:p>
            <a:r>
              <a:rPr kumimoji="1" lang="en-US" altLang="ja-JP" dirty="0"/>
              <a:t>2</a:t>
            </a:r>
            <a:r>
              <a:rPr kumimoji="1" lang="ja-JP" altLang="en-US" dirty="0"/>
              <a:t>本の線で同じ信号の正と負の波形を伝送する</a:t>
            </a:r>
            <a:endParaRPr lang="en-US" altLang="ja-JP" dirty="0"/>
          </a:p>
          <a:p>
            <a:pPr lvl="1"/>
            <a:r>
              <a:rPr kumimoji="1" lang="ja-JP" altLang="en-US" dirty="0"/>
              <a:t>それによりノイズ対策している</a:t>
            </a:r>
            <a:endParaRPr kumimoji="1" lang="en-US" altLang="ja-JP" dirty="0"/>
          </a:p>
          <a:p>
            <a:r>
              <a:rPr kumimoji="1" lang="ja-JP" altLang="en-US" dirty="0"/>
              <a:t>半二重通信方式</a:t>
            </a:r>
            <a:r>
              <a:rPr lang="ja-JP" altLang="en-US" dirty="0"/>
              <a:t>。</a:t>
            </a:r>
            <a:endParaRPr lang="en-US" altLang="ja-JP" dirty="0"/>
          </a:p>
          <a:p>
            <a:pPr lvl="1"/>
            <a:r>
              <a:rPr lang="ja-JP" altLang="en-US" dirty="0"/>
              <a:t>非常に高速に送信と受信を切り替えているため、全二重通信に近く見えるようにしている</a:t>
            </a:r>
            <a:endParaRPr lang="en-US" altLang="ja-JP" dirty="0"/>
          </a:p>
          <a:p>
            <a:r>
              <a:rPr kumimoji="1" lang="ja-JP" altLang="en-US" dirty="0"/>
              <a:t>データを順番に送る意味ではシリアル通信だが、</a:t>
            </a:r>
            <a:r>
              <a:rPr kumimoji="1" lang="en-US" altLang="ja-JP" dirty="0"/>
              <a:t>UART</a:t>
            </a:r>
            <a:r>
              <a:rPr kumimoji="1" lang="ja-JP" altLang="en-US" dirty="0"/>
              <a:t>と比べてプロトコルが複雑</a:t>
            </a:r>
            <a:endParaRPr kumimoji="1" lang="en-US" altLang="ja-JP" dirty="0"/>
          </a:p>
          <a:p>
            <a:pPr lvl="1"/>
            <a:r>
              <a:rPr kumimoji="1" lang="en-US" altLang="ja-JP" dirty="0"/>
              <a:t>UART</a:t>
            </a:r>
            <a:r>
              <a:rPr kumimoji="1" lang="ja-JP" altLang="en-US" dirty="0"/>
              <a:t>ではロジックアナライザ等により、デジタル回路の信号を時間軸に沿って分析すると、データ内容が分かるが、それが難しい</a:t>
            </a:r>
          </a:p>
        </p:txBody>
      </p:sp>
    </p:spTree>
    <p:extLst>
      <p:ext uri="{BB962C8B-B14F-4D97-AF65-F5344CB8AC3E}">
        <p14:creationId xmlns:p14="http://schemas.microsoft.com/office/powerpoint/2010/main" val="225076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E75AC-61F6-92A4-126E-3073F0FD6E71}"/>
              </a:ext>
            </a:extLst>
          </p:cNvPr>
          <p:cNvSpPr>
            <a:spLocks noGrp="1"/>
          </p:cNvSpPr>
          <p:nvPr>
            <p:ph type="title"/>
          </p:nvPr>
        </p:nvSpPr>
        <p:spPr/>
        <p:txBody>
          <a:bodyPr/>
          <a:lstStyle/>
          <a:p>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67624997-F024-0FA9-AA5E-299227CFBC34}"/>
              </a:ext>
            </a:extLst>
          </p:cNvPr>
          <p:cNvSpPr>
            <a:spLocks noGrp="1"/>
          </p:cNvSpPr>
          <p:nvPr>
            <p:ph idx="1"/>
          </p:nvPr>
        </p:nvSpPr>
        <p:spPr/>
        <p:txBody>
          <a:bodyPr>
            <a:normAutofit fontScale="92500"/>
          </a:bodyPr>
          <a:lstStyle/>
          <a:p>
            <a:r>
              <a:rPr kumimoji="1" lang="ja-JP" altLang="en-US" dirty="0"/>
              <a:t>別名、シリアルポート。</a:t>
            </a:r>
            <a:endParaRPr kumimoji="1" lang="en-US" altLang="ja-JP" dirty="0"/>
          </a:p>
          <a:p>
            <a:r>
              <a:rPr lang="en-US" altLang="ja-JP" dirty="0"/>
              <a:t>UART</a:t>
            </a:r>
            <a:r>
              <a:rPr lang="ja-JP" altLang="en-US" dirty="0"/>
              <a:t>通信を行うための物理的なインターフェースとして機能する</a:t>
            </a:r>
            <a:endParaRPr kumimoji="1" lang="en-US" altLang="ja-JP" dirty="0"/>
          </a:p>
          <a:p>
            <a:r>
              <a:rPr kumimoji="1" lang="ja-JP" altLang="en-US" dirty="0"/>
              <a:t>非同期式シリアル通信を用いる。</a:t>
            </a:r>
            <a:endParaRPr kumimoji="1" lang="en-US" altLang="ja-JP" dirty="0"/>
          </a:p>
          <a:p>
            <a:pPr marL="457200" lvl="1" indent="0">
              <a:buNone/>
            </a:pPr>
            <a:r>
              <a:rPr kumimoji="1" lang="en-US" altLang="ja-JP" dirty="0"/>
              <a:t>※</a:t>
            </a:r>
            <a:r>
              <a:rPr kumimoji="1" lang="ja-JP" altLang="en-US" dirty="0"/>
              <a:t> 「クロック信号」により同期することは行わない</a:t>
            </a:r>
            <a:endParaRPr kumimoji="1" lang="en-US" altLang="ja-JP" dirty="0"/>
          </a:p>
          <a:p>
            <a:r>
              <a:rPr lang="en-US" altLang="ja-JP" dirty="0"/>
              <a:t>1</a:t>
            </a:r>
            <a:r>
              <a:rPr lang="ja-JP" altLang="en-US" dirty="0"/>
              <a:t>対</a:t>
            </a:r>
            <a:r>
              <a:rPr lang="en-US" altLang="ja-JP" dirty="0"/>
              <a:t>1</a:t>
            </a:r>
            <a:r>
              <a:rPr lang="ja-JP" altLang="en-US" dirty="0"/>
              <a:t>での通信に対応す</a:t>
            </a:r>
            <a:r>
              <a:rPr kumimoji="1" lang="ja-JP" altLang="en-US" dirty="0"/>
              <a:t>る。</a:t>
            </a:r>
            <a:endParaRPr kumimoji="1" lang="en-US" altLang="ja-JP" dirty="0"/>
          </a:p>
          <a:p>
            <a:pPr marL="457200" lvl="1" indent="0">
              <a:buNone/>
            </a:pPr>
            <a:r>
              <a:rPr kumimoji="1" lang="en-US" altLang="ja-JP" dirty="0"/>
              <a:t>※</a:t>
            </a:r>
            <a:r>
              <a:rPr kumimoji="1" lang="ja-JP" altLang="en-US" dirty="0"/>
              <a:t> </a:t>
            </a:r>
            <a:r>
              <a:rPr kumimoji="1" lang="en-US" altLang="ja-JP" dirty="0"/>
              <a:t>SPI</a:t>
            </a:r>
            <a:r>
              <a:rPr lang="ja-JP" altLang="en-US" dirty="0"/>
              <a:t>通信では、複数の機器と通信できるのと対照的</a:t>
            </a:r>
            <a:endParaRPr kumimoji="1" lang="en-US" altLang="ja-JP" dirty="0"/>
          </a:p>
          <a:p>
            <a:r>
              <a:rPr lang="ja-JP" altLang="en-US" dirty="0"/>
              <a:t>従来、モデムや古いプリンター、マウスなどを接続するために利用されていた</a:t>
            </a:r>
            <a:endParaRPr lang="en-US" altLang="ja-JP" dirty="0"/>
          </a:p>
          <a:p>
            <a:r>
              <a:rPr lang="en-US" altLang="ja-JP" dirty="0" err="1"/>
              <a:t>TxD</a:t>
            </a:r>
            <a:r>
              <a:rPr lang="ja-JP" altLang="en-US" dirty="0"/>
              <a:t>（送信）、</a:t>
            </a:r>
            <a:r>
              <a:rPr lang="en-US" altLang="ja-JP" dirty="0" err="1"/>
              <a:t>RxD</a:t>
            </a:r>
            <a:r>
              <a:rPr lang="ja-JP" altLang="en-US" dirty="0"/>
              <a:t>（受信）、</a:t>
            </a:r>
            <a:r>
              <a:rPr lang="en-US" altLang="ja-JP" dirty="0"/>
              <a:t>RTS</a:t>
            </a:r>
            <a:r>
              <a:rPr lang="ja-JP" altLang="en-US" dirty="0"/>
              <a:t>（送信要求）、</a:t>
            </a:r>
            <a:r>
              <a:rPr lang="en-US" altLang="ja-JP" dirty="0"/>
              <a:t>CTS</a:t>
            </a:r>
            <a:r>
              <a:rPr lang="ja-JP" altLang="en-US" dirty="0"/>
              <a:t>（送信許可）などの信号線を用いてフロー制御を行う</a:t>
            </a:r>
            <a:endParaRPr kumimoji="1" lang="ja-JP" altLang="en-US" dirty="0"/>
          </a:p>
        </p:txBody>
      </p:sp>
    </p:spTree>
    <p:extLst>
      <p:ext uri="{BB962C8B-B14F-4D97-AF65-F5344CB8AC3E}">
        <p14:creationId xmlns:p14="http://schemas.microsoft.com/office/powerpoint/2010/main" val="1644121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0CFD-2BBB-52F6-08B8-E20AAD3005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803FAA-52C2-B0EA-EA6F-1A79DFD4745C}"/>
              </a:ext>
            </a:extLst>
          </p:cNvPr>
          <p:cNvSpPr>
            <a:spLocks noGrp="1"/>
          </p:cNvSpPr>
          <p:nvPr>
            <p:ph type="title"/>
          </p:nvPr>
        </p:nvSpPr>
        <p:spPr/>
        <p:txBody>
          <a:bodyPr/>
          <a:lstStyle/>
          <a:p>
            <a:r>
              <a:rPr kumimoji="1" lang="en-US" altLang="ja-JP" dirty="0"/>
              <a:t>Virtual</a:t>
            </a:r>
            <a:r>
              <a:rPr kumimoji="1" lang="ja-JP" altLang="en-US" dirty="0"/>
              <a:t> </a:t>
            </a:r>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E7D45D96-7FB9-B96D-68F7-9240C83917B2}"/>
              </a:ext>
            </a:extLst>
          </p:cNvPr>
          <p:cNvSpPr>
            <a:spLocks noGrp="1"/>
          </p:cNvSpPr>
          <p:nvPr>
            <p:ph idx="1"/>
          </p:nvPr>
        </p:nvSpPr>
        <p:spPr/>
        <p:txBody>
          <a:bodyPr/>
          <a:lstStyle/>
          <a:p>
            <a:r>
              <a:rPr kumimoji="1" lang="ja-JP" altLang="en-US" dirty="0"/>
              <a:t>物理的な</a:t>
            </a:r>
            <a:r>
              <a:rPr kumimoji="1" lang="en-US" altLang="ja-JP" dirty="0"/>
              <a:t>UART</a:t>
            </a:r>
            <a:r>
              <a:rPr kumimoji="1" lang="ja-JP" altLang="en-US" dirty="0"/>
              <a:t>インターフェースをエミュレートするソフトウェア的な通信ポート</a:t>
            </a:r>
            <a:endParaRPr kumimoji="1" lang="en-US" altLang="ja-JP" dirty="0"/>
          </a:p>
          <a:p>
            <a:r>
              <a:rPr kumimoji="1" lang="ja-JP" altLang="en-US" dirty="0"/>
              <a:t>言い換えると、ソフトウェア的に</a:t>
            </a:r>
            <a:r>
              <a:rPr kumimoji="1" lang="en-US" altLang="ja-JP" dirty="0"/>
              <a:t>COM</a:t>
            </a:r>
            <a:r>
              <a:rPr kumimoji="1" lang="ja-JP" altLang="en-US" dirty="0"/>
              <a:t>ポートをエミュレートする</a:t>
            </a:r>
            <a:endParaRPr kumimoji="1" lang="en-US" altLang="ja-JP" dirty="0"/>
          </a:p>
          <a:p>
            <a:r>
              <a:rPr lang="ja-JP" altLang="en-US" dirty="0"/>
              <a:t>用途としては、</a:t>
            </a:r>
            <a:r>
              <a:rPr lang="en-US" altLang="ja-JP" dirty="0"/>
              <a:t>USB</a:t>
            </a:r>
            <a:r>
              <a:rPr lang="ja-JP" altLang="en-US" dirty="0"/>
              <a:t>ポートをシリアルポートとして使用できるようにするために使用されることが多い</a:t>
            </a:r>
            <a:endParaRPr lang="en-US" altLang="ja-JP" dirty="0"/>
          </a:p>
          <a:p>
            <a:r>
              <a:rPr lang="ja-JP" altLang="en-US" dirty="0"/>
              <a:t>既存のシリアルデバイス用のソフトウェアが、</a:t>
            </a:r>
            <a:r>
              <a:rPr lang="en-US" altLang="ja-JP" dirty="0"/>
              <a:t>USB</a:t>
            </a:r>
            <a:r>
              <a:rPr lang="ja-JP" altLang="en-US" dirty="0"/>
              <a:t>経由で同じように動作するという恩恵を享受できる</a:t>
            </a:r>
            <a:endParaRPr kumimoji="1" lang="ja-JP" altLang="en-US" dirty="0"/>
          </a:p>
        </p:txBody>
      </p:sp>
    </p:spTree>
    <p:extLst>
      <p:ext uri="{BB962C8B-B14F-4D97-AF65-F5344CB8AC3E}">
        <p14:creationId xmlns:p14="http://schemas.microsoft.com/office/powerpoint/2010/main" val="3773939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D7DF6-29E8-3D10-1056-744BFABE0EBA}"/>
              </a:ext>
            </a:extLst>
          </p:cNvPr>
          <p:cNvSpPr>
            <a:spLocks noGrp="1"/>
          </p:cNvSpPr>
          <p:nvPr>
            <p:ph type="title"/>
          </p:nvPr>
        </p:nvSpPr>
        <p:spPr/>
        <p:txBody>
          <a:bodyPr/>
          <a:lstStyle/>
          <a:p>
            <a:r>
              <a:rPr kumimoji="1" lang="en-US" altLang="ja-JP" dirty="0"/>
              <a:t>USB</a:t>
            </a:r>
            <a:r>
              <a:rPr kumimoji="1" lang="ja-JP" altLang="en-US" dirty="0"/>
              <a:t>シリアル変換モジュールとは</a:t>
            </a:r>
          </a:p>
        </p:txBody>
      </p:sp>
      <p:sp>
        <p:nvSpPr>
          <p:cNvPr id="3" name="コンテンツ プレースホルダー 2">
            <a:extLst>
              <a:ext uri="{FF2B5EF4-FFF2-40B4-BE49-F238E27FC236}">
                <a16:creationId xmlns:a16="http://schemas.microsoft.com/office/drawing/2014/main" id="{B02BB6BD-0054-858E-3349-A83721BCEDA1}"/>
              </a:ext>
            </a:extLst>
          </p:cNvPr>
          <p:cNvSpPr>
            <a:spLocks noGrp="1"/>
          </p:cNvSpPr>
          <p:nvPr>
            <p:ph idx="1"/>
          </p:nvPr>
        </p:nvSpPr>
        <p:spPr/>
        <p:txBody>
          <a:bodyPr/>
          <a:lstStyle/>
          <a:p>
            <a:r>
              <a:rPr lang="en-US" altLang="ja-JP" dirty="0"/>
              <a:t>USB UART</a:t>
            </a:r>
            <a:r>
              <a:rPr lang="ja-JP" altLang="en-US" dirty="0"/>
              <a:t>アダプターや、</a:t>
            </a:r>
            <a:r>
              <a:rPr lang="en-US" altLang="ja-JP" dirty="0"/>
              <a:t>USB</a:t>
            </a:r>
            <a:r>
              <a:rPr lang="ja-JP" altLang="en-US" dirty="0"/>
              <a:t>シリアル変換ボードと呼称される場合も</a:t>
            </a:r>
            <a:endParaRPr kumimoji="1" lang="en-US" altLang="ja-JP" dirty="0"/>
          </a:p>
          <a:p>
            <a:r>
              <a:rPr kumimoji="1" lang="en-US" altLang="ja-JP" dirty="0"/>
              <a:t>USB</a:t>
            </a:r>
            <a:r>
              <a:rPr kumimoji="1" lang="ja-JP" altLang="en-US" dirty="0"/>
              <a:t>接続を通じて</a:t>
            </a:r>
            <a:r>
              <a:rPr kumimoji="1" lang="en-US" altLang="ja-JP" dirty="0"/>
              <a:t>UART</a:t>
            </a:r>
            <a:r>
              <a:rPr kumimoji="1" lang="ja-JP" altLang="en-US" dirty="0"/>
              <a:t>通信を実現することができる</a:t>
            </a:r>
            <a:endParaRPr kumimoji="1" lang="en-US" altLang="ja-JP" dirty="0"/>
          </a:p>
          <a:p>
            <a:r>
              <a:rPr kumimoji="1" lang="ja-JP" altLang="en-US" dirty="0"/>
              <a:t>仮想</a:t>
            </a:r>
            <a:r>
              <a:rPr kumimoji="1" lang="en-US" altLang="ja-JP" dirty="0"/>
              <a:t>COM</a:t>
            </a:r>
            <a:r>
              <a:rPr kumimoji="1" lang="ja-JP" altLang="en-US" dirty="0"/>
              <a:t>ポート</a:t>
            </a:r>
            <a:r>
              <a:rPr lang="ja-JP" altLang="en-US" dirty="0"/>
              <a:t>を介して</a:t>
            </a:r>
            <a:r>
              <a:rPr lang="en-US" altLang="ja-JP" dirty="0"/>
              <a:t>PC</a:t>
            </a:r>
            <a:r>
              <a:rPr lang="ja-JP" altLang="en-US" dirty="0"/>
              <a:t>とデータ通信をする</a:t>
            </a:r>
            <a:endParaRPr lang="en-US" altLang="ja-JP" dirty="0"/>
          </a:p>
          <a:p>
            <a:r>
              <a:rPr kumimoji="1" lang="en-US" altLang="ja-JP" dirty="0"/>
              <a:t>USB</a:t>
            </a:r>
            <a:r>
              <a:rPr kumimoji="1" lang="ja-JP" altLang="en-US" dirty="0"/>
              <a:t>信号と</a:t>
            </a:r>
            <a:r>
              <a:rPr kumimoji="1" lang="en-US" altLang="ja-JP" dirty="0"/>
              <a:t>UART</a:t>
            </a:r>
            <a:r>
              <a:rPr kumimoji="1" lang="ja-JP" altLang="en-US" dirty="0"/>
              <a:t>信号の相互変換を行う</a:t>
            </a:r>
            <a:endParaRPr kumimoji="1" lang="en-US" altLang="ja-JP" dirty="0"/>
          </a:p>
          <a:p>
            <a:pPr lvl="1"/>
            <a:r>
              <a:rPr kumimoji="1" lang="ja-JP" altLang="en-US" dirty="0"/>
              <a:t>ハードウェアとして</a:t>
            </a:r>
            <a:r>
              <a:rPr kumimoji="1" lang="en-US" altLang="ja-JP" dirty="0"/>
              <a:t>FTDI</a:t>
            </a:r>
            <a:r>
              <a:rPr kumimoji="1" lang="ja-JP" altLang="en-US" dirty="0"/>
              <a:t>チップや</a:t>
            </a:r>
            <a:r>
              <a:rPr kumimoji="1" lang="en-US" altLang="ja-JP" dirty="0"/>
              <a:t>CP2102</a:t>
            </a:r>
            <a:r>
              <a:rPr kumimoji="1" lang="ja-JP" altLang="en-US" dirty="0"/>
              <a:t>チップがそれを実現する</a:t>
            </a:r>
            <a:endParaRPr kumimoji="1" lang="en-US" altLang="ja-JP" dirty="0"/>
          </a:p>
          <a:p>
            <a:pPr lvl="2"/>
            <a:r>
              <a:rPr lang="ja-JP" altLang="en-US" dirty="0"/>
              <a:t>ここでいうチップとは、</a:t>
            </a:r>
            <a:r>
              <a:rPr lang="en-US" altLang="ja-JP" dirty="0"/>
              <a:t>CPU</a:t>
            </a:r>
            <a:r>
              <a:rPr lang="ja-JP" altLang="en-US" dirty="0"/>
              <a:t>よりも特定の機能（通信プロトコルの処理、データ変換、信号処理など）に専念する演算装置と考えてよい</a:t>
            </a:r>
            <a:endParaRPr kumimoji="1" lang="en-US" altLang="ja-JP" dirty="0"/>
          </a:p>
        </p:txBody>
      </p:sp>
    </p:spTree>
    <p:extLst>
      <p:ext uri="{BB962C8B-B14F-4D97-AF65-F5344CB8AC3E}">
        <p14:creationId xmlns:p14="http://schemas.microsoft.com/office/powerpoint/2010/main" val="302134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D67C6-EED6-4E59-9278-0700A71D4866}"/>
              </a:ext>
            </a:extLst>
          </p:cNvPr>
          <p:cNvSpPr>
            <a:spLocks noGrp="1"/>
          </p:cNvSpPr>
          <p:nvPr>
            <p:ph type="title"/>
          </p:nvPr>
        </p:nvSpPr>
        <p:spPr/>
        <p:txBody>
          <a:bodyPr/>
          <a:lstStyle/>
          <a:p>
            <a:r>
              <a:rPr kumimoji="1" lang="en-US" altLang="ja-JP" dirty="0"/>
              <a:t>ESP32</a:t>
            </a:r>
            <a:r>
              <a:rPr kumimoji="1" lang="ja-JP" altLang="en-US" dirty="0"/>
              <a:t>と</a:t>
            </a:r>
            <a:r>
              <a:rPr kumimoji="1" lang="en-US" altLang="ja-JP" dirty="0"/>
              <a:t>M5Stack</a:t>
            </a:r>
            <a:endParaRPr kumimoji="1" lang="ja-JP" altLang="en-US" dirty="0"/>
          </a:p>
        </p:txBody>
      </p:sp>
      <p:sp>
        <p:nvSpPr>
          <p:cNvPr id="3" name="コンテンツ プレースホルダー 2">
            <a:extLst>
              <a:ext uri="{FF2B5EF4-FFF2-40B4-BE49-F238E27FC236}">
                <a16:creationId xmlns:a16="http://schemas.microsoft.com/office/drawing/2014/main" id="{F1C55C2A-6E91-837A-53BC-692434C2BEA6}"/>
              </a:ext>
            </a:extLst>
          </p:cNvPr>
          <p:cNvSpPr>
            <a:spLocks noGrp="1"/>
          </p:cNvSpPr>
          <p:nvPr>
            <p:ph idx="1"/>
          </p:nvPr>
        </p:nvSpPr>
        <p:spPr/>
        <p:txBody>
          <a:bodyPr/>
          <a:lstStyle/>
          <a:p>
            <a:pPr marL="0" indent="0">
              <a:buNone/>
            </a:pPr>
            <a:r>
              <a:rPr lang="en-US" altLang="ja-JP" dirty="0"/>
              <a:t>M5Stack</a:t>
            </a:r>
            <a:r>
              <a:rPr lang="ja-JP" altLang="en-US" dirty="0"/>
              <a:t>は、</a:t>
            </a:r>
            <a:r>
              <a:rPr lang="en-US" altLang="ja-JP" dirty="0"/>
              <a:t>CPU</a:t>
            </a:r>
            <a:r>
              <a:rPr lang="ja-JP" altLang="en-US" dirty="0"/>
              <a:t>として</a:t>
            </a:r>
            <a:r>
              <a:rPr lang="en-US" altLang="ja-JP" dirty="0"/>
              <a:t>ESP32</a:t>
            </a:r>
            <a:r>
              <a:rPr lang="ja-JP" altLang="en-US" dirty="0"/>
              <a:t>を搭載している。そのため、下記の特長を利用できる。</a:t>
            </a:r>
            <a:endParaRPr lang="en-US" altLang="ja-JP" dirty="0"/>
          </a:p>
          <a:p>
            <a:endParaRPr lang="en-US" altLang="ja-JP" dirty="0"/>
          </a:p>
          <a:p>
            <a:r>
              <a:rPr kumimoji="1" lang="en-US" altLang="ja-JP" dirty="0"/>
              <a:t>ESP32</a:t>
            </a:r>
            <a:r>
              <a:rPr kumimoji="1" lang="ja-JP" altLang="en-US" dirty="0"/>
              <a:t>はデュアルコア</a:t>
            </a:r>
            <a:endParaRPr kumimoji="1" lang="en-US" altLang="ja-JP" dirty="0"/>
          </a:p>
          <a:p>
            <a:r>
              <a:rPr lang="en-US" altLang="ja-JP" dirty="0" err="1"/>
              <a:t>WiFi</a:t>
            </a:r>
            <a:r>
              <a:rPr lang="ja-JP" altLang="en-US" dirty="0"/>
              <a:t>や</a:t>
            </a:r>
            <a:r>
              <a:rPr lang="en-US" altLang="ja-JP" dirty="0"/>
              <a:t>Bluetooth</a:t>
            </a:r>
            <a:r>
              <a:rPr lang="ja-JP" altLang="en-US" dirty="0"/>
              <a:t>に対応</a:t>
            </a:r>
            <a:endParaRPr lang="en-US" altLang="ja-JP" dirty="0"/>
          </a:p>
          <a:p>
            <a:r>
              <a:rPr lang="ja-JP" altLang="en-US" dirty="0"/>
              <a:t>加速度、角速度のセンサーを内蔵</a:t>
            </a:r>
            <a:endParaRPr lang="en-US" altLang="ja-JP" dirty="0"/>
          </a:p>
          <a:p>
            <a:r>
              <a:rPr lang="ja-JP" altLang="en-US" dirty="0"/>
              <a:t>対応開発環境１：</a:t>
            </a:r>
            <a:r>
              <a:rPr lang="en-US" altLang="ja-JP" dirty="0"/>
              <a:t>Arduino IDE</a:t>
            </a:r>
          </a:p>
          <a:p>
            <a:r>
              <a:rPr lang="ja-JP" altLang="en-US" dirty="0"/>
              <a:t>対応開発環境２：</a:t>
            </a:r>
            <a:r>
              <a:rPr lang="en-US" altLang="ja-JP" dirty="0" err="1"/>
              <a:t>Espressif</a:t>
            </a:r>
            <a:r>
              <a:rPr lang="en-US" altLang="ja-JP" dirty="0"/>
              <a:t> IDF (</a:t>
            </a:r>
            <a:r>
              <a:rPr lang="en-US" altLang="ja-JP" dirty="0" err="1"/>
              <a:t>Espressif</a:t>
            </a:r>
            <a:r>
              <a:rPr lang="en-US" altLang="ja-JP" dirty="0"/>
              <a:t> Systems</a:t>
            </a:r>
            <a:r>
              <a:rPr lang="ja-JP" altLang="en-US" dirty="0"/>
              <a:t>社が提供する</a:t>
            </a:r>
            <a:r>
              <a:rPr lang="en-US" altLang="ja-JP" dirty="0"/>
              <a:t>ESP32</a:t>
            </a:r>
            <a:r>
              <a:rPr lang="ja-JP" altLang="en-US" dirty="0"/>
              <a:t>専用の開発フレームワーク</a:t>
            </a:r>
            <a:r>
              <a:rPr lang="en-US" altLang="ja-JP" dirty="0"/>
              <a:t>)</a:t>
            </a:r>
            <a:r>
              <a:rPr lang="ja-JP" altLang="en-US" dirty="0"/>
              <a:t>。</a:t>
            </a:r>
            <a:r>
              <a:rPr lang="en-US" altLang="ja-JP" dirty="0" err="1"/>
              <a:t>VSCode</a:t>
            </a:r>
            <a:r>
              <a:rPr lang="ja-JP" altLang="en-US" dirty="0"/>
              <a:t>からの利用も</a:t>
            </a:r>
            <a:endParaRPr kumimoji="1" lang="ja-JP" altLang="en-US" dirty="0"/>
          </a:p>
        </p:txBody>
      </p:sp>
    </p:spTree>
    <p:extLst>
      <p:ext uri="{BB962C8B-B14F-4D97-AF65-F5344CB8AC3E}">
        <p14:creationId xmlns:p14="http://schemas.microsoft.com/office/powerpoint/2010/main" val="179907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642D-5C72-5896-73EB-3407DCE30BA9}"/>
              </a:ext>
            </a:extLst>
          </p:cNvPr>
          <p:cNvSpPr>
            <a:spLocks noGrp="1"/>
          </p:cNvSpPr>
          <p:nvPr>
            <p:ph type="title"/>
          </p:nvPr>
        </p:nvSpPr>
        <p:spPr/>
        <p:txBody>
          <a:bodyPr/>
          <a:lstStyle/>
          <a:p>
            <a:r>
              <a:rPr kumimoji="1" lang="en-US" altLang="ja-JP" dirty="0"/>
              <a:t>M5Stack</a:t>
            </a:r>
            <a:r>
              <a:rPr kumimoji="1" lang="ja-JP" altLang="en-US" dirty="0"/>
              <a:t>のどこがいいか</a:t>
            </a:r>
          </a:p>
        </p:txBody>
      </p:sp>
      <p:sp>
        <p:nvSpPr>
          <p:cNvPr id="3" name="コンテンツ プレースホルダー 2">
            <a:extLst>
              <a:ext uri="{FF2B5EF4-FFF2-40B4-BE49-F238E27FC236}">
                <a16:creationId xmlns:a16="http://schemas.microsoft.com/office/drawing/2014/main" id="{A8BCEA32-48E9-E665-40A6-5E4C4E0550C0}"/>
              </a:ext>
            </a:extLst>
          </p:cNvPr>
          <p:cNvSpPr>
            <a:spLocks noGrp="1"/>
          </p:cNvSpPr>
          <p:nvPr>
            <p:ph idx="1"/>
          </p:nvPr>
        </p:nvSpPr>
        <p:spPr/>
        <p:txBody>
          <a:bodyPr/>
          <a:lstStyle/>
          <a:p>
            <a:r>
              <a:rPr kumimoji="1" lang="ja-JP" altLang="en-US" dirty="0"/>
              <a:t>画面を持っている</a:t>
            </a:r>
            <a:endParaRPr kumimoji="1" lang="en-US" altLang="ja-JP" dirty="0"/>
          </a:p>
          <a:p>
            <a:r>
              <a:rPr lang="en-US" altLang="ja-JP" dirty="0"/>
              <a:t>USB</a:t>
            </a:r>
            <a:r>
              <a:rPr lang="ja-JP" altLang="en-US" dirty="0"/>
              <a:t>で</a:t>
            </a:r>
            <a:r>
              <a:rPr lang="en-US" altLang="ja-JP" dirty="0"/>
              <a:t>PC</a:t>
            </a:r>
            <a:r>
              <a:rPr lang="ja-JP" altLang="en-US" dirty="0"/>
              <a:t>と接続できる</a:t>
            </a:r>
            <a:endParaRPr lang="en-US" altLang="ja-JP" dirty="0"/>
          </a:p>
          <a:p>
            <a:r>
              <a:rPr kumimoji="1" lang="ja-JP" altLang="en-US" dirty="0"/>
              <a:t>基板がむき出しになっていないのでカッコいい</a:t>
            </a:r>
            <a:endParaRPr kumimoji="1" lang="en-US" altLang="ja-JP" dirty="0"/>
          </a:p>
          <a:p>
            <a:endParaRPr kumimoji="1" lang="ja-JP" altLang="en-US" dirty="0"/>
          </a:p>
        </p:txBody>
      </p:sp>
    </p:spTree>
    <p:extLst>
      <p:ext uri="{BB962C8B-B14F-4D97-AF65-F5344CB8AC3E}">
        <p14:creationId xmlns:p14="http://schemas.microsoft.com/office/powerpoint/2010/main" val="159766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AEABF2-946A-D2C2-3A8E-2A2E8BE6C428}"/>
              </a:ext>
            </a:extLst>
          </p:cNvPr>
          <p:cNvSpPr>
            <a:spLocks noGrp="1"/>
          </p:cNvSpPr>
          <p:nvPr>
            <p:ph type="title"/>
          </p:nvPr>
        </p:nvSpPr>
        <p:spPr/>
        <p:txBody>
          <a:bodyPr/>
          <a:lstStyle/>
          <a:p>
            <a:r>
              <a:rPr kumimoji="1" lang="en-US" altLang="ja-JP" dirty="0"/>
              <a:t>Arduino</a:t>
            </a:r>
            <a:r>
              <a:rPr kumimoji="1" lang="ja-JP" altLang="en-US" dirty="0"/>
              <a:t>とは。ラズパイと比較すると</a:t>
            </a:r>
          </a:p>
        </p:txBody>
      </p:sp>
      <p:sp>
        <p:nvSpPr>
          <p:cNvPr id="3" name="コンテンツ プレースホルダー 2">
            <a:extLst>
              <a:ext uri="{FF2B5EF4-FFF2-40B4-BE49-F238E27FC236}">
                <a16:creationId xmlns:a16="http://schemas.microsoft.com/office/drawing/2014/main" id="{D6B8F057-E862-8DDB-EB4B-1059893FD9BB}"/>
              </a:ext>
            </a:extLst>
          </p:cNvPr>
          <p:cNvSpPr>
            <a:spLocks noGrp="1"/>
          </p:cNvSpPr>
          <p:nvPr>
            <p:ph idx="1"/>
          </p:nvPr>
        </p:nvSpPr>
        <p:spPr/>
        <p:txBody>
          <a:bodyPr/>
          <a:lstStyle/>
          <a:p>
            <a:r>
              <a:rPr kumimoji="1" lang="ja-JP" altLang="en-US" dirty="0"/>
              <a:t>リアルタイム性がより高い</a:t>
            </a:r>
            <a:endParaRPr kumimoji="1" lang="en-US" altLang="ja-JP" dirty="0"/>
          </a:p>
          <a:p>
            <a:r>
              <a:rPr kumimoji="1" lang="ja-JP" altLang="en-US" dirty="0"/>
              <a:t>低消費電力</a:t>
            </a:r>
            <a:endParaRPr kumimoji="1" lang="en-US" altLang="ja-JP" dirty="0"/>
          </a:p>
          <a:p>
            <a:r>
              <a:rPr lang="ja-JP" altLang="en-US" dirty="0"/>
              <a:t>低価格</a:t>
            </a:r>
            <a:endParaRPr lang="en-US" altLang="ja-JP" dirty="0"/>
          </a:p>
          <a:p>
            <a:pPr lvl="1"/>
            <a:r>
              <a:rPr kumimoji="1" lang="ja-JP" altLang="en-US" dirty="0"/>
              <a:t>でも、</a:t>
            </a:r>
            <a:r>
              <a:rPr kumimoji="1" lang="en-US" altLang="ja-JP" dirty="0"/>
              <a:t>ESP32</a:t>
            </a:r>
            <a:r>
              <a:rPr kumimoji="1" lang="ja-JP" altLang="en-US" dirty="0"/>
              <a:t>の方がもっと安い</a:t>
            </a:r>
            <a:endParaRPr kumimoji="1" lang="en-US" altLang="ja-JP" dirty="0"/>
          </a:p>
          <a:p>
            <a:r>
              <a:rPr lang="ja-JP" altLang="en-US" dirty="0"/>
              <a:t>起動時間が短い</a:t>
            </a:r>
            <a:r>
              <a:rPr lang="en-US" altLang="ja-JP" dirty="0"/>
              <a:t>(</a:t>
            </a:r>
            <a:r>
              <a:rPr lang="ja-JP" altLang="en-US" dirty="0"/>
              <a:t>ほぼ無い</a:t>
            </a:r>
            <a:r>
              <a:rPr lang="en-US" altLang="ja-JP" dirty="0"/>
              <a:t>)</a:t>
            </a:r>
            <a:endParaRPr kumimoji="1" lang="ja-JP" altLang="en-US" dirty="0"/>
          </a:p>
        </p:txBody>
      </p:sp>
    </p:spTree>
    <p:extLst>
      <p:ext uri="{BB962C8B-B14F-4D97-AF65-F5344CB8AC3E}">
        <p14:creationId xmlns:p14="http://schemas.microsoft.com/office/powerpoint/2010/main" val="336949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60B26-1FF5-682D-80B3-D0641D59D93B}"/>
              </a:ext>
            </a:extLst>
          </p:cNvPr>
          <p:cNvSpPr>
            <a:spLocks noGrp="1"/>
          </p:cNvSpPr>
          <p:nvPr>
            <p:ph type="title"/>
          </p:nvPr>
        </p:nvSpPr>
        <p:spPr/>
        <p:txBody>
          <a:bodyPr/>
          <a:lstStyle/>
          <a:p>
            <a:r>
              <a:rPr lang="ja-JP" altLang="en-US" dirty="0"/>
              <a:t>シミュレーションツールのどこがいいか</a:t>
            </a:r>
            <a:endParaRPr kumimoji="1" lang="ja-JP" altLang="en-US" dirty="0"/>
          </a:p>
        </p:txBody>
      </p:sp>
      <p:sp>
        <p:nvSpPr>
          <p:cNvPr id="3" name="コンテンツ プレースホルダー 2">
            <a:extLst>
              <a:ext uri="{FF2B5EF4-FFF2-40B4-BE49-F238E27FC236}">
                <a16:creationId xmlns:a16="http://schemas.microsoft.com/office/drawing/2014/main" id="{AC919717-DD34-9EB2-D303-7EA8AB111A06}"/>
              </a:ext>
            </a:extLst>
          </p:cNvPr>
          <p:cNvSpPr>
            <a:spLocks noGrp="1"/>
          </p:cNvSpPr>
          <p:nvPr>
            <p:ph idx="1"/>
          </p:nvPr>
        </p:nvSpPr>
        <p:spPr/>
        <p:txBody>
          <a:bodyPr/>
          <a:lstStyle/>
          <a:p>
            <a:r>
              <a:rPr kumimoji="1" lang="ja-JP" altLang="en-US" dirty="0"/>
              <a:t>機材用意しなくていい</a:t>
            </a:r>
            <a:endParaRPr kumimoji="1" lang="en-US" altLang="ja-JP" dirty="0"/>
          </a:p>
          <a:p>
            <a:r>
              <a:rPr lang="ja-JP" altLang="en-US" dirty="0"/>
              <a:t>機材接続準備しなくていい</a:t>
            </a:r>
            <a:endParaRPr lang="en-US" altLang="ja-JP" dirty="0"/>
          </a:p>
          <a:p>
            <a:r>
              <a:rPr kumimoji="1" lang="ja-JP" altLang="en-US" dirty="0"/>
              <a:t>コストがかからない</a:t>
            </a:r>
            <a:endParaRPr kumimoji="1" lang="en-US" altLang="ja-JP" dirty="0"/>
          </a:p>
          <a:p>
            <a:r>
              <a:rPr lang="ja-JP" altLang="en-US" dirty="0"/>
              <a:t>壊れない</a:t>
            </a:r>
            <a:endParaRPr kumimoji="1" lang="ja-JP" altLang="en-US" dirty="0"/>
          </a:p>
        </p:txBody>
      </p:sp>
    </p:spTree>
    <p:extLst>
      <p:ext uri="{BB962C8B-B14F-4D97-AF65-F5344CB8AC3E}">
        <p14:creationId xmlns:p14="http://schemas.microsoft.com/office/powerpoint/2010/main" val="380129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D75DA-5FE4-4AC2-2E2E-4BBEE927B3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A2F7498-7243-61EF-8BF3-38A2B93321AC}"/>
              </a:ext>
            </a:extLst>
          </p:cNvPr>
          <p:cNvSpPr>
            <a:spLocks noGrp="1"/>
          </p:cNvSpPr>
          <p:nvPr>
            <p:ph type="title"/>
          </p:nvPr>
        </p:nvSpPr>
        <p:spPr/>
        <p:txBody>
          <a:bodyPr/>
          <a:lstStyle/>
          <a:p>
            <a:r>
              <a:rPr lang="ja-JP" altLang="en-US" dirty="0"/>
              <a:t>マイコンのシミュレーションツール</a:t>
            </a:r>
            <a:endParaRPr kumimoji="1" lang="ja-JP" altLang="en-US" dirty="0"/>
          </a:p>
        </p:txBody>
      </p:sp>
      <p:graphicFrame>
        <p:nvGraphicFramePr>
          <p:cNvPr id="4" name="コンテンツ プレースホルダー 3">
            <a:extLst>
              <a:ext uri="{FF2B5EF4-FFF2-40B4-BE49-F238E27FC236}">
                <a16:creationId xmlns:a16="http://schemas.microsoft.com/office/drawing/2014/main" id="{E7DB1A03-F04D-063B-D54F-71996FCAA2E2}"/>
              </a:ext>
            </a:extLst>
          </p:cNvPr>
          <p:cNvGraphicFramePr>
            <a:graphicFrameLocks noGrp="1"/>
          </p:cNvGraphicFramePr>
          <p:nvPr>
            <p:ph idx="1"/>
          </p:nvPr>
        </p:nvGraphicFramePr>
        <p:xfrm>
          <a:off x="245166" y="1825625"/>
          <a:ext cx="11108630" cy="4891114"/>
        </p:xfrm>
        <a:graphic>
          <a:graphicData uri="http://schemas.openxmlformats.org/drawingml/2006/table">
            <a:tbl>
              <a:tblPr firstRow="1" bandRow="1">
                <a:tableStyleId>{5C22544A-7EE6-4342-B048-85BDC9FD1C3A}</a:tableStyleId>
              </a:tblPr>
              <a:tblGrid>
                <a:gridCol w="391850">
                  <a:extLst>
                    <a:ext uri="{9D8B030D-6E8A-4147-A177-3AD203B41FA5}">
                      <a16:colId xmlns:a16="http://schemas.microsoft.com/office/drawing/2014/main" val="2606748405"/>
                    </a:ext>
                  </a:extLst>
                </a:gridCol>
                <a:gridCol w="1741749">
                  <a:extLst>
                    <a:ext uri="{9D8B030D-6E8A-4147-A177-3AD203B41FA5}">
                      <a16:colId xmlns:a16="http://schemas.microsoft.com/office/drawing/2014/main" val="3712108902"/>
                    </a:ext>
                  </a:extLst>
                </a:gridCol>
                <a:gridCol w="3714908">
                  <a:extLst>
                    <a:ext uri="{9D8B030D-6E8A-4147-A177-3AD203B41FA5}">
                      <a16:colId xmlns:a16="http://schemas.microsoft.com/office/drawing/2014/main" val="3999202778"/>
                    </a:ext>
                  </a:extLst>
                </a:gridCol>
                <a:gridCol w="5260123">
                  <a:extLst>
                    <a:ext uri="{9D8B030D-6E8A-4147-A177-3AD203B41FA5}">
                      <a16:colId xmlns:a16="http://schemas.microsoft.com/office/drawing/2014/main" val="747128130"/>
                    </a:ext>
                  </a:extLst>
                </a:gridCol>
              </a:tblGrid>
              <a:tr h="421984">
                <a:tc>
                  <a:txBody>
                    <a:bodyPr/>
                    <a:lstStyle/>
                    <a:p>
                      <a:endParaRPr kumimoji="1" lang="ja-JP" altLang="en-US" dirty="0"/>
                    </a:p>
                  </a:txBody>
                  <a:tcPr/>
                </a:tc>
                <a:tc>
                  <a:txBody>
                    <a:bodyPr/>
                    <a:lstStyle/>
                    <a:p>
                      <a:r>
                        <a:rPr kumimoji="1" lang="ja-JP" altLang="en-US" dirty="0"/>
                        <a:t>比較項目</a:t>
                      </a:r>
                    </a:p>
                  </a:txBody>
                  <a:tcPr/>
                </a:tc>
                <a:tc>
                  <a:txBody>
                    <a:bodyPr/>
                    <a:lstStyle/>
                    <a:p>
                      <a:r>
                        <a:rPr kumimoji="1" lang="en-US" altLang="ja-JP" dirty="0" err="1"/>
                        <a:t>Wokwi</a:t>
                      </a:r>
                      <a:endParaRPr kumimoji="1" lang="ja-JP" altLang="en-US" dirty="0"/>
                    </a:p>
                  </a:txBody>
                  <a:tcPr/>
                </a:tc>
                <a:tc>
                  <a:txBody>
                    <a:bodyPr/>
                    <a:lstStyle/>
                    <a:p>
                      <a:r>
                        <a:rPr kumimoji="1" lang="en-US" altLang="ja-JP" dirty="0" err="1"/>
                        <a:t>TinkerCAD</a:t>
                      </a:r>
                      <a:endParaRPr kumimoji="1" lang="ja-JP" altLang="en-US" dirty="0"/>
                    </a:p>
                  </a:txBody>
                  <a:tcPr/>
                </a:tc>
                <a:extLst>
                  <a:ext uri="{0D108BD9-81ED-4DB2-BD59-A6C34878D82A}">
                    <a16:rowId xmlns:a16="http://schemas.microsoft.com/office/drawing/2014/main" val="2013202014"/>
                  </a:ext>
                </a:extLst>
              </a:tr>
              <a:tr h="514617">
                <a:tc>
                  <a:txBody>
                    <a:bodyPr/>
                    <a:lstStyle/>
                    <a:p>
                      <a:r>
                        <a:rPr kumimoji="1" lang="en-US" altLang="ja-JP" dirty="0"/>
                        <a:t>1</a:t>
                      </a:r>
                      <a:endParaRPr kumimoji="1" lang="ja-JP" altLang="en-US" dirty="0"/>
                    </a:p>
                  </a:txBody>
                  <a:tcPr/>
                </a:tc>
                <a:tc>
                  <a:txBody>
                    <a:bodyPr/>
                    <a:lstStyle/>
                    <a:p>
                      <a:r>
                        <a:rPr kumimoji="1" lang="en-US" altLang="ja-JP" dirty="0"/>
                        <a:t>URL</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https://wokwi.com</a:t>
                      </a:r>
                    </a:p>
                    <a:p>
                      <a:endParaRPr kumimoji="1" lang="ja-JP" altLang="en-US" dirty="0"/>
                    </a:p>
                  </a:txBody>
                  <a:tcPr/>
                </a:tc>
                <a:tc>
                  <a:txBody>
                    <a:bodyPr/>
                    <a:lstStyle/>
                    <a:p>
                      <a:r>
                        <a:rPr kumimoji="1" lang="en-US" altLang="ja-JP" dirty="0"/>
                        <a:t>https://www.tinkercad.com</a:t>
                      </a:r>
                      <a:endParaRPr kumimoji="1" lang="ja-JP" altLang="en-US" dirty="0"/>
                    </a:p>
                  </a:txBody>
                  <a:tcPr/>
                </a:tc>
                <a:extLst>
                  <a:ext uri="{0D108BD9-81ED-4DB2-BD59-A6C34878D82A}">
                    <a16:rowId xmlns:a16="http://schemas.microsoft.com/office/drawing/2014/main" val="3517228267"/>
                  </a:ext>
                </a:extLst>
              </a:tr>
              <a:tr h="677051">
                <a:tc>
                  <a:txBody>
                    <a:bodyPr/>
                    <a:lstStyle/>
                    <a:p>
                      <a:r>
                        <a:rPr kumimoji="1" lang="en-US" altLang="ja-JP" dirty="0"/>
                        <a:t>2</a:t>
                      </a:r>
                      <a:endParaRPr kumimoji="1" lang="ja-JP" altLang="en-US" dirty="0"/>
                    </a:p>
                  </a:txBody>
                  <a:tcPr/>
                </a:tc>
                <a:tc>
                  <a:txBody>
                    <a:bodyPr/>
                    <a:lstStyle/>
                    <a:p>
                      <a:r>
                        <a:rPr kumimoji="1" lang="ja-JP" altLang="en-US" dirty="0"/>
                        <a:t>対応マイコンボードの種類</a:t>
                      </a:r>
                    </a:p>
                  </a:txBody>
                  <a:tcPr/>
                </a:tc>
                <a:tc>
                  <a:txBody>
                    <a:bodyPr/>
                    <a:lstStyle/>
                    <a:p>
                      <a:r>
                        <a:rPr kumimoji="1" lang="en-US" altLang="ja-JP" dirty="0"/>
                        <a:t>Arduino(Uno, Mega, Nano)</a:t>
                      </a:r>
                    </a:p>
                    <a:p>
                      <a:r>
                        <a:rPr kumimoji="1" lang="en-US" altLang="ja-JP" dirty="0"/>
                        <a:t>ESP32</a:t>
                      </a:r>
                      <a:r>
                        <a:rPr kumimoji="1" lang="ja-JP" altLang="en-US" dirty="0"/>
                        <a:t>、</a:t>
                      </a:r>
                      <a:r>
                        <a:rPr kumimoji="1" lang="en-US" altLang="ja-JP" dirty="0"/>
                        <a:t>STM32</a:t>
                      </a:r>
                      <a:r>
                        <a:rPr kumimoji="1" lang="ja-JP" altLang="en-US" dirty="0"/>
                        <a:t>、</a:t>
                      </a:r>
                      <a:r>
                        <a:rPr lang="en-US" altLang="ja-JP" dirty="0"/>
                        <a:t>Raspberry Pi Pico</a:t>
                      </a:r>
                    </a:p>
                    <a:p>
                      <a:r>
                        <a:rPr kumimoji="1" lang="en-US" altLang="ja-JP" dirty="0"/>
                        <a:t>※</a:t>
                      </a:r>
                      <a:r>
                        <a:rPr kumimoji="1" lang="ja-JP" altLang="en-US" dirty="0"/>
                        <a:t>異なるマイコン同士の通信を試すこともできるはず</a:t>
                      </a:r>
                    </a:p>
                  </a:txBody>
                  <a:tcPr/>
                </a:tc>
                <a:tc>
                  <a:txBody>
                    <a:bodyPr/>
                    <a:lstStyle/>
                    <a:p>
                      <a:r>
                        <a:rPr kumimoji="1" lang="en-US" altLang="ja-JP" dirty="0"/>
                        <a:t>Arduino</a:t>
                      </a:r>
                      <a:r>
                        <a:rPr kumimoji="1" lang="ja-JP" altLang="en-US" dirty="0"/>
                        <a:t> </a:t>
                      </a:r>
                      <a:r>
                        <a:rPr kumimoji="1" lang="en-US" altLang="ja-JP" dirty="0"/>
                        <a:t>Uno</a:t>
                      </a:r>
                      <a:r>
                        <a:rPr kumimoji="1" lang="ja-JP" altLang="en-US" dirty="0"/>
                        <a:t>、</a:t>
                      </a:r>
                      <a:r>
                        <a:rPr kumimoji="1" lang="en-US" altLang="ja-JP" dirty="0" err="1"/>
                        <a:t>micro:bit</a:t>
                      </a:r>
                      <a:endParaRPr kumimoji="1" lang="ja-JP" altLang="en-US" dirty="0"/>
                    </a:p>
                  </a:txBody>
                  <a:tcPr/>
                </a:tc>
                <a:extLst>
                  <a:ext uri="{0D108BD9-81ED-4DB2-BD59-A6C34878D82A}">
                    <a16:rowId xmlns:a16="http://schemas.microsoft.com/office/drawing/2014/main" val="740871249"/>
                  </a:ext>
                </a:extLst>
              </a:tr>
              <a:tr h="933450">
                <a:tc>
                  <a:txBody>
                    <a:bodyPr/>
                    <a:lstStyle/>
                    <a:p>
                      <a:r>
                        <a:rPr kumimoji="1" lang="en-US" altLang="ja-JP" dirty="0"/>
                        <a:t>3</a:t>
                      </a:r>
                      <a:endParaRPr kumimoji="1" lang="ja-JP" altLang="en-US" dirty="0"/>
                    </a:p>
                  </a:txBody>
                  <a:tcPr/>
                </a:tc>
                <a:tc>
                  <a:txBody>
                    <a:bodyPr/>
                    <a:lstStyle/>
                    <a:p>
                      <a:r>
                        <a:rPr kumimoji="1" lang="ja-JP" altLang="en-US" dirty="0"/>
                        <a:t>複数台マイコンボードのシミュレート</a:t>
                      </a:r>
                    </a:p>
                  </a:txBody>
                  <a:tcPr/>
                </a:tc>
                <a:tc>
                  <a:txBody>
                    <a:bodyPr/>
                    <a:lstStyle/>
                    <a:p>
                      <a:r>
                        <a:rPr kumimoji="1" lang="ja-JP" altLang="en-US" dirty="0"/>
                        <a:t>同画面上に２つのマイコンを稼働させることはできないが、</a:t>
                      </a:r>
                      <a:endParaRPr kumimoji="1" lang="en-US" altLang="ja-JP" dirty="0"/>
                    </a:p>
                    <a:p>
                      <a:r>
                        <a:rPr kumimoji="1" lang="ja-JP" altLang="en-US" dirty="0"/>
                        <a:t>特殊な方法を使えば通信を実現できる。</a:t>
                      </a:r>
                      <a:endParaRPr kumimoji="1" lang="en-US" altLang="ja-JP" dirty="0"/>
                    </a:p>
                    <a:p>
                      <a:r>
                        <a:rPr kumimoji="1" lang="en-US" altLang="ja-JP" dirty="0"/>
                        <a:t>※</a:t>
                      </a:r>
                      <a:r>
                        <a:rPr kumimoji="1" lang="ja-JP" altLang="en-US" dirty="0"/>
                        <a:t>本勉強会で紹介</a:t>
                      </a:r>
                      <a:endParaRPr kumimoji="1" lang="en-US" altLang="ja-JP" dirty="0"/>
                    </a:p>
                    <a:p>
                      <a:pPr marL="285750" indent="-285750">
                        <a:buFont typeface="Arial" panose="020B0604020202020204" pitchFamily="34" charset="0"/>
                        <a:buChar char="•"/>
                      </a:pPr>
                      <a:r>
                        <a:rPr kumimoji="1" lang="ja-JP" altLang="en-US" sz="1600" dirty="0"/>
                        <a:t>ソースは特定のマイコンに紐付く</a:t>
                      </a:r>
                      <a:endParaRPr kumimoji="1" lang="ja-JP" altLang="en-US" dirty="0"/>
                    </a:p>
                  </a:txBody>
                  <a:tcPr/>
                </a:tc>
                <a:tc>
                  <a:txBody>
                    <a:bodyPr/>
                    <a:lstStyle/>
                    <a:p>
                      <a:r>
                        <a:rPr kumimoji="1" lang="ja-JP" altLang="en-US" dirty="0"/>
                        <a:t>対応している</a:t>
                      </a:r>
                      <a:endParaRPr kumimoji="1" lang="en-US" altLang="ja-JP" dirty="0"/>
                    </a:p>
                    <a:p>
                      <a:pPr marL="285750" indent="-285750">
                        <a:buFont typeface="Arial" panose="020B0604020202020204" pitchFamily="34" charset="0"/>
                        <a:buChar char="•"/>
                      </a:pPr>
                      <a:r>
                        <a:rPr kumimoji="1" lang="ja-JP" altLang="en-US" sz="1600" dirty="0"/>
                        <a:t>マイコン別にソースを持つことができる</a:t>
                      </a:r>
                    </a:p>
                  </a:txBody>
                  <a:tcPr/>
                </a:tc>
                <a:extLst>
                  <a:ext uri="{0D108BD9-81ED-4DB2-BD59-A6C34878D82A}">
                    <a16:rowId xmlns:a16="http://schemas.microsoft.com/office/drawing/2014/main" val="2874883607"/>
                  </a:ext>
                </a:extLst>
              </a:tr>
              <a:tr h="933450">
                <a:tc>
                  <a:txBody>
                    <a:bodyPr/>
                    <a:lstStyle/>
                    <a:p>
                      <a:r>
                        <a:rPr kumimoji="1" lang="en-US" altLang="ja-JP" dirty="0"/>
                        <a:t>4</a:t>
                      </a:r>
                      <a:endParaRPr kumimoji="1" lang="ja-JP" altLang="en-US" dirty="0"/>
                    </a:p>
                  </a:txBody>
                  <a:tcPr/>
                </a:tc>
                <a:tc>
                  <a:txBody>
                    <a:bodyPr/>
                    <a:lstStyle/>
                    <a:p>
                      <a:r>
                        <a:rPr kumimoji="1" lang="en-US" altLang="ja-JP" dirty="0"/>
                        <a:t>PC</a:t>
                      </a:r>
                      <a:r>
                        <a:rPr kumimoji="1" lang="ja-JP" altLang="en-US" dirty="0"/>
                        <a:t>の</a:t>
                      </a:r>
                      <a:r>
                        <a:rPr kumimoji="1" lang="en-US" altLang="ja-JP" dirty="0"/>
                        <a:t>COM</a:t>
                      </a:r>
                      <a:br>
                        <a:rPr kumimoji="1" lang="en-US" altLang="ja-JP" dirty="0"/>
                      </a:br>
                      <a:r>
                        <a:rPr kumimoji="1" lang="ja-JP" altLang="en-US" dirty="0"/>
                        <a:t>ポートへのアクセス</a:t>
                      </a:r>
                    </a:p>
                  </a:txBody>
                  <a:tcPr/>
                </a:tc>
                <a:tc>
                  <a:txBody>
                    <a:bodyPr/>
                    <a:lstStyle/>
                    <a:p>
                      <a:r>
                        <a:rPr kumimoji="1" lang="ja-JP" altLang="en-US" dirty="0"/>
                        <a:t>できる</a:t>
                      </a:r>
                    </a:p>
                  </a:txBody>
                  <a:tcPr/>
                </a:tc>
                <a:tc>
                  <a:txBody>
                    <a:bodyPr/>
                    <a:lstStyle/>
                    <a:p>
                      <a:r>
                        <a:rPr kumimoji="1" lang="ja-JP" altLang="en-US" dirty="0"/>
                        <a:t>できない</a:t>
                      </a:r>
                    </a:p>
                  </a:txBody>
                  <a:tcPr/>
                </a:tc>
                <a:extLst>
                  <a:ext uri="{0D108BD9-81ED-4DB2-BD59-A6C34878D82A}">
                    <a16:rowId xmlns:a16="http://schemas.microsoft.com/office/drawing/2014/main" val="4159569810"/>
                  </a:ext>
                </a:extLst>
              </a:tr>
            </a:tbl>
          </a:graphicData>
        </a:graphic>
      </p:graphicFrame>
    </p:spTree>
    <p:extLst>
      <p:ext uri="{BB962C8B-B14F-4D97-AF65-F5344CB8AC3E}">
        <p14:creationId xmlns:p14="http://schemas.microsoft.com/office/powerpoint/2010/main" val="2035499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AE7359-F32A-E8A8-CCBC-AC6F7E76DAA0}"/>
              </a:ext>
            </a:extLst>
          </p:cNvPr>
          <p:cNvSpPr>
            <a:spLocks noGrp="1"/>
          </p:cNvSpPr>
          <p:nvPr>
            <p:ph type="title"/>
          </p:nvPr>
        </p:nvSpPr>
        <p:spPr/>
        <p:txBody>
          <a:bodyPr/>
          <a:lstStyle/>
          <a:p>
            <a:r>
              <a:rPr kumimoji="1" lang="en-US" altLang="ja-JP" dirty="0"/>
              <a:t>Tinker</a:t>
            </a:r>
            <a:r>
              <a:rPr kumimoji="1" lang="ja-JP" altLang="en-US" dirty="0"/>
              <a:t> </a:t>
            </a:r>
            <a:r>
              <a:rPr kumimoji="1" lang="en-US" altLang="ja-JP" dirty="0"/>
              <a:t>CAD</a:t>
            </a:r>
            <a:r>
              <a:rPr kumimoji="1" lang="ja-JP" altLang="en-US" dirty="0"/>
              <a:t>の画面</a:t>
            </a:r>
          </a:p>
        </p:txBody>
      </p:sp>
      <p:pic>
        <p:nvPicPr>
          <p:cNvPr id="5" name="図 4">
            <a:extLst>
              <a:ext uri="{FF2B5EF4-FFF2-40B4-BE49-F238E27FC236}">
                <a16:creationId xmlns:a16="http://schemas.microsoft.com/office/drawing/2014/main" id="{3335DDC9-8C28-4F70-0585-3D68DC10151C}"/>
              </a:ext>
            </a:extLst>
          </p:cNvPr>
          <p:cNvPicPr>
            <a:picLocks noChangeAspect="1"/>
          </p:cNvPicPr>
          <p:nvPr/>
        </p:nvPicPr>
        <p:blipFill>
          <a:blip r:embed="rId2"/>
          <a:stretch>
            <a:fillRect/>
          </a:stretch>
        </p:blipFill>
        <p:spPr>
          <a:xfrm>
            <a:off x="838200" y="1563611"/>
            <a:ext cx="7357418" cy="4428146"/>
          </a:xfrm>
          <a:prstGeom prst="rect">
            <a:avLst/>
          </a:prstGeom>
        </p:spPr>
      </p:pic>
      <p:sp>
        <p:nvSpPr>
          <p:cNvPr id="6" name="コンテンツ プレースホルダー 2">
            <a:extLst>
              <a:ext uri="{FF2B5EF4-FFF2-40B4-BE49-F238E27FC236}">
                <a16:creationId xmlns:a16="http://schemas.microsoft.com/office/drawing/2014/main" id="{86C83376-6FA7-6732-E992-10CA4A434C5B}"/>
              </a:ext>
            </a:extLst>
          </p:cNvPr>
          <p:cNvSpPr>
            <a:spLocks noGrp="1"/>
          </p:cNvSpPr>
          <p:nvPr>
            <p:ph idx="1"/>
          </p:nvPr>
        </p:nvSpPr>
        <p:spPr>
          <a:xfrm>
            <a:off x="8543706" y="202424"/>
            <a:ext cx="3504038" cy="5974539"/>
          </a:xfrm>
        </p:spPr>
        <p:txBody>
          <a:bodyPr>
            <a:normAutofit/>
          </a:bodyPr>
          <a:lstStyle/>
          <a:p>
            <a:pPr marL="0" indent="0">
              <a:buNone/>
            </a:pPr>
            <a:r>
              <a:rPr kumimoji="1" lang="en-US" altLang="ja-JP" dirty="0" err="1"/>
              <a:t>Wok</a:t>
            </a:r>
            <a:r>
              <a:rPr lang="en-US" altLang="ja-JP" dirty="0" err="1"/>
              <a:t>wi</a:t>
            </a:r>
            <a:r>
              <a:rPr lang="ja-JP" altLang="en-US" dirty="0"/>
              <a:t>よりも使える回路部品が多く、本格的な印象だが、マイコンボードの対応数が少ない。</a:t>
            </a:r>
            <a:endParaRPr lang="en-US" altLang="ja-JP" dirty="0"/>
          </a:p>
          <a:p>
            <a:pPr marL="0" indent="0">
              <a:buNone/>
            </a:pPr>
            <a:r>
              <a:rPr kumimoji="1" lang="ja-JP" altLang="en-US" dirty="0"/>
              <a:t>より回路寄りのことを試したいときに良いかと。</a:t>
            </a:r>
            <a:endParaRPr kumimoji="1" lang="en-US" altLang="ja-JP" dirty="0"/>
          </a:p>
          <a:p>
            <a:pPr marL="0" indent="0">
              <a:buNone/>
            </a:pPr>
            <a:r>
              <a:rPr lang="ja-JP" altLang="en-US" dirty="0"/>
              <a:t>過電流により</a:t>
            </a:r>
            <a:r>
              <a:rPr lang="en-US" altLang="ja-JP" dirty="0"/>
              <a:t>LED</a:t>
            </a:r>
            <a:r>
              <a:rPr lang="ja-JP" altLang="en-US" dirty="0"/>
              <a:t>が破損することをシミュレートするのは、</a:t>
            </a:r>
            <a:r>
              <a:rPr lang="en-US" altLang="ja-JP" dirty="0" err="1"/>
              <a:t>Wokwi</a:t>
            </a:r>
            <a:r>
              <a:rPr lang="ja-JP" altLang="en-US" dirty="0"/>
              <a:t>の方ではできないかも。</a:t>
            </a:r>
            <a:endParaRPr kumimoji="1" lang="en-US" altLang="ja-JP" dirty="0"/>
          </a:p>
        </p:txBody>
      </p:sp>
    </p:spTree>
    <p:extLst>
      <p:ext uri="{BB962C8B-B14F-4D97-AF65-F5344CB8AC3E}">
        <p14:creationId xmlns:p14="http://schemas.microsoft.com/office/powerpoint/2010/main" val="363313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146BF-8BB5-52DD-B1AD-7ADAB93BE3DF}"/>
              </a:ext>
            </a:extLst>
          </p:cNvPr>
          <p:cNvSpPr>
            <a:spLocks noGrp="1"/>
          </p:cNvSpPr>
          <p:nvPr>
            <p:ph type="title"/>
          </p:nvPr>
        </p:nvSpPr>
        <p:spPr/>
        <p:txBody>
          <a:bodyPr/>
          <a:lstStyle/>
          <a:p>
            <a:r>
              <a:rPr kumimoji="1" lang="en-US" altLang="ja-JP" dirty="0" err="1"/>
              <a:t>Wokwi</a:t>
            </a:r>
            <a:r>
              <a:rPr kumimoji="1" lang="ja-JP" altLang="en-US" dirty="0"/>
              <a:t>の画面</a:t>
            </a:r>
          </a:p>
        </p:txBody>
      </p:sp>
      <p:pic>
        <p:nvPicPr>
          <p:cNvPr id="5" name="図 4">
            <a:extLst>
              <a:ext uri="{FF2B5EF4-FFF2-40B4-BE49-F238E27FC236}">
                <a16:creationId xmlns:a16="http://schemas.microsoft.com/office/drawing/2014/main" id="{563860CD-5150-6EC5-33D9-069927C531D9}"/>
              </a:ext>
            </a:extLst>
          </p:cNvPr>
          <p:cNvPicPr>
            <a:picLocks noChangeAspect="1"/>
          </p:cNvPicPr>
          <p:nvPr/>
        </p:nvPicPr>
        <p:blipFill>
          <a:blip r:embed="rId2"/>
          <a:stretch>
            <a:fillRect/>
          </a:stretch>
        </p:blipFill>
        <p:spPr>
          <a:xfrm>
            <a:off x="519548" y="1446536"/>
            <a:ext cx="4015615" cy="3964927"/>
          </a:xfrm>
          <a:prstGeom prst="rect">
            <a:avLst/>
          </a:prstGeom>
        </p:spPr>
      </p:pic>
      <p:pic>
        <p:nvPicPr>
          <p:cNvPr id="9" name="図 8">
            <a:extLst>
              <a:ext uri="{FF2B5EF4-FFF2-40B4-BE49-F238E27FC236}">
                <a16:creationId xmlns:a16="http://schemas.microsoft.com/office/drawing/2014/main" id="{1CCA70C4-50F8-A62B-3B8B-B10DF12BFD83}"/>
              </a:ext>
            </a:extLst>
          </p:cNvPr>
          <p:cNvPicPr>
            <a:picLocks noChangeAspect="1"/>
          </p:cNvPicPr>
          <p:nvPr/>
        </p:nvPicPr>
        <p:blipFill>
          <a:blip r:embed="rId3"/>
          <a:stretch>
            <a:fillRect/>
          </a:stretch>
        </p:blipFill>
        <p:spPr>
          <a:xfrm>
            <a:off x="4964490" y="1325906"/>
            <a:ext cx="7041901" cy="4206187"/>
          </a:xfrm>
          <a:prstGeom prst="rect">
            <a:avLst/>
          </a:prstGeom>
        </p:spPr>
      </p:pic>
      <p:sp>
        <p:nvSpPr>
          <p:cNvPr id="10" name="コンテンツ プレースホルダー 2">
            <a:extLst>
              <a:ext uri="{FF2B5EF4-FFF2-40B4-BE49-F238E27FC236}">
                <a16:creationId xmlns:a16="http://schemas.microsoft.com/office/drawing/2014/main" id="{1FB1657C-5E5B-FE9B-8DF7-E798C05EE3A5}"/>
              </a:ext>
            </a:extLst>
          </p:cNvPr>
          <p:cNvSpPr txBox="1">
            <a:spLocks/>
          </p:cNvSpPr>
          <p:nvPr/>
        </p:nvSpPr>
        <p:spPr>
          <a:xfrm>
            <a:off x="519548" y="5668938"/>
            <a:ext cx="3525230"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Top</a:t>
            </a:r>
            <a:r>
              <a:rPr lang="ja-JP" altLang="en-US" dirty="0"/>
              <a:t>ページ</a:t>
            </a:r>
          </a:p>
        </p:txBody>
      </p:sp>
      <p:sp>
        <p:nvSpPr>
          <p:cNvPr id="11" name="コンテンツ プレースホルダー 2">
            <a:extLst>
              <a:ext uri="{FF2B5EF4-FFF2-40B4-BE49-F238E27FC236}">
                <a16:creationId xmlns:a16="http://schemas.microsoft.com/office/drawing/2014/main" id="{E233EFA2-D960-E5B1-C6AC-2491D664AB5C}"/>
              </a:ext>
            </a:extLst>
          </p:cNvPr>
          <p:cNvSpPr txBox="1">
            <a:spLocks/>
          </p:cNvSpPr>
          <p:nvPr/>
        </p:nvSpPr>
        <p:spPr>
          <a:xfrm>
            <a:off x="5140974" y="5668938"/>
            <a:ext cx="5475837"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シミュレーション画面</a:t>
            </a:r>
          </a:p>
        </p:txBody>
      </p:sp>
    </p:spTree>
    <p:extLst>
      <p:ext uri="{BB962C8B-B14F-4D97-AF65-F5344CB8AC3E}">
        <p14:creationId xmlns:p14="http://schemas.microsoft.com/office/powerpoint/2010/main" val="236986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C40CA-F083-3C9D-A838-55FD69E4E28F}"/>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台マイコンを接続：説明１</a:t>
            </a:r>
          </a:p>
        </p:txBody>
      </p:sp>
      <p:sp>
        <p:nvSpPr>
          <p:cNvPr id="3" name="コンテンツ プレースホルダー 2">
            <a:extLst>
              <a:ext uri="{FF2B5EF4-FFF2-40B4-BE49-F238E27FC236}">
                <a16:creationId xmlns:a16="http://schemas.microsoft.com/office/drawing/2014/main" id="{F9BA7732-6425-D773-E02C-E5835661F41A}"/>
              </a:ext>
            </a:extLst>
          </p:cNvPr>
          <p:cNvSpPr>
            <a:spLocks noGrp="1"/>
          </p:cNvSpPr>
          <p:nvPr>
            <p:ph idx="1"/>
          </p:nvPr>
        </p:nvSpPr>
        <p:spPr>
          <a:xfrm>
            <a:off x="838200" y="5788025"/>
            <a:ext cx="10515600" cy="1084068"/>
          </a:xfrm>
        </p:spPr>
        <p:txBody>
          <a:bodyPr>
            <a:normAutofit fontScale="92500" lnSpcReduction="10000"/>
          </a:bodyPr>
          <a:lstStyle/>
          <a:p>
            <a:pPr marL="0" indent="0">
              <a:buNone/>
            </a:pPr>
            <a:r>
              <a:rPr lang="en-US" altLang="ja-JP" dirty="0"/>
              <a:t>Web Serial API</a:t>
            </a:r>
            <a:r>
              <a:rPr lang="ja-JP" altLang="en-US" dirty="0"/>
              <a:t>をサポートしているブラウザ、</a:t>
            </a:r>
            <a:r>
              <a:rPr lang="en-US" altLang="ja-JP" dirty="0"/>
              <a:t>Chrome</a:t>
            </a:r>
            <a:r>
              <a:rPr lang="ja-JP" altLang="en-US" dirty="0"/>
              <a:t>など、を使用する必要がある。</a:t>
            </a:r>
            <a:r>
              <a:rPr lang="en-US" altLang="ja-JP" dirty="0"/>
              <a:t>Simulation</a:t>
            </a:r>
            <a:r>
              <a:rPr lang="ja-JP" altLang="en-US" dirty="0"/>
              <a:t>をスタートすると、</a:t>
            </a:r>
            <a:r>
              <a:rPr lang="en-US" altLang="ja-JP" dirty="0"/>
              <a:t>COM</a:t>
            </a:r>
            <a:r>
              <a:rPr lang="ja-JP" altLang="en-US" dirty="0"/>
              <a:t>ポート接続を聞いてくる。その様子は次スライド参照。</a:t>
            </a:r>
            <a:endParaRPr kumimoji="1" lang="ja-JP" altLang="en-US" dirty="0"/>
          </a:p>
        </p:txBody>
      </p:sp>
      <p:pic>
        <p:nvPicPr>
          <p:cNvPr id="5" name="図 4">
            <a:extLst>
              <a:ext uri="{FF2B5EF4-FFF2-40B4-BE49-F238E27FC236}">
                <a16:creationId xmlns:a16="http://schemas.microsoft.com/office/drawing/2014/main" id="{ED059790-B693-B086-B1CD-6A853C29D950}"/>
              </a:ext>
            </a:extLst>
          </p:cNvPr>
          <p:cNvPicPr>
            <a:picLocks noChangeAspect="1"/>
          </p:cNvPicPr>
          <p:nvPr/>
        </p:nvPicPr>
        <p:blipFill>
          <a:blip r:embed="rId2"/>
          <a:stretch>
            <a:fillRect/>
          </a:stretch>
        </p:blipFill>
        <p:spPr>
          <a:xfrm>
            <a:off x="706112" y="1690688"/>
            <a:ext cx="5389888" cy="3855842"/>
          </a:xfrm>
          <a:prstGeom prst="rect">
            <a:avLst/>
          </a:prstGeom>
        </p:spPr>
      </p:pic>
      <p:pic>
        <p:nvPicPr>
          <p:cNvPr id="6" name="図 5">
            <a:extLst>
              <a:ext uri="{FF2B5EF4-FFF2-40B4-BE49-F238E27FC236}">
                <a16:creationId xmlns:a16="http://schemas.microsoft.com/office/drawing/2014/main" id="{DE3A24B7-5B16-2408-70C2-71F7D8B98578}"/>
              </a:ext>
            </a:extLst>
          </p:cNvPr>
          <p:cNvPicPr>
            <a:picLocks noChangeAspect="1"/>
          </p:cNvPicPr>
          <p:nvPr/>
        </p:nvPicPr>
        <p:blipFill>
          <a:blip r:embed="rId2"/>
          <a:stretch>
            <a:fillRect/>
          </a:stretch>
        </p:blipFill>
        <p:spPr>
          <a:xfrm>
            <a:off x="6228088" y="1690688"/>
            <a:ext cx="5389888" cy="3855842"/>
          </a:xfrm>
          <a:prstGeom prst="rect">
            <a:avLst/>
          </a:prstGeom>
        </p:spPr>
      </p:pic>
    </p:spTree>
    <p:extLst>
      <p:ext uri="{BB962C8B-B14F-4D97-AF65-F5344CB8AC3E}">
        <p14:creationId xmlns:p14="http://schemas.microsoft.com/office/powerpoint/2010/main" val="323710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47D5-19E3-D56A-FA1A-4159540753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FAF13A-B750-60F8-4E03-EB003403085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7677F09-C186-DF19-994F-4522640426CD}"/>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7" name="図 6">
            <a:extLst>
              <a:ext uri="{FF2B5EF4-FFF2-40B4-BE49-F238E27FC236}">
                <a16:creationId xmlns:a16="http://schemas.microsoft.com/office/drawing/2014/main" id="{F5F1521A-2D3C-587F-6B33-FE76F10ABF04}"/>
              </a:ext>
            </a:extLst>
          </p:cNvPr>
          <p:cNvPicPr>
            <a:picLocks noChangeAspect="1"/>
          </p:cNvPicPr>
          <p:nvPr/>
        </p:nvPicPr>
        <p:blipFill>
          <a:blip r:embed="rId2"/>
          <a:stretch>
            <a:fillRect/>
          </a:stretch>
        </p:blipFill>
        <p:spPr>
          <a:xfrm>
            <a:off x="765723" y="1474572"/>
            <a:ext cx="5141528" cy="4232985"/>
          </a:xfrm>
          <a:prstGeom prst="rect">
            <a:avLst/>
          </a:prstGeom>
        </p:spPr>
      </p:pic>
      <p:pic>
        <p:nvPicPr>
          <p:cNvPr id="11" name="図 10">
            <a:extLst>
              <a:ext uri="{FF2B5EF4-FFF2-40B4-BE49-F238E27FC236}">
                <a16:creationId xmlns:a16="http://schemas.microsoft.com/office/drawing/2014/main" id="{2F2872A4-1B5F-4BE2-D3C7-85AC3083B241}"/>
              </a:ext>
            </a:extLst>
          </p:cNvPr>
          <p:cNvPicPr>
            <a:picLocks noChangeAspect="1"/>
          </p:cNvPicPr>
          <p:nvPr/>
        </p:nvPicPr>
        <p:blipFill>
          <a:blip r:embed="rId3"/>
          <a:stretch>
            <a:fillRect/>
          </a:stretch>
        </p:blipFill>
        <p:spPr>
          <a:xfrm>
            <a:off x="5979728" y="1360659"/>
            <a:ext cx="5962650" cy="3971925"/>
          </a:xfrm>
          <a:prstGeom prst="rect">
            <a:avLst/>
          </a:prstGeom>
        </p:spPr>
      </p:pic>
    </p:spTree>
    <p:extLst>
      <p:ext uri="{BB962C8B-B14F-4D97-AF65-F5344CB8AC3E}">
        <p14:creationId xmlns:p14="http://schemas.microsoft.com/office/powerpoint/2010/main" val="4076530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46A03-F416-1884-D067-499F5FE3EB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C83014-EAFA-DA9B-C17F-FF36F094F06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2D5B89E-CB16-0687-BD73-C99C26581188}"/>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5" name="図 4">
            <a:extLst>
              <a:ext uri="{FF2B5EF4-FFF2-40B4-BE49-F238E27FC236}">
                <a16:creationId xmlns:a16="http://schemas.microsoft.com/office/drawing/2014/main" id="{AA2F41ED-8166-5A56-0557-2F145A53902D}"/>
              </a:ext>
            </a:extLst>
          </p:cNvPr>
          <p:cNvPicPr>
            <a:picLocks noChangeAspect="1"/>
          </p:cNvPicPr>
          <p:nvPr/>
        </p:nvPicPr>
        <p:blipFill>
          <a:blip r:embed="rId2"/>
          <a:stretch>
            <a:fillRect/>
          </a:stretch>
        </p:blipFill>
        <p:spPr>
          <a:xfrm>
            <a:off x="1552170" y="1326292"/>
            <a:ext cx="5493072" cy="4366468"/>
          </a:xfrm>
          <a:prstGeom prst="rect">
            <a:avLst/>
          </a:prstGeom>
        </p:spPr>
      </p:pic>
      <p:sp>
        <p:nvSpPr>
          <p:cNvPr id="4" name="コンテンツ プレースホルダー 2">
            <a:extLst>
              <a:ext uri="{FF2B5EF4-FFF2-40B4-BE49-F238E27FC236}">
                <a16:creationId xmlns:a16="http://schemas.microsoft.com/office/drawing/2014/main" id="{42BC14F8-0AAD-F4C2-8F13-B3483B7D09FE}"/>
              </a:ext>
            </a:extLst>
          </p:cNvPr>
          <p:cNvSpPr txBox="1">
            <a:spLocks/>
          </p:cNvSpPr>
          <p:nvPr/>
        </p:nvSpPr>
        <p:spPr>
          <a:xfrm>
            <a:off x="7113401" y="2604462"/>
            <a:ext cx="4826876" cy="2566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一方のボタンを押下すると、</a:t>
            </a:r>
            <a:endParaRPr lang="en-US" altLang="ja-JP" dirty="0"/>
          </a:p>
          <a:p>
            <a:pPr marL="0" indent="0">
              <a:buFont typeface="Arial" panose="020B0604020202020204" pitchFamily="34" charset="0"/>
              <a:buNone/>
            </a:pPr>
            <a:r>
              <a:rPr lang="ja-JP" altLang="en-US" dirty="0"/>
              <a:t>もう一方側の</a:t>
            </a:r>
            <a:r>
              <a:rPr lang="en-US" altLang="ja-JP" dirty="0"/>
              <a:t>LED</a:t>
            </a:r>
            <a:r>
              <a:rPr lang="ja-JP" altLang="en-US" dirty="0"/>
              <a:t>が点灯する。</a:t>
            </a:r>
            <a:endParaRPr lang="en-US" altLang="ja-JP" dirty="0"/>
          </a:p>
          <a:p>
            <a:pPr marL="0" indent="0">
              <a:buFont typeface="Arial" panose="020B0604020202020204" pitchFamily="34" charset="0"/>
              <a:buNone/>
            </a:pPr>
            <a:r>
              <a:rPr lang="en-US" altLang="ja-JP" dirty="0"/>
              <a:t>UART</a:t>
            </a:r>
            <a:r>
              <a:rPr lang="ja-JP" altLang="en-US" dirty="0"/>
              <a:t>で通信している。</a:t>
            </a:r>
          </a:p>
        </p:txBody>
      </p:sp>
    </p:spTree>
    <p:extLst>
      <p:ext uri="{BB962C8B-B14F-4D97-AF65-F5344CB8AC3E}">
        <p14:creationId xmlns:p14="http://schemas.microsoft.com/office/powerpoint/2010/main" val="3928735544"/>
      </p:ext>
    </p:extLst>
  </p:cSld>
  <p:clrMapOvr>
    <a:masterClrMapping/>
  </p:clrMapOvr>
</p:sld>
</file>

<file path=ppt/theme/theme1.xml><?xml version="1.0" encoding="utf-8"?>
<a:theme xmlns:a="http://schemas.openxmlformats.org/drawingml/2006/main" name="Office Theme">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710</TotalTime>
  <Words>1553</Words>
  <Application>Microsoft Office PowerPoint</Application>
  <PresentationFormat>ワイド画面</PresentationFormat>
  <Paragraphs>198</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 本文</vt:lpstr>
      <vt:lpstr>Aptos</vt:lpstr>
      <vt:lpstr>Aptos Display</vt:lpstr>
      <vt:lpstr>Arial</vt:lpstr>
      <vt:lpstr>Office Theme</vt:lpstr>
      <vt:lpstr>UART通信で試すマイコンのシミュレーション</vt:lpstr>
      <vt:lpstr>本勉強会のテーマ</vt:lpstr>
      <vt:lpstr>シミュレーションツールのどこがいいか</vt:lpstr>
      <vt:lpstr>マイコンのシミュレーションツール</vt:lpstr>
      <vt:lpstr>Tinker CADの画面</vt:lpstr>
      <vt:lpstr>Wokwiの画面</vt:lpstr>
      <vt:lpstr>Wokwi同士で2台マイコンを接続：説明１</vt:lpstr>
      <vt:lpstr>Wokwi同士で2台マイコンを接続：説明2</vt:lpstr>
      <vt:lpstr>Wokwi同士で2台マイコンを接続：説明3</vt:lpstr>
      <vt:lpstr>Wokwi同士で2台マイコンを接続(方法１)</vt:lpstr>
      <vt:lpstr>Wokwi同士で2台マイコンを接続(方法2)</vt:lpstr>
      <vt:lpstr>WokwiとM5Stack実機の接続</vt:lpstr>
      <vt:lpstr>WokwiとM5Stackで通信を試行した</vt:lpstr>
      <vt:lpstr>UARTとは</vt:lpstr>
      <vt:lpstr>UARTの用途</vt:lpstr>
      <vt:lpstr>何でエコーバック試すといいのか</vt:lpstr>
      <vt:lpstr>複数マイコン経由でエコーバックの利点</vt:lpstr>
      <vt:lpstr>シリアル接続、シリアル通信とは</vt:lpstr>
      <vt:lpstr>シリアル通信の具体例</vt:lpstr>
      <vt:lpstr>USB</vt:lpstr>
      <vt:lpstr>COMポートとは</vt:lpstr>
      <vt:lpstr>Virtual COMポートとは</vt:lpstr>
      <vt:lpstr>USBシリアル変換モジュールとは</vt:lpstr>
      <vt:lpstr>ESP32とM5Stack</vt:lpstr>
      <vt:lpstr>M5Stackのどこがいいか</vt:lpstr>
      <vt:lpstr>Arduinoとは。ラズパイと比較すると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Sakura Potechi</dc:creator>
  <cp:lastModifiedBy>Sakura Potechi</cp:lastModifiedBy>
  <cp:revision>29</cp:revision>
  <dcterms:created xsi:type="dcterms:W3CDTF">2025-01-22T11:35:39Z</dcterms:created>
  <dcterms:modified xsi:type="dcterms:W3CDTF">2025-01-28T14:15:03Z</dcterms:modified>
</cp:coreProperties>
</file>