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7" r:id="rId3"/>
    <p:sldId id="284" r:id="rId4"/>
    <p:sldId id="279" r:id="rId5"/>
    <p:sldId id="262" r:id="rId6"/>
    <p:sldId id="266" r:id="rId7"/>
    <p:sldId id="283" r:id="rId8"/>
    <p:sldId id="285" r:id="rId9"/>
    <p:sldId id="280" r:id="rId10"/>
    <p:sldId id="281" r:id="rId11"/>
    <p:sldId id="282" r:id="rId12"/>
    <p:sldId id="264" r:id="rId13"/>
    <p:sldId id="265" r:id="rId14"/>
    <p:sldId id="287" r:id="rId15"/>
    <p:sldId id="271" r:id="rId16"/>
    <p:sldId id="263" r:id="rId17"/>
    <p:sldId id="286" r:id="rId18"/>
    <p:sldId id="260" r:id="rId19"/>
    <p:sldId id="267" r:id="rId20"/>
    <p:sldId id="270" r:id="rId21"/>
    <p:sldId id="272" r:id="rId22"/>
    <p:sldId id="275" r:id="rId23"/>
    <p:sldId id="276" r:id="rId24"/>
    <p:sldId id="278" r:id="rId25"/>
    <p:sldId id="268" r:id="rId26"/>
    <p:sldId id="269" r:id="rId27"/>
    <p:sldId id="261" r:id="rId28"/>
    <p:sldId id="288" r:id="rId29"/>
    <p:sldId id="289"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94660"/>
  </p:normalViewPr>
  <p:slideViewPr>
    <p:cSldViewPr snapToGrid="0">
      <p:cViewPr varScale="1">
        <p:scale>
          <a:sx n="135" d="100"/>
          <a:sy n="135" d="100"/>
        </p:scale>
        <p:origin x="138" y="4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AC296-4B87-2EAA-A70F-FE7EA51A4D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BCB7CA-E983-C0BF-A1C7-6B94E325F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6C99AD4-51B4-082F-2285-E0601495C4CA}"/>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E9CA0108-6501-906C-4429-37EC76A771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2C55C2-0C5A-DE13-6568-91D6BFB92DB6}"/>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70804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D18A9-DABB-2F7D-CA34-A765E5564B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0DE0A1A-B9A4-AE1E-7C5D-7D0000C872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6537B2-0650-4EE6-3065-B4CB1EE8A324}"/>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16FA92C0-E545-7DD3-28BB-F0ACE3AB85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996B08-A763-6F77-5204-B2CB4AD3D4C1}"/>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04996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0297DF-CAFB-F024-EC35-E2F88E6A6F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54902A-6F74-0E27-F31B-3D0F7B8922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0A4032-2E2F-2DFF-0FB1-410F141D95D5}"/>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F9E4B458-990B-18CE-D6C2-EB74A0515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7A4E19-8346-3EF5-F100-CF9B6ABBE54F}"/>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60898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7B261-57BB-4353-BB29-C4B709BA5E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2F6ED2-0490-7DFD-D3DB-E5A662BBAD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92B6AD-5163-E2B9-0965-0FCF37A0E81B}"/>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B356B1E7-6654-443A-4D08-35D3E68B5C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A8D84E-2DDE-BE75-D63C-C2C4A65F4AB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409688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6E900-90E6-02C9-EDFA-A695BE32AF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6D83FF-149B-81F6-18BE-3FCCDAF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26CC05-B8C0-196D-D534-5321D4545F07}"/>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350E429C-95D0-E405-66D4-BCB5EB23A4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A345C-2264-240D-0F42-ED415DBDB548}"/>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5555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A067F-4082-CB1A-3BDB-140C4D997D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4130B2-D073-0338-BCFC-D7D1CC5F34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180D05-382C-2B6E-F843-F5C5B26B6B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82994E-F2D8-86C5-D651-8F08610206D5}"/>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49383D93-206B-14D3-CCD0-25F2E64DAA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E7B6-97F2-2BD1-AC2F-09D8914EFD02}"/>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47138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1936B-39CD-0E2B-1AD1-CE328BAE13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E73048-AE6F-2194-0BB8-11D690B15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A5DEB4-830A-8BBD-AC0F-54C939AB47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8EA897-43C0-AF09-20B4-095D30715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6728F2-B917-B568-0958-75A4A656AB0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FA69DF-BE78-D744-DE35-2ED247344464}"/>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8" name="フッター プレースホルダー 7">
            <a:extLst>
              <a:ext uri="{FF2B5EF4-FFF2-40B4-BE49-F238E27FC236}">
                <a16:creationId xmlns:a16="http://schemas.microsoft.com/office/drawing/2014/main" id="{15AE167E-D352-D525-BC47-19B3F57FF31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524AF2-635D-AF4F-64E7-CDB4E23F51D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3021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99A66-EB15-CA52-FF6D-274F9F75C8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7510BC-208A-A3D4-795B-287C1F7DBDED}"/>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4" name="フッター プレースホルダー 3">
            <a:extLst>
              <a:ext uri="{FF2B5EF4-FFF2-40B4-BE49-F238E27FC236}">
                <a16:creationId xmlns:a16="http://schemas.microsoft.com/office/drawing/2014/main" id="{FEE87684-6312-84B7-41D2-B8251C4BDB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5C6A19-F7EE-BFFA-C7B6-5C309600A940}"/>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22675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983324-D82D-F68D-41F5-A06E48F1F351}"/>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3" name="フッター プレースホルダー 2">
            <a:extLst>
              <a:ext uri="{FF2B5EF4-FFF2-40B4-BE49-F238E27FC236}">
                <a16:creationId xmlns:a16="http://schemas.microsoft.com/office/drawing/2014/main" id="{B7E0F240-D77D-6A44-F0CC-D42599E87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9D47A7-4815-3FE3-C1FF-A3402872A1E7}"/>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9334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A56E1-01DA-E91E-A4A5-3B9DA1FB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173AA2-1E73-3672-F235-265655F5E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41377D-72C9-FC27-A484-71E645E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95E896-4C17-EA4B-4DFE-70C898FE798F}"/>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D8F62421-D59E-DC4F-82EE-2327FC2C14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DE71AE-11B4-21D0-0326-E347202EA91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497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26E7A-E92A-B0DC-5761-7E64DF306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743048-6A8F-1095-D8D0-86BD83D6B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3119D1-035A-A6B1-6931-9FD97D93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8F1E94-9478-CA68-D42F-AD42125B9943}"/>
              </a:ext>
            </a:extLst>
          </p:cNvPr>
          <p:cNvSpPr>
            <a:spLocks noGrp="1"/>
          </p:cNvSpPr>
          <p:nvPr>
            <p:ph type="dt" sz="half" idx="10"/>
          </p:nvPr>
        </p:nvSpPr>
        <p:spPr/>
        <p:txBody>
          <a:bodyPr/>
          <a:lstStyle/>
          <a:p>
            <a:fld id="{6FB819F7-3BAE-4D8E-89EE-1AC47EED8B29}" type="datetimeFigureOut">
              <a:rPr kumimoji="1" lang="ja-JP" altLang="en-US" smtClean="0"/>
              <a:t>2025/1/29</a:t>
            </a:fld>
            <a:endParaRPr kumimoji="1" lang="ja-JP" altLang="en-US"/>
          </a:p>
        </p:txBody>
      </p:sp>
      <p:sp>
        <p:nvSpPr>
          <p:cNvPr id="6" name="フッター プレースホルダー 5">
            <a:extLst>
              <a:ext uri="{FF2B5EF4-FFF2-40B4-BE49-F238E27FC236}">
                <a16:creationId xmlns:a16="http://schemas.microsoft.com/office/drawing/2014/main" id="{6CCA241F-A654-C0DE-C688-BFC4CA3FFF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B91688-2092-657C-125B-CFB24259032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0860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05993C-54C7-7844-E4AE-CFAEF6441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73ADAE-F13C-E701-AC1E-2B3EF55F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CA8D2E-30D4-31C9-766C-C7406CE42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B819F7-3BAE-4D8E-89EE-1AC47EED8B29}" type="datetimeFigureOut">
              <a:rPr kumimoji="1" lang="ja-JP" altLang="en-US" smtClean="0"/>
              <a:t>2025/1/29</a:t>
            </a:fld>
            <a:endParaRPr kumimoji="1" lang="ja-JP" altLang="en-US"/>
          </a:p>
        </p:txBody>
      </p:sp>
      <p:sp>
        <p:nvSpPr>
          <p:cNvPr id="5" name="フッター プレースホルダー 4">
            <a:extLst>
              <a:ext uri="{FF2B5EF4-FFF2-40B4-BE49-F238E27FC236}">
                <a16:creationId xmlns:a16="http://schemas.microsoft.com/office/drawing/2014/main" id="{D4B18039-150C-345C-7FDE-D43984F5D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7F1E0F-4EC9-1860-9ED5-122F9BA02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865507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78AB3-F05A-3B20-6151-80B8A8886A9C}"/>
              </a:ext>
            </a:extLst>
          </p:cNvPr>
          <p:cNvSpPr>
            <a:spLocks noGrp="1"/>
          </p:cNvSpPr>
          <p:nvPr>
            <p:ph type="ctrTitle"/>
          </p:nvPr>
        </p:nvSpPr>
        <p:spPr/>
        <p:txBody>
          <a:bodyPr/>
          <a:lstStyle/>
          <a:p>
            <a:r>
              <a:rPr kumimoji="1" lang="en-US" altLang="ja-JP" dirty="0"/>
              <a:t>UART</a:t>
            </a:r>
            <a:r>
              <a:rPr kumimoji="1" lang="ja-JP" altLang="en-US" dirty="0"/>
              <a:t>通信で試すマイコンのシミュレーション</a:t>
            </a:r>
          </a:p>
        </p:txBody>
      </p:sp>
      <p:sp>
        <p:nvSpPr>
          <p:cNvPr id="3" name="字幕 2">
            <a:extLst>
              <a:ext uri="{FF2B5EF4-FFF2-40B4-BE49-F238E27FC236}">
                <a16:creationId xmlns:a16="http://schemas.microsoft.com/office/drawing/2014/main" id="{49E230D5-3D4B-59FA-5A38-3FC920C1B63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3834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47D5-19E3-D56A-FA1A-4159540753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FFAF13A-B750-60F8-4E03-EB003403085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F7677F09-C186-DF19-994F-4522640426CD}"/>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7" name="図 6">
            <a:extLst>
              <a:ext uri="{FF2B5EF4-FFF2-40B4-BE49-F238E27FC236}">
                <a16:creationId xmlns:a16="http://schemas.microsoft.com/office/drawing/2014/main" id="{F5F1521A-2D3C-587F-6B33-FE76F10ABF04}"/>
              </a:ext>
            </a:extLst>
          </p:cNvPr>
          <p:cNvPicPr>
            <a:picLocks noChangeAspect="1"/>
          </p:cNvPicPr>
          <p:nvPr/>
        </p:nvPicPr>
        <p:blipFill>
          <a:blip r:embed="rId2"/>
          <a:stretch>
            <a:fillRect/>
          </a:stretch>
        </p:blipFill>
        <p:spPr>
          <a:xfrm>
            <a:off x="765723" y="1474572"/>
            <a:ext cx="5141528" cy="4232985"/>
          </a:xfrm>
          <a:prstGeom prst="rect">
            <a:avLst/>
          </a:prstGeom>
        </p:spPr>
      </p:pic>
      <p:pic>
        <p:nvPicPr>
          <p:cNvPr id="11" name="図 10">
            <a:extLst>
              <a:ext uri="{FF2B5EF4-FFF2-40B4-BE49-F238E27FC236}">
                <a16:creationId xmlns:a16="http://schemas.microsoft.com/office/drawing/2014/main" id="{2F2872A4-1B5F-4BE2-D3C7-85AC3083B241}"/>
              </a:ext>
            </a:extLst>
          </p:cNvPr>
          <p:cNvPicPr>
            <a:picLocks noChangeAspect="1"/>
          </p:cNvPicPr>
          <p:nvPr/>
        </p:nvPicPr>
        <p:blipFill>
          <a:blip r:embed="rId3"/>
          <a:stretch>
            <a:fillRect/>
          </a:stretch>
        </p:blipFill>
        <p:spPr>
          <a:xfrm>
            <a:off x="5979728" y="1360659"/>
            <a:ext cx="5962650" cy="3971925"/>
          </a:xfrm>
          <a:prstGeom prst="rect">
            <a:avLst/>
          </a:prstGeom>
        </p:spPr>
      </p:pic>
    </p:spTree>
    <p:extLst>
      <p:ext uri="{BB962C8B-B14F-4D97-AF65-F5344CB8AC3E}">
        <p14:creationId xmlns:p14="http://schemas.microsoft.com/office/powerpoint/2010/main" val="407653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46A03-F416-1884-D067-499F5FE3EB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C83014-EAFA-DA9B-C17F-FF36F094F06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62D5B89E-CB16-0687-BD73-C99C26581188}"/>
              </a:ext>
            </a:extLst>
          </p:cNvPr>
          <p:cNvSpPr>
            <a:spLocks noGrp="1"/>
          </p:cNvSpPr>
          <p:nvPr>
            <p:ph idx="1"/>
          </p:nvPr>
        </p:nvSpPr>
        <p:spPr>
          <a:xfrm>
            <a:off x="838200" y="5788025"/>
            <a:ext cx="10515600" cy="704850"/>
          </a:xfrm>
        </p:spPr>
        <p:txBody>
          <a:bodyPr/>
          <a:lstStyle/>
          <a:p>
            <a:pPr marL="0" indent="0">
              <a:buNone/>
            </a:pPr>
            <a:r>
              <a:rPr kumimoji="1" lang="en-US" altLang="ja-JP" dirty="0"/>
              <a:t>https://www.youtube.com/watch?v=K74WRW9XY8c</a:t>
            </a:r>
            <a:endParaRPr kumimoji="1" lang="ja-JP" altLang="en-US" dirty="0"/>
          </a:p>
        </p:txBody>
      </p:sp>
      <p:pic>
        <p:nvPicPr>
          <p:cNvPr id="5" name="図 4">
            <a:extLst>
              <a:ext uri="{FF2B5EF4-FFF2-40B4-BE49-F238E27FC236}">
                <a16:creationId xmlns:a16="http://schemas.microsoft.com/office/drawing/2014/main" id="{AA2F41ED-8166-5A56-0557-2F145A53902D}"/>
              </a:ext>
            </a:extLst>
          </p:cNvPr>
          <p:cNvPicPr>
            <a:picLocks noChangeAspect="1"/>
          </p:cNvPicPr>
          <p:nvPr/>
        </p:nvPicPr>
        <p:blipFill>
          <a:blip r:embed="rId2"/>
          <a:stretch>
            <a:fillRect/>
          </a:stretch>
        </p:blipFill>
        <p:spPr>
          <a:xfrm>
            <a:off x="1552170" y="1326292"/>
            <a:ext cx="5493072" cy="4366468"/>
          </a:xfrm>
          <a:prstGeom prst="rect">
            <a:avLst/>
          </a:prstGeom>
        </p:spPr>
      </p:pic>
      <p:sp>
        <p:nvSpPr>
          <p:cNvPr id="4" name="コンテンツ プレースホルダー 2">
            <a:extLst>
              <a:ext uri="{FF2B5EF4-FFF2-40B4-BE49-F238E27FC236}">
                <a16:creationId xmlns:a16="http://schemas.microsoft.com/office/drawing/2014/main" id="{42BC14F8-0AAD-F4C2-8F13-B3483B7D09FE}"/>
              </a:ext>
            </a:extLst>
          </p:cNvPr>
          <p:cNvSpPr txBox="1">
            <a:spLocks/>
          </p:cNvSpPr>
          <p:nvPr/>
        </p:nvSpPr>
        <p:spPr>
          <a:xfrm>
            <a:off x="7113401" y="2604462"/>
            <a:ext cx="4826876" cy="2566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一方のボタンを押下すると、</a:t>
            </a:r>
            <a:endParaRPr lang="en-US" altLang="ja-JP" dirty="0"/>
          </a:p>
          <a:p>
            <a:pPr marL="0" indent="0">
              <a:buFont typeface="Arial" panose="020B0604020202020204" pitchFamily="34" charset="0"/>
              <a:buNone/>
            </a:pPr>
            <a:r>
              <a:rPr lang="ja-JP" altLang="en-US" dirty="0"/>
              <a:t>もう一方側の</a:t>
            </a:r>
            <a:r>
              <a:rPr lang="en-US" altLang="ja-JP" dirty="0"/>
              <a:t>LED</a:t>
            </a:r>
            <a:r>
              <a:rPr lang="ja-JP" altLang="en-US" dirty="0"/>
              <a:t>が点灯する。</a:t>
            </a:r>
            <a:endParaRPr lang="en-US" altLang="ja-JP" dirty="0"/>
          </a:p>
          <a:p>
            <a:pPr marL="0" indent="0">
              <a:buFont typeface="Arial" panose="020B0604020202020204" pitchFamily="34" charset="0"/>
              <a:buNone/>
            </a:pPr>
            <a:r>
              <a:rPr lang="en-US" altLang="ja-JP" dirty="0"/>
              <a:t>UART</a:t>
            </a:r>
            <a:r>
              <a:rPr lang="ja-JP" altLang="en-US" dirty="0"/>
              <a:t>で通信している。</a:t>
            </a:r>
          </a:p>
        </p:txBody>
      </p:sp>
    </p:spTree>
    <p:extLst>
      <p:ext uri="{BB962C8B-B14F-4D97-AF65-F5344CB8AC3E}">
        <p14:creationId xmlns:p14="http://schemas.microsoft.com/office/powerpoint/2010/main" val="392873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D72AB-F8DF-EAC6-8A3C-BDC297011BC0}"/>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方法１</a:t>
            </a:r>
            <a:r>
              <a:rPr lang="en-US" altLang="ja-JP" dirty="0"/>
              <a:t>)</a:t>
            </a:r>
            <a:endParaRPr kumimoji="1" lang="ja-JP" altLang="en-US" dirty="0"/>
          </a:p>
        </p:txBody>
      </p:sp>
      <p:sp>
        <p:nvSpPr>
          <p:cNvPr id="4" name="正方形/長方形 3">
            <a:extLst>
              <a:ext uri="{FF2B5EF4-FFF2-40B4-BE49-F238E27FC236}">
                <a16:creationId xmlns:a16="http://schemas.microsoft.com/office/drawing/2014/main" id="{522B5D1A-2938-C2D3-C608-9972D497787E}"/>
              </a:ext>
            </a:extLst>
          </p:cNvPr>
          <p:cNvSpPr/>
          <p:nvPr/>
        </p:nvSpPr>
        <p:spPr>
          <a:xfrm>
            <a:off x="1724021"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kumimoji="1" lang="ja-JP" altLang="en-US" b="1">
                <a:solidFill>
                  <a:schemeClr val="accent5">
                    <a:lumMod val="60000"/>
                    <a:lumOff val="40000"/>
                  </a:schemeClr>
                </a:solidFill>
              </a:rPr>
              <a:t>ブラウザ</a:t>
            </a:r>
            <a:r>
              <a:rPr kumimoji="1" lang="en-US" altLang="ja-JP" b="1">
                <a:solidFill>
                  <a:schemeClr val="accent5">
                    <a:lumMod val="60000"/>
                    <a:lumOff val="40000"/>
                  </a:schemeClr>
                </a:solidFill>
              </a:rPr>
              <a:t>(Chrome)</a:t>
            </a:r>
            <a:r>
              <a:rPr kumimoji="1" lang="ja-JP" altLang="en-US" b="1">
                <a:solidFill>
                  <a:schemeClr val="accent5">
                    <a:lumMod val="60000"/>
                    <a:lumOff val="40000"/>
                  </a:schemeClr>
                </a:solidFill>
              </a:rPr>
              <a:t>①</a:t>
            </a:r>
            <a:endParaRPr kumimoji="1" lang="en-US" altLang="ja-JP" b="1" dirty="0">
              <a:solidFill>
                <a:schemeClr val="accent5">
                  <a:lumMod val="60000"/>
                  <a:lumOff val="40000"/>
                </a:schemeClr>
              </a:solidFill>
            </a:endParaRPr>
          </a:p>
          <a:p>
            <a:pPr algn="ctr" defTabSz="914400"/>
            <a:r>
              <a:rPr kumimoji="1" lang="en-US" altLang="ja-JP" b="1">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a:solidFill>
                  <a:schemeClr val="accent5">
                    <a:lumMod val="60000"/>
                    <a:lumOff val="40000"/>
                  </a:schemeClr>
                </a:solidFill>
              </a:rPr>
              <a:t>を表示</a:t>
            </a:r>
            <a:r>
              <a:rPr kumimoji="1" lang="en-US" altLang="ja-JP" b="1">
                <a:solidFill>
                  <a:schemeClr val="accent5">
                    <a:lumMod val="60000"/>
                    <a:lumOff val="40000"/>
                  </a:schemeClr>
                </a:solidFill>
              </a:rPr>
              <a:t>)</a:t>
            </a:r>
            <a:endParaRPr kumimoji="1" lang="en-US" altLang="ja-JP" b="1" dirty="0">
              <a:solidFill>
                <a:schemeClr val="accent5">
                  <a:lumMod val="60000"/>
                  <a:lumOff val="40000"/>
                </a:schemeClr>
              </a:solidFill>
            </a:endParaRPr>
          </a:p>
        </p:txBody>
      </p:sp>
      <p:sp>
        <p:nvSpPr>
          <p:cNvPr id="7" name="正方形/長方形 6">
            <a:extLst>
              <a:ext uri="{FF2B5EF4-FFF2-40B4-BE49-F238E27FC236}">
                <a16:creationId xmlns:a16="http://schemas.microsoft.com/office/drawing/2014/main" id="{BB8541BD-CEE2-DE84-2585-F1DBE3D275BF}"/>
              </a:ext>
            </a:extLst>
          </p:cNvPr>
          <p:cNvSpPr/>
          <p:nvPr/>
        </p:nvSpPr>
        <p:spPr>
          <a:xfrm>
            <a:off x="1725450"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00"/>
            <a:r>
              <a:rPr kumimoji="1" lang="en-US" altLang="ja-JP" b="1">
                <a:solidFill>
                  <a:schemeClr val="accent5">
                    <a:lumMod val="60000"/>
                    <a:lumOff val="40000"/>
                  </a:schemeClr>
                </a:solidFill>
              </a:rPr>
              <a:t>COM</a:t>
            </a:r>
            <a:r>
              <a:rPr kumimoji="1" lang="ja-JP" altLang="en-US" b="1">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0B5EC1E2-6AA6-519E-9662-F574B2FCAEF0}"/>
              </a:ext>
            </a:extLst>
          </p:cNvPr>
          <p:cNvSpPr/>
          <p:nvPr/>
        </p:nvSpPr>
        <p:spPr>
          <a:xfrm>
            <a:off x="6940385" y="3704199"/>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cxnSp>
        <p:nvCxnSpPr>
          <p:cNvPr id="19" name="直線矢印コネクタ 18">
            <a:extLst>
              <a:ext uri="{FF2B5EF4-FFF2-40B4-BE49-F238E27FC236}">
                <a16:creationId xmlns:a16="http://schemas.microsoft.com/office/drawing/2014/main" id="{D64DC9FF-1921-33CB-876E-F01931DBB3DD}"/>
              </a:ext>
            </a:extLst>
          </p:cNvPr>
          <p:cNvCxnSpPr>
            <a:cxnSpLocks/>
          </p:cNvCxnSpPr>
          <p:nvPr/>
        </p:nvCxnSpPr>
        <p:spPr>
          <a:xfrm flipV="1">
            <a:off x="3329937"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CD15BD43-A0DF-6769-73C2-383D2E432EB1}"/>
              </a:ext>
            </a:extLst>
          </p:cNvPr>
          <p:cNvCxnSpPr>
            <a:cxnSpLocks/>
          </p:cNvCxnSpPr>
          <p:nvPr/>
        </p:nvCxnSpPr>
        <p:spPr>
          <a:xfrm flipV="1">
            <a:off x="8569160" y="4388381"/>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85B72000-FE50-0345-F160-9FD97CAA1853}"/>
              </a:ext>
            </a:extLst>
          </p:cNvPr>
          <p:cNvSpPr/>
          <p:nvPr/>
        </p:nvSpPr>
        <p:spPr>
          <a:xfrm>
            <a:off x="1725450" y="4803510"/>
            <a:ext cx="8409623"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60000"/>
                    <a:lumOff val="40000"/>
                  </a:schemeClr>
                </a:solidFill>
              </a:rPr>
              <a:t>フリーソフト「</a:t>
            </a:r>
            <a:r>
              <a:rPr lang="en-US" altLang="ja-JP" b="1" dirty="0">
                <a:solidFill>
                  <a:schemeClr val="accent5">
                    <a:lumMod val="60000"/>
                    <a:lumOff val="40000"/>
                  </a:schemeClr>
                </a:solidFill>
              </a:rPr>
              <a:t>Free Virtual Serial Ports</a:t>
            </a:r>
            <a:r>
              <a:rPr lang="ja-JP" altLang="en-US" b="1" dirty="0">
                <a:solidFill>
                  <a:schemeClr val="accent5">
                    <a:lumMod val="60000"/>
                    <a:lumOff val="40000"/>
                  </a:schemeClr>
                </a:solidFill>
              </a:rPr>
              <a:t>」など</a:t>
            </a:r>
            <a:endParaRPr kumimoji="1" lang="ja-JP" altLang="en-US" b="1" dirty="0">
              <a:solidFill>
                <a:schemeClr val="accent5">
                  <a:lumMod val="60000"/>
                  <a:lumOff val="40000"/>
                </a:schemeClr>
              </a:solidFill>
            </a:endParaRPr>
          </a:p>
        </p:txBody>
      </p:sp>
      <p:sp>
        <p:nvSpPr>
          <p:cNvPr id="24" name="四角形: 角を丸くする 23">
            <a:extLst>
              <a:ext uri="{FF2B5EF4-FFF2-40B4-BE49-F238E27FC236}">
                <a16:creationId xmlns:a16="http://schemas.microsoft.com/office/drawing/2014/main" id="{DCFB70F5-1A35-7400-E0AD-B1D687A746DC}"/>
              </a:ext>
            </a:extLst>
          </p:cNvPr>
          <p:cNvSpPr/>
          <p:nvPr/>
        </p:nvSpPr>
        <p:spPr>
          <a:xfrm>
            <a:off x="530492" y="1690688"/>
            <a:ext cx="10515600" cy="3941486"/>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AC87FA6E-D973-42D1-FA5A-37EF018EB735}"/>
              </a:ext>
            </a:extLst>
          </p:cNvPr>
          <p:cNvSpPr txBox="1"/>
          <p:nvPr/>
        </p:nvSpPr>
        <p:spPr>
          <a:xfrm>
            <a:off x="677656" y="1828727"/>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cxnSp>
        <p:nvCxnSpPr>
          <p:cNvPr id="26" name="直線矢印コネクタ 25">
            <a:extLst>
              <a:ext uri="{FF2B5EF4-FFF2-40B4-BE49-F238E27FC236}">
                <a16:creationId xmlns:a16="http://schemas.microsoft.com/office/drawing/2014/main" id="{423F6D1A-98B4-1742-C345-AB88FE541662}"/>
              </a:ext>
            </a:extLst>
          </p:cNvPr>
          <p:cNvCxnSpPr>
            <a:cxnSpLocks/>
          </p:cNvCxnSpPr>
          <p:nvPr/>
        </p:nvCxnSpPr>
        <p:spPr>
          <a:xfrm flipV="1">
            <a:off x="3329937" y="3207682"/>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3EA23626-03C8-716D-0D57-2F0663F5D272}"/>
              </a:ext>
            </a:extLst>
          </p:cNvPr>
          <p:cNvCxnSpPr>
            <a:cxnSpLocks/>
          </p:cNvCxnSpPr>
          <p:nvPr/>
        </p:nvCxnSpPr>
        <p:spPr>
          <a:xfrm flipV="1">
            <a:off x="8569160" y="3226274"/>
            <a:ext cx="1427" cy="405452"/>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32A72961-05C2-58A6-33E2-A4EFAEE726E9}"/>
              </a:ext>
            </a:extLst>
          </p:cNvPr>
          <p:cNvSpPr/>
          <p:nvPr/>
        </p:nvSpPr>
        <p:spPr>
          <a:xfrm>
            <a:off x="6891131" y="2504133"/>
            <a:ext cx="3256802"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5" name="コンテンツ プレースホルダー 2">
            <a:extLst>
              <a:ext uri="{FF2B5EF4-FFF2-40B4-BE49-F238E27FC236}">
                <a16:creationId xmlns:a16="http://schemas.microsoft.com/office/drawing/2014/main" id="{D2757AF4-9FA9-BFC8-042B-D8C27DD8EA37}"/>
              </a:ext>
            </a:extLst>
          </p:cNvPr>
          <p:cNvSpPr txBox="1">
            <a:spLocks/>
          </p:cNvSpPr>
          <p:nvPr/>
        </p:nvSpPr>
        <p:spPr>
          <a:xfrm>
            <a:off x="677656" y="5897217"/>
            <a:ext cx="10460796" cy="595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先に紹介した</a:t>
            </a:r>
            <a:r>
              <a:rPr lang="en-US" altLang="ja-JP" dirty="0" err="1"/>
              <a:t>Youtube</a:t>
            </a:r>
            <a:r>
              <a:rPr lang="ja-JP" altLang="en-US" dirty="0"/>
              <a:t>で採用している方法となる。</a:t>
            </a:r>
          </a:p>
        </p:txBody>
      </p:sp>
    </p:spTree>
    <p:extLst>
      <p:ext uri="{BB962C8B-B14F-4D97-AF65-F5344CB8AC3E}">
        <p14:creationId xmlns:p14="http://schemas.microsoft.com/office/powerpoint/2010/main" val="136649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6E254-0B2B-1513-CFE2-C87C698268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ACB894E-0D42-18EF-DF59-0425AEAE96A3}"/>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a:t>
            </a:r>
            <a:r>
              <a:rPr kumimoji="1" lang="en-US" altLang="ja-JP" dirty="0"/>
              <a:t>2</a:t>
            </a:r>
            <a:r>
              <a:rPr lang="en-US" altLang="ja-JP" dirty="0"/>
              <a:t>)</a:t>
            </a:r>
            <a:endParaRPr kumimoji="1" lang="ja-JP" altLang="en-US" dirty="0"/>
          </a:p>
        </p:txBody>
      </p:sp>
      <p:sp>
        <p:nvSpPr>
          <p:cNvPr id="5" name="正方形/長方形 4">
            <a:extLst>
              <a:ext uri="{FF2B5EF4-FFF2-40B4-BE49-F238E27FC236}">
                <a16:creationId xmlns:a16="http://schemas.microsoft.com/office/drawing/2014/main" id="{A2642A44-0B6A-C4B0-9E02-B77C60C5E17F}"/>
              </a:ext>
            </a:extLst>
          </p:cNvPr>
          <p:cNvSpPr/>
          <p:nvPr/>
        </p:nvSpPr>
        <p:spPr>
          <a:xfrm>
            <a:off x="1702905" y="5190347"/>
            <a:ext cx="3397257" cy="720122"/>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p>
          <a:p>
            <a:pPr algn="ctr"/>
            <a:r>
              <a:rPr kumimoji="1" lang="en-US" altLang="ja-JP" b="1" dirty="0">
                <a:solidFill>
                  <a:schemeClr val="accent4">
                    <a:lumMod val="75000"/>
                  </a:schemeClr>
                </a:solidFill>
              </a:rPr>
              <a:t>(USB</a:t>
            </a:r>
            <a:r>
              <a:rPr kumimoji="1" lang="ja-JP" altLang="en-US" b="1" dirty="0">
                <a:solidFill>
                  <a:schemeClr val="accent4">
                    <a:lumMod val="75000"/>
                  </a:schemeClr>
                </a:solidFill>
              </a:rPr>
              <a:t>シリアル変換モジュール</a:t>
            </a:r>
            <a:r>
              <a:rPr kumimoji="1" lang="en-US" altLang="ja-JP" b="1" dirty="0">
                <a:solidFill>
                  <a:schemeClr val="accent4">
                    <a:lumMod val="75000"/>
                  </a:schemeClr>
                </a:solidFill>
              </a:rPr>
              <a:t>)</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58EB36E2-C3B0-7C51-9F78-A9B56EEDB21C}"/>
              </a:ext>
            </a:extLst>
          </p:cNvPr>
          <p:cNvSpPr/>
          <p:nvPr/>
        </p:nvSpPr>
        <p:spPr>
          <a:xfrm>
            <a:off x="7091838" y="5190347"/>
            <a:ext cx="3450266" cy="720122"/>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br>
              <a:rPr kumimoji="1" lang="en-US" altLang="ja-JP" b="1" dirty="0">
                <a:solidFill>
                  <a:schemeClr val="accent4">
                    <a:lumMod val="75000"/>
                  </a:schemeClr>
                </a:solidFill>
              </a:rPr>
            </a:br>
            <a:r>
              <a:rPr kumimoji="1" lang="en-US" altLang="ja-JP" b="1" dirty="0">
                <a:solidFill>
                  <a:schemeClr val="accent4">
                    <a:lumMod val="75000"/>
                  </a:schemeClr>
                </a:solidFill>
              </a:rPr>
              <a:t>(USB</a:t>
            </a:r>
            <a:r>
              <a:rPr kumimoji="1" lang="ja-JP" altLang="en-US" b="1" dirty="0">
                <a:solidFill>
                  <a:schemeClr val="accent4">
                    <a:lumMod val="75000"/>
                  </a:schemeClr>
                </a:solidFill>
              </a:rPr>
              <a:t>シリアル変換モジュール</a:t>
            </a:r>
            <a:r>
              <a:rPr kumimoji="1" lang="en-US" altLang="ja-JP" b="1" dirty="0">
                <a:solidFill>
                  <a:schemeClr val="accent4">
                    <a:lumMod val="75000"/>
                  </a:schemeClr>
                </a:solidFill>
              </a:rPr>
              <a:t>)</a:t>
            </a:r>
            <a:endParaRPr kumimoji="1" lang="ja-JP" altLang="en-US" b="1" dirty="0">
              <a:solidFill>
                <a:schemeClr val="accent4">
                  <a:lumMod val="75000"/>
                </a:schemeClr>
              </a:solidFill>
            </a:endParaRPr>
          </a:p>
        </p:txBody>
      </p:sp>
      <p:sp>
        <p:nvSpPr>
          <p:cNvPr id="7" name="正方形/長方形 6">
            <a:extLst>
              <a:ext uri="{FF2B5EF4-FFF2-40B4-BE49-F238E27FC236}">
                <a16:creationId xmlns:a16="http://schemas.microsoft.com/office/drawing/2014/main" id="{807FBCE2-FBE7-27F1-4E0F-F1751CE85753}"/>
              </a:ext>
            </a:extLst>
          </p:cNvPr>
          <p:cNvSpPr/>
          <p:nvPr/>
        </p:nvSpPr>
        <p:spPr>
          <a:xfrm>
            <a:off x="1797046" y="2850184"/>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28ADDC44-2D7F-6625-DA3F-0B7558436F7F}"/>
              </a:ext>
            </a:extLst>
          </p:cNvPr>
          <p:cNvSpPr/>
          <p:nvPr/>
        </p:nvSpPr>
        <p:spPr>
          <a:xfrm>
            <a:off x="7212484" y="2850184"/>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9" name="正方形/長方形 8">
            <a:extLst>
              <a:ext uri="{FF2B5EF4-FFF2-40B4-BE49-F238E27FC236}">
                <a16:creationId xmlns:a16="http://schemas.microsoft.com/office/drawing/2014/main" id="{4A4E2DF6-EE17-21D7-508F-92D0D928D390}"/>
              </a:ext>
            </a:extLst>
          </p:cNvPr>
          <p:cNvSpPr/>
          <p:nvPr/>
        </p:nvSpPr>
        <p:spPr>
          <a:xfrm>
            <a:off x="1797046" y="3522014"/>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0" name="正方形/長方形 9">
            <a:extLst>
              <a:ext uri="{FF2B5EF4-FFF2-40B4-BE49-F238E27FC236}">
                <a16:creationId xmlns:a16="http://schemas.microsoft.com/office/drawing/2014/main" id="{C156D793-8A3C-7D61-855F-2C718F431D90}"/>
              </a:ext>
            </a:extLst>
          </p:cNvPr>
          <p:cNvSpPr/>
          <p:nvPr/>
        </p:nvSpPr>
        <p:spPr>
          <a:xfrm>
            <a:off x="7212484" y="3522014"/>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11" name="直線矢印コネクタ 10">
            <a:extLst>
              <a:ext uri="{FF2B5EF4-FFF2-40B4-BE49-F238E27FC236}">
                <a16:creationId xmlns:a16="http://schemas.microsoft.com/office/drawing/2014/main" id="{F838B433-D80B-8E00-2548-FA99C3C3C46E}"/>
              </a:ext>
            </a:extLst>
          </p:cNvPr>
          <p:cNvCxnSpPr>
            <a:cxnSpLocks/>
          </p:cNvCxnSpPr>
          <p:nvPr/>
        </p:nvCxnSpPr>
        <p:spPr>
          <a:xfrm flipH="1">
            <a:off x="5094452" y="5616431"/>
            <a:ext cx="1997386"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 name="直線矢印コネクタ 11">
            <a:extLst>
              <a:ext uri="{FF2B5EF4-FFF2-40B4-BE49-F238E27FC236}">
                <a16:creationId xmlns:a16="http://schemas.microsoft.com/office/drawing/2014/main" id="{BD6E32E0-B108-55A8-0B3C-96F770203902}"/>
              </a:ext>
            </a:extLst>
          </p:cNvPr>
          <p:cNvCxnSpPr>
            <a:cxnSpLocks/>
          </p:cNvCxnSpPr>
          <p:nvPr/>
        </p:nvCxnSpPr>
        <p:spPr>
          <a:xfrm>
            <a:off x="5148470" y="5292265"/>
            <a:ext cx="1943368"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478D3ED8-C93F-CA56-CAAC-428F382EFE38}"/>
              </a:ext>
            </a:extLst>
          </p:cNvPr>
          <p:cNvSpPr txBox="1"/>
          <p:nvPr/>
        </p:nvSpPr>
        <p:spPr>
          <a:xfrm>
            <a:off x="5234462" y="4943215"/>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4" name="テキスト ボックス 13">
            <a:extLst>
              <a:ext uri="{FF2B5EF4-FFF2-40B4-BE49-F238E27FC236}">
                <a16:creationId xmlns:a16="http://schemas.microsoft.com/office/drawing/2014/main" id="{F1E21A1B-1F6E-6526-9A83-B0B9B4CD1122}"/>
              </a:ext>
            </a:extLst>
          </p:cNvPr>
          <p:cNvSpPr txBox="1"/>
          <p:nvPr/>
        </p:nvSpPr>
        <p:spPr>
          <a:xfrm>
            <a:off x="6514787" y="4943215"/>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15" name="テキスト ボックス 14">
            <a:extLst>
              <a:ext uri="{FF2B5EF4-FFF2-40B4-BE49-F238E27FC236}">
                <a16:creationId xmlns:a16="http://schemas.microsoft.com/office/drawing/2014/main" id="{326E373B-22B3-8BB0-A032-F92E9193922A}"/>
              </a:ext>
            </a:extLst>
          </p:cNvPr>
          <p:cNvSpPr txBox="1"/>
          <p:nvPr/>
        </p:nvSpPr>
        <p:spPr>
          <a:xfrm>
            <a:off x="5234462" y="5297918"/>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16" name="テキスト ボックス 15">
            <a:extLst>
              <a:ext uri="{FF2B5EF4-FFF2-40B4-BE49-F238E27FC236}">
                <a16:creationId xmlns:a16="http://schemas.microsoft.com/office/drawing/2014/main" id="{77CD996B-F8A8-E088-51C5-E9D1BDF05F22}"/>
              </a:ext>
            </a:extLst>
          </p:cNvPr>
          <p:cNvSpPr txBox="1"/>
          <p:nvPr/>
        </p:nvSpPr>
        <p:spPr>
          <a:xfrm>
            <a:off x="6514787" y="5297918"/>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17" name="正方形/長方形 16">
            <a:extLst>
              <a:ext uri="{FF2B5EF4-FFF2-40B4-BE49-F238E27FC236}">
                <a16:creationId xmlns:a16="http://schemas.microsoft.com/office/drawing/2014/main" id="{5B6AF607-69FF-D4E6-DD37-7500613BD8BB}"/>
              </a:ext>
            </a:extLst>
          </p:cNvPr>
          <p:cNvSpPr/>
          <p:nvPr/>
        </p:nvSpPr>
        <p:spPr>
          <a:xfrm>
            <a:off x="1702905" y="4683301"/>
            <a:ext cx="3397257"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18" name="正方形/長方形 17">
            <a:extLst>
              <a:ext uri="{FF2B5EF4-FFF2-40B4-BE49-F238E27FC236}">
                <a16:creationId xmlns:a16="http://schemas.microsoft.com/office/drawing/2014/main" id="{41940D15-60DC-9495-3A79-B7399B45FBDC}"/>
              </a:ext>
            </a:extLst>
          </p:cNvPr>
          <p:cNvSpPr/>
          <p:nvPr/>
        </p:nvSpPr>
        <p:spPr>
          <a:xfrm>
            <a:off x="7091838" y="4683301"/>
            <a:ext cx="3450266"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9" name="直線矢印コネクタ 18">
            <a:extLst>
              <a:ext uri="{FF2B5EF4-FFF2-40B4-BE49-F238E27FC236}">
                <a16:creationId xmlns:a16="http://schemas.microsoft.com/office/drawing/2014/main" id="{6F0A4B72-2098-ADD3-71D6-05B4DD72954B}"/>
              </a:ext>
            </a:extLst>
          </p:cNvPr>
          <p:cNvCxnSpPr>
            <a:cxnSpLocks/>
            <a:stCxn id="17" idx="0"/>
            <a:endCxn id="9" idx="2"/>
          </p:cNvCxnSpPr>
          <p:nvPr/>
        </p:nvCxnSpPr>
        <p:spPr>
          <a:xfrm flipH="1" flipV="1">
            <a:off x="3401533" y="3986517"/>
            <a:ext cx="1" cy="696784"/>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A80B90CB-DB5C-C5E6-F3B4-674BBCC25B10}"/>
              </a:ext>
            </a:extLst>
          </p:cNvPr>
          <p:cNvCxnSpPr>
            <a:cxnSpLocks/>
            <a:stCxn id="18" idx="0"/>
            <a:endCxn id="10" idx="2"/>
          </p:cNvCxnSpPr>
          <p:nvPr/>
        </p:nvCxnSpPr>
        <p:spPr>
          <a:xfrm flipV="1">
            <a:off x="8816971" y="3986517"/>
            <a:ext cx="0" cy="696784"/>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18048753-954F-600E-C2EC-38E136F0F122}"/>
              </a:ext>
            </a:extLst>
          </p:cNvPr>
          <p:cNvSpPr txBox="1"/>
          <p:nvPr/>
        </p:nvSpPr>
        <p:spPr>
          <a:xfrm>
            <a:off x="5663886" y="4631947"/>
            <a:ext cx="835485" cy="369332"/>
          </a:xfrm>
          <a:prstGeom prst="rect">
            <a:avLst/>
          </a:prstGeom>
          <a:noFill/>
        </p:spPr>
        <p:txBody>
          <a:bodyPr wrap="none" rtlCol="0">
            <a:spAutoFit/>
          </a:bodyPr>
          <a:lstStyle/>
          <a:p>
            <a:r>
              <a:rPr kumimoji="1" lang="en-US" altLang="ja-JP" b="1" dirty="0"/>
              <a:t>UART</a:t>
            </a:r>
            <a:endParaRPr kumimoji="1" lang="ja-JP" altLang="en-US" b="1" dirty="0"/>
          </a:p>
        </p:txBody>
      </p:sp>
      <p:sp>
        <p:nvSpPr>
          <p:cNvPr id="22" name="正方形/長方形 21">
            <a:extLst>
              <a:ext uri="{FF2B5EF4-FFF2-40B4-BE49-F238E27FC236}">
                <a16:creationId xmlns:a16="http://schemas.microsoft.com/office/drawing/2014/main" id="{CFABA952-E975-28BA-7BA1-188D59445BDE}"/>
              </a:ext>
            </a:extLst>
          </p:cNvPr>
          <p:cNvSpPr/>
          <p:nvPr/>
        </p:nvSpPr>
        <p:spPr>
          <a:xfrm>
            <a:off x="1797046" y="1728879"/>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lang="ja-JP" altLang="en-US" b="1" dirty="0">
                <a:solidFill>
                  <a:schemeClr val="accent5">
                    <a:lumMod val="60000"/>
                    <a:lumOff val="40000"/>
                  </a:schemeClr>
                </a:solidFill>
              </a:rPr>
              <a:t>①</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5" name="直線矢印コネクタ 24">
            <a:extLst>
              <a:ext uri="{FF2B5EF4-FFF2-40B4-BE49-F238E27FC236}">
                <a16:creationId xmlns:a16="http://schemas.microsoft.com/office/drawing/2014/main" id="{9404B058-7C7A-4B42-B143-55B6297ED3E1}"/>
              </a:ext>
            </a:extLst>
          </p:cNvPr>
          <p:cNvCxnSpPr>
            <a:cxnSpLocks/>
            <a:stCxn id="7" idx="0"/>
            <a:endCxn id="22" idx="2"/>
          </p:cNvCxnSpPr>
          <p:nvPr/>
        </p:nvCxnSpPr>
        <p:spPr>
          <a:xfrm flipV="1">
            <a:off x="3401533" y="2349591"/>
            <a:ext cx="1" cy="500593"/>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C321FD30-E686-B210-5ACF-DB217EC3CAC7}"/>
              </a:ext>
            </a:extLst>
          </p:cNvPr>
          <p:cNvCxnSpPr>
            <a:cxnSpLocks/>
            <a:stCxn id="8" idx="0"/>
            <a:endCxn id="3" idx="2"/>
          </p:cNvCxnSpPr>
          <p:nvPr/>
        </p:nvCxnSpPr>
        <p:spPr>
          <a:xfrm flipV="1">
            <a:off x="8816971" y="2349591"/>
            <a:ext cx="0" cy="500593"/>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a:extLst>
              <a:ext uri="{FF2B5EF4-FFF2-40B4-BE49-F238E27FC236}">
                <a16:creationId xmlns:a16="http://schemas.microsoft.com/office/drawing/2014/main" id="{A45EEB19-FEDE-050B-DDAD-766A2B667377}"/>
              </a:ext>
            </a:extLst>
          </p:cNvPr>
          <p:cNvSpPr/>
          <p:nvPr/>
        </p:nvSpPr>
        <p:spPr>
          <a:xfrm>
            <a:off x="530492" y="1477616"/>
            <a:ext cx="10515600" cy="2850447"/>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527FCF5-D9BE-36C9-EBA1-07223F736807}"/>
              </a:ext>
            </a:extLst>
          </p:cNvPr>
          <p:cNvSpPr txBox="1"/>
          <p:nvPr/>
        </p:nvSpPr>
        <p:spPr>
          <a:xfrm>
            <a:off x="677656" y="1670969"/>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3" name="正方形/長方形 2">
            <a:extLst>
              <a:ext uri="{FF2B5EF4-FFF2-40B4-BE49-F238E27FC236}">
                <a16:creationId xmlns:a16="http://schemas.microsoft.com/office/drawing/2014/main" id="{0E521443-94F6-2BFA-5948-A0C4246B733A}"/>
              </a:ext>
            </a:extLst>
          </p:cNvPr>
          <p:cNvSpPr/>
          <p:nvPr/>
        </p:nvSpPr>
        <p:spPr>
          <a:xfrm>
            <a:off x="7213911" y="1728879"/>
            <a:ext cx="3206120"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a:t>
            </a:r>
            <a:r>
              <a:rPr kumimoji="1" lang="en-US" altLang="ja-JP" b="1" dirty="0">
                <a:solidFill>
                  <a:schemeClr val="accent5">
                    <a:lumMod val="60000"/>
                    <a:lumOff val="40000"/>
                  </a:schemeClr>
                </a:solidFill>
              </a:rPr>
              <a:t>(Chrome)</a:t>
            </a:r>
            <a:r>
              <a:rPr kumimoji="1" lang="ja-JP" altLang="en-US" b="1" dirty="0">
                <a:solidFill>
                  <a:schemeClr val="accent5">
                    <a:lumMod val="60000"/>
                    <a:lumOff val="40000"/>
                  </a:schemeClr>
                </a:solidFill>
              </a:rPr>
              <a:t>②</a:t>
            </a:r>
            <a:endParaRPr kumimoji="1"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sp>
        <p:nvSpPr>
          <p:cNvPr id="4" name="コンテンツ プレースホルダー 2">
            <a:extLst>
              <a:ext uri="{FF2B5EF4-FFF2-40B4-BE49-F238E27FC236}">
                <a16:creationId xmlns:a16="http://schemas.microsoft.com/office/drawing/2014/main" id="{1DCC4687-C46F-A542-A54D-B109EE6A1B4F}"/>
              </a:ext>
            </a:extLst>
          </p:cNvPr>
          <p:cNvSpPr txBox="1">
            <a:spLocks/>
          </p:cNvSpPr>
          <p:nvPr/>
        </p:nvSpPr>
        <p:spPr>
          <a:xfrm>
            <a:off x="397566" y="5958734"/>
            <a:ext cx="10956234" cy="899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en-US" altLang="ja-JP" dirty="0"/>
              <a:t>Free Virtual Serial Ports</a:t>
            </a:r>
            <a:r>
              <a:rPr lang="ja-JP" altLang="en-US" dirty="0"/>
              <a:t>」などのソフトのインストールが不要なので、試しやすい</a:t>
            </a:r>
          </a:p>
        </p:txBody>
      </p:sp>
    </p:spTree>
    <p:extLst>
      <p:ext uri="{BB962C8B-B14F-4D97-AF65-F5344CB8AC3E}">
        <p14:creationId xmlns:p14="http://schemas.microsoft.com/office/powerpoint/2010/main" val="198548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915AE-E14A-5E73-566B-2339ACB5BD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7887EF-4255-06C7-25A6-635E0B1433B2}"/>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a:t>
            </a:r>
            <a:r>
              <a:rPr kumimoji="1" lang="en-US" altLang="ja-JP" dirty="0"/>
              <a:t>(</a:t>
            </a:r>
            <a:r>
              <a:rPr kumimoji="1" lang="ja-JP" altLang="en-US" dirty="0"/>
              <a:t>方法</a:t>
            </a:r>
            <a:r>
              <a:rPr kumimoji="1" lang="en-US" altLang="ja-JP" dirty="0"/>
              <a:t>2</a:t>
            </a:r>
            <a:r>
              <a:rPr lang="en-US" altLang="ja-JP" dirty="0"/>
              <a:t>)</a:t>
            </a:r>
            <a:endParaRPr kumimoji="1" lang="ja-JP" altLang="en-US" dirty="0"/>
          </a:p>
        </p:txBody>
      </p:sp>
      <p:pic>
        <p:nvPicPr>
          <p:cNvPr id="24" name="図 23">
            <a:extLst>
              <a:ext uri="{FF2B5EF4-FFF2-40B4-BE49-F238E27FC236}">
                <a16:creationId xmlns:a16="http://schemas.microsoft.com/office/drawing/2014/main" id="{397755CC-8FC6-A0DF-4608-C8AEEA69F141}"/>
              </a:ext>
            </a:extLst>
          </p:cNvPr>
          <p:cNvPicPr>
            <a:picLocks noChangeAspect="1"/>
          </p:cNvPicPr>
          <p:nvPr/>
        </p:nvPicPr>
        <p:blipFill>
          <a:blip r:embed="rId2"/>
          <a:stretch>
            <a:fillRect/>
          </a:stretch>
        </p:blipFill>
        <p:spPr>
          <a:xfrm>
            <a:off x="373710" y="1538728"/>
            <a:ext cx="5637932" cy="3055633"/>
          </a:xfrm>
          <a:prstGeom prst="rect">
            <a:avLst/>
          </a:prstGeom>
        </p:spPr>
      </p:pic>
      <p:pic>
        <p:nvPicPr>
          <p:cNvPr id="30" name="図 29">
            <a:extLst>
              <a:ext uri="{FF2B5EF4-FFF2-40B4-BE49-F238E27FC236}">
                <a16:creationId xmlns:a16="http://schemas.microsoft.com/office/drawing/2014/main" id="{9BEAE509-D02B-92A5-B44B-0659F942DD0B}"/>
              </a:ext>
            </a:extLst>
          </p:cNvPr>
          <p:cNvPicPr>
            <a:picLocks noChangeAspect="1"/>
          </p:cNvPicPr>
          <p:nvPr/>
        </p:nvPicPr>
        <p:blipFill>
          <a:blip r:embed="rId3"/>
          <a:stretch>
            <a:fillRect/>
          </a:stretch>
        </p:blipFill>
        <p:spPr>
          <a:xfrm>
            <a:off x="7589873" y="1690688"/>
            <a:ext cx="3584062" cy="1950591"/>
          </a:xfrm>
          <a:prstGeom prst="rect">
            <a:avLst/>
          </a:prstGeom>
        </p:spPr>
      </p:pic>
      <p:pic>
        <p:nvPicPr>
          <p:cNvPr id="32" name="図 31">
            <a:extLst>
              <a:ext uri="{FF2B5EF4-FFF2-40B4-BE49-F238E27FC236}">
                <a16:creationId xmlns:a16="http://schemas.microsoft.com/office/drawing/2014/main" id="{AD8DE9EB-627D-1F25-1A1C-B317790A78FB}"/>
              </a:ext>
            </a:extLst>
          </p:cNvPr>
          <p:cNvPicPr>
            <a:picLocks noChangeAspect="1"/>
          </p:cNvPicPr>
          <p:nvPr/>
        </p:nvPicPr>
        <p:blipFill>
          <a:blip r:embed="rId4"/>
          <a:stretch>
            <a:fillRect/>
          </a:stretch>
        </p:blipFill>
        <p:spPr>
          <a:xfrm>
            <a:off x="7741073" y="4442400"/>
            <a:ext cx="3526927" cy="2183046"/>
          </a:xfrm>
          <a:prstGeom prst="rect">
            <a:avLst/>
          </a:prstGeom>
        </p:spPr>
      </p:pic>
      <p:pic>
        <p:nvPicPr>
          <p:cNvPr id="34" name="図 33">
            <a:extLst>
              <a:ext uri="{FF2B5EF4-FFF2-40B4-BE49-F238E27FC236}">
                <a16:creationId xmlns:a16="http://schemas.microsoft.com/office/drawing/2014/main" id="{7B1487FA-2654-F954-080B-3AF8616D2373}"/>
              </a:ext>
            </a:extLst>
          </p:cNvPr>
          <p:cNvPicPr>
            <a:picLocks noChangeAspect="1"/>
          </p:cNvPicPr>
          <p:nvPr/>
        </p:nvPicPr>
        <p:blipFill>
          <a:blip r:embed="rId5"/>
          <a:stretch>
            <a:fillRect/>
          </a:stretch>
        </p:blipFill>
        <p:spPr>
          <a:xfrm>
            <a:off x="489599" y="4812102"/>
            <a:ext cx="2978341" cy="1813344"/>
          </a:xfrm>
          <a:prstGeom prst="rect">
            <a:avLst/>
          </a:prstGeom>
        </p:spPr>
      </p:pic>
      <p:sp>
        <p:nvSpPr>
          <p:cNvPr id="36" name="テキスト ボックス 35">
            <a:extLst>
              <a:ext uri="{FF2B5EF4-FFF2-40B4-BE49-F238E27FC236}">
                <a16:creationId xmlns:a16="http://schemas.microsoft.com/office/drawing/2014/main" id="{4F8CB656-F9EF-FFFA-8F79-FCA74C46F55C}"/>
              </a:ext>
            </a:extLst>
          </p:cNvPr>
          <p:cNvSpPr txBox="1"/>
          <p:nvPr/>
        </p:nvSpPr>
        <p:spPr>
          <a:xfrm>
            <a:off x="4071274" y="5056869"/>
            <a:ext cx="3243926" cy="954107"/>
          </a:xfrm>
          <a:prstGeom prst="rect">
            <a:avLst/>
          </a:prstGeom>
          <a:noFill/>
        </p:spPr>
        <p:txBody>
          <a:bodyPr wrap="square">
            <a:spAutoFit/>
          </a:bodyPr>
          <a:lstStyle/>
          <a:p>
            <a:pPr algn="ctr"/>
            <a:r>
              <a:rPr kumimoji="1" lang="en-US" altLang="ja-JP" sz="2800" b="1" dirty="0"/>
              <a:t>USB</a:t>
            </a:r>
            <a:r>
              <a:rPr kumimoji="1" lang="ja-JP" altLang="en-US" sz="2800" b="1" dirty="0"/>
              <a:t>シリアル変換</a:t>
            </a:r>
            <a:endParaRPr kumimoji="1" lang="en-US" altLang="ja-JP" sz="2800" b="1" dirty="0"/>
          </a:p>
          <a:p>
            <a:pPr algn="ctr"/>
            <a:r>
              <a:rPr kumimoji="1" lang="ja-JP" altLang="en-US" sz="2800" b="1" dirty="0"/>
              <a:t>モジュールの例</a:t>
            </a:r>
            <a:endParaRPr lang="ja-JP" altLang="en-US" sz="2800" b="1" dirty="0"/>
          </a:p>
        </p:txBody>
      </p:sp>
    </p:spTree>
    <p:extLst>
      <p:ext uri="{BB962C8B-B14F-4D97-AF65-F5344CB8AC3E}">
        <p14:creationId xmlns:p14="http://schemas.microsoft.com/office/powerpoint/2010/main" val="3092528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D7DF6-29E8-3D10-1056-744BFABE0EBA}"/>
              </a:ext>
            </a:extLst>
          </p:cNvPr>
          <p:cNvSpPr>
            <a:spLocks noGrp="1"/>
          </p:cNvSpPr>
          <p:nvPr>
            <p:ph type="title"/>
          </p:nvPr>
        </p:nvSpPr>
        <p:spPr/>
        <p:txBody>
          <a:bodyPr/>
          <a:lstStyle/>
          <a:p>
            <a:r>
              <a:rPr kumimoji="1" lang="en-US" altLang="ja-JP" dirty="0"/>
              <a:t>USB</a:t>
            </a:r>
            <a:r>
              <a:rPr kumimoji="1" lang="ja-JP" altLang="en-US" dirty="0"/>
              <a:t>シリアル変換モジュールとは</a:t>
            </a:r>
          </a:p>
        </p:txBody>
      </p:sp>
      <p:sp>
        <p:nvSpPr>
          <p:cNvPr id="3" name="コンテンツ プレースホルダー 2">
            <a:extLst>
              <a:ext uri="{FF2B5EF4-FFF2-40B4-BE49-F238E27FC236}">
                <a16:creationId xmlns:a16="http://schemas.microsoft.com/office/drawing/2014/main" id="{B02BB6BD-0054-858E-3349-A83721BCEDA1}"/>
              </a:ext>
            </a:extLst>
          </p:cNvPr>
          <p:cNvSpPr>
            <a:spLocks noGrp="1"/>
          </p:cNvSpPr>
          <p:nvPr>
            <p:ph idx="1"/>
          </p:nvPr>
        </p:nvSpPr>
        <p:spPr/>
        <p:txBody>
          <a:bodyPr/>
          <a:lstStyle/>
          <a:p>
            <a:r>
              <a:rPr lang="en-US" altLang="ja-JP" dirty="0"/>
              <a:t>USB UART</a:t>
            </a:r>
            <a:r>
              <a:rPr lang="ja-JP" altLang="en-US" dirty="0"/>
              <a:t>アダプターや、</a:t>
            </a:r>
            <a:r>
              <a:rPr lang="en-US" altLang="ja-JP" dirty="0"/>
              <a:t>USB</a:t>
            </a:r>
            <a:r>
              <a:rPr lang="ja-JP" altLang="en-US" dirty="0"/>
              <a:t>シリアル変換ボードと呼称される場合も</a:t>
            </a:r>
            <a:endParaRPr kumimoji="1" lang="en-US" altLang="ja-JP" dirty="0"/>
          </a:p>
          <a:p>
            <a:r>
              <a:rPr kumimoji="1" lang="en-US" altLang="ja-JP" dirty="0"/>
              <a:t>USB</a:t>
            </a:r>
            <a:r>
              <a:rPr kumimoji="1" lang="ja-JP" altLang="en-US" dirty="0"/>
              <a:t>接続を通じて</a:t>
            </a:r>
            <a:r>
              <a:rPr kumimoji="1" lang="en-US" altLang="ja-JP" dirty="0"/>
              <a:t>UART</a:t>
            </a:r>
            <a:r>
              <a:rPr kumimoji="1" lang="ja-JP" altLang="en-US" dirty="0"/>
              <a:t>通信を実現することができる</a:t>
            </a:r>
            <a:endParaRPr kumimoji="1" lang="en-US" altLang="ja-JP" dirty="0"/>
          </a:p>
          <a:p>
            <a:r>
              <a:rPr kumimoji="1" lang="ja-JP" altLang="en-US" dirty="0"/>
              <a:t>仮想</a:t>
            </a:r>
            <a:r>
              <a:rPr kumimoji="1" lang="en-US" altLang="ja-JP" dirty="0"/>
              <a:t>COM</a:t>
            </a:r>
            <a:r>
              <a:rPr kumimoji="1" lang="ja-JP" altLang="en-US" dirty="0"/>
              <a:t>ポート</a:t>
            </a:r>
            <a:r>
              <a:rPr lang="ja-JP" altLang="en-US" dirty="0"/>
              <a:t>を介して</a:t>
            </a:r>
            <a:r>
              <a:rPr lang="en-US" altLang="ja-JP" dirty="0"/>
              <a:t>PC</a:t>
            </a:r>
            <a:r>
              <a:rPr lang="ja-JP" altLang="en-US" dirty="0"/>
              <a:t>とデータ通信をする</a:t>
            </a:r>
            <a:endParaRPr lang="en-US" altLang="ja-JP" dirty="0"/>
          </a:p>
          <a:p>
            <a:r>
              <a:rPr kumimoji="1" lang="en-US" altLang="ja-JP" dirty="0"/>
              <a:t>USB</a:t>
            </a:r>
            <a:r>
              <a:rPr kumimoji="1" lang="ja-JP" altLang="en-US" dirty="0"/>
              <a:t>信号と</a:t>
            </a:r>
            <a:r>
              <a:rPr kumimoji="1" lang="en-US" altLang="ja-JP" dirty="0"/>
              <a:t>UART</a:t>
            </a:r>
            <a:r>
              <a:rPr kumimoji="1" lang="ja-JP" altLang="en-US" dirty="0"/>
              <a:t>信号の相互変換を行う</a:t>
            </a:r>
            <a:endParaRPr kumimoji="1" lang="en-US" altLang="ja-JP" dirty="0"/>
          </a:p>
          <a:p>
            <a:pPr lvl="1"/>
            <a:r>
              <a:rPr kumimoji="1" lang="ja-JP" altLang="en-US" dirty="0"/>
              <a:t>ハードウェアとして</a:t>
            </a:r>
            <a:r>
              <a:rPr kumimoji="1" lang="en-US" altLang="ja-JP" dirty="0"/>
              <a:t>FTDI</a:t>
            </a:r>
            <a:r>
              <a:rPr kumimoji="1" lang="ja-JP" altLang="en-US" dirty="0"/>
              <a:t>チップや</a:t>
            </a:r>
            <a:r>
              <a:rPr kumimoji="1" lang="en-US" altLang="ja-JP" dirty="0"/>
              <a:t>CP2102</a:t>
            </a:r>
            <a:r>
              <a:rPr kumimoji="1" lang="ja-JP" altLang="en-US" dirty="0"/>
              <a:t>チップがそれを実現する</a:t>
            </a:r>
            <a:endParaRPr kumimoji="1" lang="en-US" altLang="ja-JP" dirty="0"/>
          </a:p>
          <a:p>
            <a:pPr lvl="2"/>
            <a:r>
              <a:rPr lang="ja-JP" altLang="en-US" dirty="0"/>
              <a:t>ここでいうチップとは、</a:t>
            </a:r>
            <a:r>
              <a:rPr lang="en-US" altLang="ja-JP" dirty="0"/>
              <a:t>CPU</a:t>
            </a:r>
            <a:r>
              <a:rPr lang="ja-JP" altLang="en-US" dirty="0"/>
              <a:t>よりも特定の機能（通信プロトコルの処理、データ変換、信号処理など）に専念する演算装置と考えてよい</a:t>
            </a:r>
            <a:endParaRPr kumimoji="1" lang="en-US" altLang="ja-JP" dirty="0"/>
          </a:p>
        </p:txBody>
      </p:sp>
    </p:spTree>
    <p:extLst>
      <p:ext uri="{BB962C8B-B14F-4D97-AF65-F5344CB8AC3E}">
        <p14:creationId xmlns:p14="http://schemas.microsoft.com/office/powerpoint/2010/main" val="49463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6EEB26-4D4C-C2C0-FE46-BBEFF36E485A}"/>
              </a:ext>
            </a:extLst>
          </p:cNvPr>
          <p:cNvSpPr>
            <a:spLocks noGrp="1"/>
          </p:cNvSpPr>
          <p:nvPr>
            <p:ph type="title"/>
          </p:nvPr>
        </p:nvSpPr>
        <p:spPr/>
        <p:txBody>
          <a:bodyPr/>
          <a:lstStyle/>
          <a:p>
            <a:r>
              <a:rPr kumimoji="1" lang="en-US" altLang="ja-JP" dirty="0" err="1"/>
              <a:t>Wokwi</a:t>
            </a:r>
            <a:r>
              <a:rPr kumimoji="1" lang="ja-JP" altLang="en-US" dirty="0"/>
              <a:t>と</a:t>
            </a:r>
            <a:r>
              <a:rPr kumimoji="1" lang="en-US" altLang="ja-JP" dirty="0"/>
              <a:t>M5Stack</a:t>
            </a:r>
            <a:r>
              <a:rPr kumimoji="1" lang="ja-JP" altLang="en-US" dirty="0"/>
              <a:t>実機の接続</a:t>
            </a:r>
          </a:p>
        </p:txBody>
      </p:sp>
      <p:sp>
        <p:nvSpPr>
          <p:cNvPr id="27" name="コンテンツ プレースホルダー 2">
            <a:extLst>
              <a:ext uri="{FF2B5EF4-FFF2-40B4-BE49-F238E27FC236}">
                <a16:creationId xmlns:a16="http://schemas.microsoft.com/office/drawing/2014/main" id="{D07ADBA4-141C-5D17-DAAA-EF7ABAB8DD85}"/>
              </a:ext>
            </a:extLst>
          </p:cNvPr>
          <p:cNvSpPr>
            <a:spLocks noGrp="1"/>
          </p:cNvSpPr>
          <p:nvPr>
            <p:ph idx="1"/>
          </p:nvPr>
        </p:nvSpPr>
        <p:spPr>
          <a:xfrm>
            <a:off x="7176582" y="1481830"/>
            <a:ext cx="4177217" cy="1617123"/>
          </a:xfrm>
        </p:spPr>
        <p:txBody>
          <a:bodyPr>
            <a:normAutofit lnSpcReduction="10000"/>
          </a:bodyPr>
          <a:lstStyle/>
          <a:p>
            <a:pPr marL="0" indent="0">
              <a:buNone/>
            </a:pPr>
            <a:r>
              <a:rPr lang="ja-JP" altLang="en-US" dirty="0"/>
              <a:t>この方法だと、対向機器を用意しないで、</a:t>
            </a:r>
            <a:r>
              <a:rPr lang="en-US" altLang="ja-JP" dirty="0"/>
              <a:t>M5Stack</a:t>
            </a:r>
            <a:r>
              <a:rPr lang="ja-JP" altLang="en-US" dirty="0"/>
              <a:t>だけを実機として動作試験できる。</a:t>
            </a:r>
            <a:endParaRPr kumimoji="1" lang="ja-JP" altLang="en-US" dirty="0"/>
          </a:p>
        </p:txBody>
      </p:sp>
      <p:sp>
        <p:nvSpPr>
          <p:cNvPr id="4" name="正方形/長方形 3">
            <a:extLst>
              <a:ext uri="{FF2B5EF4-FFF2-40B4-BE49-F238E27FC236}">
                <a16:creationId xmlns:a16="http://schemas.microsoft.com/office/drawing/2014/main" id="{9E57399F-36B1-4ADD-0E4E-7CD100B0E270}"/>
              </a:ext>
            </a:extLst>
          </p:cNvPr>
          <p:cNvSpPr/>
          <p:nvPr/>
        </p:nvSpPr>
        <p:spPr>
          <a:xfrm>
            <a:off x="1891188" y="5729755"/>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lang="en-US" altLang="ja-JP" b="1" dirty="0">
                <a:solidFill>
                  <a:schemeClr val="accent4">
                    <a:lumMod val="75000"/>
                  </a:schemeClr>
                </a:solidFill>
              </a:rPr>
              <a:t>(M5Stack)</a:t>
            </a:r>
            <a:endParaRPr kumimoji="1" lang="ja-JP" altLang="en-US" b="1" dirty="0">
              <a:solidFill>
                <a:schemeClr val="accent4">
                  <a:lumMod val="75000"/>
                </a:schemeClr>
              </a:solidFill>
            </a:endParaRPr>
          </a:p>
        </p:txBody>
      </p:sp>
      <p:sp>
        <p:nvSpPr>
          <p:cNvPr id="6" name="正方形/長方形 5">
            <a:extLst>
              <a:ext uri="{FF2B5EF4-FFF2-40B4-BE49-F238E27FC236}">
                <a16:creationId xmlns:a16="http://schemas.microsoft.com/office/drawing/2014/main" id="{FFCF420C-9996-70EF-368D-E86838119896}"/>
              </a:ext>
            </a:extLst>
          </p:cNvPr>
          <p:cNvSpPr/>
          <p:nvPr/>
        </p:nvSpPr>
        <p:spPr>
          <a:xfrm>
            <a:off x="1891188" y="3572825"/>
            <a:ext cx="3208974" cy="671830"/>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8" name="正方形/長方形 7">
            <a:extLst>
              <a:ext uri="{FF2B5EF4-FFF2-40B4-BE49-F238E27FC236}">
                <a16:creationId xmlns:a16="http://schemas.microsoft.com/office/drawing/2014/main" id="{5383C0FE-0D8A-3EE1-8FC6-3C28FC16FCE8}"/>
              </a:ext>
            </a:extLst>
          </p:cNvPr>
          <p:cNvSpPr/>
          <p:nvPr/>
        </p:nvSpPr>
        <p:spPr>
          <a:xfrm>
            <a:off x="1891188" y="4244655"/>
            <a:ext cx="3208974" cy="46450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16" name="正方形/長方形 15">
            <a:extLst>
              <a:ext uri="{FF2B5EF4-FFF2-40B4-BE49-F238E27FC236}">
                <a16:creationId xmlns:a16="http://schemas.microsoft.com/office/drawing/2014/main" id="{BCB904C3-8ED4-157C-C1D1-DE1A48080F83}"/>
              </a:ext>
            </a:extLst>
          </p:cNvPr>
          <p:cNvSpPr/>
          <p:nvPr/>
        </p:nvSpPr>
        <p:spPr>
          <a:xfrm>
            <a:off x="1891188" y="5222709"/>
            <a:ext cx="3208973"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18" name="直線矢印コネクタ 17">
            <a:extLst>
              <a:ext uri="{FF2B5EF4-FFF2-40B4-BE49-F238E27FC236}">
                <a16:creationId xmlns:a16="http://schemas.microsoft.com/office/drawing/2014/main" id="{60D57877-C05F-E828-833C-3EB4202FE0A7}"/>
              </a:ext>
            </a:extLst>
          </p:cNvPr>
          <p:cNvCxnSpPr>
            <a:cxnSpLocks/>
            <a:stCxn id="16" idx="0"/>
            <a:endCxn id="8" idx="2"/>
          </p:cNvCxnSpPr>
          <p:nvPr/>
        </p:nvCxnSpPr>
        <p:spPr>
          <a:xfrm flipV="1">
            <a:off x="3495675" y="4709158"/>
            <a:ext cx="0" cy="513551"/>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正方形/長方形 20">
            <a:extLst>
              <a:ext uri="{FF2B5EF4-FFF2-40B4-BE49-F238E27FC236}">
                <a16:creationId xmlns:a16="http://schemas.microsoft.com/office/drawing/2014/main" id="{C3EC9149-0402-A19A-912F-E012F04F3DD4}"/>
              </a:ext>
            </a:extLst>
          </p:cNvPr>
          <p:cNvSpPr/>
          <p:nvPr/>
        </p:nvSpPr>
        <p:spPr>
          <a:xfrm>
            <a:off x="1888331" y="2504133"/>
            <a:ext cx="3208975" cy="620712"/>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ブラウザソフト</a:t>
            </a:r>
            <a:r>
              <a:rPr kumimoji="1" lang="en-US" altLang="ja-JP" b="1" dirty="0">
                <a:solidFill>
                  <a:schemeClr val="accent5">
                    <a:lumMod val="60000"/>
                    <a:lumOff val="40000"/>
                  </a:schemeClr>
                </a:solidFill>
              </a:rPr>
              <a:t>Chrome</a:t>
            </a:r>
            <a:endParaRPr lang="en-US" altLang="ja-JP" b="1" dirty="0">
              <a:solidFill>
                <a:schemeClr val="accent5">
                  <a:lumMod val="60000"/>
                  <a:lumOff val="40000"/>
                </a:schemeClr>
              </a:solidFill>
            </a:endParaRPr>
          </a:p>
          <a:p>
            <a:pPr algn="ctr"/>
            <a:r>
              <a:rPr kumimoji="1" lang="en-US" altLang="ja-JP" b="1" dirty="0">
                <a:solidFill>
                  <a:schemeClr val="accent5">
                    <a:lumMod val="60000"/>
                    <a:lumOff val="40000"/>
                  </a:schemeClr>
                </a:solidFill>
              </a:rPr>
              <a:t> (</a:t>
            </a:r>
            <a:r>
              <a:rPr kumimoji="1" lang="en-US" altLang="ja-JP" b="1" dirty="0" err="1">
                <a:solidFill>
                  <a:schemeClr val="accent5">
                    <a:lumMod val="60000"/>
                    <a:lumOff val="40000"/>
                  </a:schemeClr>
                </a:solidFill>
              </a:rPr>
              <a:t>Wokwi</a:t>
            </a:r>
            <a:r>
              <a:rPr kumimoji="1" lang="ja-JP" altLang="en-US" b="1" dirty="0">
                <a:solidFill>
                  <a:schemeClr val="accent5">
                    <a:lumMod val="60000"/>
                    <a:lumOff val="40000"/>
                  </a:schemeClr>
                </a:solidFill>
              </a:rPr>
              <a:t>を表示</a:t>
            </a:r>
            <a:r>
              <a:rPr kumimoji="1" lang="en-US" altLang="ja-JP" b="1" dirty="0">
                <a:solidFill>
                  <a:schemeClr val="accent5">
                    <a:lumMod val="60000"/>
                    <a:lumOff val="40000"/>
                  </a:schemeClr>
                </a:solidFill>
              </a:rPr>
              <a:t>)</a:t>
            </a:r>
          </a:p>
        </p:txBody>
      </p:sp>
      <p:cxnSp>
        <p:nvCxnSpPr>
          <p:cNvPr id="22" name="直線矢印コネクタ 21">
            <a:extLst>
              <a:ext uri="{FF2B5EF4-FFF2-40B4-BE49-F238E27FC236}">
                <a16:creationId xmlns:a16="http://schemas.microsoft.com/office/drawing/2014/main" id="{1797AAE9-E14C-30C5-113A-8A90E66781FB}"/>
              </a:ext>
            </a:extLst>
          </p:cNvPr>
          <p:cNvCxnSpPr>
            <a:cxnSpLocks/>
            <a:stCxn id="6" idx="0"/>
            <a:endCxn id="21" idx="2"/>
          </p:cNvCxnSpPr>
          <p:nvPr/>
        </p:nvCxnSpPr>
        <p:spPr>
          <a:xfrm flipH="1" flipV="1">
            <a:off x="3492819" y="3124845"/>
            <a:ext cx="2856" cy="447980"/>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四角形: 角を丸くする 24">
            <a:extLst>
              <a:ext uri="{FF2B5EF4-FFF2-40B4-BE49-F238E27FC236}">
                <a16:creationId xmlns:a16="http://schemas.microsoft.com/office/drawing/2014/main" id="{C55DF6B0-E228-174E-4E8E-E9A566C7364A}"/>
              </a:ext>
            </a:extLst>
          </p:cNvPr>
          <p:cNvSpPr/>
          <p:nvPr/>
        </p:nvSpPr>
        <p:spPr>
          <a:xfrm>
            <a:off x="530492" y="2054087"/>
            <a:ext cx="6249249" cy="2939966"/>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82F27A4E-C0C3-14F6-B55C-120FF8FA0FE6}"/>
              </a:ext>
            </a:extLst>
          </p:cNvPr>
          <p:cNvSpPr txBox="1"/>
          <p:nvPr/>
        </p:nvSpPr>
        <p:spPr>
          <a:xfrm>
            <a:off x="677656" y="2163626"/>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28" name="コンテンツ プレースホルダー 2">
            <a:extLst>
              <a:ext uri="{FF2B5EF4-FFF2-40B4-BE49-F238E27FC236}">
                <a16:creationId xmlns:a16="http://schemas.microsoft.com/office/drawing/2014/main" id="{997207FE-FA0F-4BC6-294C-1BD8B8F4FDCF}"/>
              </a:ext>
            </a:extLst>
          </p:cNvPr>
          <p:cNvSpPr txBox="1">
            <a:spLocks/>
          </p:cNvSpPr>
          <p:nvPr/>
        </p:nvSpPr>
        <p:spPr>
          <a:xfrm>
            <a:off x="7176582" y="5086445"/>
            <a:ext cx="4177217" cy="145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a:t>
            </a:r>
            <a:r>
              <a:rPr lang="en-US" altLang="ja-JP" dirty="0"/>
              <a:t>Free Virtual Serial Ports</a:t>
            </a:r>
            <a:r>
              <a:rPr lang="ja-JP" altLang="en-US" dirty="0"/>
              <a:t>」などのソフトのインストールも不要</a:t>
            </a:r>
          </a:p>
        </p:txBody>
      </p:sp>
      <p:sp>
        <p:nvSpPr>
          <p:cNvPr id="3" name="コンテンツ プレースホルダー 2">
            <a:extLst>
              <a:ext uri="{FF2B5EF4-FFF2-40B4-BE49-F238E27FC236}">
                <a16:creationId xmlns:a16="http://schemas.microsoft.com/office/drawing/2014/main" id="{E6D139AD-70D5-4310-5E78-680566CDE06A}"/>
              </a:ext>
            </a:extLst>
          </p:cNvPr>
          <p:cNvSpPr txBox="1">
            <a:spLocks/>
          </p:cNvSpPr>
          <p:nvPr/>
        </p:nvSpPr>
        <p:spPr>
          <a:xfrm>
            <a:off x="7176582" y="3253345"/>
            <a:ext cx="4177217" cy="1393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片方は実機なので、ブラウザを２枚表示する必要はない。</a:t>
            </a:r>
          </a:p>
        </p:txBody>
      </p:sp>
    </p:spTree>
    <p:extLst>
      <p:ext uri="{BB962C8B-B14F-4D97-AF65-F5344CB8AC3E}">
        <p14:creationId xmlns:p14="http://schemas.microsoft.com/office/powerpoint/2010/main" val="329235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87372-0193-CB17-E468-8353BE01C495}"/>
              </a:ext>
            </a:extLst>
          </p:cNvPr>
          <p:cNvSpPr>
            <a:spLocks noGrp="1"/>
          </p:cNvSpPr>
          <p:nvPr>
            <p:ph type="title"/>
          </p:nvPr>
        </p:nvSpPr>
        <p:spPr/>
        <p:txBody>
          <a:bodyPr/>
          <a:lstStyle/>
          <a:p>
            <a:r>
              <a:rPr kumimoji="1" lang="en-US" altLang="ja-JP" dirty="0" err="1"/>
              <a:t>Wokwi</a:t>
            </a:r>
            <a:r>
              <a:rPr kumimoji="1" lang="ja-JP" altLang="en-US" dirty="0"/>
              <a:t>と</a:t>
            </a:r>
            <a:r>
              <a:rPr kumimoji="1" lang="en-US" altLang="ja-JP" dirty="0"/>
              <a:t>M5Stack</a:t>
            </a:r>
            <a:r>
              <a:rPr kumimoji="1" lang="ja-JP" altLang="en-US" dirty="0"/>
              <a:t>で通信を試行した</a:t>
            </a:r>
          </a:p>
        </p:txBody>
      </p:sp>
      <p:pic>
        <p:nvPicPr>
          <p:cNvPr id="5" name="図 4">
            <a:extLst>
              <a:ext uri="{FF2B5EF4-FFF2-40B4-BE49-F238E27FC236}">
                <a16:creationId xmlns:a16="http://schemas.microsoft.com/office/drawing/2014/main" id="{D0FECD61-710F-08F1-1D2E-FB6ADEADA307}"/>
              </a:ext>
            </a:extLst>
          </p:cNvPr>
          <p:cNvPicPr>
            <a:picLocks noChangeAspect="1"/>
          </p:cNvPicPr>
          <p:nvPr/>
        </p:nvPicPr>
        <p:blipFill>
          <a:blip r:embed="rId2"/>
          <a:stretch>
            <a:fillRect/>
          </a:stretch>
        </p:blipFill>
        <p:spPr>
          <a:xfrm>
            <a:off x="343527" y="1507524"/>
            <a:ext cx="4221868" cy="4061254"/>
          </a:xfrm>
          <a:prstGeom prst="rect">
            <a:avLst/>
          </a:prstGeom>
        </p:spPr>
      </p:pic>
      <p:pic>
        <p:nvPicPr>
          <p:cNvPr id="7" name="図 6">
            <a:extLst>
              <a:ext uri="{FF2B5EF4-FFF2-40B4-BE49-F238E27FC236}">
                <a16:creationId xmlns:a16="http://schemas.microsoft.com/office/drawing/2014/main" id="{003FF8ED-B0FF-C072-CFA3-35A16E63E555}"/>
              </a:ext>
            </a:extLst>
          </p:cNvPr>
          <p:cNvPicPr>
            <a:picLocks noChangeAspect="1"/>
          </p:cNvPicPr>
          <p:nvPr/>
        </p:nvPicPr>
        <p:blipFill>
          <a:blip r:embed="rId3"/>
          <a:stretch>
            <a:fillRect/>
          </a:stretch>
        </p:blipFill>
        <p:spPr>
          <a:xfrm>
            <a:off x="1513497" y="3618470"/>
            <a:ext cx="3377191" cy="2978937"/>
          </a:xfrm>
          <a:prstGeom prst="rect">
            <a:avLst/>
          </a:prstGeom>
          <a:ln w="31750">
            <a:solidFill>
              <a:schemeClr val="accent1">
                <a:shade val="15000"/>
                <a:alpha val="80000"/>
              </a:schemeClr>
            </a:solidFill>
          </a:ln>
        </p:spPr>
      </p:pic>
      <p:pic>
        <p:nvPicPr>
          <p:cNvPr id="9" name="図 8">
            <a:extLst>
              <a:ext uri="{FF2B5EF4-FFF2-40B4-BE49-F238E27FC236}">
                <a16:creationId xmlns:a16="http://schemas.microsoft.com/office/drawing/2014/main" id="{45B10631-34A1-E230-9EF3-47440169171B}"/>
              </a:ext>
            </a:extLst>
          </p:cNvPr>
          <p:cNvPicPr>
            <a:picLocks noChangeAspect="1"/>
          </p:cNvPicPr>
          <p:nvPr/>
        </p:nvPicPr>
        <p:blipFill>
          <a:blip r:embed="rId4"/>
          <a:stretch>
            <a:fillRect/>
          </a:stretch>
        </p:blipFill>
        <p:spPr>
          <a:xfrm>
            <a:off x="7667674" y="1416907"/>
            <a:ext cx="4417234" cy="3537696"/>
          </a:xfrm>
          <a:prstGeom prst="rect">
            <a:avLst/>
          </a:prstGeom>
        </p:spPr>
      </p:pic>
      <p:sp>
        <p:nvSpPr>
          <p:cNvPr id="10" name="矢印: 右 9">
            <a:extLst>
              <a:ext uri="{FF2B5EF4-FFF2-40B4-BE49-F238E27FC236}">
                <a16:creationId xmlns:a16="http://schemas.microsoft.com/office/drawing/2014/main" id="{DF3B2984-3C1D-09CA-D581-C89106D86D1E}"/>
              </a:ext>
            </a:extLst>
          </p:cNvPr>
          <p:cNvSpPr/>
          <p:nvPr/>
        </p:nvSpPr>
        <p:spPr>
          <a:xfrm rot="10800000">
            <a:off x="4753232" y="2125362"/>
            <a:ext cx="2636109" cy="733168"/>
          </a:xfrm>
          <a:prstGeom prst="rightArrow">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右 10">
            <a:extLst>
              <a:ext uri="{FF2B5EF4-FFF2-40B4-BE49-F238E27FC236}">
                <a16:creationId xmlns:a16="http://schemas.microsoft.com/office/drawing/2014/main" id="{1CBA7C3E-EDA2-6EA4-5CB7-8E3D6BE720D4}"/>
              </a:ext>
            </a:extLst>
          </p:cNvPr>
          <p:cNvSpPr/>
          <p:nvPr/>
        </p:nvSpPr>
        <p:spPr>
          <a:xfrm>
            <a:off x="4753232" y="2926620"/>
            <a:ext cx="2636109" cy="733168"/>
          </a:xfrm>
          <a:prstGeom prst="rightArrow">
            <a:avLst/>
          </a:prstGeom>
          <a:solidFill>
            <a:schemeClr val="accent6">
              <a:lumMod val="60000"/>
              <a:lumOff val="40000"/>
              <a:alpha val="3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0A2C093-C891-3CEC-8F5E-067A4DB3A864}"/>
              </a:ext>
            </a:extLst>
          </p:cNvPr>
          <p:cNvSpPr txBox="1"/>
          <p:nvPr/>
        </p:nvSpPr>
        <p:spPr>
          <a:xfrm>
            <a:off x="5235115" y="2057271"/>
            <a:ext cx="1933502" cy="646331"/>
          </a:xfrm>
          <a:prstGeom prst="rect">
            <a:avLst/>
          </a:prstGeom>
          <a:noFill/>
        </p:spPr>
        <p:txBody>
          <a:bodyPr wrap="square" rtlCol="0">
            <a:spAutoFit/>
          </a:bodyPr>
          <a:lstStyle/>
          <a:p>
            <a:r>
              <a:rPr kumimoji="1" lang="ja-JP" altLang="en-US" dirty="0"/>
              <a:t>ボタン押す度に</a:t>
            </a:r>
            <a:endParaRPr kumimoji="1" lang="en-US" altLang="ja-JP" dirty="0"/>
          </a:p>
          <a:p>
            <a:r>
              <a:rPr kumimoji="1" lang="en-US" altLang="ja-JP" dirty="0"/>
              <a:t>1, 2, 3, 4, 5, …</a:t>
            </a:r>
          </a:p>
        </p:txBody>
      </p:sp>
      <p:sp>
        <p:nvSpPr>
          <p:cNvPr id="13" name="テキスト ボックス 12">
            <a:extLst>
              <a:ext uri="{FF2B5EF4-FFF2-40B4-BE49-F238E27FC236}">
                <a16:creationId xmlns:a16="http://schemas.microsoft.com/office/drawing/2014/main" id="{4CD254C7-685C-CAF1-749E-58F6CDC5AAD3}"/>
              </a:ext>
            </a:extLst>
          </p:cNvPr>
          <p:cNvSpPr txBox="1"/>
          <p:nvPr/>
        </p:nvSpPr>
        <p:spPr>
          <a:xfrm>
            <a:off x="5235115" y="3070185"/>
            <a:ext cx="1933502" cy="646331"/>
          </a:xfrm>
          <a:prstGeom prst="rect">
            <a:avLst/>
          </a:prstGeom>
          <a:noFill/>
        </p:spPr>
        <p:txBody>
          <a:bodyPr wrap="square" rtlCol="0">
            <a:spAutoFit/>
          </a:bodyPr>
          <a:lstStyle/>
          <a:p>
            <a:r>
              <a:rPr kumimoji="1" lang="ja-JP" altLang="en-US" dirty="0"/>
              <a:t>受け取った値</a:t>
            </a:r>
            <a:r>
              <a:rPr kumimoji="1" lang="en-US" altLang="ja-JP" dirty="0"/>
              <a:t>+10</a:t>
            </a:r>
          </a:p>
          <a:p>
            <a:r>
              <a:rPr kumimoji="1" lang="ja-JP" altLang="en-US" dirty="0"/>
              <a:t>を返す</a:t>
            </a:r>
            <a:endParaRPr kumimoji="1" lang="en-US" altLang="ja-JP" dirty="0"/>
          </a:p>
        </p:txBody>
      </p:sp>
      <p:pic>
        <p:nvPicPr>
          <p:cNvPr id="4" name="図 3">
            <a:extLst>
              <a:ext uri="{FF2B5EF4-FFF2-40B4-BE49-F238E27FC236}">
                <a16:creationId xmlns:a16="http://schemas.microsoft.com/office/drawing/2014/main" id="{68BDF1BC-5CF8-65AB-DEB9-5BDBD1255643}"/>
              </a:ext>
            </a:extLst>
          </p:cNvPr>
          <p:cNvPicPr>
            <a:picLocks noChangeAspect="1"/>
          </p:cNvPicPr>
          <p:nvPr/>
        </p:nvPicPr>
        <p:blipFill>
          <a:blip r:embed="rId5"/>
          <a:stretch>
            <a:fillRect/>
          </a:stretch>
        </p:blipFill>
        <p:spPr>
          <a:xfrm>
            <a:off x="5389745" y="4601477"/>
            <a:ext cx="2126870" cy="2108574"/>
          </a:xfrm>
          <a:prstGeom prst="rect">
            <a:avLst/>
          </a:prstGeom>
        </p:spPr>
      </p:pic>
      <p:sp>
        <p:nvSpPr>
          <p:cNvPr id="6" name="コンテンツ プレースホルダー 2">
            <a:extLst>
              <a:ext uri="{FF2B5EF4-FFF2-40B4-BE49-F238E27FC236}">
                <a16:creationId xmlns:a16="http://schemas.microsoft.com/office/drawing/2014/main" id="{FA28B44B-8F31-210D-76AD-4EF537DA8A53}"/>
              </a:ext>
            </a:extLst>
          </p:cNvPr>
          <p:cNvSpPr txBox="1">
            <a:spLocks/>
          </p:cNvSpPr>
          <p:nvPr/>
        </p:nvSpPr>
        <p:spPr>
          <a:xfrm>
            <a:off x="7516615" y="6202017"/>
            <a:ext cx="4177217" cy="689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←製品の参考画像</a:t>
            </a:r>
          </a:p>
        </p:txBody>
      </p:sp>
    </p:spTree>
    <p:extLst>
      <p:ext uri="{BB962C8B-B14F-4D97-AF65-F5344CB8AC3E}">
        <p14:creationId xmlns:p14="http://schemas.microsoft.com/office/powerpoint/2010/main" val="374224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D67C6-EED6-4E59-9278-0700A71D4866}"/>
              </a:ext>
            </a:extLst>
          </p:cNvPr>
          <p:cNvSpPr>
            <a:spLocks noGrp="1"/>
          </p:cNvSpPr>
          <p:nvPr>
            <p:ph type="title"/>
          </p:nvPr>
        </p:nvSpPr>
        <p:spPr/>
        <p:txBody>
          <a:bodyPr/>
          <a:lstStyle/>
          <a:p>
            <a:r>
              <a:rPr kumimoji="1" lang="en-US" altLang="ja-JP" dirty="0"/>
              <a:t>ESP32</a:t>
            </a:r>
            <a:r>
              <a:rPr kumimoji="1" lang="ja-JP" altLang="en-US" dirty="0"/>
              <a:t>と</a:t>
            </a:r>
            <a:r>
              <a:rPr kumimoji="1" lang="en-US" altLang="ja-JP" dirty="0"/>
              <a:t>M5Stack</a:t>
            </a:r>
            <a:endParaRPr kumimoji="1" lang="ja-JP" altLang="en-US" dirty="0"/>
          </a:p>
        </p:txBody>
      </p:sp>
      <p:sp>
        <p:nvSpPr>
          <p:cNvPr id="3" name="コンテンツ プレースホルダー 2">
            <a:extLst>
              <a:ext uri="{FF2B5EF4-FFF2-40B4-BE49-F238E27FC236}">
                <a16:creationId xmlns:a16="http://schemas.microsoft.com/office/drawing/2014/main" id="{F1C55C2A-6E91-837A-53BC-692434C2BEA6}"/>
              </a:ext>
            </a:extLst>
          </p:cNvPr>
          <p:cNvSpPr>
            <a:spLocks noGrp="1"/>
          </p:cNvSpPr>
          <p:nvPr>
            <p:ph idx="1"/>
          </p:nvPr>
        </p:nvSpPr>
        <p:spPr/>
        <p:txBody>
          <a:bodyPr/>
          <a:lstStyle/>
          <a:p>
            <a:pPr marL="0" indent="0">
              <a:buNone/>
            </a:pPr>
            <a:r>
              <a:rPr lang="en-US" altLang="ja-JP" dirty="0"/>
              <a:t>M5Stack</a:t>
            </a:r>
            <a:r>
              <a:rPr lang="ja-JP" altLang="en-US" dirty="0"/>
              <a:t>は、</a:t>
            </a:r>
            <a:r>
              <a:rPr lang="en-US" altLang="ja-JP" dirty="0"/>
              <a:t>CPU</a:t>
            </a:r>
            <a:r>
              <a:rPr lang="ja-JP" altLang="en-US" dirty="0"/>
              <a:t>として</a:t>
            </a:r>
            <a:r>
              <a:rPr lang="en-US" altLang="ja-JP" dirty="0"/>
              <a:t>ESP32</a:t>
            </a:r>
            <a:r>
              <a:rPr lang="ja-JP" altLang="en-US" dirty="0"/>
              <a:t>を搭載している。そのため、下記の特長を利用できる。</a:t>
            </a:r>
            <a:endParaRPr lang="en-US" altLang="ja-JP" dirty="0"/>
          </a:p>
          <a:p>
            <a:endParaRPr lang="en-US" altLang="ja-JP" dirty="0"/>
          </a:p>
          <a:p>
            <a:r>
              <a:rPr kumimoji="1" lang="en-US" altLang="ja-JP" dirty="0"/>
              <a:t>ESP32</a:t>
            </a:r>
            <a:r>
              <a:rPr kumimoji="1" lang="ja-JP" altLang="en-US" dirty="0"/>
              <a:t>はデュアルコア</a:t>
            </a:r>
            <a:endParaRPr kumimoji="1" lang="en-US" altLang="ja-JP" dirty="0"/>
          </a:p>
          <a:p>
            <a:r>
              <a:rPr lang="en-US" altLang="ja-JP" dirty="0" err="1"/>
              <a:t>WiFi</a:t>
            </a:r>
            <a:r>
              <a:rPr lang="ja-JP" altLang="en-US" dirty="0"/>
              <a:t>や</a:t>
            </a:r>
            <a:r>
              <a:rPr lang="en-US" altLang="ja-JP" dirty="0"/>
              <a:t>Bluetooth</a:t>
            </a:r>
            <a:r>
              <a:rPr lang="ja-JP" altLang="en-US" dirty="0"/>
              <a:t>に対応</a:t>
            </a:r>
            <a:endParaRPr lang="en-US" altLang="ja-JP" dirty="0"/>
          </a:p>
          <a:p>
            <a:r>
              <a:rPr lang="ja-JP" altLang="en-US" dirty="0"/>
              <a:t>加速度、角速度のセンサーを内蔵</a:t>
            </a:r>
            <a:endParaRPr lang="en-US" altLang="ja-JP" dirty="0"/>
          </a:p>
          <a:p>
            <a:r>
              <a:rPr lang="ja-JP" altLang="en-US" dirty="0"/>
              <a:t>対応開発環境１：</a:t>
            </a:r>
            <a:r>
              <a:rPr lang="en-US" altLang="ja-JP" dirty="0"/>
              <a:t>Arduino IDE</a:t>
            </a:r>
          </a:p>
          <a:p>
            <a:r>
              <a:rPr lang="ja-JP" altLang="en-US" dirty="0"/>
              <a:t>対応開発環境２：</a:t>
            </a:r>
            <a:r>
              <a:rPr lang="en-US" altLang="ja-JP" dirty="0" err="1"/>
              <a:t>Espressif</a:t>
            </a:r>
            <a:r>
              <a:rPr lang="en-US" altLang="ja-JP" dirty="0"/>
              <a:t> IDF (</a:t>
            </a:r>
            <a:r>
              <a:rPr lang="en-US" altLang="ja-JP" dirty="0" err="1"/>
              <a:t>Espressif</a:t>
            </a:r>
            <a:r>
              <a:rPr lang="en-US" altLang="ja-JP" dirty="0"/>
              <a:t> Systems</a:t>
            </a:r>
            <a:r>
              <a:rPr lang="ja-JP" altLang="en-US" dirty="0"/>
              <a:t>社が提供する</a:t>
            </a:r>
            <a:r>
              <a:rPr lang="en-US" altLang="ja-JP" dirty="0"/>
              <a:t>ESP32</a:t>
            </a:r>
            <a:r>
              <a:rPr lang="ja-JP" altLang="en-US" dirty="0"/>
              <a:t>専用の開発フレームワーク</a:t>
            </a:r>
            <a:r>
              <a:rPr lang="en-US" altLang="ja-JP" dirty="0"/>
              <a:t>)</a:t>
            </a:r>
            <a:r>
              <a:rPr lang="ja-JP" altLang="en-US" dirty="0"/>
              <a:t>。</a:t>
            </a:r>
            <a:r>
              <a:rPr lang="en-US" altLang="ja-JP" dirty="0" err="1"/>
              <a:t>VSCode</a:t>
            </a:r>
            <a:r>
              <a:rPr lang="ja-JP" altLang="en-US" dirty="0"/>
              <a:t>からの利用も</a:t>
            </a:r>
            <a:endParaRPr kumimoji="1" lang="ja-JP" altLang="en-US" dirty="0"/>
          </a:p>
        </p:txBody>
      </p:sp>
    </p:spTree>
    <p:extLst>
      <p:ext uri="{BB962C8B-B14F-4D97-AF65-F5344CB8AC3E}">
        <p14:creationId xmlns:p14="http://schemas.microsoft.com/office/powerpoint/2010/main" val="85477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9642D-5C72-5896-73EB-3407DCE30BA9}"/>
              </a:ext>
            </a:extLst>
          </p:cNvPr>
          <p:cNvSpPr>
            <a:spLocks noGrp="1"/>
          </p:cNvSpPr>
          <p:nvPr>
            <p:ph type="title"/>
          </p:nvPr>
        </p:nvSpPr>
        <p:spPr/>
        <p:txBody>
          <a:bodyPr/>
          <a:lstStyle/>
          <a:p>
            <a:r>
              <a:rPr kumimoji="1" lang="en-US" altLang="ja-JP" dirty="0"/>
              <a:t>M5Stack</a:t>
            </a:r>
            <a:r>
              <a:rPr kumimoji="1" lang="ja-JP" altLang="en-US" dirty="0"/>
              <a:t>のどこがいいか</a:t>
            </a:r>
          </a:p>
        </p:txBody>
      </p:sp>
      <p:sp>
        <p:nvSpPr>
          <p:cNvPr id="3" name="コンテンツ プレースホルダー 2">
            <a:extLst>
              <a:ext uri="{FF2B5EF4-FFF2-40B4-BE49-F238E27FC236}">
                <a16:creationId xmlns:a16="http://schemas.microsoft.com/office/drawing/2014/main" id="{A8BCEA32-48E9-E665-40A6-5E4C4E0550C0}"/>
              </a:ext>
            </a:extLst>
          </p:cNvPr>
          <p:cNvSpPr>
            <a:spLocks noGrp="1"/>
          </p:cNvSpPr>
          <p:nvPr>
            <p:ph idx="1"/>
          </p:nvPr>
        </p:nvSpPr>
        <p:spPr/>
        <p:txBody>
          <a:bodyPr/>
          <a:lstStyle/>
          <a:p>
            <a:r>
              <a:rPr kumimoji="1" lang="ja-JP" altLang="en-US" dirty="0"/>
              <a:t>画面を持っている</a:t>
            </a:r>
            <a:endParaRPr kumimoji="1" lang="en-US" altLang="ja-JP" dirty="0"/>
          </a:p>
          <a:p>
            <a:r>
              <a:rPr lang="en-US" altLang="ja-JP" dirty="0"/>
              <a:t>USB</a:t>
            </a:r>
            <a:r>
              <a:rPr lang="ja-JP" altLang="en-US" dirty="0"/>
              <a:t>で</a:t>
            </a:r>
            <a:r>
              <a:rPr lang="en-US" altLang="ja-JP" dirty="0"/>
              <a:t>PC</a:t>
            </a:r>
            <a:r>
              <a:rPr lang="ja-JP" altLang="en-US" dirty="0"/>
              <a:t>と接続できる</a:t>
            </a:r>
            <a:endParaRPr lang="en-US" altLang="ja-JP" dirty="0"/>
          </a:p>
          <a:p>
            <a:r>
              <a:rPr lang="en-US" altLang="ja-JP" dirty="0"/>
              <a:t>SD</a:t>
            </a:r>
            <a:r>
              <a:rPr lang="ja-JP" altLang="en-US" dirty="0"/>
              <a:t>カードを使用できる</a:t>
            </a:r>
            <a:endParaRPr lang="en-US" altLang="ja-JP" dirty="0"/>
          </a:p>
          <a:p>
            <a:r>
              <a:rPr lang="ja-JP" altLang="en-US" dirty="0"/>
              <a:t>ボタンを備えている</a:t>
            </a:r>
            <a:endParaRPr lang="en-US" altLang="ja-JP" dirty="0"/>
          </a:p>
          <a:p>
            <a:r>
              <a:rPr kumimoji="1" lang="en-US" altLang="ja-JP" dirty="0"/>
              <a:t>GPIO</a:t>
            </a:r>
            <a:r>
              <a:rPr kumimoji="1" lang="ja-JP" altLang="en-US" dirty="0"/>
              <a:t>を使えるのに、基板がむき出しになっていないのでカッコいい</a:t>
            </a:r>
            <a:endParaRPr kumimoji="1" lang="en-US" altLang="ja-JP" dirty="0"/>
          </a:p>
          <a:p>
            <a:r>
              <a:rPr lang="ja-JP" altLang="en-US" dirty="0"/>
              <a:t>注目されている</a:t>
            </a:r>
            <a:r>
              <a:rPr lang="en-US" altLang="ja-JP" dirty="0"/>
              <a:t>CPU</a:t>
            </a:r>
            <a:r>
              <a:rPr lang="ja-JP" altLang="en-US" dirty="0"/>
              <a:t>、</a:t>
            </a:r>
            <a:r>
              <a:rPr lang="en-US" altLang="ja-JP" dirty="0"/>
              <a:t>ESP32</a:t>
            </a:r>
            <a:r>
              <a:rPr lang="ja-JP" altLang="en-US" dirty="0"/>
              <a:t>を搭載しているので、サンプルコードも多く色々試すことができる</a:t>
            </a:r>
            <a:endParaRPr kumimoji="1" lang="en-US" altLang="ja-JP" dirty="0"/>
          </a:p>
          <a:p>
            <a:endParaRPr kumimoji="1" lang="ja-JP" altLang="en-US" dirty="0"/>
          </a:p>
        </p:txBody>
      </p:sp>
    </p:spTree>
    <p:extLst>
      <p:ext uri="{BB962C8B-B14F-4D97-AF65-F5344CB8AC3E}">
        <p14:creationId xmlns:p14="http://schemas.microsoft.com/office/powerpoint/2010/main" val="141798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EACD0-10FD-63A8-224F-556D6F8458E9}"/>
              </a:ext>
            </a:extLst>
          </p:cNvPr>
          <p:cNvSpPr>
            <a:spLocks noGrp="1"/>
          </p:cNvSpPr>
          <p:nvPr>
            <p:ph type="title"/>
          </p:nvPr>
        </p:nvSpPr>
        <p:spPr/>
        <p:txBody>
          <a:bodyPr/>
          <a:lstStyle/>
          <a:p>
            <a:r>
              <a:rPr lang="ja-JP" altLang="en-US" dirty="0"/>
              <a:t>本勉強会のテーマ</a:t>
            </a:r>
            <a:endParaRPr kumimoji="1" lang="ja-JP" altLang="en-US" dirty="0"/>
          </a:p>
        </p:txBody>
      </p:sp>
      <p:sp>
        <p:nvSpPr>
          <p:cNvPr id="3" name="コンテンツ プレースホルダー 2">
            <a:extLst>
              <a:ext uri="{FF2B5EF4-FFF2-40B4-BE49-F238E27FC236}">
                <a16:creationId xmlns:a16="http://schemas.microsoft.com/office/drawing/2014/main" id="{2D030BEA-0766-2440-B642-64A81B026CCA}"/>
              </a:ext>
            </a:extLst>
          </p:cNvPr>
          <p:cNvSpPr>
            <a:spLocks noGrp="1"/>
          </p:cNvSpPr>
          <p:nvPr>
            <p:ph idx="1"/>
          </p:nvPr>
        </p:nvSpPr>
        <p:spPr/>
        <p:txBody>
          <a:bodyPr>
            <a:normAutofit/>
          </a:bodyPr>
          <a:lstStyle/>
          <a:p>
            <a:pPr lvl="1"/>
            <a:r>
              <a:rPr lang="ja-JP" altLang="en-US" sz="3200" dirty="0"/>
              <a:t>マイコンの動作を</a:t>
            </a:r>
            <a:r>
              <a:rPr lang="en-US" altLang="ja-JP" sz="3200" dirty="0"/>
              <a:t>WEB</a:t>
            </a:r>
            <a:r>
              <a:rPr lang="ja-JP" altLang="en-US" sz="3200" dirty="0"/>
              <a:t>サイト上のシミュレーションできることを紹介</a:t>
            </a:r>
            <a:endParaRPr lang="en-US" altLang="ja-JP" sz="3200" dirty="0"/>
          </a:p>
          <a:p>
            <a:pPr lvl="1"/>
            <a:r>
              <a:rPr kumimoji="1" lang="ja-JP" altLang="en-US" sz="3200" dirty="0"/>
              <a:t>活用法の具体例を示すため、</a:t>
            </a:r>
            <a:r>
              <a:rPr kumimoji="1" lang="en-US" altLang="ja-JP" sz="3200" dirty="0"/>
              <a:t>UART</a:t>
            </a:r>
            <a:r>
              <a:rPr kumimoji="1" lang="ja-JP" altLang="en-US" sz="3200" dirty="0"/>
              <a:t>通信にフォーカスし、その概要や特徴も説明する</a:t>
            </a:r>
          </a:p>
        </p:txBody>
      </p:sp>
    </p:spTree>
    <p:extLst>
      <p:ext uri="{BB962C8B-B14F-4D97-AF65-F5344CB8AC3E}">
        <p14:creationId xmlns:p14="http://schemas.microsoft.com/office/powerpoint/2010/main" val="40603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C7B88-1215-AB0B-69F0-403B7B6C14B7}"/>
              </a:ext>
            </a:extLst>
          </p:cNvPr>
          <p:cNvSpPr>
            <a:spLocks noGrp="1"/>
          </p:cNvSpPr>
          <p:nvPr>
            <p:ph type="title"/>
          </p:nvPr>
        </p:nvSpPr>
        <p:spPr/>
        <p:txBody>
          <a:bodyPr/>
          <a:lstStyle/>
          <a:p>
            <a:r>
              <a:rPr kumimoji="1" lang="ja-JP" altLang="en-US" dirty="0"/>
              <a:t>何でエコーバック試すといいのか</a:t>
            </a:r>
          </a:p>
        </p:txBody>
      </p:sp>
      <p:sp>
        <p:nvSpPr>
          <p:cNvPr id="3" name="コンテンツ プレースホルダー 2">
            <a:extLst>
              <a:ext uri="{FF2B5EF4-FFF2-40B4-BE49-F238E27FC236}">
                <a16:creationId xmlns:a16="http://schemas.microsoft.com/office/drawing/2014/main" id="{ADA9A253-493A-31B6-947D-AE2972EDC155}"/>
              </a:ext>
            </a:extLst>
          </p:cNvPr>
          <p:cNvSpPr>
            <a:spLocks noGrp="1"/>
          </p:cNvSpPr>
          <p:nvPr>
            <p:ph idx="1"/>
          </p:nvPr>
        </p:nvSpPr>
        <p:spPr/>
        <p:txBody>
          <a:bodyPr/>
          <a:lstStyle/>
          <a:p>
            <a:r>
              <a:rPr lang="ja-JP" altLang="en-US" dirty="0"/>
              <a:t>エコーバックとは、送信したデータをそのまま受信側から送信側へ折り返すこと</a:t>
            </a:r>
            <a:endParaRPr lang="en-US" altLang="ja-JP" dirty="0"/>
          </a:p>
          <a:p>
            <a:r>
              <a:rPr kumimoji="1" lang="ja-JP" altLang="en-US" dirty="0"/>
              <a:t>送信側から受信側、そして受信側から送信側への通信経路が正常に動作しているかを確認できる</a:t>
            </a:r>
            <a:endParaRPr kumimoji="1" lang="en-US" altLang="ja-JP" dirty="0"/>
          </a:p>
          <a:p>
            <a:r>
              <a:rPr kumimoji="1" lang="ja-JP" altLang="en-US" dirty="0"/>
              <a:t>送受信するソフトウェアのデバッグ用に環境を用意できる</a:t>
            </a:r>
            <a:endParaRPr kumimoji="1" lang="en-US" altLang="ja-JP" dirty="0"/>
          </a:p>
          <a:p>
            <a:r>
              <a:rPr lang="ja-JP" altLang="en-US" dirty="0"/>
              <a:t>ハードウェアの問題かソフトウェアの問題か切り分けられることが多い</a:t>
            </a:r>
            <a:endParaRPr kumimoji="1" lang="ja-JP" altLang="en-US" dirty="0"/>
          </a:p>
        </p:txBody>
      </p:sp>
    </p:spTree>
    <p:extLst>
      <p:ext uri="{BB962C8B-B14F-4D97-AF65-F5344CB8AC3E}">
        <p14:creationId xmlns:p14="http://schemas.microsoft.com/office/powerpoint/2010/main" val="1052502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9258-B205-766F-4074-29895212BA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072521-83F1-6F5A-CE2A-2C71D3931C37}"/>
              </a:ext>
            </a:extLst>
          </p:cNvPr>
          <p:cNvSpPr>
            <a:spLocks noGrp="1"/>
          </p:cNvSpPr>
          <p:nvPr>
            <p:ph type="title"/>
          </p:nvPr>
        </p:nvSpPr>
        <p:spPr/>
        <p:txBody>
          <a:bodyPr/>
          <a:lstStyle/>
          <a:p>
            <a:r>
              <a:rPr kumimoji="1" lang="ja-JP" altLang="en-US" dirty="0"/>
              <a:t>複数マイコン経由でエコーバックの利点</a:t>
            </a:r>
          </a:p>
        </p:txBody>
      </p:sp>
      <p:sp>
        <p:nvSpPr>
          <p:cNvPr id="3" name="コンテンツ プレースホルダー 2">
            <a:extLst>
              <a:ext uri="{FF2B5EF4-FFF2-40B4-BE49-F238E27FC236}">
                <a16:creationId xmlns:a16="http://schemas.microsoft.com/office/drawing/2014/main" id="{199F4E5F-BB86-E7F1-2138-B1AE1F6394FF}"/>
              </a:ext>
            </a:extLst>
          </p:cNvPr>
          <p:cNvSpPr>
            <a:spLocks noGrp="1"/>
          </p:cNvSpPr>
          <p:nvPr>
            <p:ph idx="1"/>
          </p:nvPr>
        </p:nvSpPr>
        <p:spPr>
          <a:xfrm>
            <a:off x="838200" y="1643197"/>
            <a:ext cx="10515600" cy="1237969"/>
          </a:xfrm>
        </p:spPr>
        <p:txBody>
          <a:bodyPr>
            <a:normAutofit/>
          </a:bodyPr>
          <a:lstStyle/>
          <a:p>
            <a:r>
              <a:rPr kumimoji="1" lang="ja-JP" altLang="en-US" sz="2000" dirty="0"/>
              <a:t>バーチャル</a:t>
            </a:r>
            <a:r>
              <a:rPr kumimoji="1" lang="en-US" altLang="ja-JP" sz="2000" dirty="0"/>
              <a:t>COM</a:t>
            </a:r>
            <a:r>
              <a:rPr kumimoji="1" lang="ja-JP" altLang="en-US" sz="2000" dirty="0"/>
              <a:t>ポートが複数になる</a:t>
            </a:r>
            <a:endParaRPr kumimoji="1" lang="en-US" altLang="ja-JP" sz="2000" dirty="0"/>
          </a:p>
          <a:p>
            <a:r>
              <a:rPr lang="en-US" altLang="ja-JP" sz="2000" dirty="0"/>
              <a:t>COM</a:t>
            </a:r>
            <a:r>
              <a:rPr lang="ja-JP" altLang="en-US" sz="2000" dirty="0"/>
              <a:t>ポート複数あると、通信の実験がしやすい</a:t>
            </a:r>
            <a:endParaRPr lang="en-US" altLang="ja-JP" sz="2000" dirty="0"/>
          </a:p>
          <a:p>
            <a:r>
              <a:rPr lang="ja-JP" altLang="en-US" sz="2000" dirty="0"/>
              <a:t>それ用で、良く知らないフリーソフトを入れなくてよくなる</a:t>
            </a:r>
            <a:endParaRPr kumimoji="1" lang="ja-JP" altLang="en-US" sz="2000" dirty="0"/>
          </a:p>
        </p:txBody>
      </p:sp>
      <p:sp>
        <p:nvSpPr>
          <p:cNvPr id="45" name="正方形/長方形 44">
            <a:extLst>
              <a:ext uri="{FF2B5EF4-FFF2-40B4-BE49-F238E27FC236}">
                <a16:creationId xmlns:a16="http://schemas.microsoft.com/office/drawing/2014/main" id="{16C84774-5493-D7B4-06DD-E0DF8DB04EF9}"/>
              </a:ext>
            </a:extLst>
          </p:cNvPr>
          <p:cNvSpPr/>
          <p:nvPr/>
        </p:nvSpPr>
        <p:spPr>
          <a:xfrm>
            <a:off x="1842052" y="6084869"/>
            <a:ext cx="3397257" cy="720122"/>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A</a:t>
            </a:r>
          </a:p>
          <a:p>
            <a:pPr algn="ctr"/>
            <a:r>
              <a:rPr kumimoji="1" lang="en-US" altLang="ja-JP" b="1" dirty="0">
                <a:solidFill>
                  <a:schemeClr val="accent4">
                    <a:lumMod val="75000"/>
                  </a:schemeClr>
                </a:solidFill>
              </a:rPr>
              <a:t>(USB</a:t>
            </a:r>
            <a:r>
              <a:rPr kumimoji="1" lang="ja-JP" altLang="en-US" b="1" dirty="0">
                <a:solidFill>
                  <a:schemeClr val="accent4">
                    <a:lumMod val="75000"/>
                  </a:schemeClr>
                </a:solidFill>
              </a:rPr>
              <a:t>シリアル変換モジュール</a:t>
            </a:r>
            <a:r>
              <a:rPr kumimoji="1" lang="en-US" altLang="ja-JP" b="1" dirty="0">
                <a:solidFill>
                  <a:schemeClr val="accent4">
                    <a:lumMod val="75000"/>
                  </a:schemeClr>
                </a:solidFill>
              </a:rPr>
              <a:t>)</a:t>
            </a:r>
            <a:endParaRPr kumimoji="1" lang="ja-JP" altLang="en-US" b="1" dirty="0">
              <a:solidFill>
                <a:schemeClr val="accent4">
                  <a:lumMod val="75000"/>
                </a:schemeClr>
              </a:solidFill>
            </a:endParaRPr>
          </a:p>
        </p:txBody>
      </p:sp>
      <p:sp>
        <p:nvSpPr>
          <p:cNvPr id="46" name="正方形/長方形 45">
            <a:extLst>
              <a:ext uri="{FF2B5EF4-FFF2-40B4-BE49-F238E27FC236}">
                <a16:creationId xmlns:a16="http://schemas.microsoft.com/office/drawing/2014/main" id="{E9D0BCA1-5F22-FA71-B454-E2CB5A2D7C8C}"/>
              </a:ext>
            </a:extLst>
          </p:cNvPr>
          <p:cNvSpPr/>
          <p:nvPr/>
        </p:nvSpPr>
        <p:spPr>
          <a:xfrm>
            <a:off x="7230985" y="6084869"/>
            <a:ext cx="3450266" cy="720122"/>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4">
                    <a:lumMod val="75000"/>
                  </a:schemeClr>
                </a:solidFill>
              </a:rPr>
              <a:t>マイコン</a:t>
            </a:r>
            <a:r>
              <a:rPr kumimoji="1" lang="en-US" altLang="ja-JP" b="1" dirty="0">
                <a:solidFill>
                  <a:schemeClr val="accent4">
                    <a:lumMod val="75000"/>
                  </a:schemeClr>
                </a:solidFill>
              </a:rPr>
              <a:t>B</a:t>
            </a:r>
            <a:br>
              <a:rPr kumimoji="1" lang="en-US" altLang="ja-JP" b="1" dirty="0">
                <a:solidFill>
                  <a:schemeClr val="accent4">
                    <a:lumMod val="75000"/>
                  </a:schemeClr>
                </a:solidFill>
              </a:rPr>
            </a:br>
            <a:r>
              <a:rPr kumimoji="1" lang="en-US" altLang="ja-JP" b="1" dirty="0">
                <a:solidFill>
                  <a:schemeClr val="accent4">
                    <a:lumMod val="75000"/>
                  </a:schemeClr>
                </a:solidFill>
              </a:rPr>
              <a:t>(USB</a:t>
            </a:r>
            <a:r>
              <a:rPr kumimoji="1" lang="ja-JP" altLang="en-US" b="1" dirty="0">
                <a:solidFill>
                  <a:schemeClr val="accent4">
                    <a:lumMod val="75000"/>
                  </a:schemeClr>
                </a:solidFill>
              </a:rPr>
              <a:t>シリアル変換モジュール</a:t>
            </a:r>
            <a:r>
              <a:rPr kumimoji="1" lang="en-US" altLang="ja-JP" b="1" dirty="0">
                <a:solidFill>
                  <a:schemeClr val="accent4">
                    <a:lumMod val="75000"/>
                  </a:schemeClr>
                </a:solidFill>
              </a:rPr>
              <a:t>)</a:t>
            </a:r>
            <a:endParaRPr kumimoji="1" lang="ja-JP" altLang="en-US" b="1" dirty="0">
              <a:solidFill>
                <a:schemeClr val="accent4">
                  <a:lumMod val="75000"/>
                </a:schemeClr>
              </a:solidFill>
            </a:endParaRPr>
          </a:p>
        </p:txBody>
      </p:sp>
      <p:sp>
        <p:nvSpPr>
          <p:cNvPr id="47" name="正方形/長方形 46">
            <a:extLst>
              <a:ext uri="{FF2B5EF4-FFF2-40B4-BE49-F238E27FC236}">
                <a16:creationId xmlns:a16="http://schemas.microsoft.com/office/drawing/2014/main" id="{C24863E0-0310-0C70-3324-15662DB46040}"/>
              </a:ext>
            </a:extLst>
          </p:cNvPr>
          <p:cNvSpPr/>
          <p:nvPr/>
        </p:nvSpPr>
        <p:spPr>
          <a:xfrm>
            <a:off x="1936193" y="4257290"/>
            <a:ext cx="3208974" cy="397781"/>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48" name="正方形/長方形 47">
            <a:extLst>
              <a:ext uri="{FF2B5EF4-FFF2-40B4-BE49-F238E27FC236}">
                <a16:creationId xmlns:a16="http://schemas.microsoft.com/office/drawing/2014/main" id="{F1D83C01-E719-CAD9-18F0-5FEB5F5BAB24}"/>
              </a:ext>
            </a:extLst>
          </p:cNvPr>
          <p:cNvSpPr/>
          <p:nvPr/>
        </p:nvSpPr>
        <p:spPr>
          <a:xfrm>
            <a:off x="7351631" y="4257290"/>
            <a:ext cx="3208974" cy="397781"/>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COM</a:t>
            </a:r>
            <a:r>
              <a:rPr kumimoji="1" lang="ja-JP" altLang="en-US" b="1" dirty="0">
                <a:solidFill>
                  <a:schemeClr val="accent5">
                    <a:lumMod val="60000"/>
                    <a:lumOff val="40000"/>
                  </a:schemeClr>
                </a:solidFill>
              </a:rPr>
              <a:t>ポート</a:t>
            </a:r>
            <a:r>
              <a:rPr kumimoji="1"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sp>
        <p:nvSpPr>
          <p:cNvPr id="49" name="正方形/長方形 48">
            <a:extLst>
              <a:ext uri="{FF2B5EF4-FFF2-40B4-BE49-F238E27FC236}">
                <a16:creationId xmlns:a16="http://schemas.microsoft.com/office/drawing/2014/main" id="{008A4465-A596-889E-839B-D2899FFEF875}"/>
              </a:ext>
            </a:extLst>
          </p:cNvPr>
          <p:cNvSpPr/>
          <p:nvPr/>
        </p:nvSpPr>
        <p:spPr>
          <a:xfrm>
            <a:off x="1936193" y="4655072"/>
            <a:ext cx="3208974" cy="36174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sp>
        <p:nvSpPr>
          <p:cNvPr id="50" name="正方形/長方形 49">
            <a:extLst>
              <a:ext uri="{FF2B5EF4-FFF2-40B4-BE49-F238E27FC236}">
                <a16:creationId xmlns:a16="http://schemas.microsoft.com/office/drawing/2014/main" id="{7520C150-681A-9E53-4C0F-1FE8A15AB8A2}"/>
              </a:ext>
            </a:extLst>
          </p:cNvPr>
          <p:cNvSpPr/>
          <p:nvPr/>
        </p:nvSpPr>
        <p:spPr>
          <a:xfrm>
            <a:off x="7351631" y="4655072"/>
            <a:ext cx="3208974" cy="361743"/>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5">
                    <a:lumMod val="60000"/>
                    <a:lumOff val="40000"/>
                  </a:schemeClr>
                </a:solidFill>
              </a:rPr>
              <a:t>USB</a:t>
            </a:r>
            <a:endParaRPr kumimoji="1" lang="ja-JP" altLang="en-US" b="1" dirty="0">
              <a:solidFill>
                <a:schemeClr val="accent5">
                  <a:lumMod val="60000"/>
                  <a:lumOff val="40000"/>
                </a:schemeClr>
              </a:solidFill>
            </a:endParaRPr>
          </a:p>
        </p:txBody>
      </p:sp>
      <p:cxnSp>
        <p:nvCxnSpPr>
          <p:cNvPr id="51" name="直線矢印コネクタ 50">
            <a:extLst>
              <a:ext uri="{FF2B5EF4-FFF2-40B4-BE49-F238E27FC236}">
                <a16:creationId xmlns:a16="http://schemas.microsoft.com/office/drawing/2014/main" id="{212133E3-A380-0813-35F3-5CCE934BA49B}"/>
              </a:ext>
            </a:extLst>
          </p:cNvPr>
          <p:cNvCxnSpPr>
            <a:cxnSpLocks/>
          </p:cNvCxnSpPr>
          <p:nvPr/>
        </p:nvCxnSpPr>
        <p:spPr>
          <a:xfrm flipH="1">
            <a:off x="5233599" y="6510953"/>
            <a:ext cx="1997386"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67B414B2-DEEA-C0D7-D706-C22AE4501580}"/>
              </a:ext>
            </a:extLst>
          </p:cNvPr>
          <p:cNvCxnSpPr>
            <a:cxnSpLocks/>
          </p:cNvCxnSpPr>
          <p:nvPr/>
        </p:nvCxnSpPr>
        <p:spPr>
          <a:xfrm>
            <a:off x="5287617" y="6186787"/>
            <a:ext cx="1943368" cy="0"/>
          </a:xfrm>
          <a:prstGeom prst="straightConnector1">
            <a:avLst/>
          </a:prstGeom>
          <a:ln w="412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3" name="テキスト ボックス 52">
            <a:extLst>
              <a:ext uri="{FF2B5EF4-FFF2-40B4-BE49-F238E27FC236}">
                <a16:creationId xmlns:a16="http://schemas.microsoft.com/office/drawing/2014/main" id="{9F746804-62F3-C4D8-0181-E062FFD59D06}"/>
              </a:ext>
            </a:extLst>
          </p:cNvPr>
          <p:cNvSpPr txBox="1"/>
          <p:nvPr/>
        </p:nvSpPr>
        <p:spPr>
          <a:xfrm>
            <a:off x="5373609" y="5837737"/>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54" name="テキスト ボックス 53">
            <a:extLst>
              <a:ext uri="{FF2B5EF4-FFF2-40B4-BE49-F238E27FC236}">
                <a16:creationId xmlns:a16="http://schemas.microsoft.com/office/drawing/2014/main" id="{576CA3BF-DBEB-92E1-0A25-95898A950029}"/>
              </a:ext>
            </a:extLst>
          </p:cNvPr>
          <p:cNvSpPr txBox="1"/>
          <p:nvPr/>
        </p:nvSpPr>
        <p:spPr>
          <a:xfrm>
            <a:off x="6653934" y="5837737"/>
            <a:ext cx="450764" cy="369332"/>
          </a:xfrm>
          <a:prstGeom prst="rect">
            <a:avLst/>
          </a:prstGeom>
          <a:noFill/>
        </p:spPr>
        <p:txBody>
          <a:bodyPr wrap="none" rtlCol="0">
            <a:spAutoFit/>
          </a:bodyPr>
          <a:lstStyle/>
          <a:p>
            <a:r>
              <a:rPr kumimoji="1" lang="en-US" altLang="ja-JP" dirty="0"/>
              <a:t>Rx</a:t>
            </a:r>
            <a:endParaRPr kumimoji="1" lang="ja-JP" altLang="en-US" dirty="0"/>
          </a:p>
        </p:txBody>
      </p:sp>
      <p:sp>
        <p:nvSpPr>
          <p:cNvPr id="55" name="テキスト ボックス 54">
            <a:extLst>
              <a:ext uri="{FF2B5EF4-FFF2-40B4-BE49-F238E27FC236}">
                <a16:creationId xmlns:a16="http://schemas.microsoft.com/office/drawing/2014/main" id="{4304E552-C598-56B9-F399-689A8025D917}"/>
              </a:ext>
            </a:extLst>
          </p:cNvPr>
          <p:cNvSpPr txBox="1"/>
          <p:nvPr/>
        </p:nvSpPr>
        <p:spPr>
          <a:xfrm>
            <a:off x="5373609" y="6192440"/>
            <a:ext cx="450764" cy="369332"/>
          </a:xfrm>
          <a:prstGeom prst="rect">
            <a:avLst/>
          </a:prstGeom>
          <a:noFill/>
        </p:spPr>
        <p:txBody>
          <a:bodyPr wrap="none" rtlCol="0">
            <a:spAutoFit/>
          </a:bodyPr>
          <a:lstStyle/>
          <a:p>
            <a:r>
              <a:rPr lang="en-US" altLang="ja-JP" dirty="0"/>
              <a:t>R</a:t>
            </a:r>
            <a:r>
              <a:rPr kumimoji="1" lang="en-US" altLang="ja-JP" dirty="0"/>
              <a:t>x</a:t>
            </a:r>
            <a:endParaRPr kumimoji="1" lang="ja-JP" altLang="en-US" dirty="0"/>
          </a:p>
        </p:txBody>
      </p:sp>
      <p:sp>
        <p:nvSpPr>
          <p:cNvPr id="56" name="テキスト ボックス 55">
            <a:extLst>
              <a:ext uri="{FF2B5EF4-FFF2-40B4-BE49-F238E27FC236}">
                <a16:creationId xmlns:a16="http://schemas.microsoft.com/office/drawing/2014/main" id="{14617E7D-41A2-FA1C-3092-6448578CE7E6}"/>
              </a:ext>
            </a:extLst>
          </p:cNvPr>
          <p:cNvSpPr txBox="1"/>
          <p:nvPr/>
        </p:nvSpPr>
        <p:spPr>
          <a:xfrm>
            <a:off x="6653934" y="6192440"/>
            <a:ext cx="442750" cy="369332"/>
          </a:xfrm>
          <a:prstGeom prst="rect">
            <a:avLst/>
          </a:prstGeom>
          <a:noFill/>
        </p:spPr>
        <p:txBody>
          <a:bodyPr wrap="none" rtlCol="0">
            <a:spAutoFit/>
          </a:bodyPr>
          <a:lstStyle/>
          <a:p>
            <a:r>
              <a:rPr kumimoji="1" lang="en-US" altLang="ja-JP" dirty="0"/>
              <a:t>Tx</a:t>
            </a:r>
            <a:endParaRPr kumimoji="1" lang="ja-JP" altLang="en-US" dirty="0"/>
          </a:p>
        </p:txBody>
      </p:sp>
      <p:sp>
        <p:nvSpPr>
          <p:cNvPr id="57" name="正方形/長方形 56">
            <a:extLst>
              <a:ext uri="{FF2B5EF4-FFF2-40B4-BE49-F238E27FC236}">
                <a16:creationId xmlns:a16="http://schemas.microsoft.com/office/drawing/2014/main" id="{A3950E8D-DFC3-E5E0-04E8-17355A0C6E51}"/>
              </a:ext>
            </a:extLst>
          </p:cNvPr>
          <p:cNvSpPr/>
          <p:nvPr/>
        </p:nvSpPr>
        <p:spPr>
          <a:xfrm>
            <a:off x="1842052" y="5577823"/>
            <a:ext cx="3397257"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sp>
        <p:nvSpPr>
          <p:cNvPr id="58" name="正方形/長方形 57">
            <a:extLst>
              <a:ext uri="{FF2B5EF4-FFF2-40B4-BE49-F238E27FC236}">
                <a16:creationId xmlns:a16="http://schemas.microsoft.com/office/drawing/2014/main" id="{6E59296E-89B5-7105-EA94-1CBBE3354C8E}"/>
              </a:ext>
            </a:extLst>
          </p:cNvPr>
          <p:cNvSpPr/>
          <p:nvPr/>
        </p:nvSpPr>
        <p:spPr>
          <a:xfrm>
            <a:off x="7230985" y="5577823"/>
            <a:ext cx="3450266" cy="464503"/>
          </a:xfrm>
          <a:prstGeom prst="rect">
            <a:avLst/>
          </a:prstGeom>
          <a:noFill/>
          <a:ln w="50800">
            <a:solidFill>
              <a:schemeClr val="tx2">
                <a:lumMod val="75000"/>
                <a:lumOff val="2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accent4">
                    <a:lumMod val="75000"/>
                  </a:schemeClr>
                </a:solidFill>
              </a:rPr>
              <a:t>USB</a:t>
            </a:r>
          </a:p>
        </p:txBody>
      </p:sp>
      <p:cxnSp>
        <p:nvCxnSpPr>
          <p:cNvPr id="59" name="直線矢印コネクタ 58">
            <a:extLst>
              <a:ext uri="{FF2B5EF4-FFF2-40B4-BE49-F238E27FC236}">
                <a16:creationId xmlns:a16="http://schemas.microsoft.com/office/drawing/2014/main" id="{6156CCAA-A179-56DB-921C-E436A0697CEC}"/>
              </a:ext>
            </a:extLst>
          </p:cNvPr>
          <p:cNvCxnSpPr>
            <a:cxnSpLocks/>
            <a:stCxn id="57" idx="0"/>
            <a:endCxn id="49" idx="2"/>
          </p:cNvCxnSpPr>
          <p:nvPr/>
        </p:nvCxnSpPr>
        <p:spPr>
          <a:xfrm flipH="1" flipV="1">
            <a:off x="3540680" y="5016815"/>
            <a:ext cx="1" cy="561008"/>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0" name="直線矢印コネクタ 59">
            <a:extLst>
              <a:ext uri="{FF2B5EF4-FFF2-40B4-BE49-F238E27FC236}">
                <a16:creationId xmlns:a16="http://schemas.microsoft.com/office/drawing/2014/main" id="{E454FC8E-6348-0FC8-DD20-407F7941959D}"/>
              </a:ext>
            </a:extLst>
          </p:cNvPr>
          <p:cNvCxnSpPr>
            <a:cxnSpLocks/>
            <a:stCxn id="58" idx="0"/>
            <a:endCxn id="50" idx="2"/>
          </p:cNvCxnSpPr>
          <p:nvPr/>
        </p:nvCxnSpPr>
        <p:spPr>
          <a:xfrm flipV="1">
            <a:off x="8956118" y="5016815"/>
            <a:ext cx="0" cy="561008"/>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1" name="テキスト ボックス 60">
            <a:extLst>
              <a:ext uri="{FF2B5EF4-FFF2-40B4-BE49-F238E27FC236}">
                <a16:creationId xmlns:a16="http://schemas.microsoft.com/office/drawing/2014/main" id="{E557A705-B471-C8A7-75E1-A9C8D60992F1}"/>
              </a:ext>
            </a:extLst>
          </p:cNvPr>
          <p:cNvSpPr txBox="1"/>
          <p:nvPr/>
        </p:nvSpPr>
        <p:spPr>
          <a:xfrm>
            <a:off x="5803033" y="5526469"/>
            <a:ext cx="835485" cy="369332"/>
          </a:xfrm>
          <a:prstGeom prst="rect">
            <a:avLst/>
          </a:prstGeom>
          <a:noFill/>
        </p:spPr>
        <p:txBody>
          <a:bodyPr wrap="none" rtlCol="0">
            <a:spAutoFit/>
          </a:bodyPr>
          <a:lstStyle/>
          <a:p>
            <a:r>
              <a:rPr kumimoji="1" lang="en-US" altLang="ja-JP" b="1" dirty="0"/>
              <a:t>UART</a:t>
            </a:r>
            <a:endParaRPr kumimoji="1" lang="ja-JP" altLang="en-US" b="1" dirty="0"/>
          </a:p>
        </p:txBody>
      </p:sp>
      <p:sp>
        <p:nvSpPr>
          <p:cNvPr id="65" name="四角形: 角を丸くする 64">
            <a:extLst>
              <a:ext uri="{FF2B5EF4-FFF2-40B4-BE49-F238E27FC236}">
                <a16:creationId xmlns:a16="http://schemas.microsoft.com/office/drawing/2014/main" id="{4AA8CB4A-A26E-CA86-E1E5-F2768BF56376}"/>
              </a:ext>
            </a:extLst>
          </p:cNvPr>
          <p:cNvSpPr/>
          <p:nvPr/>
        </p:nvSpPr>
        <p:spPr>
          <a:xfrm>
            <a:off x="669639" y="3172152"/>
            <a:ext cx="10515600" cy="2050433"/>
          </a:xfrm>
          <a:prstGeom prst="roundRect">
            <a:avLst>
              <a:gd name="adj" fmla="val 8072"/>
            </a:avLst>
          </a:prstGeom>
          <a:noFill/>
          <a:ln w="31750">
            <a:solidFill>
              <a:schemeClr val="tx1">
                <a:lumMod val="95000"/>
                <a:lumOff val="5000"/>
                <a:alpha val="5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D1B8C492-51C3-D27B-AACB-A7E010F50600}"/>
              </a:ext>
            </a:extLst>
          </p:cNvPr>
          <p:cNvSpPr txBox="1"/>
          <p:nvPr/>
        </p:nvSpPr>
        <p:spPr>
          <a:xfrm>
            <a:off x="816803" y="3744383"/>
            <a:ext cx="1360548" cy="461665"/>
          </a:xfrm>
          <a:prstGeom prst="rect">
            <a:avLst/>
          </a:prstGeom>
          <a:noFill/>
        </p:spPr>
        <p:txBody>
          <a:bodyPr wrap="square" rtlCol="0">
            <a:spAutoFit/>
          </a:bodyPr>
          <a:lstStyle/>
          <a:p>
            <a:r>
              <a:rPr kumimoji="1" lang="en-US" altLang="ja-JP" sz="2400" b="1" dirty="0">
                <a:solidFill>
                  <a:schemeClr val="bg1">
                    <a:lumMod val="50000"/>
                  </a:schemeClr>
                </a:solidFill>
              </a:rPr>
              <a:t>PC</a:t>
            </a:r>
            <a:r>
              <a:rPr kumimoji="1" lang="ja-JP" altLang="en-US" sz="2400" b="1" dirty="0">
                <a:solidFill>
                  <a:schemeClr val="bg1">
                    <a:lumMod val="50000"/>
                  </a:schemeClr>
                </a:solidFill>
              </a:rPr>
              <a:t>内</a:t>
            </a:r>
          </a:p>
        </p:txBody>
      </p:sp>
      <p:sp>
        <p:nvSpPr>
          <p:cNvPr id="70" name="正方形/長方形 69">
            <a:extLst>
              <a:ext uri="{FF2B5EF4-FFF2-40B4-BE49-F238E27FC236}">
                <a16:creationId xmlns:a16="http://schemas.microsoft.com/office/drawing/2014/main" id="{023F5B0F-0FA9-07DB-EA02-7ACD0B356E05}"/>
              </a:ext>
            </a:extLst>
          </p:cNvPr>
          <p:cNvSpPr/>
          <p:nvPr/>
        </p:nvSpPr>
        <p:spPr>
          <a:xfrm>
            <a:off x="1936193" y="3501062"/>
            <a:ext cx="3208974" cy="397781"/>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60000"/>
                    <a:lumOff val="40000"/>
                  </a:schemeClr>
                </a:solidFill>
              </a:rPr>
              <a:t>通信アプリ</a:t>
            </a:r>
            <a:r>
              <a:rPr lang="en-US" altLang="ja-JP" b="1" dirty="0">
                <a:solidFill>
                  <a:schemeClr val="accent5">
                    <a:lumMod val="60000"/>
                    <a:lumOff val="40000"/>
                  </a:schemeClr>
                </a:solidFill>
              </a:rPr>
              <a:t>(1)</a:t>
            </a:r>
            <a:endParaRPr kumimoji="1" lang="ja-JP" altLang="en-US" b="1" dirty="0">
              <a:solidFill>
                <a:schemeClr val="accent5">
                  <a:lumMod val="60000"/>
                  <a:lumOff val="40000"/>
                </a:schemeClr>
              </a:solidFill>
            </a:endParaRPr>
          </a:p>
        </p:txBody>
      </p:sp>
      <p:sp>
        <p:nvSpPr>
          <p:cNvPr id="71" name="正方形/長方形 70">
            <a:extLst>
              <a:ext uri="{FF2B5EF4-FFF2-40B4-BE49-F238E27FC236}">
                <a16:creationId xmlns:a16="http://schemas.microsoft.com/office/drawing/2014/main" id="{AD02EA75-5602-A412-2904-570F0722DEF0}"/>
              </a:ext>
            </a:extLst>
          </p:cNvPr>
          <p:cNvSpPr/>
          <p:nvPr/>
        </p:nvSpPr>
        <p:spPr>
          <a:xfrm>
            <a:off x="7351631" y="3501062"/>
            <a:ext cx="3208974" cy="397781"/>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5">
                    <a:lumMod val="60000"/>
                    <a:lumOff val="40000"/>
                  </a:schemeClr>
                </a:solidFill>
              </a:rPr>
              <a:t>通信アプリ</a:t>
            </a:r>
            <a:r>
              <a:rPr lang="en-US" altLang="ja-JP" b="1" dirty="0">
                <a:solidFill>
                  <a:schemeClr val="accent5">
                    <a:lumMod val="60000"/>
                    <a:lumOff val="40000"/>
                  </a:schemeClr>
                </a:solidFill>
              </a:rPr>
              <a:t>(2)</a:t>
            </a:r>
            <a:endParaRPr kumimoji="1" lang="ja-JP" altLang="en-US" b="1" dirty="0">
              <a:solidFill>
                <a:schemeClr val="accent5">
                  <a:lumMod val="60000"/>
                  <a:lumOff val="40000"/>
                </a:schemeClr>
              </a:solidFill>
            </a:endParaRPr>
          </a:p>
        </p:txBody>
      </p:sp>
      <p:cxnSp>
        <p:nvCxnSpPr>
          <p:cNvPr id="72" name="直線矢印コネクタ 71">
            <a:extLst>
              <a:ext uri="{FF2B5EF4-FFF2-40B4-BE49-F238E27FC236}">
                <a16:creationId xmlns:a16="http://schemas.microsoft.com/office/drawing/2014/main" id="{DFC7000E-1052-5438-E713-B8FA362DBD4B}"/>
              </a:ext>
            </a:extLst>
          </p:cNvPr>
          <p:cNvCxnSpPr>
            <a:cxnSpLocks/>
            <a:stCxn id="47" idx="0"/>
            <a:endCxn id="70" idx="2"/>
          </p:cNvCxnSpPr>
          <p:nvPr/>
        </p:nvCxnSpPr>
        <p:spPr>
          <a:xfrm flipV="1">
            <a:off x="3540680" y="3898843"/>
            <a:ext cx="0" cy="358447"/>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5" name="直線矢印コネクタ 74">
            <a:extLst>
              <a:ext uri="{FF2B5EF4-FFF2-40B4-BE49-F238E27FC236}">
                <a16:creationId xmlns:a16="http://schemas.microsoft.com/office/drawing/2014/main" id="{26851FB5-2FD2-FBF7-F7F2-1CF483E8FFEB}"/>
              </a:ext>
            </a:extLst>
          </p:cNvPr>
          <p:cNvCxnSpPr>
            <a:cxnSpLocks/>
            <a:stCxn id="48" idx="0"/>
            <a:endCxn id="71" idx="2"/>
          </p:cNvCxnSpPr>
          <p:nvPr/>
        </p:nvCxnSpPr>
        <p:spPr>
          <a:xfrm flipV="1">
            <a:off x="8956118" y="3898843"/>
            <a:ext cx="0" cy="358447"/>
          </a:xfrm>
          <a:prstGeom prst="straightConnector1">
            <a:avLst/>
          </a:prstGeom>
          <a:ln w="41275">
            <a:solidFill>
              <a:schemeClr val="bg1">
                <a:lumMod val="50000"/>
                <a:alpha val="54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9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18072-013A-2533-C050-3C101131BB43}"/>
              </a:ext>
            </a:extLst>
          </p:cNvPr>
          <p:cNvSpPr>
            <a:spLocks noGrp="1"/>
          </p:cNvSpPr>
          <p:nvPr>
            <p:ph type="title"/>
          </p:nvPr>
        </p:nvSpPr>
        <p:spPr/>
        <p:txBody>
          <a:bodyPr/>
          <a:lstStyle/>
          <a:p>
            <a:r>
              <a:rPr kumimoji="1" lang="ja-JP" altLang="en-US" dirty="0"/>
              <a:t>シリアル接続、シリアル通信とは</a:t>
            </a:r>
          </a:p>
        </p:txBody>
      </p:sp>
      <p:sp>
        <p:nvSpPr>
          <p:cNvPr id="3" name="コンテンツ プレースホルダー 2">
            <a:extLst>
              <a:ext uri="{FF2B5EF4-FFF2-40B4-BE49-F238E27FC236}">
                <a16:creationId xmlns:a16="http://schemas.microsoft.com/office/drawing/2014/main" id="{29A8958D-B9CC-1632-2CB2-8C67DBA66495}"/>
              </a:ext>
            </a:extLst>
          </p:cNvPr>
          <p:cNvSpPr>
            <a:spLocks noGrp="1"/>
          </p:cNvSpPr>
          <p:nvPr>
            <p:ph idx="1"/>
          </p:nvPr>
        </p:nvSpPr>
        <p:spPr/>
        <p:txBody>
          <a:bodyPr/>
          <a:lstStyle/>
          <a:p>
            <a:r>
              <a:rPr kumimoji="1" lang="ja-JP" altLang="en-US" dirty="0"/>
              <a:t>「</a:t>
            </a:r>
            <a:r>
              <a:rPr kumimoji="1" lang="en-US" altLang="ja-JP" dirty="0"/>
              <a:t>series</a:t>
            </a:r>
            <a:r>
              <a:rPr kumimoji="1" lang="ja-JP" altLang="en-US" dirty="0"/>
              <a:t>」（列・連続）と同じ語源</a:t>
            </a:r>
            <a:endParaRPr kumimoji="1" lang="en-US" altLang="ja-JP" dirty="0"/>
          </a:p>
          <a:p>
            <a:r>
              <a:rPr kumimoji="1" lang="ja-JP" altLang="en-US" dirty="0"/>
              <a:t>順番、連続、ということで、１つずつ順番に送信する</a:t>
            </a:r>
            <a:endParaRPr kumimoji="1" lang="en-US" altLang="ja-JP" dirty="0"/>
          </a:p>
          <a:p>
            <a:r>
              <a:rPr lang="ja-JP" altLang="en-US" dirty="0"/>
              <a:t>配線がシンプルである</a:t>
            </a:r>
            <a:endParaRPr kumimoji="1" lang="en-US" altLang="ja-JP" dirty="0"/>
          </a:p>
          <a:p>
            <a:r>
              <a:rPr lang="ja-JP" altLang="en-US" dirty="0"/>
              <a:t>対照語的なものに「パラレル通信」がある</a:t>
            </a:r>
            <a:endParaRPr lang="en-US" altLang="ja-JP" dirty="0"/>
          </a:p>
          <a:p>
            <a:pPr lvl="1"/>
            <a:r>
              <a:rPr kumimoji="1" lang="ja-JP" altLang="en-US" dirty="0"/>
              <a:t>パラレル通信は線が複数必要である</a:t>
            </a:r>
            <a:endParaRPr kumimoji="1" lang="en-US" altLang="ja-JP" dirty="0"/>
          </a:p>
          <a:p>
            <a:pPr lvl="1"/>
            <a:r>
              <a:rPr lang="ja-JP" altLang="en-US" dirty="0"/>
              <a:t>複数線があると、ズレないように同期して通信するのが難易度上がる</a:t>
            </a:r>
            <a:endParaRPr kumimoji="1" lang="en-US" altLang="ja-JP" dirty="0"/>
          </a:p>
          <a:p>
            <a:endParaRPr kumimoji="1" lang="ja-JP" altLang="en-US" dirty="0"/>
          </a:p>
        </p:txBody>
      </p:sp>
    </p:spTree>
    <p:extLst>
      <p:ext uri="{BB962C8B-B14F-4D97-AF65-F5344CB8AC3E}">
        <p14:creationId xmlns:p14="http://schemas.microsoft.com/office/powerpoint/2010/main" val="965420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FDC394-48E6-DC4F-3056-DD4574A9B450}"/>
              </a:ext>
            </a:extLst>
          </p:cNvPr>
          <p:cNvSpPr>
            <a:spLocks noGrp="1"/>
          </p:cNvSpPr>
          <p:nvPr>
            <p:ph type="title"/>
          </p:nvPr>
        </p:nvSpPr>
        <p:spPr/>
        <p:txBody>
          <a:bodyPr/>
          <a:lstStyle/>
          <a:p>
            <a:r>
              <a:rPr kumimoji="1" lang="ja-JP" altLang="en-US" dirty="0"/>
              <a:t>シリアル通信の具体例</a:t>
            </a:r>
          </a:p>
        </p:txBody>
      </p:sp>
      <p:sp>
        <p:nvSpPr>
          <p:cNvPr id="3" name="コンテンツ プレースホルダー 2">
            <a:extLst>
              <a:ext uri="{FF2B5EF4-FFF2-40B4-BE49-F238E27FC236}">
                <a16:creationId xmlns:a16="http://schemas.microsoft.com/office/drawing/2014/main" id="{479B14B1-087C-6FC3-CADF-182143D91B7B}"/>
              </a:ext>
            </a:extLst>
          </p:cNvPr>
          <p:cNvSpPr>
            <a:spLocks noGrp="1"/>
          </p:cNvSpPr>
          <p:nvPr>
            <p:ph idx="1"/>
          </p:nvPr>
        </p:nvSpPr>
        <p:spPr/>
        <p:txBody>
          <a:bodyPr/>
          <a:lstStyle/>
          <a:p>
            <a:r>
              <a:rPr lang="ja-JP" altLang="en-US" dirty="0"/>
              <a:t>マイコン等でよく使うもの</a:t>
            </a:r>
            <a:endParaRPr lang="en-US" altLang="ja-JP" dirty="0"/>
          </a:p>
          <a:p>
            <a:pPr lvl="1"/>
            <a:r>
              <a:rPr lang="en-US" altLang="ja-JP" dirty="0"/>
              <a:t>UART</a:t>
            </a:r>
          </a:p>
          <a:p>
            <a:pPr lvl="1"/>
            <a:r>
              <a:rPr lang="en-US" altLang="ja-JP" dirty="0"/>
              <a:t>I2C</a:t>
            </a:r>
          </a:p>
          <a:p>
            <a:pPr lvl="1"/>
            <a:r>
              <a:rPr lang="en-US" altLang="ja-JP" dirty="0"/>
              <a:t>SPI</a:t>
            </a:r>
          </a:p>
          <a:p>
            <a:pPr lvl="1"/>
            <a:r>
              <a:rPr lang="en-US" altLang="ja-JP" dirty="0"/>
              <a:t>USB</a:t>
            </a:r>
          </a:p>
          <a:p>
            <a:r>
              <a:rPr lang="ja-JP" altLang="en-US" dirty="0"/>
              <a:t>高速なもの</a:t>
            </a:r>
            <a:endParaRPr lang="en-US" altLang="ja-JP" dirty="0"/>
          </a:p>
          <a:p>
            <a:pPr lvl="1"/>
            <a:r>
              <a:rPr kumimoji="1" lang="en-US" altLang="ja-JP" dirty="0"/>
              <a:t>SATA</a:t>
            </a:r>
          </a:p>
          <a:p>
            <a:pPr lvl="2"/>
            <a:r>
              <a:rPr lang="en-US" altLang="ja-JP" dirty="0"/>
              <a:t>ATAPI</a:t>
            </a:r>
            <a:r>
              <a:rPr lang="ja-JP" altLang="en-US" dirty="0"/>
              <a:t>と同様、内臓</a:t>
            </a:r>
            <a:r>
              <a:rPr lang="en-US" altLang="ja-JP" dirty="0"/>
              <a:t>HDD</a:t>
            </a:r>
            <a:r>
              <a:rPr lang="ja-JP" altLang="en-US" dirty="0"/>
              <a:t>接続等で使用の規格だが、パラレルでなくシリアルという違いがある</a:t>
            </a:r>
            <a:endParaRPr kumimoji="1" lang="en-US" altLang="ja-JP" dirty="0"/>
          </a:p>
          <a:p>
            <a:pPr lvl="1"/>
            <a:r>
              <a:rPr lang="en-US" altLang="ja-JP" dirty="0"/>
              <a:t>PCI</a:t>
            </a:r>
            <a:r>
              <a:rPr lang="ja-JP" altLang="en-US" dirty="0"/>
              <a:t> </a:t>
            </a:r>
            <a:r>
              <a:rPr lang="en-US" altLang="ja-JP" dirty="0"/>
              <a:t>Express</a:t>
            </a:r>
          </a:p>
          <a:p>
            <a:pPr lvl="2"/>
            <a:r>
              <a:rPr kumimoji="1" lang="en-US" altLang="ja-JP" dirty="0"/>
              <a:t>1990</a:t>
            </a:r>
            <a:r>
              <a:rPr kumimoji="1" lang="ja-JP" altLang="en-US" dirty="0"/>
              <a:t>年代のマザーボードは</a:t>
            </a:r>
            <a:r>
              <a:rPr kumimoji="1" lang="en-US" altLang="ja-JP" dirty="0"/>
              <a:t>PCI</a:t>
            </a:r>
            <a:r>
              <a:rPr kumimoji="1" lang="ja-JP" altLang="en-US" dirty="0"/>
              <a:t>だった。パラレルで限界がありシリアルになった</a:t>
            </a:r>
          </a:p>
        </p:txBody>
      </p:sp>
    </p:spTree>
    <p:extLst>
      <p:ext uri="{BB962C8B-B14F-4D97-AF65-F5344CB8AC3E}">
        <p14:creationId xmlns:p14="http://schemas.microsoft.com/office/powerpoint/2010/main" val="323792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45447-01E2-3A42-8DCD-06BAB9DE9641}"/>
              </a:ext>
            </a:extLst>
          </p:cNvPr>
          <p:cNvSpPr>
            <a:spLocks noGrp="1"/>
          </p:cNvSpPr>
          <p:nvPr>
            <p:ph type="title"/>
          </p:nvPr>
        </p:nvSpPr>
        <p:spPr/>
        <p:txBody>
          <a:bodyPr/>
          <a:lstStyle/>
          <a:p>
            <a:r>
              <a:rPr kumimoji="1" lang="en-US" altLang="ja-JP" dirty="0"/>
              <a:t>USB</a:t>
            </a:r>
            <a:endParaRPr kumimoji="1" lang="ja-JP" altLang="en-US" dirty="0"/>
          </a:p>
        </p:txBody>
      </p:sp>
      <p:sp>
        <p:nvSpPr>
          <p:cNvPr id="3" name="コンテンツ プレースホルダー 2">
            <a:extLst>
              <a:ext uri="{FF2B5EF4-FFF2-40B4-BE49-F238E27FC236}">
                <a16:creationId xmlns:a16="http://schemas.microsoft.com/office/drawing/2014/main" id="{5727B771-6507-245B-4CB1-14A757DF5D01}"/>
              </a:ext>
            </a:extLst>
          </p:cNvPr>
          <p:cNvSpPr>
            <a:spLocks noGrp="1"/>
          </p:cNvSpPr>
          <p:nvPr>
            <p:ph idx="1"/>
          </p:nvPr>
        </p:nvSpPr>
        <p:spPr/>
        <p:txBody>
          <a:bodyPr>
            <a:normAutofit fontScale="92500" lnSpcReduction="10000"/>
          </a:bodyPr>
          <a:lstStyle/>
          <a:p>
            <a:r>
              <a:rPr kumimoji="1" lang="en-US" altLang="ja-JP" dirty="0"/>
              <a:t>VCC</a:t>
            </a:r>
            <a:r>
              <a:rPr kumimoji="1" lang="ja-JP" altLang="en-US" dirty="0"/>
              <a:t>、</a:t>
            </a:r>
            <a:r>
              <a:rPr kumimoji="1" lang="en-US" altLang="ja-JP" dirty="0"/>
              <a:t>GND</a:t>
            </a:r>
            <a:r>
              <a:rPr kumimoji="1" lang="ja-JP" altLang="en-US" dirty="0"/>
              <a:t>、</a:t>
            </a:r>
            <a:r>
              <a:rPr kumimoji="1" lang="en-US" altLang="ja-JP" dirty="0"/>
              <a:t>D+</a:t>
            </a:r>
            <a:r>
              <a:rPr kumimoji="1" lang="ja-JP" altLang="en-US" dirty="0"/>
              <a:t>、</a:t>
            </a:r>
            <a:r>
              <a:rPr kumimoji="1" lang="en-US" altLang="ja-JP" dirty="0"/>
              <a:t>D-</a:t>
            </a:r>
            <a:r>
              <a:rPr kumimoji="1" lang="ja-JP" altLang="en-US" dirty="0"/>
              <a:t>の</a:t>
            </a:r>
            <a:r>
              <a:rPr kumimoji="1" lang="en-US" altLang="ja-JP" dirty="0"/>
              <a:t>4</a:t>
            </a:r>
            <a:r>
              <a:rPr kumimoji="1" lang="ja-JP" altLang="en-US" dirty="0"/>
              <a:t>本線で通信する</a:t>
            </a:r>
            <a:endParaRPr kumimoji="1" lang="en-US" altLang="ja-JP" dirty="0"/>
          </a:p>
          <a:p>
            <a:pPr lvl="1"/>
            <a:r>
              <a:rPr lang="ja-JP" altLang="en-US" dirty="0"/>
              <a:t>前者２つは、電源用</a:t>
            </a:r>
            <a:endParaRPr kumimoji="1" lang="en-US" altLang="ja-JP" dirty="0"/>
          </a:p>
          <a:p>
            <a:pPr lvl="1"/>
            <a:r>
              <a:rPr kumimoji="1" lang="en-US" altLang="ja-JP" dirty="0"/>
              <a:t>D+</a:t>
            </a:r>
            <a:r>
              <a:rPr kumimoji="1" lang="ja-JP" altLang="en-US" dirty="0"/>
              <a:t>と</a:t>
            </a:r>
            <a:r>
              <a:rPr kumimoji="1" lang="en-US" altLang="ja-JP" dirty="0"/>
              <a:t>D-</a:t>
            </a:r>
            <a:r>
              <a:rPr kumimoji="1" lang="ja-JP" altLang="en-US" dirty="0"/>
              <a:t>により、差動信号線を使用して送受信を行う</a:t>
            </a:r>
            <a:endParaRPr kumimoji="1" lang="en-US" altLang="ja-JP" dirty="0"/>
          </a:p>
          <a:p>
            <a:r>
              <a:rPr kumimoji="1" lang="en-US" altLang="ja-JP" dirty="0"/>
              <a:t>2</a:t>
            </a:r>
            <a:r>
              <a:rPr kumimoji="1" lang="ja-JP" altLang="en-US" dirty="0"/>
              <a:t>本の線で同じ信号の正と負の波形を伝送する</a:t>
            </a:r>
            <a:endParaRPr lang="en-US" altLang="ja-JP" dirty="0"/>
          </a:p>
          <a:p>
            <a:pPr lvl="1"/>
            <a:r>
              <a:rPr kumimoji="1" lang="ja-JP" altLang="en-US" dirty="0"/>
              <a:t>それによりノイズ対策している</a:t>
            </a:r>
            <a:endParaRPr kumimoji="1" lang="en-US" altLang="ja-JP" dirty="0"/>
          </a:p>
          <a:p>
            <a:r>
              <a:rPr kumimoji="1" lang="ja-JP" altLang="en-US" dirty="0"/>
              <a:t>半二重通信方式</a:t>
            </a:r>
            <a:r>
              <a:rPr lang="ja-JP" altLang="en-US" dirty="0"/>
              <a:t>。</a:t>
            </a:r>
            <a:endParaRPr lang="en-US" altLang="ja-JP" dirty="0"/>
          </a:p>
          <a:p>
            <a:pPr lvl="1"/>
            <a:r>
              <a:rPr lang="ja-JP" altLang="en-US" dirty="0"/>
              <a:t>非常に高速に送信と受信を切り替えているため、全二重通信に近く見えるようにしている</a:t>
            </a:r>
            <a:endParaRPr lang="en-US" altLang="ja-JP" dirty="0"/>
          </a:p>
          <a:p>
            <a:r>
              <a:rPr kumimoji="1" lang="ja-JP" altLang="en-US" dirty="0"/>
              <a:t>データを順番に送る意味ではシリアル通信だが、</a:t>
            </a:r>
            <a:r>
              <a:rPr kumimoji="1" lang="en-US" altLang="ja-JP" dirty="0"/>
              <a:t>UART</a:t>
            </a:r>
            <a:r>
              <a:rPr kumimoji="1" lang="ja-JP" altLang="en-US" dirty="0"/>
              <a:t>と比べてプロトコルが複雑</a:t>
            </a:r>
            <a:endParaRPr kumimoji="1" lang="en-US" altLang="ja-JP" dirty="0"/>
          </a:p>
          <a:p>
            <a:pPr lvl="1"/>
            <a:r>
              <a:rPr kumimoji="1" lang="en-US" altLang="ja-JP" dirty="0"/>
              <a:t>UART</a:t>
            </a:r>
            <a:r>
              <a:rPr kumimoji="1" lang="ja-JP" altLang="en-US" dirty="0"/>
              <a:t>ではロジックアナライザ等により、デジタル回路の信号を時間軸に沿って分析すると、データ内容が分かるが、それが難しい</a:t>
            </a:r>
          </a:p>
        </p:txBody>
      </p:sp>
    </p:spTree>
    <p:extLst>
      <p:ext uri="{BB962C8B-B14F-4D97-AF65-F5344CB8AC3E}">
        <p14:creationId xmlns:p14="http://schemas.microsoft.com/office/powerpoint/2010/main" val="2250769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E75AC-61F6-92A4-126E-3073F0FD6E71}"/>
              </a:ext>
            </a:extLst>
          </p:cNvPr>
          <p:cNvSpPr>
            <a:spLocks noGrp="1"/>
          </p:cNvSpPr>
          <p:nvPr>
            <p:ph type="title"/>
          </p:nvPr>
        </p:nvSpPr>
        <p:spPr/>
        <p:txBody>
          <a:bodyPr/>
          <a:lstStyle/>
          <a:p>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67624997-F024-0FA9-AA5E-299227CFBC34}"/>
              </a:ext>
            </a:extLst>
          </p:cNvPr>
          <p:cNvSpPr>
            <a:spLocks noGrp="1"/>
          </p:cNvSpPr>
          <p:nvPr>
            <p:ph idx="1"/>
          </p:nvPr>
        </p:nvSpPr>
        <p:spPr/>
        <p:txBody>
          <a:bodyPr>
            <a:normAutofit fontScale="92500"/>
          </a:bodyPr>
          <a:lstStyle/>
          <a:p>
            <a:r>
              <a:rPr kumimoji="1" lang="ja-JP" altLang="en-US" dirty="0"/>
              <a:t>別名、シリアルポート。</a:t>
            </a:r>
            <a:endParaRPr kumimoji="1" lang="en-US" altLang="ja-JP" dirty="0"/>
          </a:p>
          <a:p>
            <a:r>
              <a:rPr lang="en-US" altLang="ja-JP" dirty="0"/>
              <a:t>UART</a:t>
            </a:r>
            <a:r>
              <a:rPr lang="ja-JP" altLang="en-US" dirty="0"/>
              <a:t>通信を行うための物理的なインターフェースとして機能する</a:t>
            </a:r>
            <a:endParaRPr kumimoji="1" lang="en-US" altLang="ja-JP" dirty="0"/>
          </a:p>
          <a:p>
            <a:r>
              <a:rPr kumimoji="1" lang="ja-JP" altLang="en-US" dirty="0"/>
              <a:t>非同期式シリアル通信を用いる。</a:t>
            </a:r>
            <a:endParaRPr kumimoji="1" lang="en-US" altLang="ja-JP" dirty="0"/>
          </a:p>
          <a:p>
            <a:pPr marL="457200" lvl="1" indent="0">
              <a:buNone/>
            </a:pPr>
            <a:r>
              <a:rPr kumimoji="1" lang="en-US" altLang="ja-JP" dirty="0"/>
              <a:t>※</a:t>
            </a:r>
            <a:r>
              <a:rPr kumimoji="1" lang="ja-JP" altLang="en-US" dirty="0"/>
              <a:t> 「クロック信号」により同期することは行わない</a:t>
            </a:r>
            <a:endParaRPr kumimoji="1" lang="en-US" altLang="ja-JP" dirty="0"/>
          </a:p>
          <a:p>
            <a:r>
              <a:rPr lang="en-US" altLang="ja-JP" dirty="0"/>
              <a:t>1</a:t>
            </a:r>
            <a:r>
              <a:rPr lang="ja-JP" altLang="en-US" dirty="0"/>
              <a:t>対</a:t>
            </a:r>
            <a:r>
              <a:rPr lang="en-US" altLang="ja-JP" dirty="0"/>
              <a:t>1</a:t>
            </a:r>
            <a:r>
              <a:rPr lang="ja-JP" altLang="en-US" dirty="0"/>
              <a:t>での通信に対応す</a:t>
            </a:r>
            <a:r>
              <a:rPr kumimoji="1" lang="ja-JP" altLang="en-US" dirty="0"/>
              <a:t>る。</a:t>
            </a:r>
            <a:endParaRPr kumimoji="1" lang="en-US" altLang="ja-JP" dirty="0"/>
          </a:p>
          <a:p>
            <a:pPr marL="457200" lvl="1" indent="0">
              <a:buNone/>
            </a:pPr>
            <a:r>
              <a:rPr kumimoji="1" lang="en-US" altLang="ja-JP" dirty="0"/>
              <a:t>※</a:t>
            </a:r>
            <a:r>
              <a:rPr kumimoji="1" lang="ja-JP" altLang="en-US" dirty="0"/>
              <a:t> </a:t>
            </a:r>
            <a:r>
              <a:rPr kumimoji="1" lang="en-US" altLang="ja-JP" dirty="0"/>
              <a:t>SPI</a:t>
            </a:r>
            <a:r>
              <a:rPr lang="ja-JP" altLang="en-US" dirty="0"/>
              <a:t>通信では、複数の機器と通信できるのと対照的</a:t>
            </a:r>
            <a:endParaRPr kumimoji="1" lang="en-US" altLang="ja-JP" dirty="0"/>
          </a:p>
          <a:p>
            <a:r>
              <a:rPr lang="ja-JP" altLang="en-US" dirty="0"/>
              <a:t>従来、モデムや古いプリンター、マウスなどを接続するために利用されていた</a:t>
            </a:r>
            <a:endParaRPr lang="en-US" altLang="ja-JP" dirty="0"/>
          </a:p>
          <a:p>
            <a:r>
              <a:rPr lang="en-US" altLang="ja-JP" dirty="0" err="1"/>
              <a:t>TxD</a:t>
            </a:r>
            <a:r>
              <a:rPr lang="ja-JP" altLang="en-US" dirty="0"/>
              <a:t>（送信）、</a:t>
            </a:r>
            <a:r>
              <a:rPr lang="en-US" altLang="ja-JP" dirty="0" err="1"/>
              <a:t>RxD</a:t>
            </a:r>
            <a:r>
              <a:rPr lang="ja-JP" altLang="en-US" dirty="0"/>
              <a:t>（受信）、</a:t>
            </a:r>
            <a:r>
              <a:rPr lang="en-US" altLang="ja-JP" dirty="0"/>
              <a:t>RTS</a:t>
            </a:r>
            <a:r>
              <a:rPr lang="ja-JP" altLang="en-US" dirty="0"/>
              <a:t>（送信要求）、</a:t>
            </a:r>
            <a:r>
              <a:rPr lang="en-US" altLang="ja-JP" dirty="0"/>
              <a:t>CTS</a:t>
            </a:r>
            <a:r>
              <a:rPr lang="ja-JP" altLang="en-US" dirty="0"/>
              <a:t>（送信許可）などの信号線を用いてフロー制御を行う</a:t>
            </a:r>
            <a:endParaRPr kumimoji="1" lang="ja-JP" altLang="en-US" dirty="0"/>
          </a:p>
        </p:txBody>
      </p:sp>
    </p:spTree>
    <p:extLst>
      <p:ext uri="{BB962C8B-B14F-4D97-AF65-F5344CB8AC3E}">
        <p14:creationId xmlns:p14="http://schemas.microsoft.com/office/powerpoint/2010/main" val="1644121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0CFD-2BBB-52F6-08B8-E20AAD3005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803FAA-52C2-B0EA-EA6F-1A79DFD4745C}"/>
              </a:ext>
            </a:extLst>
          </p:cNvPr>
          <p:cNvSpPr>
            <a:spLocks noGrp="1"/>
          </p:cNvSpPr>
          <p:nvPr>
            <p:ph type="title"/>
          </p:nvPr>
        </p:nvSpPr>
        <p:spPr/>
        <p:txBody>
          <a:bodyPr/>
          <a:lstStyle/>
          <a:p>
            <a:r>
              <a:rPr kumimoji="1" lang="en-US" altLang="ja-JP" dirty="0"/>
              <a:t>Virtual</a:t>
            </a:r>
            <a:r>
              <a:rPr kumimoji="1" lang="ja-JP" altLang="en-US" dirty="0"/>
              <a:t> </a:t>
            </a:r>
            <a:r>
              <a:rPr kumimoji="1" lang="en-US" altLang="ja-JP" dirty="0"/>
              <a:t>COM</a:t>
            </a:r>
            <a:r>
              <a:rPr kumimoji="1" lang="ja-JP" altLang="en-US" dirty="0"/>
              <a:t>ポートとは</a:t>
            </a:r>
          </a:p>
        </p:txBody>
      </p:sp>
      <p:sp>
        <p:nvSpPr>
          <p:cNvPr id="3" name="コンテンツ プレースホルダー 2">
            <a:extLst>
              <a:ext uri="{FF2B5EF4-FFF2-40B4-BE49-F238E27FC236}">
                <a16:creationId xmlns:a16="http://schemas.microsoft.com/office/drawing/2014/main" id="{E7D45D96-7FB9-B96D-68F7-9240C83917B2}"/>
              </a:ext>
            </a:extLst>
          </p:cNvPr>
          <p:cNvSpPr>
            <a:spLocks noGrp="1"/>
          </p:cNvSpPr>
          <p:nvPr>
            <p:ph idx="1"/>
          </p:nvPr>
        </p:nvSpPr>
        <p:spPr/>
        <p:txBody>
          <a:bodyPr/>
          <a:lstStyle/>
          <a:p>
            <a:r>
              <a:rPr kumimoji="1" lang="ja-JP" altLang="en-US" dirty="0"/>
              <a:t>物理的な</a:t>
            </a:r>
            <a:r>
              <a:rPr kumimoji="1" lang="en-US" altLang="ja-JP" dirty="0"/>
              <a:t>UART</a:t>
            </a:r>
            <a:r>
              <a:rPr kumimoji="1" lang="ja-JP" altLang="en-US" dirty="0"/>
              <a:t>インターフェースをエミュレートするソフトウェア的な通信ポート</a:t>
            </a:r>
            <a:endParaRPr kumimoji="1" lang="en-US" altLang="ja-JP" dirty="0"/>
          </a:p>
          <a:p>
            <a:r>
              <a:rPr kumimoji="1" lang="ja-JP" altLang="en-US" dirty="0"/>
              <a:t>言い換えると、ソフトウェア的に</a:t>
            </a:r>
            <a:r>
              <a:rPr kumimoji="1" lang="en-US" altLang="ja-JP" dirty="0"/>
              <a:t>COM</a:t>
            </a:r>
            <a:r>
              <a:rPr kumimoji="1" lang="ja-JP" altLang="en-US" dirty="0"/>
              <a:t>ポートをエミュレートする</a:t>
            </a:r>
            <a:endParaRPr kumimoji="1" lang="en-US" altLang="ja-JP" dirty="0"/>
          </a:p>
          <a:p>
            <a:r>
              <a:rPr lang="ja-JP" altLang="en-US" dirty="0"/>
              <a:t>用途としては、</a:t>
            </a:r>
            <a:r>
              <a:rPr lang="en-US" altLang="ja-JP" dirty="0"/>
              <a:t>USB</a:t>
            </a:r>
            <a:r>
              <a:rPr lang="ja-JP" altLang="en-US" dirty="0"/>
              <a:t>ポートをシリアルポートとして使用できるようにするために使用されることが多い</a:t>
            </a:r>
            <a:endParaRPr lang="en-US" altLang="ja-JP" dirty="0"/>
          </a:p>
          <a:p>
            <a:r>
              <a:rPr lang="ja-JP" altLang="en-US" dirty="0"/>
              <a:t>既存のシリアルデバイス用のソフトウェアが、</a:t>
            </a:r>
            <a:r>
              <a:rPr lang="en-US" altLang="ja-JP" dirty="0"/>
              <a:t>USB</a:t>
            </a:r>
            <a:r>
              <a:rPr lang="ja-JP" altLang="en-US" dirty="0"/>
              <a:t>経由で同じように動作するという恩恵を享受できる</a:t>
            </a:r>
            <a:endParaRPr kumimoji="1" lang="ja-JP" altLang="en-US" dirty="0"/>
          </a:p>
        </p:txBody>
      </p:sp>
    </p:spTree>
    <p:extLst>
      <p:ext uri="{BB962C8B-B14F-4D97-AF65-F5344CB8AC3E}">
        <p14:creationId xmlns:p14="http://schemas.microsoft.com/office/powerpoint/2010/main" val="377393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AEABF2-946A-D2C2-3A8E-2A2E8BE6C428}"/>
              </a:ext>
            </a:extLst>
          </p:cNvPr>
          <p:cNvSpPr>
            <a:spLocks noGrp="1"/>
          </p:cNvSpPr>
          <p:nvPr>
            <p:ph type="title"/>
          </p:nvPr>
        </p:nvSpPr>
        <p:spPr/>
        <p:txBody>
          <a:bodyPr/>
          <a:lstStyle/>
          <a:p>
            <a:r>
              <a:rPr lang="ja-JP" altLang="en-US" dirty="0"/>
              <a:t>参考：</a:t>
            </a:r>
            <a:r>
              <a:rPr kumimoji="1" lang="en-US" altLang="ja-JP" dirty="0"/>
              <a:t>Arduino</a:t>
            </a:r>
            <a:r>
              <a:rPr lang="ja-JP" altLang="en-US" dirty="0"/>
              <a:t>を</a:t>
            </a:r>
            <a:r>
              <a:rPr kumimoji="1" lang="ja-JP" altLang="en-US" dirty="0"/>
              <a:t>ラズパイと比較すると</a:t>
            </a:r>
          </a:p>
        </p:txBody>
      </p:sp>
      <p:sp>
        <p:nvSpPr>
          <p:cNvPr id="3" name="コンテンツ プレースホルダー 2">
            <a:extLst>
              <a:ext uri="{FF2B5EF4-FFF2-40B4-BE49-F238E27FC236}">
                <a16:creationId xmlns:a16="http://schemas.microsoft.com/office/drawing/2014/main" id="{D6B8F057-E862-8DDB-EB4B-1059893FD9BB}"/>
              </a:ext>
            </a:extLst>
          </p:cNvPr>
          <p:cNvSpPr>
            <a:spLocks noGrp="1"/>
          </p:cNvSpPr>
          <p:nvPr>
            <p:ph idx="1"/>
          </p:nvPr>
        </p:nvSpPr>
        <p:spPr/>
        <p:txBody>
          <a:bodyPr/>
          <a:lstStyle/>
          <a:p>
            <a:r>
              <a:rPr kumimoji="1" lang="ja-JP" altLang="en-US" dirty="0"/>
              <a:t>リアルタイム性がより高い</a:t>
            </a:r>
            <a:endParaRPr kumimoji="1" lang="en-US" altLang="ja-JP" dirty="0"/>
          </a:p>
          <a:p>
            <a:r>
              <a:rPr kumimoji="1" lang="ja-JP" altLang="en-US" dirty="0"/>
              <a:t>低消費電力</a:t>
            </a:r>
            <a:endParaRPr kumimoji="1" lang="en-US" altLang="ja-JP" dirty="0"/>
          </a:p>
          <a:p>
            <a:r>
              <a:rPr lang="ja-JP" altLang="en-US" dirty="0"/>
              <a:t>低価格</a:t>
            </a:r>
            <a:endParaRPr lang="en-US" altLang="ja-JP" dirty="0"/>
          </a:p>
          <a:p>
            <a:pPr lvl="1"/>
            <a:r>
              <a:rPr kumimoji="1" lang="ja-JP" altLang="en-US" dirty="0"/>
              <a:t>でも、</a:t>
            </a:r>
            <a:r>
              <a:rPr kumimoji="1" lang="en-US" altLang="ja-JP" dirty="0"/>
              <a:t>ESP32</a:t>
            </a:r>
            <a:r>
              <a:rPr kumimoji="1" lang="ja-JP" altLang="en-US" dirty="0"/>
              <a:t>の方がもっと安い</a:t>
            </a:r>
            <a:endParaRPr kumimoji="1" lang="en-US" altLang="ja-JP" dirty="0"/>
          </a:p>
          <a:p>
            <a:r>
              <a:rPr lang="ja-JP" altLang="en-US" dirty="0"/>
              <a:t>起動時間が短い</a:t>
            </a:r>
            <a:r>
              <a:rPr lang="en-US" altLang="ja-JP" dirty="0"/>
              <a:t>(</a:t>
            </a:r>
            <a:r>
              <a:rPr lang="ja-JP" altLang="en-US" dirty="0"/>
              <a:t>ほぼ無い</a:t>
            </a:r>
            <a:r>
              <a:rPr lang="en-US" altLang="ja-JP" dirty="0"/>
              <a:t>)</a:t>
            </a:r>
            <a:endParaRPr kumimoji="1" lang="ja-JP" altLang="en-US" dirty="0"/>
          </a:p>
        </p:txBody>
      </p:sp>
    </p:spTree>
    <p:extLst>
      <p:ext uri="{BB962C8B-B14F-4D97-AF65-F5344CB8AC3E}">
        <p14:creationId xmlns:p14="http://schemas.microsoft.com/office/powerpoint/2010/main" val="336949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12DB3-A6DC-C0DA-C994-F56E02C786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E15A08-D1C2-B316-2AF8-7B3AD600472A}"/>
              </a:ext>
            </a:extLst>
          </p:cNvPr>
          <p:cNvSpPr>
            <a:spLocks noGrp="1"/>
          </p:cNvSpPr>
          <p:nvPr>
            <p:ph type="title"/>
          </p:nvPr>
        </p:nvSpPr>
        <p:spPr/>
        <p:txBody>
          <a:bodyPr/>
          <a:lstStyle/>
          <a:p>
            <a:r>
              <a:rPr lang="ja-JP" altLang="en-US" dirty="0"/>
              <a:t>参考：</a:t>
            </a:r>
            <a:r>
              <a:rPr lang="en-US" altLang="ja-JP" dirty="0"/>
              <a:t>M5Stack</a:t>
            </a:r>
            <a:r>
              <a:rPr lang="ja-JP" altLang="en-US" dirty="0"/>
              <a:t>側ソース</a:t>
            </a:r>
            <a:endParaRPr kumimoji="1" lang="ja-JP" altLang="en-US" dirty="0"/>
          </a:p>
        </p:txBody>
      </p:sp>
      <p:sp>
        <p:nvSpPr>
          <p:cNvPr id="3" name="コンテンツ プレースホルダー 2">
            <a:extLst>
              <a:ext uri="{FF2B5EF4-FFF2-40B4-BE49-F238E27FC236}">
                <a16:creationId xmlns:a16="http://schemas.microsoft.com/office/drawing/2014/main" id="{3A2935DE-FE67-A3E3-9015-DF21DFF0697B}"/>
              </a:ext>
            </a:extLst>
          </p:cNvPr>
          <p:cNvSpPr>
            <a:spLocks noGrp="1"/>
          </p:cNvSpPr>
          <p:nvPr>
            <p:ph idx="1"/>
          </p:nvPr>
        </p:nvSpPr>
        <p:spPr>
          <a:xfrm>
            <a:off x="235226" y="1494321"/>
            <a:ext cx="5118652" cy="4351338"/>
          </a:xfrm>
        </p:spPr>
        <p:txBody>
          <a:bodyPr>
            <a:noAutofit/>
          </a:bodyPr>
          <a:lstStyle/>
          <a:p>
            <a:pPr marL="0" indent="0">
              <a:buNone/>
            </a:pPr>
            <a:r>
              <a:rPr kumimoji="1" lang="en-US" altLang="ja-JP" sz="900" dirty="0">
                <a:ea typeface="ＭＳ ゴシック" panose="020B0609070205080204" pitchFamily="49" charset="-128"/>
              </a:rPr>
              <a:t>#include &lt;M5Stack.h&gt;</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void setup() {</a:t>
            </a:r>
          </a:p>
          <a:p>
            <a:pPr marL="0" indent="0">
              <a:buNone/>
            </a:pPr>
            <a:r>
              <a:rPr kumimoji="1" lang="en-US" altLang="ja-JP" sz="900" dirty="0">
                <a:ea typeface="ＭＳ ゴシック" panose="020B0609070205080204" pitchFamily="49" charset="-128"/>
              </a:rPr>
              <a:t>  M5.begin(); </a:t>
            </a:r>
          </a:p>
          <a:p>
            <a:pPr marL="0" indent="0">
              <a:buNone/>
            </a:pPr>
            <a:r>
              <a:rPr kumimoji="1" lang="en-US" altLang="ja-JP" sz="900" dirty="0">
                <a:ea typeface="ＭＳ ゴシック" panose="020B0609070205080204" pitchFamily="49" charset="-128"/>
              </a:rPr>
              <a:t>  // </a:t>
            </a:r>
            <a:r>
              <a:rPr kumimoji="1" lang="ja-JP" altLang="en-US" sz="900" dirty="0">
                <a:ea typeface="ＭＳ ゴシック" panose="020B0609070205080204" pitchFamily="49" charset="-128"/>
              </a:rPr>
              <a:t>フォントサイズを大きくする</a:t>
            </a:r>
          </a:p>
          <a:p>
            <a:pPr marL="0" indent="0">
              <a:buNone/>
            </a:pPr>
            <a:r>
              <a:rPr kumimoji="1" lang="ja-JP" altLang="en-US" sz="900" dirty="0">
                <a:ea typeface="ＭＳ ゴシック" panose="020B0609070205080204" pitchFamily="49" charset="-128"/>
              </a:rPr>
              <a:t>  </a:t>
            </a:r>
            <a:r>
              <a:rPr kumimoji="1" lang="en-US" altLang="ja-JP" sz="900" dirty="0">
                <a:ea typeface="ＭＳ ゴシック" panose="020B0609070205080204" pitchFamily="49" charset="-128"/>
              </a:rPr>
              <a:t>M5.Lcd.setTextSize(2);</a:t>
            </a:r>
          </a:p>
          <a:p>
            <a:pPr marL="0" indent="0">
              <a:buNone/>
            </a:pPr>
            <a:r>
              <a:rPr kumimoji="1" lang="en-US" altLang="ja-JP" sz="900" dirty="0">
                <a:ea typeface="ＭＳ ゴシック" panose="020B0609070205080204" pitchFamily="49" charset="-128"/>
              </a:rPr>
              <a:t>  M5.Lcd.println("hello M5Stack, </a:t>
            </a:r>
            <a:r>
              <a:rPr kumimoji="1" lang="en-US" altLang="ja-JP" sz="900" dirty="0" err="1">
                <a:ea typeface="ＭＳ ゴシック" panose="020B0609070205080204" pitchFamily="49" charset="-128"/>
              </a:rPr>
              <a:t>dev.team</a:t>
            </a:r>
            <a:r>
              <a:rPr kumimoji="1" lang="en-US" altLang="ja-JP" sz="900" dirty="0">
                <a:ea typeface="ＭＳ ゴシック" panose="020B0609070205080204" pitchFamily="49" charset="-128"/>
              </a:rPr>
              <a:t>!");</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  while (!Serial) {</a:t>
            </a:r>
          </a:p>
          <a:p>
            <a:pPr marL="0" indent="0">
              <a:buNone/>
            </a:pPr>
            <a:r>
              <a:rPr kumimoji="1" lang="en-US" altLang="ja-JP" sz="900" dirty="0">
                <a:ea typeface="ＭＳ ゴシック" panose="020B0609070205080204" pitchFamily="49" charset="-128"/>
              </a:rPr>
              <a:t>    // wait for serial port to connect. Needed for native USB</a:t>
            </a:r>
          </a:p>
          <a:p>
            <a:pPr marL="0" indent="0">
              <a:buNone/>
            </a:pPr>
            <a:r>
              <a:rPr kumimoji="1" lang="en-US" altLang="ja-JP" sz="900" dirty="0">
                <a:ea typeface="ＭＳ ゴシック" panose="020B0609070205080204" pitchFamily="49" charset="-128"/>
              </a:rPr>
              <a:t>  }</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  // Initialize serial and wait for port to open:</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Serial.begin</a:t>
            </a:r>
            <a:r>
              <a:rPr kumimoji="1" lang="en-US" altLang="ja-JP" sz="900" dirty="0">
                <a:ea typeface="ＭＳ ゴシック" panose="020B0609070205080204" pitchFamily="49" charset="-128"/>
              </a:rPr>
              <a:t>(9600); // opens serial port, sets data rate to 115200 bps</a:t>
            </a:r>
          </a:p>
          <a:p>
            <a:pPr marL="0" indent="0">
              <a:buNone/>
            </a:pPr>
            <a:r>
              <a:rPr kumimoji="1" lang="en-US" altLang="ja-JP" sz="900" dirty="0">
                <a:ea typeface="ＭＳ ゴシック" panose="020B0609070205080204" pitchFamily="49" charset="-128"/>
              </a:rPr>
              <a:t>}</a:t>
            </a:r>
          </a:p>
        </p:txBody>
      </p:sp>
      <p:sp>
        <p:nvSpPr>
          <p:cNvPr id="4" name="コンテンツ プレースホルダー 2">
            <a:extLst>
              <a:ext uri="{FF2B5EF4-FFF2-40B4-BE49-F238E27FC236}">
                <a16:creationId xmlns:a16="http://schemas.microsoft.com/office/drawing/2014/main" id="{E69BB551-F13A-E311-E344-5746ECDBEFA4}"/>
              </a:ext>
            </a:extLst>
          </p:cNvPr>
          <p:cNvSpPr txBox="1">
            <a:spLocks/>
          </p:cNvSpPr>
          <p:nvPr/>
        </p:nvSpPr>
        <p:spPr>
          <a:xfrm>
            <a:off x="5595731" y="1494321"/>
            <a:ext cx="5118652" cy="5244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en-US" altLang="ja-JP" sz="900" dirty="0">
                <a:ea typeface="ＭＳ ゴシック" panose="020B0609070205080204" pitchFamily="49" charset="-128"/>
              </a:rPr>
              <a:t>int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int </a:t>
            </a:r>
            <a:r>
              <a:rPr kumimoji="1" lang="en-US" altLang="ja-JP" sz="900" dirty="0" err="1">
                <a:ea typeface="ＭＳ ゴシック" panose="020B0609070205080204" pitchFamily="49" charset="-128"/>
              </a:rPr>
              <a:t>cnt</a:t>
            </a:r>
            <a:r>
              <a:rPr kumimoji="1" lang="en-US" altLang="ja-JP" sz="900" dirty="0">
                <a:ea typeface="ＭＳ ゴシック" panose="020B0609070205080204" pitchFamily="49" charset="-128"/>
              </a:rPr>
              <a:t> = 0;</a:t>
            </a:r>
          </a:p>
          <a:p>
            <a:pPr marL="0" indent="0">
              <a:buNone/>
            </a:pPr>
            <a:r>
              <a:rPr kumimoji="1" lang="en-US" altLang="ja-JP" sz="900" dirty="0">
                <a:ea typeface="ＭＳ ゴシック" panose="020B0609070205080204" pitchFamily="49" charset="-128"/>
              </a:rPr>
              <a:t>void loop() {</a:t>
            </a:r>
          </a:p>
          <a:p>
            <a:pPr marL="0" indent="0">
              <a:buNone/>
            </a:pPr>
            <a:r>
              <a:rPr kumimoji="1" lang="en-US" altLang="ja-JP" sz="900" dirty="0">
                <a:ea typeface="ＭＳ ゴシック" panose="020B0609070205080204" pitchFamily="49" charset="-128"/>
              </a:rPr>
              <a:t>  if (</a:t>
            </a:r>
            <a:r>
              <a:rPr kumimoji="1" lang="en-US" altLang="ja-JP" sz="900" dirty="0" err="1">
                <a:ea typeface="ＭＳ ゴシック" panose="020B0609070205080204" pitchFamily="49" charset="-128"/>
              </a:rPr>
              <a:t>Serial.available</a:t>
            </a:r>
            <a:r>
              <a:rPr kumimoji="1" lang="en-US" altLang="ja-JP" sz="900" dirty="0">
                <a:ea typeface="ＭＳ ゴシック" panose="020B0609070205080204" pitchFamily="49" charset="-128"/>
              </a:rPr>
              <a:t>() &gt; 0)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 = </a:t>
            </a:r>
            <a:r>
              <a:rPr kumimoji="1" lang="en-US" altLang="ja-JP" sz="900" dirty="0" err="1">
                <a:ea typeface="ＭＳ ゴシック" panose="020B0609070205080204" pitchFamily="49" charset="-128"/>
              </a:rPr>
              <a:t>Serial.read</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Serial.print</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inputChar</a:t>
            </a:r>
            <a:r>
              <a:rPr kumimoji="1" lang="en-US" altLang="ja-JP" sz="900" dirty="0">
                <a:ea typeface="ＭＳ ゴシック" panose="020B0609070205080204" pitchFamily="49" charset="-128"/>
              </a:rPr>
              <a:t> - 1);</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Serial.write</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 + 10);</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    if (</a:t>
            </a:r>
            <a:r>
              <a:rPr kumimoji="1" lang="en-US" altLang="ja-JP" sz="900" dirty="0" err="1">
                <a:ea typeface="ＭＳ ゴシック" panose="020B0609070205080204" pitchFamily="49" charset="-128"/>
              </a:rPr>
              <a:t>cnt</a:t>
            </a:r>
            <a:r>
              <a:rPr kumimoji="1" lang="en-US" altLang="ja-JP" sz="900" dirty="0">
                <a:ea typeface="ＭＳ ゴシック" panose="020B0609070205080204" pitchFamily="49" charset="-128"/>
              </a:rPr>
              <a:t> &gt;= 10)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cnt</a:t>
            </a:r>
            <a:r>
              <a:rPr kumimoji="1" lang="en-US" altLang="ja-JP" sz="900" dirty="0">
                <a:ea typeface="ＭＳ ゴシック" panose="020B0609070205080204" pitchFamily="49" charset="-128"/>
              </a:rPr>
              <a:t> = 0;</a:t>
            </a:r>
          </a:p>
          <a:p>
            <a:pPr marL="0" indent="0">
              <a:buNone/>
            </a:pPr>
            <a:r>
              <a:rPr kumimoji="1" lang="en-US" altLang="ja-JP" sz="900" dirty="0">
                <a:ea typeface="ＭＳ ゴシック" panose="020B0609070205080204" pitchFamily="49" charset="-128"/>
              </a:rPr>
              <a:t>      M5.Lcd.clear();</a:t>
            </a:r>
          </a:p>
          <a:p>
            <a:pPr marL="0" indent="0">
              <a:buNone/>
            </a:pPr>
            <a:r>
              <a:rPr kumimoji="1" lang="en-US" altLang="ja-JP" sz="900" dirty="0">
                <a:ea typeface="ＭＳ ゴシック" panose="020B0609070205080204" pitchFamily="49" charset="-128"/>
              </a:rPr>
              <a:t>      M5.Lcd.setCursor(0, 0);  // </a:t>
            </a:r>
            <a:r>
              <a:rPr kumimoji="1" lang="ja-JP" altLang="en-US" sz="900" dirty="0">
                <a:ea typeface="ＭＳ ゴシック" panose="020B0609070205080204" pitchFamily="49" charset="-128"/>
              </a:rPr>
              <a:t>左上にカーソルをセット</a:t>
            </a:r>
          </a:p>
          <a:p>
            <a:pPr marL="0" indent="0">
              <a:buNone/>
            </a:pPr>
            <a:r>
              <a:rPr kumimoji="1" lang="ja-JP" altLang="en-US" sz="900" dirty="0">
                <a:ea typeface="ＭＳ ゴシック" panose="020B0609070205080204" pitchFamily="49" charset="-128"/>
              </a:rPr>
              <a:t>    </a:t>
            </a:r>
            <a:r>
              <a:rPr kumimoji="1" lang="en-US" altLang="ja-JP" sz="900" dirty="0">
                <a:ea typeface="ＭＳ ゴシック" panose="020B0609070205080204" pitchFamily="49" charset="-128"/>
              </a:rPr>
              <a:t>}</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    char </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[200];</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sprintf</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 "Received: %d",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M5.Lcd.println(</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cnt</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a:t>
            </a:r>
            <a:endParaRPr kumimoji="1" lang="ja-JP" altLang="en-US" sz="900" dirty="0">
              <a:ea typeface="ＭＳ ゴシック" panose="020B0609070205080204" pitchFamily="49" charset="-128"/>
            </a:endParaRPr>
          </a:p>
        </p:txBody>
      </p:sp>
    </p:spTree>
    <p:extLst>
      <p:ext uri="{BB962C8B-B14F-4D97-AF65-F5344CB8AC3E}">
        <p14:creationId xmlns:p14="http://schemas.microsoft.com/office/powerpoint/2010/main" val="16558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3A5C-5B43-9A20-64B8-AB476DFF8B0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E22B0D-D12B-7180-C7B0-2039719505DD}"/>
              </a:ext>
            </a:extLst>
          </p:cNvPr>
          <p:cNvSpPr>
            <a:spLocks noGrp="1"/>
          </p:cNvSpPr>
          <p:nvPr>
            <p:ph type="title"/>
          </p:nvPr>
        </p:nvSpPr>
        <p:spPr/>
        <p:txBody>
          <a:bodyPr/>
          <a:lstStyle/>
          <a:p>
            <a:r>
              <a:rPr lang="ja-JP" altLang="en-US" dirty="0"/>
              <a:t>参考：</a:t>
            </a:r>
            <a:r>
              <a:rPr lang="en-US" altLang="ja-JP" dirty="0" err="1"/>
              <a:t>Wokwi</a:t>
            </a:r>
            <a:r>
              <a:rPr lang="ja-JP" altLang="en-US" dirty="0"/>
              <a:t>側ソース</a:t>
            </a:r>
            <a:endParaRPr kumimoji="1" lang="ja-JP" altLang="en-US" dirty="0"/>
          </a:p>
        </p:txBody>
      </p:sp>
      <p:sp>
        <p:nvSpPr>
          <p:cNvPr id="3" name="コンテンツ プレースホルダー 2">
            <a:extLst>
              <a:ext uri="{FF2B5EF4-FFF2-40B4-BE49-F238E27FC236}">
                <a16:creationId xmlns:a16="http://schemas.microsoft.com/office/drawing/2014/main" id="{A99078F7-EC06-986B-F17A-45949E42A7D5}"/>
              </a:ext>
            </a:extLst>
          </p:cNvPr>
          <p:cNvSpPr>
            <a:spLocks noGrp="1"/>
          </p:cNvSpPr>
          <p:nvPr>
            <p:ph idx="1"/>
          </p:nvPr>
        </p:nvSpPr>
        <p:spPr>
          <a:xfrm>
            <a:off x="235226" y="1494321"/>
            <a:ext cx="5118652" cy="5244410"/>
          </a:xfrm>
        </p:spPr>
        <p:txBody>
          <a:bodyPr>
            <a:noAutofit/>
          </a:bodyPr>
          <a:lstStyle/>
          <a:p>
            <a:pPr marL="0" indent="0">
              <a:buNone/>
            </a:pPr>
            <a:r>
              <a:rPr kumimoji="1" lang="en-US" altLang="ja-JP" sz="900" dirty="0">
                <a:ea typeface="ＭＳ ゴシック" panose="020B0609070205080204" pitchFamily="49" charset="-128"/>
              </a:rPr>
              <a:t>#include &lt;LiquidCrystal_I2C.h&gt;</a:t>
            </a:r>
          </a:p>
          <a:p>
            <a:pPr marL="0" indent="0">
              <a:buNone/>
            </a:pPr>
            <a:r>
              <a:rPr kumimoji="1" lang="en-US" altLang="ja-JP" sz="900" dirty="0">
                <a:ea typeface="ＭＳ ゴシック" panose="020B0609070205080204" pitchFamily="49" charset="-128"/>
              </a:rPr>
              <a:t>#define I2C_ADDR    0x27</a:t>
            </a:r>
          </a:p>
          <a:p>
            <a:pPr marL="0" indent="0">
              <a:buNone/>
            </a:pPr>
            <a:r>
              <a:rPr kumimoji="1" lang="en-US" altLang="ja-JP" sz="900" dirty="0">
                <a:ea typeface="ＭＳ ゴシック" panose="020B0609070205080204" pitchFamily="49" charset="-128"/>
              </a:rPr>
              <a:t>#define LCD_COLUMNS 20</a:t>
            </a:r>
          </a:p>
          <a:p>
            <a:pPr marL="0" indent="0">
              <a:buNone/>
            </a:pPr>
            <a:r>
              <a:rPr kumimoji="1" lang="en-US" altLang="ja-JP" sz="900" dirty="0">
                <a:ea typeface="ＭＳ ゴシック" panose="020B0609070205080204" pitchFamily="49" charset="-128"/>
              </a:rPr>
              <a:t>#define LCD_LINES   2</a:t>
            </a:r>
          </a:p>
          <a:p>
            <a:pPr marL="0" indent="0">
              <a:buNone/>
            </a:pPr>
            <a:r>
              <a:rPr kumimoji="1" lang="en-US" altLang="ja-JP" sz="900" dirty="0">
                <a:ea typeface="ＭＳ ゴシック" panose="020B0609070205080204" pitchFamily="49" charset="-128"/>
              </a:rPr>
              <a:t>LiquidCrystal_I2C lcd(I2C_ADDR, LCD_COLUMNS, LCD_LINES);</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int </a:t>
            </a:r>
            <a:r>
              <a:rPr kumimoji="1" lang="en-US" altLang="ja-JP" sz="900" dirty="0" err="1">
                <a:ea typeface="ＭＳ ゴシック" panose="020B0609070205080204" pitchFamily="49" charset="-128"/>
              </a:rPr>
              <a:t>prev</a:t>
            </a:r>
            <a:r>
              <a:rPr kumimoji="1" lang="en-US" altLang="ja-JP" sz="900" dirty="0">
                <a:ea typeface="ＭＳ ゴシック" panose="020B0609070205080204" pitchFamily="49" charset="-128"/>
              </a:rPr>
              <a:t> = 0;</a:t>
            </a:r>
          </a:p>
          <a:p>
            <a:pPr marL="0" indent="0">
              <a:buNone/>
            </a:pPr>
            <a:r>
              <a:rPr kumimoji="1" lang="en-US" altLang="ja-JP" sz="900" dirty="0">
                <a:ea typeface="ＭＳ ゴシック" panose="020B0609070205080204" pitchFamily="49" charset="-128"/>
              </a:rPr>
              <a:t>void setup()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Serial.begin</a:t>
            </a:r>
            <a:r>
              <a:rPr kumimoji="1" lang="en-US" altLang="ja-JP" sz="900" dirty="0">
                <a:ea typeface="ＭＳ ゴシック" panose="020B0609070205080204" pitchFamily="49" charset="-128"/>
              </a:rPr>
              <a:t>(9600);</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pinMode</a:t>
            </a:r>
            <a:r>
              <a:rPr kumimoji="1" lang="en-US" altLang="ja-JP" sz="900" dirty="0">
                <a:ea typeface="ＭＳ ゴシック" panose="020B0609070205080204" pitchFamily="49" charset="-128"/>
              </a:rPr>
              <a:t>(2, INPUT_PULLUP);</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pinMode</a:t>
            </a:r>
            <a:r>
              <a:rPr kumimoji="1" lang="en-US" altLang="ja-JP" sz="900" dirty="0">
                <a:ea typeface="ＭＳ ゴシック" panose="020B0609070205080204" pitchFamily="49" charset="-128"/>
              </a:rPr>
              <a:t>(3, OUTPUT);</a:t>
            </a:r>
          </a:p>
          <a:p>
            <a:pPr marL="0" indent="0">
              <a:buNone/>
            </a:pPr>
            <a:endParaRPr kumimoji="1" lang="en-US" altLang="ja-JP" sz="900" dirty="0">
              <a:ea typeface="ＭＳ ゴシック" panose="020B0609070205080204" pitchFamily="49" charset="-128"/>
            </a:endParaRPr>
          </a:p>
          <a:p>
            <a:pPr marL="0" indent="0">
              <a:buNone/>
            </a:pPr>
            <a:r>
              <a:rPr kumimoji="1" lang="en-US" altLang="ja-JP" sz="900" dirty="0">
                <a:ea typeface="ＭＳ ゴシック" panose="020B0609070205080204" pitchFamily="49" charset="-128"/>
              </a:rPr>
              <a:t>  // Init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lcd.init</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lcd.backlight</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a:t>
            </a:r>
          </a:p>
        </p:txBody>
      </p:sp>
      <p:sp>
        <p:nvSpPr>
          <p:cNvPr id="4" name="コンテンツ プレースホルダー 2">
            <a:extLst>
              <a:ext uri="{FF2B5EF4-FFF2-40B4-BE49-F238E27FC236}">
                <a16:creationId xmlns:a16="http://schemas.microsoft.com/office/drawing/2014/main" id="{1B276165-1E81-E245-D453-6FE253F3E4CD}"/>
              </a:ext>
            </a:extLst>
          </p:cNvPr>
          <p:cNvSpPr txBox="1">
            <a:spLocks/>
          </p:cNvSpPr>
          <p:nvPr/>
        </p:nvSpPr>
        <p:spPr>
          <a:xfrm>
            <a:off x="5595731" y="1494321"/>
            <a:ext cx="5118652" cy="5244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en-US" altLang="ja-JP" sz="900" dirty="0">
                <a:ea typeface="ＭＳ ゴシック" panose="020B0609070205080204" pitchFamily="49" charset="-128"/>
              </a:rPr>
              <a:t>int </a:t>
            </a:r>
            <a:r>
              <a:rPr kumimoji="1" lang="en-US" altLang="ja-JP" sz="900" dirty="0" err="1">
                <a:ea typeface="ＭＳ ゴシック" panose="020B0609070205080204" pitchFamily="49" charset="-128"/>
              </a:rPr>
              <a:t>val</a:t>
            </a:r>
            <a:r>
              <a:rPr kumimoji="1" lang="en-US" altLang="ja-JP" sz="900" dirty="0">
                <a:ea typeface="ＭＳ ゴシック" panose="020B0609070205080204" pitchFamily="49" charset="-128"/>
              </a:rPr>
              <a:t> = 0;</a:t>
            </a:r>
          </a:p>
          <a:p>
            <a:pPr marL="0" indent="0">
              <a:buNone/>
            </a:pPr>
            <a:r>
              <a:rPr kumimoji="1" lang="en-US" altLang="ja-JP" sz="900" dirty="0">
                <a:ea typeface="ＭＳ ゴシック" panose="020B0609070205080204" pitchFamily="49" charset="-128"/>
              </a:rPr>
              <a:t>int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 = 0;</a:t>
            </a:r>
          </a:p>
          <a:p>
            <a:pPr marL="0" indent="0">
              <a:buNone/>
            </a:pPr>
            <a:r>
              <a:rPr kumimoji="1" lang="en-US" altLang="ja-JP" sz="900" dirty="0">
                <a:ea typeface="ＭＳ ゴシック" panose="020B0609070205080204" pitchFamily="49" charset="-128"/>
              </a:rPr>
              <a:t>void loop() {</a:t>
            </a:r>
          </a:p>
          <a:p>
            <a:pPr marL="0" indent="0">
              <a:buNone/>
            </a:pPr>
            <a:r>
              <a:rPr kumimoji="1" lang="en-US" altLang="ja-JP" sz="900" dirty="0">
                <a:ea typeface="ＭＳ ゴシック" panose="020B0609070205080204" pitchFamily="49" charset="-128"/>
              </a:rPr>
              <a:t>  int press = !</a:t>
            </a:r>
            <a:r>
              <a:rPr kumimoji="1" lang="en-US" altLang="ja-JP" sz="900" dirty="0" err="1">
                <a:ea typeface="ＭＳ ゴシック" panose="020B0609070205080204" pitchFamily="49" charset="-128"/>
              </a:rPr>
              <a:t>digitalRead</a:t>
            </a:r>
            <a:r>
              <a:rPr kumimoji="1" lang="en-US" altLang="ja-JP" sz="900" dirty="0">
                <a:ea typeface="ＭＳ ゴシック" panose="020B0609070205080204" pitchFamily="49" charset="-128"/>
              </a:rPr>
              <a:t>(2);</a:t>
            </a:r>
          </a:p>
          <a:p>
            <a:pPr marL="0" indent="0">
              <a:buNone/>
            </a:pPr>
            <a:r>
              <a:rPr kumimoji="1" lang="en-US" altLang="ja-JP" sz="900" dirty="0">
                <a:ea typeface="ＭＳ ゴシック" panose="020B0609070205080204" pitchFamily="49" charset="-128"/>
              </a:rPr>
              <a:t>  if (press != </a:t>
            </a:r>
            <a:r>
              <a:rPr kumimoji="1" lang="en-US" altLang="ja-JP" sz="900" dirty="0" err="1">
                <a:ea typeface="ＭＳ ゴシック" panose="020B0609070205080204" pitchFamily="49" charset="-128"/>
              </a:rPr>
              <a:t>prev</a:t>
            </a: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    if (press)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val</a:t>
            </a:r>
            <a:r>
              <a:rPr kumimoji="1" lang="en-US" altLang="ja-JP" sz="900" dirty="0">
                <a:ea typeface="ＭＳ ゴシック" panose="020B0609070205080204" pitchFamily="49" charset="-128"/>
              </a:rPr>
              <a:t> += 1;</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Serial.write</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val</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prev</a:t>
            </a:r>
            <a:r>
              <a:rPr kumimoji="1" lang="en-US" altLang="ja-JP" sz="900" dirty="0">
                <a:ea typeface="ＭＳ ゴシック" panose="020B0609070205080204" pitchFamily="49" charset="-128"/>
              </a:rPr>
              <a:t> = press;</a:t>
            </a:r>
          </a:p>
          <a:p>
            <a:pPr marL="0" indent="0">
              <a:buNone/>
            </a:pPr>
            <a:r>
              <a:rPr kumimoji="1" lang="en-US" altLang="ja-JP" sz="900" dirty="0">
                <a:ea typeface="ＭＳ ゴシック" panose="020B0609070205080204" pitchFamily="49" charset="-128"/>
              </a:rPr>
              <a:t>  if (</a:t>
            </a:r>
            <a:r>
              <a:rPr kumimoji="1" lang="en-US" altLang="ja-JP" sz="900" dirty="0" err="1">
                <a:ea typeface="ＭＳ ゴシック" panose="020B0609070205080204" pitchFamily="49" charset="-128"/>
              </a:rPr>
              <a:t>Serial.available</a:t>
            </a: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 = </a:t>
            </a:r>
            <a:r>
              <a:rPr kumimoji="1" lang="en-US" altLang="ja-JP" sz="900" dirty="0" err="1">
                <a:ea typeface="ＭＳ ゴシック" panose="020B0609070205080204" pitchFamily="49" charset="-128"/>
              </a:rPr>
              <a:t>Serial.read</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lcd.setCursor</a:t>
            </a:r>
            <a:r>
              <a:rPr kumimoji="1" lang="en-US" altLang="ja-JP" sz="900" dirty="0">
                <a:ea typeface="ＭＳ ゴシック" panose="020B0609070205080204" pitchFamily="49" charset="-128"/>
              </a:rPr>
              <a:t>(0, 0);</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lcd.print</a:t>
            </a:r>
            <a:r>
              <a:rPr kumimoji="1" lang="en-US" altLang="ja-JP" sz="900" dirty="0">
                <a:ea typeface="ＭＳ ゴシック" panose="020B0609070205080204" pitchFamily="49" charset="-128"/>
              </a:rPr>
              <a:t>("Hello, </a:t>
            </a:r>
            <a:r>
              <a:rPr kumimoji="1" lang="en-US" altLang="ja-JP" sz="900" dirty="0" err="1">
                <a:ea typeface="ＭＳ ゴシック" panose="020B0609070205080204" pitchFamily="49" charset="-128"/>
              </a:rPr>
              <a:t>dev.team</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lcd.setCursor</a:t>
            </a:r>
            <a:r>
              <a:rPr kumimoji="1" lang="en-US" altLang="ja-JP" sz="900" dirty="0">
                <a:ea typeface="ＭＳ ゴシック" panose="020B0609070205080204" pitchFamily="49" charset="-128"/>
              </a:rPr>
              <a:t>(2, 1);</a:t>
            </a:r>
          </a:p>
          <a:p>
            <a:pPr marL="0" indent="0">
              <a:buNone/>
            </a:pPr>
            <a:r>
              <a:rPr kumimoji="1" lang="en-US" altLang="ja-JP" sz="900" dirty="0">
                <a:ea typeface="ＭＳ ゴシック" panose="020B0609070205080204" pitchFamily="49" charset="-128"/>
              </a:rPr>
              <a:t>    char </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[200];</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sprintf</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 "Received: %d", </a:t>
            </a:r>
            <a:r>
              <a:rPr kumimoji="1" lang="en-US" altLang="ja-JP" sz="900" dirty="0" err="1">
                <a:ea typeface="ＭＳ ゴシック" panose="020B0609070205080204" pitchFamily="49" charset="-128"/>
              </a:rPr>
              <a:t>rVal</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r>
              <a:rPr kumimoji="1" lang="en-US" altLang="ja-JP" sz="900" dirty="0" err="1">
                <a:ea typeface="ＭＳ ゴシック" panose="020B0609070205080204" pitchFamily="49" charset="-128"/>
              </a:rPr>
              <a:t>lcd.print</a:t>
            </a:r>
            <a:r>
              <a:rPr kumimoji="1" lang="en-US" altLang="ja-JP" sz="900" dirty="0">
                <a:ea typeface="ＭＳ ゴシック" panose="020B0609070205080204" pitchFamily="49" charset="-128"/>
              </a:rPr>
              <a:t>(</a:t>
            </a:r>
            <a:r>
              <a:rPr kumimoji="1" lang="en-US" altLang="ja-JP" sz="900" dirty="0" err="1">
                <a:ea typeface="ＭＳ ゴシック" panose="020B0609070205080204" pitchFamily="49" charset="-128"/>
              </a:rPr>
              <a:t>szBuf</a:t>
            </a:r>
            <a:r>
              <a:rPr kumimoji="1" lang="en-US" altLang="ja-JP" sz="900" dirty="0">
                <a:ea typeface="ＭＳ ゴシック" panose="020B0609070205080204" pitchFamily="49" charset="-128"/>
              </a:rPr>
              <a:t>);</a:t>
            </a:r>
          </a:p>
          <a:p>
            <a:pPr marL="0" indent="0">
              <a:buNone/>
            </a:pPr>
            <a:r>
              <a:rPr kumimoji="1" lang="en-US" altLang="ja-JP" sz="900" dirty="0">
                <a:ea typeface="ＭＳ ゴシック" panose="020B0609070205080204" pitchFamily="49" charset="-128"/>
              </a:rPr>
              <a:t>  }</a:t>
            </a:r>
          </a:p>
          <a:p>
            <a:pPr marL="0" indent="0">
              <a:buNone/>
            </a:pPr>
            <a:r>
              <a:rPr kumimoji="1" lang="en-US" altLang="ja-JP" sz="900" dirty="0">
                <a:ea typeface="ＭＳ ゴシック" panose="020B0609070205080204" pitchFamily="49" charset="-128"/>
              </a:rPr>
              <a:t>}</a:t>
            </a:r>
          </a:p>
        </p:txBody>
      </p:sp>
    </p:spTree>
    <p:extLst>
      <p:ext uri="{BB962C8B-B14F-4D97-AF65-F5344CB8AC3E}">
        <p14:creationId xmlns:p14="http://schemas.microsoft.com/office/powerpoint/2010/main" val="337355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1E4C-093D-F070-83E1-EFB4CBF0D8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44792-281E-6A1C-97C9-7F7FE5A6BF3B}"/>
              </a:ext>
            </a:extLst>
          </p:cNvPr>
          <p:cNvSpPr>
            <a:spLocks noGrp="1"/>
          </p:cNvSpPr>
          <p:nvPr>
            <p:ph type="title"/>
          </p:nvPr>
        </p:nvSpPr>
        <p:spPr/>
        <p:txBody>
          <a:bodyPr/>
          <a:lstStyle/>
          <a:p>
            <a:r>
              <a:rPr kumimoji="1" lang="en-US" altLang="ja-JP" dirty="0"/>
              <a:t>UART</a:t>
            </a:r>
            <a:r>
              <a:rPr kumimoji="1" lang="ja-JP" altLang="en-US" dirty="0"/>
              <a:t>とは</a:t>
            </a:r>
          </a:p>
        </p:txBody>
      </p:sp>
      <p:sp>
        <p:nvSpPr>
          <p:cNvPr id="3" name="コンテンツ プレースホルダー 2">
            <a:extLst>
              <a:ext uri="{FF2B5EF4-FFF2-40B4-BE49-F238E27FC236}">
                <a16:creationId xmlns:a16="http://schemas.microsoft.com/office/drawing/2014/main" id="{E8274B45-64DC-D036-33F3-91F88C92B513}"/>
              </a:ext>
            </a:extLst>
          </p:cNvPr>
          <p:cNvSpPr>
            <a:spLocks noGrp="1"/>
          </p:cNvSpPr>
          <p:nvPr>
            <p:ph idx="1"/>
          </p:nvPr>
        </p:nvSpPr>
        <p:spPr>
          <a:xfrm>
            <a:off x="838200" y="1825625"/>
            <a:ext cx="10515600" cy="4816180"/>
          </a:xfrm>
        </p:spPr>
        <p:txBody>
          <a:bodyPr>
            <a:normAutofit/>
          </a:bodyPr>
          <a:lstStyle/>
          <a:p>
            <a:r>
              <a:rPr lang="en-US" altLang="ja-JP" dirty="0"/>
              <a:t>Universal Asynchronous Receiver/Transmitter</a:t>
            </a:r>
          </a:p>
          <a:p>
            <a:pPr lvl="1"/>
            <a:r>
              <a:rPr lang="ja-JP" altLang="en-US" dirty="0"/>
              <a:t>強引信に訳すと、汎用 非同期 受信</a:t>
            </a:r>
            <a:r>
              <a:rPr lang="en-US" altLang="ja-JP" dirty="0"/>
              <a:t>/</a:t>
            </a:r>
            <a:r>
              <a:rPr lang="ja-JP" altLang="en-US" dirty="0"/>
              <a:t>送信。</a:t>
            </a:r>
            <a:endParaRPr lang="en-US" altLang="ja-JP" dirty="0">
              <a:latin typeface="游ゴシック 本文"/>
            </a:endParaRPr>
          </a:p>
          <a:p>
            <a:r>
              <a:rPr lang="ja-JP" altLang="en-US" dirty="0"/>
              <a:t>非同期のシリアル通信方式である。 </a:t>
            </a:r>
            <a:r>
              <a:rPr lang="en-US" altLang="ja-JP" dirty="0"/>
              <a:t>(</a:t>
            </a:r>
            <a:r>
              <a:rPr lang="ja-JP" altLang="en-US" dirty="0"/>
              <a:t>非同期</a:t>
            </a:r>
            <a:r>
              <a:rPr lang="en-US" altLang="ja-JP" dirty="0"/>
              <a:t>= Asynchronous</a:t>
            </a:r>
            <a:r>
              <a:rPr lang="ja-JP" altLang="en-US" dirty="0"/>
              <a:t>）</a:t>
            </a:r>
            <a:endParaRPr lang="en-US" altLang="ja-JP" dirty="0"/>
          </a:p>
          <a:p>
            <a:pPr lvl="1"/>
            <a:r>
              <a:rPr lang="ja-JP" altLang="en-US" dirty="0"/>
              <a:t>非同期とは、</a:t>
            </a:r>
            <a:r>
              <a:rPr kumimoji="1" lang="ja-JP" altLang="en-US" dirty="0"/>
              <a:t> 「クロック信号」により同期することは行わない</a:t>
            </a:r>
            <a:endParaRPr lang="en-US" altLang="ja-JP" dirty="0"/>
          </a:p>
          <a:p>
            <a:pPr lvl="1"/>
            <a:r>
              <a:rPr kumimoji="1" lang="ja-JP" altLang="en-US" dirty="0"/>
              <a:t>いつ不意に送られてくるか分からない、取りこぼしが起きるかも、ということでもある</a:t>
            </a:r>
            <a:endParaRPr kumimoji="1" lang="en-US" altLang="ja-JP" dirty="0"/>
          </a:p>
          <a:p>
            <a:pPr lvl="1"/>
            <a:r>
              <a:rPr lang="ja-JP" altLang="en-US" dirty="0"/>
              <a:t>それの解消法としてフロー制御が利用される場合がある。ハードウェアフロー制御を利用する場合は、２本配線が増える。</a:t>
            </a:r>
            <a:endParaRPr lang="en-US" altLang="ja-JP" dirty="0"/>
          </a:p>
          <a:p>
            <a:pPr lvl="1"/>
            <a:r>
              <a:rPr kumimoji="1" lang="ja-JP" altLang="en-US" dirty="0"/>
              <a:t>「シリアル通信」については、スライド末尾あたりで説明</a:t>
            </a:r>
            <a:endParaRPr kumimoji="1" lang="en-US" altLang="ja-JP" dirty="0"/>
          </a:p>
          <a:p>
            <a:r>
              <a:rPr kumimoji="1" lang="ja-JP" altLang="en-US" dirty="0"/>
              <a:t>同時に送受信できる、全二重通信である</a:t>
            </a:r>
            <a:endParaRPr kumimoji="1" lang="en-US" altLang="ja-JP" dirty="0"/>
          </a:p>
          <a:p>
            <a:pPr lvl="1"/>
            <a:r>
              <a:rPr lang="ja-JP" altLang="en-US" dirty="0"/>
              <a:t>その点は、原理上で</a:t>
            </a:r>
            <a:r>
              <a:rPr lang="en-US" altLang="ja-JP" dirty="0"/>
              <a:t>USB</a:t>
            </a:r>
            <a:r>
              <a:rPr lang="ja-JP" altLang="en-US" dirty="0"/>
              <a:t>とは異なる</a:t>
            </a:r>
            <a:endParaRPr lang="en-US" altLang="ja-JP" dirty="0"/>
          </a:p>
          <a:p>
            <a:pPr lvl="1"/>
            <a:endParaRPr kumimoji="1" lang="ja-JP" altLang="en-US" dirty="0"/>
          </a:p>
        </p:txBody>
      </p:sp>
    </p:spTree>
    <p:extLst>
      <p:ext uri="{BB962C8B-B14F-4D97-AF65-F5344CB8AC3E}">
        <p14:creationId xmlns:p14="http://schemas.microsoft.com/office/powerpoint/2010/main" val="67565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277C9-94E4-3CA8-2169-601B2A5A24C0}"/>
              </a:ext>
            </a:extLst>
          </p:cNvPr>
          <p:cNvSpPr>
            <a:spLocks noGrp="1"/>
          </p:cNvSpPr>
          <p:nvPr>
            <p:ph type="title"/>
          </p:nvPr>
        </p:nvSpPr>
        <p:spPr/>
        <p:txBody>
          <a:bodyPr/>
          <a:lstStyle/>
          <a:p>
            <a:r>
              <a:rPr kumimoji="1" lang="en-US" altLang="ja-JP" dirty="0"/>
              <a:t>UART</a:t>
            </a:r>
            <a:r>
              <a:rPr kumimoji="1" lang="ja-JP" altLang="en-US" dirty="0"/>
              <a:t>の用途</a:t>
            </a:r>
          </a:p>
        </p:txBody>
      </p:sp>
      <p:sp>
        <p:nvSpPr>
          <p:cNvPr id="3" name="コンテンツ プレースホルダー 2">
            <a:extLst>
              <a:ext uri="{FF2B5EF4-FFF2-40B4-BE49-F238E27FC236}">
                <a16:creationId xmlns:a16="http://schemas.microsoft.com/office/drawing/2014/main" id="{66530088-3574-56E5-777D-C6765AFDCFCD}"/>
              </a:ext>
            </a:extLst>
          </p:cNvPr>
          <p:cNvSpPr>
            <a:spLocks noGrp="1"/>
          </p:cNvSpPr>
          <p:nvPr>
            <p:ph idx="1"/>
          </p:nvPr>
        </p:nvSpPr>
        <p:spPr/>
        <p:txBody>
          <a:bodyPr/>
          <a:lstStyle/>
          <a:p>
            <a:r>
              <a:rPr kumimoji="1" lang="ja-JP" altLang="en-US" dirty="0"/>
              <a:t>マイコン同士の通信（比較的低速でもいいときに使う）</a:t>
            </a:r>
            <a:endParaRPr kumimoji="1" lang="en-US" altLang="ja-JP" dirty="0"/>
          </a:p>
          <a:p>
            <a:r>
              <a:rPr lang="ja-JP" altLang="en-US" dirty="0"/>
              <a:t>周辺機器との通信。センサー、</a:t>
            </a:r>
            <a:r>
              <a:rPr lang="en-US" altLang="ja-JP" dirty="0"/>
              <a:t>GPS</a:t>
            </a:r>
            <a:r>
              <a:rPr lang="ja-JP" altLang="en-US" dirty="0"/>
              <a:t>モジュール、通信モジュール、液晶表示モジュール等々</a:t>
            </a:r>
            <a:endParaRPr lang="en-US" altLang="ja-JP" dirty="0"/>
          </a:p>
          <a:p>
            <a:pPr lvl="1"/>
            <a:r>
              <a:rPr lang="ja-JP" altLang="en-US" dirty="0"/>
              <a:t>高速さを重視する場合には、</a:t>
            </a:r>
            <a:r>
              <a:rPr lang="en-US" altLang="ja-JP" dirty="0"/>
              <a:t>UART</a:t>
            </a:r>
            <a:r>
              <a:rPr lang="ja-JP" altLang="en-US" dirty="0"/>
              <a:t>でなく</a:t>
            </a:r>
            <a:r>
              <a:rPr lang="en-US" altLang="ja-JP" dirty="0"/>
              <a:t>SPI</a:t>
            </a:r>
            <a:r>
              <a:rPr lang="ja-JP" altLang="en-US" dirty="0"/>
              <a:t>を用いる例が多いが、</a:t>
            </a:r>
            <a:r>
              <a:rPr lang="en-US" altLang="ja-JP" dirty="0"/>
              <a:t>SPI</a:t>
            </a:r>
            <a:r>
              <a:rPr lang="ja-JP" altLang="en-US" dirty="0"/>
              <a:t>は基本</a:t>
            </a:r>
            <a:r>
              <a:rPr lang="en-US" altLang="ja-JP" dirty="0"/>
              <a:t>4</a:t>
            </a:r>
            <a:r>
              <a:rPr lang="ja-JP" altLang="en-US" dirty="0"/>
              <a:t>本線が必須であり配線が多くなる</a:t>
            </a:r>
            <a:endParaRPr lang="en-US" altLang="ja-JP" dirty="0"/>
          </a:p>
          <a:p>
            <a:r>
              <a:rPr lang="ja-JP" altLang="en-US" dirty="0"/>
              <a:t>デバッグ用途。変数値の確認や、コマンド送出など</a:t>
            </a:r>
            <a:endParaRPr lang="en-US" altLang="ja-JP" dirty="0"/>
          </a:p>
          <a:p>
            <a:r>
              <a:rPr lang="ja-JP" altLang="en-US" dirty="0"/>
              <a:t>マイコンへのファームウェアの書き込み</a:t>
            </a:r>
            <a:endParaRPr lang="en-US" altLang="ja-JP" dirty="0"/>
          </a:p>
          <a:p>
            <a:r>
              <a:rPr lang="ja-JP" altLang="en-US" dirty="0"/>
              <a:t>複数系統</a:t>
            </a:r>
            <a:r>
              <a:rPr lang="en-US" altLang="ja-JP" dirty="0"/>
              <a:t>UART</a:t>
            </a:r>
            <a:r>
              <a:rPr lang="ja-JP" altLang="en-US" dirty="0"/>
              <a:t>を持つマイコンだと、同時に複数モジュールとやりとりできる。片方をデバッグ用途にしたりもできる。</a:t>
            </a:r>
            <a:endParaRPr lang="en-US" altLang="ja-JP" dirty="0"/>
          </a:p>
        </p:txBody>
      </p:sp>
    </p:spTree>
    <p:extLst>
      <p:ext uri="{BB962C8B-B14F-4D97-AF65-F5344CB8AC3E}">
        <p14:creationId xmlns:p14="http://schemas.microsoft.com/office/powerpoint/2010/main" val="45453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160B26-1FF5-682D-80B3-D0641D59D93B}"/>
              </a:ext>
            </a:extLst>
          </p:cNvPr>
          <p:cNvSpPr>
            <a:spLocks noGrp="1"/>
          </p:cNvSpPr>
          <p:nvPr>
            <p:ph type="title"/>
          </p:nvPr>
        </p:nvSpPr>
        <p:spPr/>
        <p:txBody>
          <a:bodyPr/>
          <a:lstStyle/>
          <a:p>
            <a:r>
              <a:rPr lang="ja-JP" altLang="en-US" dirty="0"/>
              <a:t>シミュレーションツールのどこがいいか</a:t>
            </a:r>
            <a:endParaRPr kumimoji="1" lang="ja-JP" altLang="en-US" dirty="0"/>
          </a:p>
        </p:txBody>
      </p:sp>
      <p:sp>
        <p:nvSpPr>
          <p:cNvPr id="3" name="コンテンツ プレースホルダー 2">
            <a:extLst>
              <a:ext uri="{FF2B5EF4-FFF2-40B4-BE49-F238E27FC236}">
                <a16:creationId xmlns:a16="http://schemas.microsoft.com/office/drawing/2014/main" id="{AC919717-DD34-9EB2-D303-7EA8AB111A06}"/>
              </a:ext>
            </a:extLst>
          </p:cNvPr>
          <p:cNvSpPr>
            <a:spLocks noGrp="1"/>
          </p:cNvSpPr>
          <p:nvPr>
            <p:ph idx="1"/>
          </p:nvPr>
        </p:nvSpPr>
        <p:spPr/>
        <p:txBody>
          <a:bodyPr/>
          <a:lstStyle/>
          <a:p>
            <a:r>
              <a:rPr kumimoji="1" lang="ja-JP" altLang="en-US" dirty="0"/>
              <a:t>機材用意しなくていい</a:t>
            </a:r>
            <a:endParaRPr kumimoji="1" lang="en-US" altLang="ja-JP" dirty="0"/>
          </a:p>
          <a:p>
            <a:r>
              <a:rPr lang="ja-JP" altLang="en-US" dirty="0"/>
              <a:t>機材接続準備しなくていい</a:t>
            </a:r>
            <a:endParaRPr lang="en-US" altLang="ja-JP" dirty="0"/>
          </a:p>
          <a:p>
            <a:r>
              <a:rPr kumimoji="1" lang="ja-JP" altLang="en-US" dirty="0"/>
              <a:t>コストがかからない</a:t>
            </a:r>
            <a:endParaRPr kumimoji="1" lang="en-US" altLang="ja-JP" dirty="0"/>
          </a:p>
          <a:p>
            <a:r>
              <a:rPr lang="ja-JP" altLang="en-US" dirty="0"/>
              <a:t>壊れない</a:t>
            </a:r>
            <a:endParaRPr kumimoji="1" lang="ja-JP" altLang="en-US" dirty="0"/>
          </a:p>
        </p:txBody>
      </p:sp>
    </p:spTree>
    <p:extLst>
      <p:ext uri="{BB962C8B-B14F-4D97-AF65-F5344CB8AC3E}">
        <p14:creationId xmlns:p14="http://schemas.microsoft.com/office/powerpoint/2010/main" val="380129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D75DA-5FE4-4AC2-2E2E-4BBEE927B3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A2F7498-7243-61EF-8BF3-38A2B93321AC}"/>
              </a:ext>
            </a:extLst>
          </p:cNvPr>
          <p:cNvSpPr>
            <a:spLocks noGrp="1"/>
          </p:cNvSpPr>
          <p:nvPr>
            <p:ph type="title"/>
          </p:nvPr>
        </p:nvSpPr>
        <p:spPr/>
        <p:txBody>
          <a:bodyPr/>
          <a:lstStyle/>
          <a:p>
            <a:r>
              <a:rPr lang="ja-JP" altLang="en-US" dirty="0"/>
              <a:t>マイコンのシミュレーションツール</a:t>
            </a:r>
            <a:endParaRPr kumimoji="1" lang="ja-JP" altLang="en-US" dirty="0"/>
          </a:p>
        </p:txBody>
      </p:sp>
      <p:graphicFrame>
        <p:nvGraphicFramePr>
          <p:cNvPr id="4" name="コンテンツ プレースホルダー 3">
            <a:extLst>
              <a:ext uri="{FF2B5EF4-FFF2-40B4-BE49-F238E27FC236}">
                <a16:creationId xmlns:a16="http://schemas.microsoft.com/office/drawing/2014/main" id="{E7DB1A03-F04D-063B-D54F-71996FCAA2E2}"/>
              </a:ext>
            </a:extLst>
          </p:cNvPr>
          <p:cNvGraphicFramePr>
            <a:graphicFrameLocks noGrp="1"/>
          </p:cNvGraphicFramePr>
          <p:nvPr>
            <p:ph idx="1"/>
          </p:nvPr>
        </p:nvGraphicFramePr>
        <p:xfrm>
          <a:off x="245166" y="1825625"/>
          <a:ext cx="11108630" cy="5165434"/>
        </p:xfrm>
        <a:graphic>
          <a:graphicData uri="http://schemas.openxmlformats.org/drawingml/2006/table">
            <a:tbl>
              <a:tblPr firstRow="1" bandRow="1">
                <a:tableStyleId>{5C22544A-7EE6-4342-B048-85BDC9FD1C3A}</a:tableStyleId>
              </a:tblPr>
              <a:tblGrid>
                <a:gridCol w="391850">
                  <a:extLst>
                    <a:ext uri="{9D8B030D-6E8A-4147-A177-3AD203B41FA5}">
                      <a16:colId xmlns:a16="http://schemas.microsoft.com/office/drawing/2014/main" val="2606748405"/>
                    </a:ext>
                  </a:extLst>
                </a:gridCol>
                <a:gridCol w="1741749">
                  <a:extLst>
                    <a:ext uri="{9D8B030D-6E8A-4147-A177-3AD203B41FA5}">
                      <a16:colId xmlns:a16="http://schemas.microsoft.com/office/drawing/2014/main" val="3712108902"/>
                    </a:ext>
                  </a:extLst>
                </a:gridCol>
                <a:gridCol w="3714908">
                  <a:extLst>
                    <a:ext uri="{9D8B030D-6E8A-4147-A177-3AD203B41FA5}">
                      <a16:colId xmlns:a16="http://schemas.microsoft.com/office/drawing/2014/main" val="3999202778"/>
                    </a:ext>
                  </a:extLst>
                </a:gridCol>
                <a:gridCol w="5260123">
                  <a:extLst>
                    <a:ext uri="{9D8B030D-6E8A-4147-A177-3AD203B41FA5}">
                      <a16:colId xmlns:a16="http://schemas.microsoft.com/office/drawing/2014/main" val="747128130"/>
                    </a:ext>
                  </a:extLst>
                </a:gridCol>
              </a:tblGrid>
              <a:tr h="421984">
                <a:tc>
                  <a:txBody>
                    <a:bodyPr/>
                    <a:lstStyle/>
                    <a:p>
                      <a:endParaRPr kumimoji="1" lang="ja-JP" altLang="en-US" dirty="0"/>
                    </a:p>
                  </a:txBody>
                  <a:tcPr/>
                </a:tc>
                <a:tc>
                  <a:txBody>
                    <a:bodyPr/>
                    <a:lstStyle/>
                    <a:p>
                      <a:r>
                        <a:rPr kumimoji="1" lang="ja-JP" altLang="en-US" dirty="0"/>
                        <a:t>比較項目</a:t>
                      </a:r>
                    </a:p>
                  </a:txBody>
                  <a:tcPr/>
                </a:tc>
                <a:tc>
                  <a:txBody>
                    <a:bodyPr/>
                    <a:lstStyle/>
                    <a:p>
                      <a:r>
                        <a:rPr kumimoji="1" lang="en-US" altLang="ja-JP" dirty="0" err="1"/>
                        <a:t>Wokwi</a:t>
                      </a:r>
                      <a:endParaRPr kumimoji="1" lang="ja-JP" altLang="en-US" dirty="0"/>
                    </a:p>
                  </a:txBody>
                  <a:tcPr/>
                </a:tc>
                <a:tc>
                  <a:txBody>
                    <a:bodyPr/>
                    <a:lstStyle/>
                    <a:p>
                      <a:r>
                        <a:rPr kumimoji="1" lang="en-US" altLang="ja-JP" dirty="0" err="1"/>
                        <a:t>TinkerCAD</a:t>
                      </a:r>
                      <a:endParaRPr kumimoji="1" lang="ja-JP" altLang="en-US" dirty="0"/>
                    </a:p>
                  </a:txBody>
                  <a:tcPr/>
                </a:tc>
                <a:extLst>
                  <a:ext uri="{0D108BD9-81ED-4DB2-BD59-A6C34878D82A}">
                    <a16:rowId xmlns:a16="http://schemas.microsoft.com/office/drawing/2014/main" val="2013202014"/>
                  </a:ext>
                </a:extLst>
              </a:tr>
              <a:tr h="514617">
                <a:tc>
                  <a:txBody>
                    <a:bodyPr/>
                    <a:lstStyle/>
                    <a:p>
                      <a:r>
                        <a:rPr kumimoji="1" lang="en-US" altLang="ja-JP" dirty="0"/>
                        <a:t>1</a:t>
                      </a:r>
                      <a:endParaRPr kumimoji="1" lang="ja-JP" altLang="en-US" dirty="0"/>
                    </a:p>
                  </a:txBody>
                  <a:tcPr/>
                </a:tc>
                <a:tc>
                  <a:txBody>
                    <a:bodyPr/>
                    <a:lstStyle/>
                    <a:p>
                      <a:r>
                        <a:rPr kumimoji="1" lang="en-US" altLang="ja-JP" dirty="0"/>
                        <a:t>URL</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https://wokwi.com</a:t>
                      </a:r>
                    </a:p>
                    <a:p>
                      <a:endParaRPr kumimoji="1" lang="ja-JP" altLang="en-US" dirty="0"/>
                    </a:p>
                  </a:txBody>
                  <a:tcPr/>
                </a:tc>
                <a:tc>
                  <a:txBody>
                    <a:bodyPr/>
                    <a:lstStyle/>
                    <a:p>
                      <a:r>
                        <a:rPr kumimoji="1" lang="en-US" altLang="ja-JP" dirty="0"/>
                        <a:t>https://www.tinkercad.com</a:t>
                      </a:r>
                      <a:endParaRPr kumimoji="1" lang="ja-JP" altLang="en-US" dirty="0"/>
                    </a:p>
                  </a:txBody>
                  <a:tcPr/>
                </a:tc>
                <a:extLst>
                  <a:ext uri="{0D108BD9-81ED-4DB2-BD59-A6C34878D82A}">
                    <a16:rowId xmlns:a16="http://schemas.microsoft.com/office/drawing/2014/main" val="3517228267"/>
                  </a:ext>
                </a:extLst>
              </a:tr>
              <a:tr h="677051">
                <a:tc>
                  <a:txBody>
                    <a:bodyPr/>
                    <a:lstStyle/>
                    <a:p>
                      <a:r>
                        <a:rPr kumimoji="1" lang="en-US" altLang="ja-JP" dirty="0"/>
                        <a:t>2</a:t>
                      </a:r>
                      <a:endParaRPr kumimoji="1" lang="ja-JP" altLang="en-US" dirty="0"/>
                    </a:p>
                  </a:txBody>
                  <a:tcPr/>
                </a:tc>
                <a:tc>
                  <a:txBody>
                    <a:bodyPr/>
                    <a:lstStyle/>
                    <a:p>
                      <a:r>
                        <a:rPr kumimoji="1" lang="ja-JP" altLang="en-US" dirty="0"/>
                        <a:t>対応マイコンボードの種類</a:t>
                      </a:r>
                    </a:p>
                  </a:txBody>
                  <a:tcPr/>
                </a:tc>
                <a:tc>
                  <a:txBody>
                    <a:bodyPr/>
                    <a:lstStyle/>
                    <a:p>
                      <a:r>
                        <a:rPr kumimoji="1" lang="en-US" altLang="ja-JP" dirty="0"/>
                        <a:t>Arduino(Uno, Mega, Nano)</a:t>
                      </a:r>
                    </a:p>
                    <a:p>
                      <a:r>
                        <a:rPr kumimoji="1" lang="en-US" altLang="ja-JP" dirty="0"/>
                        <a:t>ESP32</a:t>
                      </a:r>
                      <a:r>
                        <a:rPr kumimoji="1" lang="ja-JP" altLang="en-US" dirty="0"/>
                        <a:t>、</a:t>
                      </a:r>
                      <a:r>
                        <a:rPr kumimoji="1" lang="en-US" altLang="ja-JP" dirty="0"/>
                        <a:t>STM32</a:t>
                      </a:r>
                      <a:r>
                        <a:rPr kumimoji="1" lang="ja-JP" altLang="en-US" dirty="0"/>
                        <a:t>、</a:t>
                      </a:r>
                      <a:r>
                        <a:rPr lang="en-US" altLang="ja-JP" dirty="0"/>
                        <a:t>Raspberry Pi Pico</a:t>
                      </a:r>
                    </a:p>
                    <a:p>
                      <a:r>
                        <a:rPr kumimoji="1" lang="en-US" altLang="ja-JP" dirty="0"/>
                        <a:t>※</a:t>
                      </a:r>
                      <a:r>
                        <a:rPr kumimoji="1" lang="ja-JP" altLang="en-US" dirty="0"/>
                        <a:t>異なるマイコン同士の通信を試すこともできるはず</a:t>
                      </a:r>
                    </a:p>
                  </a:txBody>
                  <a:tcPr/>
                </a:tc>
                <a:tc>
                  <a:txBody>
                    <a:bodyPr/>
                    <a:lstStyle/>
                    <a:p>
                      <a:r>
                        <a:rPr kumimoji="1" lang="en-US" altLang="ja-JP" dirty="0"/>
                        <a:t>Arduino</a:t>
                      </a:r>
                      <a:r>
                        <a:rPr kumimoji="1" lang="ja-JP" altLang="en-US" dirty="0"/>
                        <a:t> </a:t>
                      </a:r>
                      <a:r>
                        <a:rPr kumimoji="1" lang="en-US" altLang="ja-JP" dirty="0"/>
                        <a:t>Uno</a:t>
                      </a:r>
                      <a:r>
                        <a:rPr kumimoji="1" lang="ja-JP" altLang="en-US" dirty="0"/>
                        <a:t>、</a:t>
                      </a:r>
                      <a:r>
                        <a:rPr kumimoji="1" lang="en-US" altLang="ja-JP" dirty="0" err="1"/>
                        <a:t>micro:bit</a:t>
                      </a:r>
                      <a:endParaRPr kumimoji="1" lang="ja-JP" altLang="en-US" dirty="0"/>
                    </a:p>
                  </a:txBody>
                  <a:tcPr/>
                </a:tc>
                <a:extLst>
                  <a:ext uri="{0D108BD9-81ED-4DB2-BD59-A6C34878D82A}">
                    <a16:rowId xmlns:a16="http://schemas.microsoft.com/office/drawing/2014/main" val="740871249"/>
                  </a:ext>
                </a:extLst>
              </a:tr>
              <a:tr h="933450">
                <a:tc>
                  <a:txBody>
                    <a:bodyPr/>
                    <a:lstStyle/>
                    <a:p>
                      <a:r>
                        <a:rPr kumimoji="1" lang="en-US" altLang="ja-JP" dirty="0"/>
                        <a:t>3</a:t>
                      </a:r>
                      <a:endParaRPr kumimoji="1" lang="ja-JP" altLang="en-US" dirty="0"/>
                    </a:p>
                  </a:txBody>
                  <a:tcPr/>
                </a:tc>
                <a:tc>
                  <a:txBody>
                    <a:bodyPr/>
                    <a:lstStyle/>
                    <a:p>
                      <a:r>
                        <a:rPr kumimoji="1" lang="ja-JP" altLang="en-US" dirty="0"/>
                        <a:t>複数台マイコンボードのシミュレート</a:t>
                      </a:r>
                    </a:p>
                  </a:txBody>
                  <a:tcPr/>
                </a:tc>
                <a:tc>
                  <a:txBody>
                    <a:bodyPr/>
                    <a:lstStyle/>
                    <a:p>
                      <a:r>
                        <a:rPr kumimoji="1" lang="ja-JP" altLang="en-US" dirty="0"/>
                        <a:t>同画面上に２つのマイコンを稼働させることはできないが、</a:t>
                      </a:r>
                      <a:endParaRPr kumimoji="1" lang="en-US" altLang="ja-JP" dirty="0"/>
                    </a:p>
                    <a:p>
                      <a:r>
                        <a:rPr kumimoji="1" lang="ja-JP" altLang="en-US" dirty="0"/>
                        <a:t>特殊な方法を使えば通信を実現できる。</a:t>
                      </a:r>
                      <a:endParaRPr kumimoji="1" lang="en-US" altLang="ja-JP" dirty="0"/>
                    </a:p>
                    <a:p>
                      <a:r>
                        <a:rPr kumimoji="1" lang="en-US" altLang="ja-JP" dirty="0"/>
                        <a:t>※</a:t>
                      </a:r>
                      <a:r>
                        <a:rPr kumimoji="1" lang="ja-JP" altLang="en-US" dirty="0"/>
                        <a:t>本勉強会で紹介</a:t>
                      </a:r>
                      <a:endParaRPr kumimoji="1" lang="en-US" altLang="ja-JP" dirty="0"/>
                    </a:p>
                    <a:p>
                      <a:pPr marL="285750" indent="-285750">
                        <a:buFont typeface="Arial" panose="020B0604020202020204" pitchFamily="34" charset="0"/>
                        <a:buChar char="•"/>
                      </a:pPr>
                      <a:r>
                        <a:rPr kumimoji="1" lang="ja-JP" altLang="en-US" sz="1600" dirty="0"/>
                        <a:t>ソースは特定のマイコンに紐付く</a:t>
                      </a:r>
                      <a:endParaRPr kumimoji="1" lang="ja-JP" altLang="en-US" dirty="0"/>
                    </a:p>
                  </a:txBody>
                  <a:tcPr/>
                </a:tc>
                <a:tc>
                  <a:txBody>
                    <a:bodyPr/>
                    <a:lstStyle/>
                    <a:p>
                      <a:r>
                        <a:rPr kumimoji="1" lang="ja-JP" altLang="en-US" dirty="0"/>
                        <a:t>対応している</a:t>
                      </a:r>
                      <a:endParaRPr kumimoji="1" lang="en-US" altLang="ja-JP" dirty="0"/>
                    </a:p>
                    <a:p>
                      <a:pPr marL="285750" indent="-285750">
                        <a:buFont typeface="Arial" panose="020B0604020202020204" pitchFamily="34" charset="0"/>
                        <a:buChar char="•"/>
                      </a:pPr>
                      <a:r>
                        <a:rPr kumimoji="1" lang="ja-JP" altLang="en-US" sz="1600" dirty="0"/>
                        <a:t>マイコン別にソースを持つことができる</a:t>
                      </a:r>
                    </a:p>
                  </a:txBody>
                  <a:tcPr/>
                </a:tc>
                <a:extLst>
                  <a:ext uri="{0D108BD9-81ED-4DB2-BD59-A6C34878D82A}">
                    <a16:rowId xmlns:a16="http://schemas.microsoft.com/office/drawing/2014/main" val="2874883607"/>
                  </a:ext>
                </a:extLst>
              </a:tr>
              <a:tr h="933450">
                <a:tc>
                  <a:txBody>
                    <a:bodyPr/>
                    <a:lstStyle/>
                    <a:p>
                      <a:r>
                        <a:rPr kumimoji="1" lang="en-US" altLang="ja-JP" dirty="0"/>
                        <a:t>4</a:t>
                      </a:r>
                      <a:endParaRPr kumimoji="1" lang="ja-JP" altLang="en-US" dirty="0"/>
                    </a:p>
                  </a:txBody>
                  <a:tcPr/>
                </a:tc>
                <a:tc>
                  <a:txBody>
                    <a:bodyPr/>
                    <a:lstStyle/>
                    <a:p>
                      <a:r>
                        <a:rPr kumimoji="1" lang="en-US" altLang="ja-JP" dirty="0"/>
                        <a:t>PC</a:t>
                      </a:r>
                      <a:r>
                        <a:rPr kumimoji="1" lang="ja-JP" altLang="en-US" dirty="0"/>
                        <a:t>の</a:t>
                      </a:r>
                      <a:r>
                        <a:rPr kumimoji="1" lang="en-US" altLang="ja-JP" dirty="0"/>
                        <a:t>COM</a:t>
                      </a:r>
                      <a:br>
                        <a:rPr kumimoji="1" lang="en-US" altLang="ja-JP" dirty="0"/>
                      </a:br>
                      <a:r>
                        <a:rPr kumimoji="1" lang="ja-JP" altLang="en-US" dirty="0"/>
                        <a:t>ポートへのアクセス</a:t>
                      </a:r>
                    </a:p>
                  </a:txBody>
                  <a:tcPr/>
                </a:tc>
                <a:tc>
                  <a:txBody>
                    <a:bodyPr/>
                    <a:lstStyle/>
                    <a:p>
                      <a:r>
                        <a:rPr kumimoji="1" lang="ja-JP" altLang="en-US" dirty="0"/>
                        <a:t>できる</a:t>
                      </a:r>
                    </a:p>
                  </a:txBody>
                  <a:tcPr/>
                </a:tc>
                <a:tc>
                  <a:txBody>
                    <a:bodyPr/>
                    <a:lstStyle/>
                    <a:p>
                      <a:r>
                        <a:rPr kumimoji="1" lang="ja-JP" altLang="en-US" dirty="0"/>
                        <a:t>できない</a:t>
                      </a:r>
                    </a:p>
                  </a:txBody>
                  <a:tcPr/>
                </a:tc>
                <a:extLst>
                  <a:ext uri="{0D108BD9-81ED-4DB2-BD59-A6C34878D82A}">
                    <a16:rowId xmlns:a16="http://schemas.microsoft.com/office/drawing/2014/main" val="4159569810"/>
                  </a:ext>
                </a:extLst>
              </a:tr>
            </a:tbl>
          </a:graphicData>
        </a:graphic>
      </p:graphicFrame>
    </p:spTree>
    <p:extLst>
      <p:ext uri="{BB962C8B-B14F-4D97-AF65-F5344CB8AC3E}">
        <p14:creationId xmlns:p14="http://schemas.microsoft.com/office/powerpoint/2010/main" val="203549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AE7359-F32A-E8A8-CCBC-AC6F7E76DAA0}"/>
              </a:ext>
            </a:extLst>
          </p:cNvPr>
          <p:cNvSpPr>
            <a:spLocks noGrp="1"/>
          </p:cNvSpPr>
          <p:nvPr>
            <p:ph type="title"/>
          </p:nvPr>
        </p:nvSpPr>
        <p:spPr/>
        <p:txBody>
          <a:bodyPr/>
          <a:lstStyle/>
          <a:p>
            <a:r>
              <a:rPr kumimoji="1" lang="en-US" altLang="ja-JP" dirty="0"/>
              <a:t>Tinker</a:t>
            </a:r>
            <a:r>
              <a:rPr kumimoji="1" lang="ja-JP" altLang="en-US" dirty="0"/>
              <a:t> </a:t>
            </a:r>
            <a:r>
              <a:rPr kumimoji="1" lang="en-US" altLang="ja-JP" dirty="0"/>
              <a:t>CAD</a:t>
            </a:r>
            <a:r>
              <a:rPr kumimoji="1" lang="ja-JP" altLang="en-US" dirty="0"/>
              <a:t>の画面</a:t>
            </a:r>
          </a:p>
        </p:txBody>
      </p:sp>
      <p:sp>
        <p:nvSpPr>
          <p:cNvPr id="6" name="コンテンツ プレースホルダー 2">
            <a:extLst>
              <a:ext uri="{FF2B5EF4-FFF2-40B4-BE49-F238E27FC236}">
                <a16:creationId xmlns:a16="http://schemas.microsoft.com/office/drawing/2014/main" id="{86C83376-6FA7-6732-E992-10CA4A434C5B}"/>
              </a:ext>
            </a:extLst>
          </p:cNvPr>
          <p:cNvSpPr>
            <a:spLocks noGrp="1"/>
          </p:cNvSpPr>
          <p:nvPr>
            <p:ph idx="1"/>
          </p:nvPr>
        </p:nvSpPr>
        <p:spPr>
          <a:xfrm>
            <a:off x="8543706" y="202424"/>
            <a:ext cx="3504038" cy="5974539"/>
          </a:xfrm>
        </p:spPr>
        <p:txBody>
          <a:bodyPr>
            <a:normAutofit/>
          </a:bodyPr>
          <a:lstStyle/>
          <a:p>
            <a:pPr marL="0" indent="0">
              <a:buNone/>
            </a:pPr>
            <a:r>
              <a:rPr kumimoji="1" lang="en-US" altLang="ja-JP" dirty="0" err="1"/>
              <a:t>Wok</a:t>
            </a:r>
            <a:r>
              <a:rPr lang="en-US" altLang="ja-JP" dirty="0" err="1"/>
              <a:t>wi</a:t>
            </a:r>
            <a:r>
              <a:rPr lang="ja-JP" altLang="en-US" dirty="0"/>
              <a:t>よりも使える回路部品が多く、本格的な印象だが、マイコンボードの対応数が少ない。</a:t>
            </a:r>
            <a:endParaRPr lang="en-US" altLang="ja-JP" dirty="0"/>
          </a:p>
          <a:p>
            <a:pPr marL="0" indent="0">
              <a:buNone/>
            </a:pPr>
            <a:r>
              <a:rPr kumimoji="1" lang="ja-JP" altLang="en-US" dirty="0"/>
              <a:t>より回路寄りのことを試したいときに良いかと。</a:t>
            </a:r>
            <a:endParaRPr kumimoji="1" lang="en-US" altLang="ja-JP" dirty="0"/>
          </a:p>
          <a:p>
            <a:pPr marL="0" indent="0">
              <a:buNone/>
            </a:pPr>
            <a:r>
              <a:rPr lang="ja-JP" altLang="en-US" dirty="0"/>
              <a:t>過電流により</a:t>
            </a:r>
            <a:r>
              <a:rPr lang="en-US" altLang="ja-JP" dirty="0"/>
              <a:t>LED</a:t>
            </a:r>
            <a:r>
              <a:rPr lang="ja-JP" altLang="en-US" dirty="0"/>
              <a:t>が破損することをシミュレートするのは、</a:t>
            </a:r>
            <a:r>
              <a:rPr lang="en-US" altLang="ja-JP" dirty="0" err="1"/>
              <a:t>Wokwi</a:t>
            </a:r>
            <a:r>
              <a:rPr lang="ja-JP" altLang="en-US" dirty="0"/>
              <a:t>の方ではできないかも。</a:t>
            </a:r>
            <a:endParaRPr kumimoji="1" lang="en-US" altLang="ja-JP" dirty="0"/>
          </a:p>
        </p:txBody>
      </p:sp>
      <p:pic>
        <p:nvPicPr>
          <p:cNvPr id="5" name="図 4">
            <a:extLst>
              <a:ext uri="{FF2B5EF4-FFF2-40B4-BE49-F238E27FC236}">
                <a16:creationId xmlns:a16="http://schemas.microsoft.com/office/drawing/2014/main" id="{3335DDC9-8C28-4F70-0585-3D68DC10151C}"/>
              </a:ext>
            </a:extLst>
          </p:cNvPr>
          <p:cNvPicPr>
            <a:picLocks noChangeAspect="1"/>
          </p:cNvPicPr>
          <p:nvPr/>
        </p:nvPicPr>
        <p:blipFill>
          <a:blip r:embed="rId2"/>
          <a:stretch>
            <a:fillRect/>
          </a:stretch>
        </p:blipFill>
        <p:spPr>
          <a:xfrm>
            <a:off x="838200" y="1563611"/>
            <a:ext cx="7357418" cy="4428146"/>
          </a:xfrm>
          <a:prstGeom prst="rect">
            <a:avLst/>
          </a:prstGeom>
        </p:spPr>
      </p:pic>
      <p:pic>
        <p:nvPicPr>
          <p:cNvPr id="4" name="図 3">
            <a:extLst>
              <a:ext uri="{FF2B5EF4-FFF2-40B4-BE49-F238E27FC236}">
                <a16:creationId xmlns:a16="http://schemas.microsoft.com/office/drawing/2014/main" id="{D48DE7B2-3901-C203-C933-F6298CA377CD}"/>
              </a:ext>
            </a:extLst>
          </p:cNvPr>
          <p:cNvPicPr>
            <a:picLocks noChangeAspect="1"/>
          </p:cNvPicPr>
          <p:nvPr/>
        </p:nvPicPr>
        <p:blipFill>
          <a:blip r:embed="rId3"/>
          <a:stretch>
            <a:fillRect/>
          </a:stretch>
        </p:blipFill>
        <p:spPr>
          <a:xfrm>
            <a:off x="1523999" y="2426374"/>
            <a:ext cx="4032867" cy="3222693"/>
          </a:xfrm>
          <a:prstGeom prst="rect">
            <a:avLst/>
          </a:prstGeom>
        </p:spPr>
      </p:pic>
    </p:spTree>
    <p:extLst>
      <p:ext uri="{BB962C8B-B14F-4D97-AF65-F5344CB8AC3E}">
        <p14:creationId xmlns:p14="http://schemas.microsoft.com/office/powerpoint/2010/main" val="363313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146BF-8BB5-52DD-B1AD-7ADAB93BE3DF}"/>
              </a:ext>
            </a:extLst>
          </p:cNvPr>
          <p:cNvSpPr>
            <a:spLocks noGrp="1"/>
          </p:cNvSpPr>
          <p:nvPr>
            <p:ph type="title"/>
          </p:nvPr>
        </p:nvSpPr>
        <p:spPr/>
        <p:txBody>
          <a:bodyPr/>
          <a:lstStyle/>
          <a:p>
            <a:r>
              <a:rPr kumimoji="1" lang="en-US" altLang="ja-JP" dirty="0" err="1"/>
              <a:t>Wokwi</a:t>
            </a:r>
            <a:r>
              <a:rPr kumimoji="1" lang="ja-JP" altLang="en-US" dirty="0"/>
              <a:t>の画面</a:t>
            </a:r>
          </a:p>
        </p:txBody>
      </p:sp>
      <p:pic>
        <p:nvPicPr>
          <p:cNvPr id="5" name="図 4">
            <a:extLst>
              <a:ext uri="{FF2B5EF4-FFF2-40B4-BE49-F238E27FC236}">
                <a16:creationId xmlns:a16="http://schemas.microsoft.com/office/drawing/2014/main" id="{563860CD-5150-6EC5-33D9-069927C531D9}"/>
              </a:ext>
            </a:extLst>
          </p:cNvPr>
          <p:cNvPicPr>
            <a:picLocks noChangeAspect="1"/>
          </p:cNvPicPr>
          <p:nvPr/>
        </p:nvPicPr>
        <p:blipFill>
          <a:blip r:embed="rId2"/>
          <a:stretch>
            <a:fillRect/>
          </a:stretch>
        </p:blipFill>
        <p:spPr>
          <a:xfrm>
            <a:off x="519548" y="1446536"/>
            <a:ext cx="4015615" cy="3964927"/>
          </a:xfrm>
          <a:prstGeom prst="rect">
            <a:avLst/>
          </a:prstGeom>
        </p:spPr>
      </p:pic>
      <p:pic>
        <p:nvPicPr>
          <p:cNvPr id="9" name="図 8">
            <a:extLst>
              <a:ext uri="{FF2B5EF4-FFF2-40B4-BE49-F238E27FC236}">
                <a16:creationId xmlns:a16="http://schemas.microsoft.com/office/drawing/2014/main" id="{1CCA70C4-50F8-A62B-3B8B-B10DF12BFD83}"/>
              </a:ext>
            </a:extLst>
          </p:cNvPr>
          <p:cNvPicPr>
            <a:picLocks noChangeAspect="1"/>
          </p:cNvPicPr>
          <p:nvPr/>
        </p:nvPicPr>
        <p:blipFill>
          <a:blip r:embed="rId3"/>
          <a:stretch>
            <a:fillRect/>
          </a:stretch>
        </p:blipFill>
        <p:spPr>
          <a:xfrm>
            <a:off x="4964490" y="1325906"/>
            <a:ext cx="7041901" cy="4206187"/>
          </a:xfrm>
          <a:prstGeom prst="rect">
            <a:avLst/>
          </a:prstGeom>
        </p:spPr>
      </p:pic>
      <p:sp>
        <p:nvSpPr>
          <p:cNvPr id="10" name="コンテンツ プレースホルダー 2">
            <a:extLst>
              <a:ext uri="{FF2B5EF4-FFF2-40B4-BE49-F238E27FC236}">
                <a16:creationId xmlns:a16="http://schemas.microsoft.com/office/drawing/2014/main" id="{1FB1657C-5E5B-FE9B-8DF7-E798C05EE3A5}"/>
              </a:ext>
            </a:extLst>
          </p:cNvPr>
          <p:cNvSpPr txBox="1">
            <a:spLocks/>
          </p:cNvSpPr>
          <p:nvPr/>
        </p:nvSpPr>
        <p:spPr>
          <a:xfrm>
            <a:off x="519548" y="5668938"/>
            <a:ext cx="3525230"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t>Top</a:t>
            </a:r>
            <a:r>
              <a:rPr lang="ja-JP" altLang="en-US" dirty="0"/>
              <a:t>ページ</a:t>
            </a:r>
          </a:p>
        </p:txBody>
      </p:sp>
      <p:sp>
        <p:nvSpPr>
          <p:cNvPr id="11" name="コンテンツ プレースホルダー 2">
            <a:extLst>
              <a:ext uri="{FF2B5EF4-FFF2-40B4-BE49-F238E27FC236}">
                <a16:creationId xmlns:a16="http://schemas.microsoft.com/office/drawing/2014/main" id="{E233EFA2-D960-E5B1-C6AC-2491D664AB5C}"/>
              </a:ext>
            </a:extLst>
          </p:cNvPr>
          <p:cNvSpPr txBox="1">
            <a:spLocks/>
          </p:cNvSpPr>
          <p:nvPr/>
        </p:nvSpPr>
        <p:spPr>
          <a:xfrm>
            <a:off x="5140974" y="5668938"/>
            <a:ext cx="5475837" cy="5753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シミュレーション画面</a:t>
            </a:r>
          </a:p>
        </p:txBody>
      </p:sp>
    </p:spTree>
    <p:extLst>
      <p:ext uri="{BB962C8B-B14F-4D97-AF65-F5344CB8AC3E}">
        <p14:creationId xmlns:p14="http://schemas.microsoft.com/office/powerpoint/2010/main" val="236986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C40CA-F083-3C9D-A838-55FD69E4E28F}"/>
              </a:ext>
            </a:extLst>
          </p:cNvPr>
          <p:cNvSpPr>
            <a:spLocks noGrp="1"/>
          </p:cNvSpPr>
          <p:nvPr>
            <p:ph type="title"/>
          </p:nvPr>
        </p:nvSpPr>
        <p:spPr/>
        <p:txBody>
          <a:bodyPr/>
          <a:lstStyle/>
          <a:p>
            <a:r>
              <a:rPr kumimoji="1" lang="en-US" altLang="ja-JP" dirty="0" err="1"/>
              <a:t>Wokwi</a:t>
            </a:r>
            <a:r>
              <a:rPr kumimoji="1" lang="ja-JP" altLang="en-US" dirty="0"/>
              <a:t>同士で</a:t>
            </a:r>
            <a:r>
              <a:rPr kumimoji="1" lang="en-US" altLang="ja-JP" dirty="0"/>
              <a:t>2</a:t>
            </a:r>
            <a:r>
              <a:rPr kumimoji="1" lang="ja-JP" altLang="en-US" dirty="0"/>
              <a:t>台マイコンを接続：説明１</a:t>
            </a:r>
          </a:p>
        </p:txBody>
      </p:sp>
      <p:sp>
        <p:nvSpPr>
          <p:cNvPr id="3" name="コンテンツ プレースホルダー 2">
            <a:extLst>
              <a:ext uri="{FF2B5EF4-FFF2-40B4-BE49-F238E27FC236}">
                <a16:creationId xmlns:a16="http://schemas.microsoft.com/office/drawing/2014/main" id="{F9BA7732-6425-D773-E02C-E5835661F41A}"/>
              </a:ext>
            </a:extLst>
          </p:cNvPr>
          <p:cNvSpPr>
            <a:spLocks noGrp="1"/>
          </p:cNvSpPr>
          <p:nvPr>
            <p:ph idx="1"/>
          </p:nvPr>
        </p:nvSpPr>
        <p:spPr>
          <a:xfrm>
            <a:off x="838200" y="5788025"/>
            <a:ext cx="10515600" cy="1084068"/>
          </a:xfrm>
        </p:spPr>
        <p:txBody>
          <a:bodyPr>
            <a:normAutofit fontScale="92500" lnSpcReduction="10000"/>
          </a:bodyPr>
          <a:lstStyle/>
          <a:p>
            <a:pPr marL="0" indent="0">
              <a:buNone/>
            </a:pPr>
            <a:r>
              <a:rPr lang="en-US" altLang="ja-JP" dirty="0"/>
              <a:t>Web Serial API</a:t>
            </a:r>
            <a:r>
              <a:rPr lang="ja-JP" altLang="en-US" dirty="0"/>
              <a:t>をサポートしているブラウザ、</a:t>
            </a:r>
            <a:r>
              <a:rPr lang="en-US" altLang="ja-JP" dirty="0"/>
              <a:t>Chrome</a:t>
            </a:r>
            <a:r>
              <a:rPr lang="ja-JP" altLang="en-US" dirty="0"/>
              <a:t>など、を使用する必要がある。</a:t>
            </a:r>
            <a:r>
              <a:rPr lang="en-US" altLang="ja-JP" dirty="0"/>
              <a:t>Simulation</a:t>
            </a:r>
            <a:r>
              <a:rPr lang="ja-JP" altLang="en-US" dirty="0"/>
              <a:t>をスタートすると、</a:t>
            </a:r>
            <a:r>
              <a:rPr lang="en-US" altLang="ja-JP" dirty="0"/>
              <a:t>COM</a:t>
            </a:r>
            <a:r>
              <a:rPr lang="ja-JP" altLang="en-US" dirty="0"/>
              <a:t>ポート接続を聞いてくる。その様子は次スライド参照。</a:t>
            </a:r>
            <a:endParaRPr kumimoji="1" lang="ja-JP" altLang="en-US" dirty="0"/>
          </a:p>
        </p:txBody>
      </p:sp>
      <p:pic>
        <p:nvPicPr>
          <p:cNvPr id="5" name="図 4">
            <a:extLst>
              <a:ext uri="{FF2B5EF4-FFF2-40B4-BE49-F238E27FC236}">
                <a16:creationId xmlns:a16="http://schemas.microsoft.com/office/drawing/2014/main" id="{ED059790-B693-B086-B1CD-6A853C29D950}"/>
              </a:ext>
            </a:extLst>
          </p:cNvPr>
          <p:cNvPicPr>
            <a:picLocks noChangeAspect="1"/>
          </p:cNvPicPr>
          <p:nvPr/>
        </p:nvPicPr>
        <p:blipFill>
          <a:blip r:embed="rId2"/>
          <a:stretch>
            <a:fillRect/>
          </a:stretch>
        </p:blipFill>
        <p:spPr>
          <a:xfrm>
            <a:off x="706112" y="1690688"/>
            <a:ext cx="5389888" cy="3855842"/>
          </a:xfrm>
          <a:prstGeom prst="rect">
            <a:avLst/>
          </a:prstGeom>
        </p:spPr>
      </p:pic>
      <p:pic>
        <p:nvPicPr>
          <p:cNvPr id="6" name="図 5">
            <a:extLst>
              <a:ext uri="{FF2B5EF4-FFF2-40B4-BE49-F238E27FC236}">
                <a16:creationId xmlns:a16="http://schemas.microsoft.com/office/drawing/2014/main" id="{DE3A24B7-5B16-2408-70C2-71F7D8B98578}"/>
              </a:ext>
            </a:extLst>
          </p:cNvPr>
          <p:cNvPicPr>
            <a:picLocks noChangeAspect="1"/>
          </p:cNvPicPr>
          <p:nvPr/>
        </p:nvPicPr>
        <p:blipFill>
          <a:blip r:embed="rId2"/>
          <a:stretch>
            <a:fillRect/>
          </a:stretch>
        </p:blipFill>
        <p:spPr>
          <a:xfrm>
            <a:off x="6228088" y="1690688"/>
            <a:ext cx="5389888" cy="3855842"/>
          </a:xfrm>
          <a:prstGeom prst="rect">
            <a:avLst/>
          </a:prstGeom>
        </p:spPr>
      </p:pic>
    </p:spTree>
    <p:extLst>
      <p:ext uri="{BB962C8B-B14F-4D97-AF65-F5344CB8AC3E}">
        <p14:creationId xmlns:p14="http://schemas.microsoft.com/office/powerpoint/2010/main" val="32371040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842</TotalTime>
  <Words>2202</Words>
  <Application>Microsoft Office PowerPoint</Application>
  <PresentationFormat>ワイド画面</PresentationFormat>
  <Paragraphs>289</Paragraphs>
  <Slides>29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ＭＳ ゴシック</vt:lpstr>
      <vt:lpstr>游ゴシック</vt:lpstr>
      <vt:lpstr>游ゴシック Light</vt:lpstr>
      <vt:lpstr>游ゴシック 本文</vt:lpstr>
      <vt:lpstr>Arial</vt:lpstr>
      <vt:lpstr>Office テーマ</vt:lpstr>
      <vt:lpstr>UART通信で試すマイコンのシミュレーション</vt:lpstr>
      <vt:lpstr>本勉強会のテーマ</vt:lpstr>
      <vt:lpstr>UARTとは</vt:lpstr>
      <vt:lpstr>UARTの用途</vt:lpstr>
      <vt:lpstr>シミュレーションツールのどこがいいか</vt:lpstr>
      <vt:lpstr>マイコンのシミュレーションツール</vt:lpstr>
      <vt:lpstr>Tinker CADの画面</vt:lpstr>
      <vt:lpstr>Wokwiの画面</vt:lpstr>
      <vt:lpstr>Wokwi同士で2台マイコンを接続：説明１</vt:lpstr>
      <vt:lpstr>Wokwi同士で2台マイコンを接続：説明2</vt:lpstr>
      <vt:lpstr>Wokwi同士で2台マイコンを接続：説明3</vt:lpstr>
      <vt:lpstr>Wokwi同士で2台マイコンを接続(方法１)</vt:lpstr>
      <vt:lpstr>Wokwi同士で2台マイコンを接続(方法2)</vt:lpstr>
      <vt:lpstr>Wokwi同士で2台マイコンを接続(方法2)</vt:lpstr>
      <vt:lpstr>USBシリアル変換モジュールとは</vt:lpstr>
      <vt:lpstr>WokwiとM5Stack実機の接続</vt:lpstr>
      <vt:lpstr>WokwiとM5Stackで通信を試行した</vt:lpstr>
      <vt:lpstr>ESP32とM5Stack</vt:lpstr>
      <vt:lpstr>M5Stackのどこがいいか</vt:lpstr>
      <vt:lpstr>何でエコーバック試すといいのか</vt:lpstr>
      <vt:lpstr>複数マイコン経由でエコーバックの利点</vt:lpstr>
      <vt:lpstr>シリアル接続、シリアル通信とは</vt:lpstr>
      <vt:lpstr>シリアル通信の具体例</vt:lpstr>
      <vt:lpstr>USB</vt:lpstr>
      <vt:lpstr>COMポートとは</vt:lpstr>
      <vt:lpstr>Virtual COMポートとは</vt:lpstr>
      <vt:lpstr>参考：Arduinoをラズパイと比較すると</vt:lpstr>
      <vt:lpstr>参考：M5Stack側ソース</vt:lpstr>
      <vt:lpstr>参考：Wokwi側ソース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Sakura Potechi</dc:creator>
  <cp:lastModifiedBy>Sakura Potechi</cp:lastModifiedBy>
  <cp:revision>31</cp:revision>
  <dcterms:created xsi:type="dcterms:W3CDTF">2025-01-22T11:35:39Z</dcterms:created>
  <dcterms:modified xsi:type="dcterms:W3CDTF">2025-01-29T14:58:04Z</dcterms:modified>
</cp:coreProperties>
</file>