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32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8" r:id="rId22"/>
    <p:sldId id="353" r:id="rId23"/>
    <p:sldId id="354" r:id="rId24"/>
    <p:sldId id="355" r:id="rId25"/>
    <p:sldId id="356" r:id="rId26"/>
    <p:sldId id="33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5" autoAdjust="0"/>
    <p:restoredTop sz="77681" autoAdjust="0"/>
  </p:normalViewPr>
  <p:slideViewPr>
    <p:cSldViewPr snapToGrid="0" snapToObjects="1">
      <p:cViewPr>
        <p:scale>
          <a:sx n="150" d="100"/>
          <a:sy n="150" d="100"/>
        </p:scale>
        <p:origin x="4992" y="1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CB08-03D2-CC48-BC7A-5F5333DAD70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ABFE-9117-F14C-B4BF-1EDA683C6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low resource usage, we must start functions on-demand.  -&gt; needs to be fast enough, otherwise you’d want them to be running at all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ABFE-9117-F14C-B4BF-1EDA683C6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core concepts: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;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Environments - language-specific customizable containers; the 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ABFE-9117-F14C-B4BF-1EDA683C6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ABFE-9117-F14C-B4BF-1EDA683C61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7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latform9.com" TargetMode="External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latform9.com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765206" y="2948131"/>
            <a:ext cx="5378796" cy="2195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11" name="Shape 111"/>
          <p:cNvSpPr/>
          <p:nvPr/>
        </p:nvSpPr>
        <p:spPr>
          <a:xfrm flipH="1">
            <a:off x="-1" y="2948131"/>
            <a:ext cx="5378797" cy="2195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00050" y="1331184"/>
            <a:ext cx="8343900" cy="2728078"/>
          </a:xfrm>
          <a:prstGeom prst="rect">
            <a:avLst/>
          </a:prstGeom>
        </p:spPr>
        <p:txBody>
          <a:bodyPr anchor="t"/>
          <a:lstStyle>
            <a:lvl1pPr algn="ctr">
              <a:defRPr sz="3300">
                <a:solidFill>
                  <a:srgbClr val="4E586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400050" y="794940"/>
            <a:ext cx="8343900" cy="2893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342900" algn="ctr">
              <a:buClrTx/>
              <a:buSzTx/>
              <a:buFontTx/>
              <a:buNone/>
            </a:lvl2pPr>
            <a:lvl3pPr marL="0" indent="685800" algn="ctr">
              <a:buClrTx/>
              <a:buSzTx/>
              <a:buFontTx/>
              <a:buNone/>
            </a:lvl3pPr>
            <a:lvl4pPr marL="0" indent="1028700" algn="ctr">
              <a:buClrTx/>
              <a:buSzTx/>
              <a:buFontTx/>
              <a:buNone/>
            </a:lvl4pPr>
            <a:lvl5pPr marL="0" indent="1371600" algn="ctr">
              <a:buClrTx/>
              <a:buSzTx/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218357" y="-4497"/>
            <a:ext cx="2707286" cy="55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 flipH="1">
              <a:off x="7775320" y="1932489"/>
              <a:ext cx="4416680" cy="360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B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211" y="0"/>
                  </a:lnTo>
                  <a:lnTo>
                    <a:pt x="21600" y="6087"/>
                  </a:lnTo>
                  <a:lnTo>
                    <a:pt x="22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0"/>
            </a:p>
          </p:txBody>
        </p:sp>
      </p:grp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00050" y="625609"/>
            <a:ext cx="5857876" cy="1790701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" y="133"/>
            <a:ext cx="9143999" cy="373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34" name="Shape 134"/>
          <p:cNvSpPr/>
          <p:nvPr/>
        </p:nvSpPr>
        <p:spPr>
          <a:xfrm flipH="1">
            <a:off x="1" y="133"/>
            <a:ext cx="9143999" cy="373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00051" y="115909"/>
            <a:ext cx="8343901" cy="990875"/>
          </a:xfrm>
          <a:prstGeom prst="rect">
            <a:avLst/>
          </a:prstGeom>
        </p:spPr>
        <p:txBody>
          <a:bodyPr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700" y="2154160"/>
            <a:ext cx="3508598" cy="158764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143000" y="4848896"/>
            <a:ext cx="6858000" cy="29460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rIns="34289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105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http://platform9.com</a:t>
            </a:r>
            <a:r>
              <a:rPr sz="1050"/>
              <a:t> / @Platform9Sys</a:t>
            </a:r>
          </a:p>
        </p:txBody>
      </p:sp>
      <p:pic>
        <p:nvPicPr>
          <p:cNvPr id="15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818" y="4880275"/>
            <a:ext cx="986382" cy="24536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142998" y="4"/>
            <a:ext cx="2607974" cy="106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342900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54" name="Shape 154"/>
          <p:cNvSpPr/>
          <p:nvPr/>
        </p:nvSpPr>
        <p:spPr>
          <a:xfrm>
            <a:off x="1143000" y="374420"/>
            <a:ext cx="329245" cy="268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342900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543050" y="109638"/>
            <a:ext cx="6057900" cy="794709"/>
          </a:xfrm>
          <a:prstGeom prst="rect">
            <a:avLst/>
          </a:prstGeom>
        </p:spPr>
        <p:txBody>
          <a:bodyPr/>
          <a:lstStyle>
            <a:lvl1pPr defTabSz="685800"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7370761" y="4880782"/>
            <a:ext cx="230190" cy="230832"/>
          </a:xfrm>
          <a:prstGeom prst="rect">
            <a:avLst/>
          </a:prstGeom>
        </p:spPr>
        <p:txBody>
          <a:bodyPr/>
          <a:lstStyle>
            <a:lvl1pPr defTabSz="342900">
              <a:defRPr>
                <a:solidFill>
                  <a:srgbClr val="F2F2F2"/>
                </a:solidFill>
              </a:defRPr>
            </a:lvl1pPr>
          </a:lstStyle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143000" y="4848896"/>
            <a:ext cx="6858000" cy="29460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rIns="34289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105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http://platform9.com</a:t>
            </a:r>
            <a:r>
              <a:rPr sz="1050"/>
              <a:t> / @Platform9Sys</a:t>
            </a:r>
          </a:p>
        </p:txBody>
      </p:sp>
      <p:pic>
        <p:nvPicPr>
          <p:cNvPr id="16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818" y="4880275"/>
            <a:ext cx="986382" cy="2453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142998" y="4"/>
            <a:ext cx="2607974" cy="106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342900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66" name="Shape 166"/>
          <p:cNvSpPr/>
          <p:nvPr/>
        </p:nvSpPr>
        <p:spPr>
          <a:xfrm>
            <a:off x="1143000" y="374420"/>
            <a:ext cx="329245" cy="268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342900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543050" y="109638"/>
            <a:ext cx="6057900" cy="794709"/>
          </a:xfrm>
          <a:prstGeom prst="rect">
            <a:avLst/>
          </a:prstGeom>
        </p:spPr>
        <p:txBody>
          <a:bodyPr/>
          <a:lstStyle>
            <a:lvl1pPr defTabSz="685800"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1543050" y="1074833"/>
            <a:ext cx="6057900" cy="3557890"/>
          </a:xfrm>
          <a:prstGeom prst="rect">
            <a:avLst/>
          </a:prstGeom>
        </p:spPr>
        <p:txBody>
          <a:bodyPr/>
          <a:lstStyle>
            <a:lvl1pPr marL="152400" indent="-152400" defTabSz="685800">
              <a:buClrTx/>
              <a:defRPr sz="2700">
                <a:latin typeface="Avenir Book"/>
                <a:ea typeface="Avenir Book"/>
                <a:cs typeface="Avenir Book"/>
                <a:sym typeface="Avenir Book"/>
              </a:defRPr>
            </a:lvl1pPr>
            <a:lvl2pPr marL="607423" indent="-264523" defTabSz="685800">
              <a:buClrTx/>
              <a:defRPr sz="2700">
                <a:latin typeface="Avenir Book"/>
                <a:ea typeface="Avenir Book"/>
                <a:cs typeface="Avenir Book"/>
                <a:sym typeface="Avenir Book"/>
              </a:defRPr>
            </a:lvl2pPr>
            <a:lvl3pPr marL="1034143" indent="-348343" defTabSz="685800">
              <a:buClrTx/>
              <a:defRPr sz="2100">
                <a:latin typeface="Avenir Book"/>
                <a:ea typeface="Avenir Book"/>
                <a:cs typeface="Avenir Book"/>
                <a:sym typeface="Avenir Book"/>
              </a:defRPr>
            </a:lvl3pPr>
            <a:lvl4pPr marL="1420586" indent="-391886" defTabSz="685800">
              <a:buClrTx/>
              <a:defRPr sz="2100">
                <a:latin typeface="Avenir Book"/>
                <a:ea typeface="Avenir Book"/>
                <a:cs typeface="Avenir Book"/>
                <a:sym typeface="Avenir Book"/>
              </a:defRPr>
            </a:lvl4pPr>
            <a:lvl5pPr marL="1819469" indent="-447869" defTabSz="685800">
              <a:buClrTx/>
              <a:defRPr sz="21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7370761" y="4880782"/>
            <a:ext cx="230190" cy="230832"/>
          </a:xfrm>
          <a:prstGeom prst="rect">
            <a:avLst/>
          </a:prstGeom>
        </p:spPr>
        <p:txBody>
          <a:bodyPr/>
          <a:lstStyle>
            <a:lvl1pPr defTabSz="342900">
              <a:defRPr>
                <a:solidFill>
                  <a:srgbClr val="F2F2F2"/>
                </a:solidFill>
              </a:defRPr>
            </a:lvl1pPr>
          </a:lstStyle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half" idx="1"/>
          </p:nvPr>
        </p:nvSpPr>
        <p:spPr>
          <a:xfrm>
            <a:off x="412866" y="1063228"/>
            <a:ext cx="4101984" cy="36516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6606862" y="-1"/>
            <a:ext cx="2537140" cy="48517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00050" y="109638"/>
            <a:ext cx="5762212" cy="794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00050" y="1284668"/>
            <a:ext cx="5762212" cy="334805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350"/>
            </a:lvl1pPr>
            <a:lvl2pPr marL="0" indent="342900">
              <a:buClrTx/>
              <a:buSzTx/>
              <a:buFontTx/>
              <a:buNone/>
              <a:defRPr sz="1350"/>
            </a:lvl2pPr>
            <a:lvl3pPr marL="0" indent="685800">
              <a:buClrTx/>
              <a:buSzTx/>
              <a:buFontTx/>
              <a:buNone/>
              <a:defRPr sz="1350"/>
            </a:lvl3pPr>
            <a:lvl4pPr marL="0" indent="1028700">
              <a:buClrTx/>
              <a:buSzTx/>
              <a:buFontTx/>
              <a:buNone/>
              <a:defRPr sz="1350"/>
            </a:lvl4pPr>
            <a:lvl5pPr marL="0" indent="1371600">
              <a:buClrTx/>
              <a:buSzTx/>
              <a:buFontTx/>
              <a:buNone/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00051" y="742950"/>
            <a:ext cx="5762594" cy="314325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800">
                <a:latin typeface="Avenir LT Std 65 Medium"/>
                <a:ea typeface="Avenir LT Std 65 Medium"/>
                <a:cs typeface="Avenir LT Std 65 Medium"/>
                <a:sym typeface="Avenir LT Std 65 Medium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2" name="Shape 52"/>
          <p:cNvSpPr/>
          <p:nvPr/>
        </p:nvSpPr>
        <p:spPr>
          <a:xfrm>
            <a:off x="6606469" y="0"/>
            <a:ext cx="2537531" cy="1628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323" y="0"/>
                </a:lnTo>
                <a:lnTo>
                  <a:pt x="21600" y="7828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53" name="Shape 53"/>
          <p:cNvSpPr/>
          <p:nvPr/>
        </p:nvSpPr>
        <p:spPr>
          <a:xfrm>
            <a:off x="5940379" y="3550484"/>
            <a:ext cx="3203621" cy="1307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BB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54" name="Shape 54"/>
          <p:cNvSpPr/>
          <p:nvPr/>
        </p:nvSpPr>
        <p:spPr>
          <a:xfrm rot="10800000" flipV="1">
            <a:off x="7701079" y="0"/>
            <a:ext cx="1442919" cy="58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7BB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606862" y="-1"/>
            <a:ext cx="2537140" cy="48517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63" name="Shape 63"/>
          <p:cNvSpPr/>
          <p:nvPr/>
        </p:nvSpPr>
        <p:spPr>
          <a:xfrm>
            <a:off x="6606862" y="3816241"/>
            <a:ext cx="2537138" cy="1035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2198" y="109638"/>
            <a:ext cx="5793946" cy="794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00050" y="1074833"/>
            <a:ext cx="5793946" cy="3557890"/>
          </a:xfrm>
          <a:prstGeom prst="rect">
            <a:avLst/>
          </a:prstGeom>
        </p:spPr>
        <p:txBody>
          <a:bodyPr/>
          <a:lstStyle>
            <a:lvl1pPr marL="214313" indent="-214313">
              <a:defRPr sz="1200"/>
            </a:lvl1pPr>
            <a:lvl2pPr marL="557213" indent="-214313">
              <a:defRPr sz="1200"/>
            </a:lvl2pPr>
            <a:lvl3pPr marL="900113" indent="-214313">
              <a:defRPr sz="1200"/>
            </a:lvl3pPr>
            <a:lvl4pPr marL="1243013" indent="-214313">
              <a:defRPr sz="1200"/>
            </a:lvl4pPr>
            <a:lvl5pPr marL="1585913" indent="-214313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1" y="2234280"/>
            <a:ext cx="3316010" cy="1353436"/>
          </a:xfrm>
          <a:prstGeom prst="rect">
            <a:avLst/>
          </a:prstGeom>
          <a:solidFill>
            <a:srgbClr val="007BB6"/>
          </a:solidFill>
          <a:ln w="12700">
            <a:solidFill>
              <a:srgbClr val="007DA9"/>
            </a:solidFill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74" name="Shape 74"/>
          <p:cNvSpPr/>
          <p:nvPr/>
        </p:nvSpPr>
        <p:spPr>
          <a:xfrm>
            <a:off x="0" y="2234277"/>
            <a:ext cx="3316009" cy="270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BB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75" name="Shape 75"/>
          <p:cNvSpPr/>
          <p:nvPr/>
        </p:nvSpPr>
        <p:spPr>
          <a:xfrm>
            <a:off x="-5715" y="0"/>
            <a:ext cx="9149717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2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6827" y="21600"/>
                </a:lnTo>
                <a:lnTo>
                  <a:pt x="0" y="938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858" y="471582"/>
            <a:ext cx="2388049" cy="5940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915476" y="1065609"/>
            <a:ext cx="5828475" cy="2304880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897975" y="4243444"/>
            <a:ext cx="2836070" cy="69770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500">
                <a:solidFill>
                  <a:schemeClr val="accent1"/>
                </a:solidFill>
              </a:defRPr>
            </a:lvl1pPr>
            <a:lvl2pPr marL="485763" indent="-142871" algn="ctr">
              <a:buClrTx/>
              <a:buFontTx/>
              <a:defRPr sz="1500">
                <a:solidFill>
                  <a:schemeClr val="accent1"/>
                </a:solidFill>
              </a:defRPr>
            </a:lvl2pPr>
            <a:lvl3pPr algn="ctr">
              <a:buClrTx/>
              <a:buFontTx/>
              <a:defRPr sz="1500">
                <a:solidFill>
                  <a:schemeClr val="accent1"/>
                </a:solidFill>
              </a:defRPr>
            </a:lvl3pPr>
            <a:lvl4pPr marL="1219169" indent="-190495" algn="ctr">
              <a:buClrTx/>
              <a:buFontTx/>
              <a:defRPr sz="1500">
                <a:solidFill>
                  <a:schemeClr val="accent1"/>
                </a:solidFill>
              </a:defRPr>
            </a:lvl4pPr>
            <a:lvl5pPr marL="1562061" indent="-190495" algn="ctr">
              <a:buClrTx/>
              <a:buFontTx/>
              <a:defRPr sz="1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-10886" y="1667498"/>
            <a:ext cx="2759511" cy="1126300"/>
          </a:xfrm>
          <a:prstGeom prst="diamond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rot="10800000">
            <a:off x="2607819" y="4341817"/>
            <a:ext cx="3928362" cy="801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00050" y="841772"/>
            <a:ext cx="8343900" cy="1790701"/>
          </a:xfrm>
          <a:prstGeom prst="rect">
            <a:avLst/>
          </a:prstGeo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400050" y="2701528"/>
            <a:ext cx="8343900" cy="124182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0" indent="342892" algn="ctr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685783" algn="ctr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1028674" algn="ctr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1371566" algn="ctr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607819" y="-4497"/>
            <a:ext cx="3928362" cy="801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91" name="Shape 91"/>
          <p:cNvSpPr/>
          <p:nvPr/>
        </p:nvSpPr>
        <p:spPr>
          <a:xfrm>
            <a:off x="3899516" y="248237"/>
            <a:ext cx="1344969" cy="548952"/>
          </a:xfrm>
          <a:prstGeom prst="diamond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00050" y="841772"/>
            <a:ext cx="8343900" cy="1790701"/>
          </a:xfrm>
          <a:prstGeom prst="rect">
            <a:avLst/>
          </a:prstGeom>
        </p:spPr>
        <p:txBody>
          <a:bodyPr anchor="b"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400050" y="2701528"/>
            <a:ext cx="8343900" cy="124182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7BB6"/>
                </a:solidFill>
              </a:defRPr>
            </a:lvl1pPr>
            <a:lvl2pPr marL="0" indent="342892" algn="ctr">
              <a:buClrTx/>
              <a:buSzTx/>
              <a:buFontTx/>
              <a:buNone/>
              <a:defRPr>
                <a:solidFill>
                  <a:srgbClr val="007BB6"/>
                </a:solidFill>
              </a:defRPr>
            </a:lvl2pPr>
            <a:lvl3pPr marL="0" indent="685783" algn="ctr">
              <a:buClrTx/>
              <a:buSzTx/>
              <a:buFontTx/>
              <a:buNone/>
              <a:defRPr>
                <a:solidFill>
                  <a:srgbClr val="007BB6"/>
                </a:solidFill>
              </a:defRPr>
            </a:lvl3pPr>
            <a:lvl4pPr marL="0" indent="1028674" algn="ctr">
              <a:buClrTx/>
              <a:buSzTx/>
              <a:buFontTx/>
              <a:buNone/>
              <a:defRPr>
                <a:solidFill>
                  <a:srgbClr val="007BB6"/>
                </a:solidFill>
              </a:defRPr>
            </a:lvl4pPr>
            <a:lvl5pPr marL="0" indent="1371566" algn="ctr">
              <a:buClrTx/>
              <a:buSzTx/>
              <a:buFontTx/>
              <a:buNone/>
              <a:defRPr>
                <a:solidFill>
                  <a:srgbClr val="007BB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pic>
        <p:nvPicPr>
          <p:cNvPr id="10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606" y="3943351"/>
            <a:ext cx="994789" cy="87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074606" y="226824"/>
            <a:ext cx="994789" cy="87044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323011" y="4651847"/>
            <a:ext cx="230189" cy="230832"/>
          </a:xfrm>
          <a:prstGeom prst="rect">
            <a:avLst/>
          </a:prstGeom>
        </p:spPr>
        <p:txBody>
          <a:bodyPr/>
          <a:lstStyle/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"/>
            <a:ext cx="2607974" cy="106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3" name="Shape 3"/>
          <p:cNvSpPr/>
          <p:nvPr/>
        </p:nvSpPr>
        <p:spPr>
          <a:xfrm>
            <a:off x="0" y="374420"/>
            <a:ext cx="329245" cy="268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4" name="Shape 4"/>
          <p:cNvSpPr/>
          <p:nvPr/>
        </p:nvSpPr>
        <p:spPr>
          <a:xfrm>
            <a:off x="0" y="4848896"/>
            <a:ext cx="9144000" cy="29460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66818" y="4880275"/>
            <a:ext cx="986382" cy="2453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00051" y="109636"/>
            <a:ext cx="8331085" cy="798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00051" y="1064454"/>
            <a:ext cx="8331085" cy="365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500945" y="4887544"/>
            <a:ext cx="230190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F0F0F0"/>
                </a:solidFill>
              </a:defRPr>
            </a:lvl1pPr>
          </a:lstStyle>
          <a:p>
            <a:fld id="{D9C5593C-351A-E747-A010-EE4F61A0B1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5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1pPr>
      <a:lvl2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2pPr>
      <a:lvl3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3pPr>
      <a:lvl4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4pPr>
      <a:lvl5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5pPr>
      <a:lvl6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6pPr>
      <a:lvl7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7pPr>
      <a:lvl8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8pPr>
      <a:lvl9pPr marL="0" marR="0" indent="0" algn="l" defTabSz="685783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LT Std 65 Medium"/>
          <a:ea typeface="Avenir LT Std 65 Medium"/>
          <a:cs typeface="Avenir LT Std 65 Medium"/>
          <a:sym typeface="Avenir LT Std 65 Medium"/>
        </a:defRPr>
      </a:lvl9pPr>
    </p:titleStyle>
    <p:bodyStyle>
      <a:lvl1pPr marL="171445" marR="0" indent="-171445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1pPr>
      <a:lvl2pPr marL="514337" marR="0" indent="-171445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2pPr>
      <a:lvl3pPr marL="857228" marR="0" indent="-171445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3pPr>
      <a:lvl4pPr marL="1200119" marR="0" indent="-171445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4pPr>
      <a:lvl5pPr marL="1543012" marR="0" indent="-171445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5pPr>
      <a:lvl6pPr marL="1943051" marR="0" indent="-228594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6pPr>
      <a:lvl7pPr marL="2285943" marR="0" indent="-228594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7pPr>
      <a:lvl8pPr marL="2628834" marR="0" indent="-228594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8pPr>
      <a:lvl9pPr marL="2971726" marR="0" indent="-228593" algn="l" defTabSz="685783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4E5861"/>
          </a:solidFill>
          <a:uFillTx/>
          <a:latin typeface="+mn-lt"/>
          <a:ea typeface="+mn-ea"/>
          <a:cs typeface="+mn-cs"/>
          <a:sym typeface="Avenir LT Std 45 Book"/>
        </a:defRPr>
      </a:lvl9pPr>
    </p:bodyStyle>
    <p:otherStyle>
      <a:lvl1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1pPr>
      <a:lvl2pPr marL="0" marR="0" indent="3429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2pPr>
      <a:lvl3pPr marL="0" marR="0" indent="6858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3pPr>
      <a:lvl4pPr marL="0" marR="0" indent="10287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4pPr>
      <a:lvl5pPr marL="0" marR="0" indent="13716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5pPr>
      <a:lvl6pPr marL="0" marR="0" indent="17145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6pPr>
      <a:lvl7pPr marL="0" marR="0" indent="20574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7pPr>
      <a:lvl8pPr marL="0" marR="0" indent="24003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8pPr>
      <a:lvl9pPr marL="0" marR="0" indent="274320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45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ission.io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ission.io/" TargetMode="External"/><Relationship Id="rId4" Type="http://schemas.openxmlformats.org/officeDocument/2006/relationships/hyperlink" Target="http://slack.fission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ssion/fiss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151609" y="818355"/>
            <a:ext cx="5828475" cy="2304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 smtClean="0"/>
              <a:t>Fission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Open Source </a:t>
            </a:r>
            <a:r>
              <a:rPr lang="en-US" sz="2000" dirty="0"/>
              <a:t>Serverless Functions </a:t>
            </a:r>
            <a:r>
              <a:rPr lang="en-US" sz="2000" dirty="0" smtClean="0"/>
              <a:t>For Kubernetes</a:t>
            </a:r>
            <a:endParaRPr sz="2000" dirty="0"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4151609" y="2774381"/>
            <a:ext cx="2836070" cy="69770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Soam Vasani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Software Engineer, Platform9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93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69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25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3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52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36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521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45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7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896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7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as a Service: Motivatio</a:t>
            </a:r>
            <a:r>
              <a:rPr lang="en-US" dirty="0" smtClean="0"/>
              <a:t>n and background</a:t>
            </a:r>
          </a:p>
          <a:p>
            <a:endParaRPr lang="en-US" dirty="0"/>
          </a:p>
          <a:p>
            <a:r>
              <a:rPr lang="en-US" dirty="0" smtClean="0"/>
              <a:t>Fission: What it is and how it works</a:t>
            </a:r>
          </a:p>
          <a:p>
            <a:endParaRPr lang="en-US" dirty="0"/>
          </a:p>
          <a:p>
            <a:r>
              <a:rPr lang="en-US" dirty="0" smtClean="0"/>
              <a:t>Demos</a:t>
            </a:r>
          </a:p>
          <a:p>
            <a:endParaRPr lang="en-US" dirty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~Small REST APIs</a:t>
            </a:r>
          </a:p>
          <a:p>
            <a:endParaRPr lang="en-US" dirty="0"/>
          </a:p>
          <a:p>
            <a:r>
              <a:rPr lang="en-US" dirty="0" err="1" smtClean="0"/>
              <a:t>Webhook</a:t>
            </a:r>
            <a:r>
              <a:rPr lang="en-US" dirty="0" smtClean="0"/>
              <a:t> implementations</a:t>
            </a:r>
          </a:p>
          <a:p>
            <a:endParaRPr lang="en-US" dirty="0"/>
          </a:p>
          <a:p>
            <a:r>
              <a:rPr lang="en-US" dirty="0" smtClean="0"/>
              <a:t>Kubernetes watch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39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23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6" y="1063228"/>
            <a:ext cx="6622934" cy="3651648"/>
          </a:xfrm>
        </p:spPr>
        <p:txBody>
          <a:bodyPr/>
          <a:lstStyle/>
          <a:p>
            <a:r>
              <a:rPr lang="en-US" dirty="0"/>
              <a:t>Open sourced Nov 2016</a:t>
            </a:r>
          </a:p>
          <a:p>
            <a:r>
              <a:rPr lang="en-US" dirty="0"/>
              <a:t>Currently alpha; beta in Nov </a:t>
            </a:r>
            <a:r>
              <a:rPr lang="en-US" dirty="0" smtClean="0"/>
              <a:t>2017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Healthy community</a:t>
            </a:r>
            <a:r>
              <a:rPr lang="en-US" dirty="0" smtClean="0"/>
              <a:t>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1900 </a:t>
            </a:r>
            <a:r>
              <a:rPr lang="en-US" dirty="0" err="1"/>
              <a:t>Github</a:t>
            </a:r>
            <a:r>
              <a:rPr lang="en-US" dirty="0"/>
              <a:t> stars, 33 contributors, 165 on the Slack</a:t>
            </a:r>
          </a:p>
        </p:txBody>
      </p:sp>
    </p:spTree>
    <p:extLst>
      <p:ext uri="{BB962C8B-B14F-4D97-AF65-F5344CB8AC3E}">
        <p14:creationId xmlns:p14="http://schemas.microsoft.com/office/powerpoint/2010/main" val="12374963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Near-Future Roadmap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8079201" cy="3651648"/>
          </a:xfrm>
        </p:spPr>
        <p:txBody>
          <a:bodyPr>
            <a:normAutofit/>
          </a:bodyPr>
          <a:lstStyle/>
          <a:p>
            <a:r>
              <a:rPr lang="en-US" dirty="0"/>
              <a:t>More powerful environments (packages, compile 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Composing functions together into Workflows</a:t>
            </a:r>
            <a:endParaRPr lang="en-US" dirty="0"/>
          </a:p>
          <a:p>
            <a:r>
              <a:rPr lang="en-US" dirty="0" smtClean="0"/>
              <a:t>Deployment and testing: incremental </a:t>
            </a:r>
            <a:r>
              <a:rPr lang="en-US" dirty="0"/>
              <a:t>updates, </a:t>
            </a:r>
            <a:r>
              <a:rPr lang="en-US" dirty="0" smtClean="0"/>
              <a:t>unit testing</a:t>
            </a:r>
            <a:endParaRPr lang="en-US" dirty="0"/>
          </a:p>
          <a:p>
            <a:r>
              <a:rPr lang="en-US" dirty="0"/>
              <a:t>Event queues (</a:t>
            </a:r>
            <a:r>
              <a:rPr lang="en-US" dirty="0" err="1"/>
              <a:t>NATS.io</a:t>
            </a:r>
            <a:r>
              <a:rPr lang="en-US" dirty="0"/>
              <a:t>; cloud-specific queues)</a:t>
            </a:r>
          </a:p>
          <a:p>
            <a:r>
              <a:rPr lang="en-US" dirty="0"/>
              <a:t>Monitoring: Prometheus, </a:t>
            </a:r>
            <a:r>
              <a:rPr lang="en-US" dirty="0" err="1"/>
              <a:t>OpenTracing</a:t>
            </a:r>
            <a:r>
              <a:rPr lang="en-US" dirty="0"/>
              <a:t>/</a:t>
            </a:r>
            <a:r>
              <a:rPr lang="en-US" dirty="0" err="1"/>
              <a:t>Zipkin</a:t>
            </a:r>
            <a:endParaRPr lang="en-US" dirty="0"/>
          </a:p>
          <a:p>
            <a:r>
              <a:rPr lang="en-US" dirty="0"/>
              <a:t>Better K8s integration (</a:t>
            </a:r>
            <a:r>
              <a:rPr lang="en-US" dirty="0" err="1"/>
              <a:t>ThirdPartyResources</a:t>
            </a:r>
            <a:r>
              <a:rPr lang="en-US" dirty="0"/>
              <a:t>, Ingress,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Autoscaling</a:t>
            </a:r>
            <a:r>
              <a:rPr lang="en-US" dirty="0"/>
              <a:t> for functions</a:t>
            </a:r>
          </a:p>
          <a:p>
            <a:r>
              <a:rPr lang="en-US" dirty="0"/>
              <a:t>Fission UI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27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5784735" cy="3651648"/>
          </a:xfrm>
        </p:spPr>
        <p:txBody>
          <a:bodyPr/>
          <a:lstStyle/>
          <a:p>
            <a:r>
              <a:rPr lang="en-US" dirty="0" smtClean="0"/>
              <a:t>Fission is a lightweight, open source FaaS framework </a:t>
            </a:r>
          </a:p>
          <a:p>
            <a:endParaRPr lang="en-US" dirty="0"/>
          </a:p>
          <a:p>
            <a:r>
              <a:rPr lang="en-US" dirty="0" smtClean="0"/>
              <a:t>Runs everywhere that Kubernetes runs: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cloud, your own infrastructure, </a:t>
            </a:r>
          </a:p>
          <a:p>
            <a:pPr lvl="1"/>
            <a:r>
              <a:rPr lang="en-US" dirty="0" smtClean="0"/>
              <a:t>Or your laptop</a:t>
            </a:r>
          </a:p>
          <a:p>
            <a:endParaRPr lang="en-US" dirty="0"/>
          </a:p>
          <a:p>
            <a:r>
              <a:rPr lang="en-US" dirty="0" smtClean="0"/>
              <a:t>Head to </a:t>
            </a:r>
            <a:r>
              <a:rPr lang="en-US" dirty="0" smtClean="0">
                <a:hlinkClick r:id="rId3"/>
              </a:rPr>
              <a:t>http://fission.io</a:t>
            </a:r>
            <a:r>
              <a:rPr lang="en-US" dirty="0" smtClean="0"/>
              <a:t> for setup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10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6" y="1063228"/>
            <a:ext cx="7130934" cy="3651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github.com/fission/fission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Web: </a:t>
            </a:r>
            <a:r>
              <a:rPr lang="en-US" b="1" u="sng" dirty="0">
                <a:hlinkClick r:id="rId3"/>
              </a:rPr>
              <a:t>http://</a:t>
            </a:r>
            <a:r>
              <a:rPr lang="en-US" b="1" u="sng" dirty="0" smtClean="0">
                <a:hlinkClick r:id="rId3"/>
              </a:rPr>
              <a:t>fission.io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Slack: </a:t>
            </a:r>
            <a:r>
              <a:rPr lang="en-US" b="1" u="sng" dirty="0">
                <a:hlinkClick r:id="rId4"/>
              </a:rPr>
              <a:t>http://</a:t>
            </a:r>
            <a:r>
              <a:rPr lang="en-US" b="1" u="sng" dirty="0" smtClean="0">
                <a:hlinkClick r:id="rId4"/>
              </a:rPr>
              <a:t>slack.fission.io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Twitter: </a:t>
            </a:r>
            <a:endParaRPr lang="en-US" dirty="0"/>
          </a:p>
          <a:p>
            <a:pPr marL="342892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fissionio</a:t>
            </a:r>
            <a:endParaRPr lang="en-US" dirty="0"/>
          </a:p>
          <a:p>
            <a:pPr marL="342892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soamv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06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6" y="1063228"/>
            <a:ext cx="6191134" cy="3651648"/>
          </a:xfrm>
        </p:spPr>
        <p:txBody>
          <a:bodyPr/>
          <a:lstStyle/>
          <a:p>
            <a:r>
              <a:rPr lang="en-US" dirty="0" smtClean="0"/>
              <a:t>Brought uniformity to a complex space</a:t>
            </a:r>
          </a:p>
          <a:p>
            <a:endParaRPr lang="en-US" dirty="0"/>
          </a:p>
          <a:p>
            <a:r>
              <a:rPr lang="en-US" dirty="0" smtClean="0"/>
              <a:t>Somewhat heavyweight:</a:t>
            </a:r>
          </a:p>
          <a:p>
            <a:pPr lvl="1"/>
            <a:r>
              <a:rPr lang="en-US" dirty="0" smtClean="0"/>
              <a:t>Image management, versioning etc.</a:t>
            </a:r>
          </a:p>
          <a:p>
            <a:pPr lvl="1"/>
            <a:r>
              <a:rPr lang="en-US" dirty="0" smtClean="0"/>
              <a:t>Registry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6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6910801" cy="3651648"/>
          </a:xfrm>
        </p:spPr>
        <p:txBody>
          <a:bodyPr/>
          <a:lstStyle/>
          <a:p>
            <a:r>
              <a:rPr lang="en-US" dirty="0" smtClean="0"/>
              <a:t>We’re moving to a world with a lot of small services</a:t>
            </a:r>
          </a:p>
          <a:p>
            <a:endParaRPr lang="en-US" dirty="0"/>
          </a:p>
          <a:p>
            <a:r>
              <a:rPr lang="en-US" dirty="0" smtClean="0"/>
              <a:t>Rarely-used services still need minimum resource allocation</a:t>
            </a:r>
          </a:p>
          <a:p>
            <a:endParaRPr lang="en-US" dirty="0"/>
          </a:p>
          <a:p>
            <a:r>
              <a:rPr lang="en-US" dirty="0" smtClean="0"/>
              <a:t>Cluster capacity as a function of deployment size vs. actual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08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7139401" cy="3651648"/>
          </a:xfrm>
        </p:spPr>
        <p:txBody>
          <a:bodyPr/>
          <a:lstStyle/>
          <a:p>
            <a:r>
              <a:rPr lang="en-US" dirty="0"/>
              <a:t>What if we had the power of containers but very light dev workflows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if we could have cluster capacity as a proportion of actual service usage?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08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7291801" cy="3651648"/>
          </a:xfrm>
        </p:spPr>
        <p:txBody>
          <a:bodyPr/>
          <a:lstStyle/>
          <a:p>
            <a:r>
              <a:rPr lang="en-US" dirty="0"/>
              <a:t>Short-lived stateless “functions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/>
              <a:t>/ function / module </a:t>
            </a:r>
            <a:r>
              <a:rPr lang="en-US" dirty="0" smtClean="0"/>
              <a:t>level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/>
              <a:t>with an Event / HTTP / other trigger; activated on request only </a:t>
            </a:r>
          </a:p>
          <a:p>
            <a:endParaRPr lang="en-US" dirty="0" smtClean="0"/>
          </a:p>
          <a:p>
            <a:r>
              <a:rPr lang="en-US" dirty="0" smtClean="0"/>
              <a:t>Fast </a:t>
            </a:r>
            <a:r>
              <a:rPr lang="en-US" dirty="0"/>
              <a:t>on-demand start (“</a:t>
            </a:r>
            <a:r>
              <a:rPr lang="en-US" i="1" dirty="0"/>
              <a:t>cold start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418231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6" y="1063228"/>
            <a:ext cx="6546734" cy="3651648"/>
          </a:xfrm>
        </p:spPr>
        <p:txBody>
          <a:bodyPr/>
          <a:lstStyle/>
          <a:p>
            <a:r>
              <a:rPr lang="en-US" dirty="0" smtClean="0"/>
              <a:t>Open source FaaS framework for Kubernetes 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y Platform9 Systems + many open source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62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Fission: FaaS on Kubernetes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Environments: “Generic” </a:t>
            </a:r>
            <a:r>
              <a:rPr lang="en-US" dirty="0" smtClean="0"/>
              <a:t>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787497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Fission: 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865" y="1063228"/>
            <a:ext cx="7198667" cy="3651648"/>
          </a:xfrm>
        </p:spPr>
        <p:txBody>
          <a:bodyPr/>
          <a:lstStyle/>
          <a:p>
            <a:r>
              <a:rPr lang="en-US"/>
              <a:t>Pool of “generic” containers for </a:t>
            </a:r>
            <a:r>
              <a:rPr lang="en-US"/>
              <a:t>each </a:t>
            </a:r>
            <a:r>
              <a:rPr lang="en-US" smtClean="0"/>
              <a:t>environment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 dirty="0"/>
              <a:t>Functions loaded on demand</a:t>
            </a:r>
          </a:p>
        </p:txBody>
      </p:sp>
    </p:spTree>
    <p:extLst>
      <p:ext uri="{BB962C8B-B14F-4D97-AF65-F5344CB8AC3E}">
        <p14:creationId xmlns:p14="http://schemas.microsoft.com/office/powerpoint/2010/main" val="6972393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latform9">
  <a:themeElements>
    <a:clrScheme name="Platform9 - Content Slides">
      <a:dk1>
        <a:srgbClr val="4E5861"/>
      </a:dk1>
      <a:lt1>
        <a:srgbClr val="FFFFFF"/>
      </a:lt1>
      <a:dk2>
        <a:srgbClr val="A7A7A7"/>
      </a:dk2>
      <a:lt2>
        <a:srgbClr val="535353"/>
      </a:lt2>
      <a:accent1>
        <a:srgbClr val="00ABE8"/>
      </a:accent1>
      <a:accent2>
        <a:srgbClr val="00B2BA"/>
      </a:accent2>
      <a:accent3>
        <a:srgbClr val="F58022"/>
      </a:accent3>
      <a:accent4>
        <a:srgbClr val="EE3124"/>
      </a:accent4>
      <a:accent5>
        <a:srgbClr val="2CC3F3"/>
      </a:accent5>
      <a:accent6>
        <a:srgbClr val="73808B"/>
      </a:accent6>
      <a:hlink>
        <a:srgbClr val="0000FF"/>
      </a:hlink>
      <a:folHlink>
        <a:srgbClr val="FF00FF"/>
      </a:folHlink>
    </a:clrScheme>
    <a:fontScheme name="Platform9 - Content Slides">
      <a:majorFont>
        <a:latin typeface="Helvetica"/>
        <a:ea typeface="Helvetica"/>
        <a:cs typeface="Helvetica"/>
      </a:majorFont>
      <a:minorFont>
        <a:latin typeface="Avenir LT Std 45 Book"/>
        <a:ea typeface="Avenir LT Std 45 Book"/>
        <a:cs typeface="Avenir LT Std 45 Book"/>
      </a:minorFont>
    </a:fontScheme>
    <a:fmtScheme name="Platform9 - 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E5861"/>
            </a:solidFill>
            <a:effectLst/>
            <a:uFillTx/>
            <a:latin typeface="+mn-lt"/>
            <a:ea typeface="+mn-ea"/>
            <a:cs typeface="+mn-cs"/>
            <a:sym typeface="Avenir LT Std 45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E5861"/>
            </a:solidFill>
            <a:effectLst/>
            <a:uFillTx/>
            <a:latin typeface="+mn-lt"/>
            <a:ea typeface="+mn-ea"/>
            <a:cs typeface="+mn-cs"/>
            <a:sym typeface="Avenir LT Std 45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latform9" id="{54676503-F4CE-DA42-9ABF-DED23E7EAA45}" vid="{4A056E92-6957-BC4C-82EC-7EBCDA701D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platform9</Template>
  <TotalTime>19522</TotalTime>
  <Words>312</Words>
  <Application>Microsoft Macintosh PowerPoint</Application>
  <PresentationFormat>On-screen Show (16:9)</PresentationFormat>
  <Paragraphs>91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Avenir Book</vt:lpstr>
      <vt:lpstr>Avenir LT Std 45 Book</vt:lpstr>
      <vt:lpstr>Avenir LT Std 65 Medium</vt:lpstr>
      <vt:lpstr>Calibri</vt:lpstr>
      <vt:lpstr>Arial</vt:lpstr>
      <vt:lpstr>platform9</vt:lpstr>
      <vt:lpstr>Fission Open Source Serverless Functions For Kubernetes</vt:lpstr>
      <vt:lpstr>Agenda</vt:lpstr>
      <vt:lpstr>Containers</vt:lpstr>
      <vt:lpstr>Resource Allocation</vt:lpstr>
      <vt:lpstr>What if?</vt:lpstr>
      <vt:lpstr>Functions as a Service</vt:lpstr>
      <vt:lpstr>Fission</vt:lpstr>
      <vt:lpstr>Fission: FaaS on Kubernetes</vt:lpstr>
      <vt:lpstr>Fission: 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Demos</vt:lpstr>
      <vt:lpstr>Project Status</vt:lpstr>
      <vt:lpstr>Near-Future Roadmap</vt:lpstr>
      <vt:lpstr>Recap</vt:lpstr>
      <vt:lpstr>Links</vt:lpstr>
      <vt:lpstr>PowerPoint Presentation</vt:lpstr>
    </vt:vector>
  </TitlesOfParts>
  <Company>VMware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Built OpenStack Private Cloud as a SaaS Solution</dc:title>
  <dc:creator>Bich Le</dc:creator>
  <cp:lastModifiedBy>Leo Oh</cp:lastModifiedBy>
  <cp:revision>175</cp:revision>
  <dcterms:created xsi:type="dcterms:W3CDTF">2015-05-17T05:19:35Z</dcterms:created>
  <dcterms:modified xsi:type="dcterms:W3CDTF">2017-06-14T22:28:00Z</dcterms:modified>
</cp:coreProperties>
</file>