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58" r:id="rId3"/>
    <p:sldId id="260" r:id="rId4"/>
    <p:sldId id="261" r:id="rId5"/>
    <p:sldId id="262" r:id="rId6"/>
    <p:sldId id="263" r:id="rId7"/>
    <p:sldId id="264" r:id="rId8"/>
    <p:sldId id="269" r:id="rId9"/>
    <p:sldId id="270" r:id="rId10"/>
    <p:sldId id="283"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9" r:id="rId24"/>
    <p:sldId id="310" r:id="rId25"/>
    <p:sldId id="311" r:id="rId26"/>
    <p:sldId id="312" r:id="rId27"/>
    <p:sldId id="313" r:id="rId28"/>
    <p:sldId id="314" r:id="rId29"/>
    <p:sldId id="315" r:id="rId30"/>
    <p:sldId id="316" r:id="rId31"/>
    <p:sldId id="317" r:id="rId3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BE285F-C1FA-433F-82CA-85D90DC5D86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s-CO"/>
        </a:p>
      </dgm:t>
    </dgm:pt>
    <dgm:pt modelId="{A4CD946F-FA98-4FC9-9E0D-7DBBCA513FCC}">
      <dgm:prSet phldrT="[Text]"/>
      <dgm:spPr/>
      <dgm:t>
        <a:bodyPr/>
        <a:lstStyle/>
        <a:p>
          <a:pPr>
            <a:buFont typeface="Arial" panose="020B0604020202020204" pitchFamily="34" charset="0"/>
            <a:buChar char="•"/>
          </a:pPr>
          <a:r>
            <a:rPr lang="es-CO" b="0" i="0" dirty="0"/>
            <a:t>Archivo: MDT_prueba.csv</a:t>
          </a:r>
          <a:endParaRPr lang="es-CO" dirty="0"/>
        </a:p>
      </dgm:t>
    </dgm:pt>
    <dgm:pt modelId="{EFC06383-B2BB-4132-8B2A-6381683E9797}" type="parTrans" cxnId="{BF7ADD0F-2990-4E06-A742-0B01D1BD68B2}">
      <dgm:prSet/>
      <dgm:spPr/>
      <dgm:t>
        <a:bodyPr/>
        <a:lstStyle/>
        <a:p>
          <a:endParaRPr lang="es-CO"/>
        </a:p>
      </dgm:t>
    </dgm:pt>
    <dgm:pt modelId="{DE1D39D7-846F-4846-999B-AC2F3BD4B225}" type="sibTrans" cxnId="{BF7ADD0F-2990-4E06-A742-0B01D1BD68B2}">
      <dgm:prSet/>
      <dgm:spPr/>
      <dgm:t>
        <a:bodyPr/>
        <a:lstStyle/>
        <a:p>
          <a:endParaRPr lang="es-CO"/>
        </a:p>
      </dgm:t>
    </dgm:pt>
    <dgm:pt modelId="{76C43C3D-E04A-40AF-B7E3-772147205C8B}">
      <dgm:prSet phldrT="[Text]"/>
      <dgm:spPr/>
      <dgm:t>
        <a:bodyPr/>
        <a:lstStyle/>
        <a:p>
          <a:pPr>
            <a:buFont typeface="Arial" panose="020B0604020202020204" pitchFamily="34" charset="0"/>
            <a:buChar char="•"/>
          </a:pPr>
          <a:r>
            <a:rPr lang="es-CO" b="0" i="0" dirty="0"/>
            <a:t>Variables: 100 variables en total.</a:t>
          </a:r>
        </a:p>
      </dgm:t>
    </dgm:pt>
    <dgm:pt modelId="{3B40CFA7-90C3-42BA-9EE3-8B71ACEA9712}" type="parTrans" cxnId="{7F0DE147-0154-487C-9DA2-FD1AADE022AC}">
      <dgm:prSet/>
      <dgm:spPr/>
      <dgm:t>
        <a:bodyPr/>
        <a:lstStyle/>
        <a:p>
          <a:endParaRPr lang="es-CO"/>
        </a:p>
      </dgm:t>
    </dgm:pt>
    <dgm:pt modelId="{913DACFF-9A67-42EE-B19E-D4845FAD24F2}" type="sibTrans" cxnId="{7F0DE147-0154-487C-9DA2-FD1AADE022AC}">
      <dgm:prSet/>
      <dgm:spPr/>
      <dgm:t>
        <a:bodyPr/>
        <a:lstStyle/>
        <a:p>
          <a:endParaRPr lang="es-CO"/>
        </a:p>
      </dgm:t>
    </dgm:pt>
    <dgm:pt modelId="{F203BE07-E0A3-47F7-AC7E-3A176AB7813B}">
      <dgm:prSet phldrT="[Text]"/>
      <dgm:spPr/>
      <dgm:t>
        <a:bodyPr/>
        <a:lstStyle/>
        <a:p>
          <a:pPr>
            <a:buFont typeface="Arial" panose="020B0604020202020204" pitchFamily="34" charset="0"/>
            <a:buChar char="•"/>
          </a:pPr>
          <a:r>
            <a:rPr lang="es-MX" b="0" i="0" dirty="0"/>
            <a:t>Variable Objetivo: </a:t>
          </a:r>
          <a:r>
            <a:rPr lang="es-MX" b="0" i="0" dirty="0" err="1"/>
            <a:t>BGI_max</a:t>
          </a:r>
          <a:r>
            <a:rPr lang="es-MX" b="0" i="0" dirty="0"/>
            <a:t> (binaria: 1 indica incumplimiento, 0 no incumplimiento).</a:t>
          </a:r>
        </a:p>
      </dgm:t>
    </dgm:pt>
    <dgm:pt modelId="{D7F13693-7669-4DF9-9FBD-3BFE1CEAF430}" type="parTrans" cxnId="{939A9CAB-8198-44BB-8655-7031D2085476}">
      <dgm:prSet/>
      <dgm:spPr/>
      <dgm:t>
        <a:bodyPr/>
        <a:lstStyle/>
        <a:p>
          <a:endParaRPr lang="es-CO"/>
        </a:p>
      </dgm:t>
    </dgm:pt>
    <dgm:pt modelId="{F4657C3F-2B73-4AB3-B531-35BC647746FB}" type="sibTrans" cxnId="{939A9CAB-8198-44BB-8655-7031D2085476}">
      <dgm:prSet/>
      <dgm:spPr/>
      <dgm:t>
        <a:bodyPr/>
        <a:lstStyle/>
        <a:p>
          <a:endParaRPr lang="es-CO"/>
        </a:p>
      </dgm:t>
    </dgm:pt>
    <dgm:pt modelId="{292AE66D-D9F7-4698-A74B-D37A1F8DA5B2}">
      <dgm:prSet phldrT="[Text]"/>
      <dgm:spPr/>
      <dgm:t>
        <a:bodyPr/>
        <a:lstStyle/>
        <a:p>
          <a:pPr>
            <a:buFont typeface="Arial" panose="020B0604020202020204" pitchFamily="34" charset="0"/>
            <a:buChar char="•"/>
          </a:pPr>
          <a:r>
            <a:rPr lang="es-MX" b="0" i="0" dirty="0"/>
            <a:t>Variables Predictoras: 99 variables que pueden incluir datos demográficos, financieros, historial de crédito, comportamiento de pagos, entre otros.</a:t>
          </a:r>
          <a:endParaRPr lang="es-CO" dirty="0"/>
        </a:p>
      </dgm:t>
    </dgm:pt>
    <dgm:pt modelId="{C42943D1-3C66-4240-99B0-2EA88D3AFEBC}" type="parTrans" cxnId="{2D19611E-D0FC-4AEE-93F1-80ABAC33C672}">
      <dgm:prSet/>
      <dgm:spPr/>
      <dgm:t>
        <a:bodyPr/>
        <a:lstStyle/>
        <a:p>
          <a:endParaRPr lang="es-CO"/>
        </a:p>
      </dgm:t>
    </dgm:pt>
    <dgm:pt modelId="{F19C537C-0EB4-483D-938C-2C598441B2AC}" type="sibTrans" cxnId="{2D19611E-D0FC-4AEE-93F1-80ABAC33C672}">
      <dgm:prSet/>
      <dgm:spPr/>
      <dgm:t>
        <a:bodyPr/>
        <a:lstStyle/>
        <a:p>
          <a:endParaRPr lang="es-CO"/>
        </a:p>
      </dgm:t>
    </dgm:pt>
    <dgm:pt modelId="{E9640F2B-3820-467A-938B-306CC2E90F70}">
      <dgm:prSet phldrT="[Text]"/>
      <dgm:spPr/>
      <dgm:t>
        <a:bodyPr/>
        <a:lstStyle/>
        <a:p>
          <a:pPr>
            <a:buFont typeface="Arial" panose="020B0604020202020204" pitchFamily="34" charset="0"/>
            <a:buChar char="•"/>
          </a:pPr>
          <a:r>
            <a:rPr lang="es-CO" dirty="0"/>
            <a:t>Cantidad de Registros: 23591</a:t>
          </a:r>
        </a:p>
      </dgm:t>
    </dgm:pt>
    <dgm:pt modelId="{C8EAF420-E5FB-442F-B00B-A67EB46E1F7D}" type="parTrans" cxnId="{948D0A77-B806-4AF7-A52B-3074059671E3}">
      <dgm:prSet/>
      <dgm:spPr/>
      <dgm:t>
        <a:bodyPr/>
        <a:lstStyle/>
        <a:p>
          <a:endParaRPr lang="es-CO"/>
        </a:p>
      </dgm:t>
    </dgm:pt>
    <dgm:pt modelId="{DAC94662-EA9D-4EA8-A2E9-5B6238416AB9}" type="sibTrans" cxnId="{948D0A77-B806-4AF7-A52B-3074059671E3}">
      <dgm:prSet/>
      <dgm:spPr/>
      <dgm:t>
        <a:bodyPr/>
        <a:lstStyle/>
        <a:p>
          <a:endParaRPr lang="es-CO"/>
        </a:p>
      </dgm:t>
    </dgm:pt>
    <dgm:pt modelId="{C3B44D99-A01E-4792-B1BB-8F910E37F94A}" type="pres">
      <dgm:prSet presAssocID="{21BE285F-C1FA-433F-82CA-85D90DC5D86D}" presName="vert0" presStyleCnt="0">
        <dgm:presLayoutVars>
          <dgm:dir/>
          <dgm:animOne val="branch"/>
          <dgm:animLvl val="lvl"/>
        </dgm:presLayoutVars>
      </dgm:prSet>
      <dgm:spPr/>
    </dgm:pt>
    <dgm:pt modelId="{B23A64C9-3709-4B6F-9B30-44A6F063DDFF}" type="pres">
      <dgm:prSet presAssocID="{A4CD946F-FA98-4FC9-9E0D-7DBBCA513FCC}" presName="thickLine" presStyleLbl="alignNode1" presStyleIdx="0" presStyleCnt="5"/>
      <dgm:spPr/>
    </dgm:pt>
    <dgm:pt modelId="{5A5E4533-4D69-4140-AF5A-7A008A910239}" type="pres">
      <dgm:prSet presAssocID="{A4CD946F-FA98-4FC9-9E0D-7DBBCA513FCC}" presName="horz1" presStyleCnt="0"/>
      <dgm:spPr/>
    </dgm:pt>
    <dgm:pt modelId="{C63189C9-DE99-49B3-8D15-72EED1B7E992}" type="pres">
      <dgm:prSet presAssocID="{A4CD946F-FA98-4FC9-9E0D-7DBBCA513FCC}" presName="tx1" presStyleLbl="revTx" presStyleIdx="0" presStyleCnt="5"/>
      <dgm:spPr/>
    </dgm:pt>
    <dgm:pt modelId="{E72FD42C-0B83-4DA2-9B8C-F8F63DBCE3B1}" type="pres">
      <dgm:prSet presAssocID="{A4CD946F-FA98-4FC9-9E0D-7DBBCA513FCC}" presName="vert1" presStyleCnt="0"/>
      <dgm:spPr/>
    </dgm:pt>
    <dgm:pt modelId="{90541A53-4773-4A92-B83E-5973BA63B799}" type="pres">
      <dgm:prSet presAssocID="{76C43C3D-E04A-40AF-B7E3-772147205C8B}" presName="thickLine" presStyleLbl="alignNode1" presStyleIdx="1" presStyleCnt="5"/>
      <dgm:spPr/>
    </dgm:pt>
    <dgm:pt modelId="{89BF2650-4BBA-49A4-8D61-B35FE211BB4F}" type="pres">
      <dgm:prSet presAssocID="{76C43C3D-E04A-40AF-B7E3-772147205C8B}" presName="horz1" presStyleCnt="0"/>
      <dgm:spPr/>
    </dgm:pt>
    <dgm:pt modelId="{FE944241-BD25-4380-B1B7-5BE3C33BF737}" type="pres">
      <dgm:prSet presAssocID="{76C43C3D-E04A-40AF-B7E3-772147205C8B}" presName="tx1" presStyleLbl="revTx" presStyleIdx="1" presStyleCnt="5"/>
      <dgm:spPr/>
    </dgm:pt>
    <dgm:pt modelId="{2C4FA027-8629-4CA2-B677-764CC27DD563}" type="pres">
      <dgm:prSet presAssocID="{76C43C3D-E04A-40AF-B7E3-772147205C8B}" presName="vert1" presStyleCnt="0"/>
      <dgm:spPr/>
    </dgm:pt>
    <dgm:pt modelId="{3E82BE44-7CB0-4784-A48C-A0F1FCF23FEE}" type="pres">
      <dgm:prSet presAssocID="{F203BE07-E0A3-47F7-AC7E-3A176AB7813B}" presName="thickLine" presStyleLbl="alignNode1" presStyleIdx="2" presStyleCnt="5"/>
      <dgm:spPr/>
    </dgm:pt>
    <dgm:pt modelId="{A24A2153-D230-4BD4-9832-08131A089983}" type="pres">
      <dgm:prSet presAssocID="{F203BE07-E0A3-47F7-AC7E-3A176AB7813B}" presName="horz1" presStyleCnt="0"/>
      <dgm:spPr/>
    </dgm:pt>
    <dgm:pt modelId="{E9DC7D1B-96C7-455F-BD69-91564EC4B2F8}" type="pres">
      <dgm:prSet presAssocID="{F203BE07-E0A3-47F7-AC7E-3A176AB7813B}" presName="tx1" presStyleLbl="revTx" presStyleIdx="2" presStyleCnt="5"/>
      <dgm:spPr/>
    </dgm:pt>
    <dgm:pt modelId="{20AB605A-B0A4-4C73-9723-44C517E40A37}" type="pres">
      <dgm:prSet presAssocID="{F203BE07-E0A3-47F7-AC7E-3A176AB7813B}" presName="vert1" presStyleCnt="0"/>
      <dgm:spPr/>
    </dgm:pt>
    <dgm:pt modelId="{4D90A810-D9E9-40BC-950C-17457B2AAFC0}" type="pres">
      <dgm:prSet presAssocID="{292AE66D-D9F7-4698-A74B-D37A1F8DA5B2}" presName="thickLine" presStyleLbl="alignNode1" presStyleIdx="3" presStyleCnt="5"/>
      <dgm:spPr/>
    </dgm:pt>
    <dgm:pt modelId="{6D818125-1318-423F-B990-FDFCB8FF512F}" type="pres">
      <dgm:prSet presAssocID="{292AE66D-D9F7-4698-A74B-D37A1F8DA5B2}" presName="horz1" presStyleCnt="0"/>
      <dgm:spPr/>
    </dgm:pt>
    <dgm:pt modelId="{7380E42C-CA29-40EC-A58E-F0AC4DBA1679}" type="pres">
      <dgm:prSet presAssocID="{292AE66D-D9F7-4698-A74B-D37A1F8DA5B2}" presName="tx1" presStyleLbl="revTx" presStyleIdx="3" presStyleCnt="5"/>
      <dgm:spPr/>
    </dgm:pt>
    <dgm:pt modelId="{68A7B843-93DF-4765-B66A-65468E9AE171}" type="pres">
      <dgm:prSet presAssocID="{292AE66D-D9F7-4698-A74B-D37A1F8DA5B2}" presName="vert1" presStyleCnt="0"/>
      <dgm:spPr/>
    </dgm:pt>
    <dgm:pt modelId="{0041A277-413C-4504-A8DC-AB92B4933134}" type="pres">
      <dgm:prSet presAssocID="{E9640F2B-3820-467A-938B-306CC2E90F70}" presName="thickLine" presStyleLbl="alignNode1" presStyleIdx="4" presStyleCnt="5"/>
      <dgm:spPr/>
    </dgm:pt>
    <dgm:pt modelId="{2C307504-F1A8-420E-9B70-CD2260742B1B}" type="pres">
      <dgm:prSet presAssocID="{E9640F2B-3820-467A-938B-306CC2E90F70}" presName="horz1" presStyleCnt="0"/>
      <dgm:spPr/>
    </dgm:pt>
    <dgm:pt modelId="{19DFCC69-D054-4D40-A5F8-EF49A3B4C2E7}" type="pres">
      <dgm:prSet presAssocID="{E9640F2B-3820-467A-938B-306CC2E90F70}" presName="tx1" presStyleLbl="revTx" presStyleIdx="4" presStyleCnt="5"/>
      <dgm:spPr/>
    </dgm:pt>
    <dgm:pt modelId="{EF71771C-7B8F-4889-808D-5CC6895E9AC9}" type="pres">
      <dgm:prSet presAssocID="{E9640F2B-3820-467A-938B-306CC2E90F70}" presName="vert1" presStyleCnt="0"/>
      <dgm:spPr/>
    </dgm:pt>
  </dgm:ptLst>
  <dgm:cxnLst>
    <dgm:cxn modelId="{7673A105-6C13-4BF7-94CD-187B224F4A0D}" type="presOf" srcId="{A4CD946F-FA98-4FC9-9E0D-7DBBCA513FCC}" destId="{C63189C9-DE99-49B3-8D15-72EED1B7E992}" srcOrd="0" destOrd="0" presId="urn:microsoft.com/office/officeart/2008/layout/LinedList"/>
    <dgm:cxn modelId="{BF7ADD0F-2990-4E06-A742-0B01D1BD68B2}" srcId="{21BE285F-C1FA-433F-82CA-85D90DC5D86D}" destId="{A4CD946F-FA98-4FC9-9E0D-7DBBCA513FCC}" srcOrd="0" destOrd="0" parTransId="{EFC06383-B2BB-4132-8B2A-6381683E9797}" sibTransId="{DE1D39D7-846F-4846-999B-AC2F3BD4B225}"/>
    <dgm:cxn modelId="{9245F21B-88F4-41E5-94B7-4C7DC5B41F60}" type="presOf" srcId="{F203BE07-E0A3-47F7-AC7E-3A176AB7813B}" destId="{E9DC7D1B-96C7-455F-BD69-91564EC4B2F8}" srcOrd="0" destOrd="0" presId="urn:microsoft.com/office/officeart/2008/layout/LinedList"/>
    <dgm:cxn modelId="{2D19611E-D0FC-4AEE-93F1-80ABAC33C672}" srcId="{21BE285F-C1FA-433F-82CA-85D90DC5D86D}" destId="{292AE66D-D9F7-4698-A74B-D37A1F8DA5B2}" srcOrd="3" destOrd="0" parTransId="{C42943D1-3C66-4240-99B0-2EA88D3AFEBC}" sibTransId="{F19C537C-0EB4-483D-938C-2C598441B2AC}"/>
    <dgm:cxn modelId="{E226FD36-C812-4513-A3D1-C4FA58A9E4A8}" type="presOf" srcId="{76C43C3D-E04A-40AF-B7E3-772147205C8B}" destId="{FE944241-BD25-4380-B1B7-5BE3C33BF737}" srcOrd="0" destOrd="0" presId="urn:microsoft.com/office/officeart/2008/layout/LinedList"/>
    <dgm:cxn modelId="{7F0DE147-0154-487C-9DA2-FD1AADE022AC}" srcId="{21BE285F-C1FA-433F-82CA-85D90DC5D86D}" destId="{76C43C3D-E04A-40AF-B7E3-772147205C8B}" srcOrd="1" destOrd="0" parTransId="{3B40CFA7-90C3-42BA-9EE3-8B71ACEA9712}" sibTransId="{913DACFF-9A67-42EE-B19E-D4845FAD24F2}"/>
    <dgm:cxn modelId="{948D0A77-B806-4AF7-A52B-3074059671E3}" srcId="{21BE285F-C1FA-433F-82CA-85D90DC5D86D}" destId="{E9640F2B-3820-467A-938B-306CC2E90F70}" srcOrd="4" destOrd="0" parTransId="{C8EAF420-E5FB-442F-B00B-A67EB46E1F7D}" sibTransId="{DAC94662-EA9D-4EA8-A2E9-5B6238416AB9}"/>
    <dgm:cxn modelId="{1EA00394-F853-4C36-8692-744107400BF2}" type="presOf" srcId="{21BE285F-C1FA-433F-82CA-85D90DC5D86D}" destId="{C3B44D99-A01E-4792-B1BB-8F910E37F94A}" srcOrd="0" destOrd="0" presId="urn:microsoft.com/office/officeart/2008/layout/LinedList"/>
    <dgm:cxn modelId="{939A9CAB-8198-44BB-8655-7031D2085476}" srcId="{21BE285F-C1FA-433F-82CA-85D90DC5D86D}" destId="{F203BE07-E0A3-47F7-AC7E-3A176AB7813B}" srcOrd="2" destOrd="0" parTransId="{D7F13693-7669-4DF9-9FBD-3BFE1CEAF430}" sibTransId="{F4657C3F-2B73-4AB3-B531-35BC647746FB}"/>
    <dgm:cxn modelId="{2D428AD5-B665-4342-9EAB-5B05A37B7E5D}" type="presOf" srcId="{E9640F2B-3820-467A-938B-306CC2E90F70}" destId="{19DFCC69-D054-4D40-A5F8-EF49A3B4C2E7}" srcOrd="0" destOrd="0" presId="urn:microsoft.com/office/officeart/2008/layout/LinedList"/>
    <dgm:cxn modelId="{507196DA-F4D9-41F9-97F0-EA02662D6909}" type="presOf" srcId="{292AE66D-D9F7-4698-A74B-D37A1F8DA5B2}" destId="{7380E42C-CA29-40EC-A58E-F0AC4DBA1679}" srcOrd="0" destOrd="0" presId="urn:microsoft.com/office/officeart/2008/layout/LinedList"/>
    <dgm:cxn modelId="{35641DB2-1AD7-4571-9876-D2C9C1BA4734}" type="presParOf" srcId="{C3B44D99-A01E-4792-B1BB-8F910E37F94A}" destId="{B23A64C9-3709-4B6F-9B30-44A6F063DDFF}" srcOrd="0" destOrd="0" presId="urn:microsoft.com/office/officeart/2008/layout/LinedList"/>
    <dgm:cxn modelId="{B780146F-DE50-42A4-B516-0E6551DC518F}" type="presParOf" srcId="{C3B44D99-A01E-4792-B1BB-8F910E37F94A}" destId="{5A5E4533-4D69-4140-AF5A-7A008A910239}" srcOrd="1" destOrd="0" presId="urn:microsoft.com/office/officeart/2008/layout/LinedList"/>
    <dgm:cxn modelId="{95A14D0A-CE36-4C98-8B39-EC867043C465}" type="presParOf" srcId="{5A5E4533-4D69-4140-AF5A-7A008A910239}" destId="{C63189C9-DE99-49B3-8D15-72EED1B7E992}" srcOrd="0" destOrd="0" presId="urn:microsoft.com/office/officeart/2008/layout/LinedList"/>
    <dgm:cxn modelId="{DF2127DF-9D6B-4FEF-A4F6-2EDD4785797A}" type="presParOf" srcId="{5A5E4533-4D69-4140-AF5A-7A008A910239}" destId="{E72FD42C-0B83-4DA2-9B8C-F8F63DBCE3B1}" srcOrd="1" destOrd="0" presId="urn:microsoft.com/office/officeart/2008/layout/LinedList"/>
    <dgm:cxn modelId="{5354466E-A9DC-4C1E-B6A0-C7D3FA3DE4F0}" type="presParOf" srcId="{C3B44D99-A01E-4792-B1BB-8F910E37F94A}" destId="{90541A53-4773-4A92-B83E-5973BA63B799}" srcOrd="2" destOrd="0" presId="urn:microsoft.com/office/officeart/2008/layout/LinedList"/>
    <dgm:cxn modelId="{A53AEC37-133B-4301-A2BA-64BE159A7E09}" type="presParOf" srcId="{C3B44D99-A01E-4792-B1BB-8F910E37F94A}" destId="{89BF2650-4BBA-49A4-8D61-B35FE211BB4F}" srcOrd="3" destOrd="0" presId="urn:microsoft.com/office/officeart/2008/layout/LinedList"/>
    <dgm:cxn modelId="{FBD85E02-7663-4DFD-87A5-BDC758B59451}" type="presParOf" srcId="{89BF2650-4BBA-49A4-8D61-B35FE211BB4F}" destId="{FE944241-BD25-4380-B1B7-5BE3C33BF737}" srcOrd="0" destOrd="0" presId="urn:microsoft.com/office/officeart/2008/layout/LinedList"/>
    <dgm:cxn modelId="{AAB3C046-ADC7-4D38-82A1-755DDE121F4B}" type="presParOf" srcId="{89BF2650-4BBA-49A4-8D61-B35FE211BB4F}" destId="{2C4FA027-8629-4CA2-B677-764CC27DD563}" srcOrd="1" destOrd="0" presId="urn:microsoft.com/office/officeart/2008/layout/LinedList"/>
    <dgm:cxn modelId="{17854056-EA23-48DF-A6A7-6B00DF732D54}" type="presParOf" srcId="{C3B44D99-A01E-4792-B1BB-8F910E37F94A}" destId="{3E82BE44-7CB0-4784-A48C-A0F1FCF23FEE}" srcOrd="4" destOrd="0" presId="urn:microsoft.com/office/officeart/2008/layout/LinedList"/>
    <dgm:cxn modelId="{C84433B5-79E1-4AC1-8D44-077A6D02137E}" type="presParOf" srcId="{C3B44D99-A01E-4792-B1BB-8F910E37F94A}" destId="{A24A2153-D230-4BD4-9832-08131A089983}" srcOrd="5" destOrd="0" presId="urn:microsoft.com/office/officeart/2008/layout/LinedList"/>
    <dgm:cxn modelId="{15FF07C9-A992-4F7E-8BCD-A128E3449469}" type="presParOf" srcId="{A24A2153-D230-4BD4-9832-08131A089983}" destId="{E9DC7D1B-96C7-455F-BD69-91564EC4B2F8}" srcOrd="0" destOrd="0" presId="urn:microsoft.com/office/officeart/2008/layout/LinedList"/>
    <dgm:cxn modelId="{8787F487-EB4C-40F7-A602-B8E1C67121A9}" type="presParOf" srcId="{A24A2153-D230-4BD4-9832-08131A089983}" destId="{20AB605A-B0A4-4C73-9723-44C517E40A37}" srcOrd="1" destOrd="0" presId="urn:microsoft.com/office/officeart/2008/layout/LinedList"/>
    <dgm:cxn modelId="{824C56CF-0A95-48D7-8CD9-76A29D1C0427}" type="presParOf" srcId="{C3B44D99-A01E-4792-B1BB-8F910E37F94A}" destId="{4D90A810-D9E9-40BC-950C-17457B2AAFC0}" srcOrd="6" destOrd="0" presId="urn:microsoft.com/office/officeart/2008/layout/LinedList"/>
    <dgm:cxn modelId="{8B8F7F5A-4EF3-47F2-81D9-9065715D32A2}" type="presParOf" srcId="{C3B44D99-A01E-4792-B1BB-8F910E37F94A}" destId="{6D818125-1318-423F-B990-FDFCB8FF512F}" srcOrd="7" destOrd="0" presId="urn:microsoft.com/office/officeart/2008/layout/LinedList"/>
    <dgm:cxn modelId="{4CE6F386-BF70-48C5-940F-A045D69802AF}" type="presParOf" srcId="{6D818125-1318-423F-B990-FDFCB8FF512F}" destId="{7380E42C-CA29-40EC-A58E-F0AC4DBA1679}" srcOrd="0" destOrd="0" presId="urn:microsoft.com/office/officeart/2008/layout/LinedList"/>
    <dgm:cxn modelId="{845DA08F-71BB-4DD4-B25D-AE7FF713426E}" type="presParOf" srcId="{6D818125-1318-423F-B990-FDFCB8FF512F}" destId="{68A7B843-93DF-4765-B66A-65468E9AE171}" srcOrd="1" destOrd="0" presId="urn:microsoft.com/office/officeart/2008/layout/LinedList"/>
    <dgm:cxn modelId="{D0B4B714-D4AE-4972-BE91-07CDE838456D}" type="presParOf" srcId="{C3B44D99-A01E-4792-B1BB-8F910E37F94A}" destId="{0041A277-413C-4504-A8DC-AB92B4933134}" srcOrd="8" destOrd="0" presId="urn:microsoft.com/office/officeart/2008/layout/LinedList"/>
    <dgm:cxn modelId="{2C3CAF19-D8F1-4519-8D07-5A85D8FE017E}" type="presParOf" srcId="{C3B44D99-A01E-4792-B1BB-8F910E37F94A}" destId="{2C307504-F1A8-420E-9B70-CD2260742B1B}" srcOrd="9" destOrd="0" presId="urn:microsoft.com/office/officeart/2008/layout/LinedList"/>
    <dgm:cxn modelId="{112C049B-0440-4290-99F6-59F73156403C}" type="presParOf" srcId="{2C307504-F1A8-420E-9B70-CD2260742B1B}" destId="{19DFCC69-D054-4D40-A5F8-EF49A3B4C2E7}" srcOrd="0" destOrd="0" presId="urn:microsoft.com/office/officeart/2008/layout/LinedList"/>
    <dgm:cxn modelId="{C45476B3-3E41-4A88-8F2D-DD9F172D113F}" type="presParOf" srcId="{2C307504-F1A8-420E-9B70-CD2260742B1B}" destId="{EF71771C-7B8F-4889-808D-5CC6895E9AC9}"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846AC7-B327-4451-B2B7-669A5CB531DF}"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s-CO"/>
        </a:p>
      </dgm:t>
    </dgm:pt>
    <dgm:pt modelId="{1C3DDA10-6170-43FD-8AEF-7569EB9CB137}">
      <dgm:prSet phldrT="[Text]"/>
      <dgm:spPr/>
      <dgm:t>
        <a:bodyPr/>
        <a:lstStyle/>
        <a:p>
          <a:r>
            <a:rPr lang="es-CO" dirty="0"/>
            <a:t>Matriz de Correlación</a:t>
          </a:r>
        </a:p>
      </dgm:t>
    </dgm:pt>
    <dgm:pt modelId="{4A366373-9949-4FB4-9450-2BE71BA3CAD2}" type="parTrans" cxnId="{0B6EEAD0-9102-4A43-8597-027923DDF986}">
      <dgm:prSet/>
      <dgm:spPr/>
      <dgm:t>
        <a:bodyPr/>
        <a:lstStyle/>
        <a:p>
          <a:endParaRPr lang="es-CO"/>
        </a:p>
      </dgm:t>
    </dgm:pt>
    <dgm:pt modelId="{BE801364-D705-4800-9184-42D686930CE8}" type="sibTrans" cxnId="{0B6EEAD0-9102-4A43-8597-027923DDF986}">
      <dgm:prSet/>
      <dgm:spPr/>
      <dgm:t>
        <a:bodyPr/>
        <a:lstStyle/>
        <a:p>
          <a:endParaRPr lang="es-CO"/>
        </a:p>
      </dgm:t>
    </dgm:pt>
    <dgm:pt modelId="{FF7846D4-7D86-4F5D-9107-DD9EDACC873C}">
      <dgm:prSet phldrT="[Text]"/>
      <dgm:spPr/>
      <dgm:t>
        <a:bodyPr/>
        <a:lstStyle/>
        <a:p>
          <a:r>
            <a:rPr lang="es-CO" dirty="0" err="1"/>
            <a:t>Random</a:t>
          </a:r>
          <a:r>
            <a:rPr lang="es-CO" dirty="0"/>
            <a:t> Forest </a:t>
          </a:r>
          <a:r>
            <a:rPr lang="es-CO" dirty="0" err="1"/>
            <a:t>Feature</a:t>
          </a:r>
          <a:r>
            <a:rPr lang="es-CO" dirty="0"/>
            <a:t> </a:t>
          </a:r>
          <a:r>
            <a:rPr lang="es-CO" dirty="0" err="1"/>
            <a:t>Importance</a:t>
          </a:r>
          <a:endParaRPr lang="es-CO" dirty="0"/>
        </a:p>
      </dgm:t>
    </dgm:pt>
    <dgm:pt modelId="{ED3ED0E8-2858-4B16-9F7D-DDDAD3CFD474}" type="parTrans" cxnId="{2A9AD5AA-44D2-4D5B-B26B-2F45CA0E53A3}">
      <dgm:prSet/>
      <dgm:spPr/>
      <dgm:t>
        <a:bodyPr/>
        <a:lstStyle/>
        <a:p>
          <a:endParaRPr lang="es-CO"/>
        </a:p>
      </dgm:t>
    </dgm:pt>
    <dgm:pt modelId="{6A06225C-98DB-4464-9226-30854FCB9996}" type="sibTrans" cxnId="{2A9AD5AA-44D2-4D5B-B26B-2F45CA0E53A3}">
      <dgm:prSet/>
      <dgm:spPr/>
      <dgm:t>
        <a:bodyPr/>
        <a:lstStyle/>
        <a:p>
          <a:endParaRPr lang="es-CO"/>
        </a:p>
      </dgm:t>
    </dgm:pt>
    <dgm:pt modelId="{AE166811-AB3B-49FE-A3FD-1372ACEA14E8}">
      <dgm:prSet phldrT="[Text]"/>
      <dgm:spPr/>
      <dgm:t>
        <a:bodyPr/>
        <a:lstStyle/>
        <a:p>
          <a:r>
            <a:rPr lang="es-CO" dirty="0" err="1"/>
            <a:t>Information</a:t>
          </a:r>
          <a:r>
            <a:rPr lang="es-CO" dirty="0"/>
            <a:t> </a:t>
          </a:r>
          <a:r>
            <a:rPr lang="es-CO" dirty="0" err="1"/>
            <a:t>Gain</a:t>
          </a:r>
          <a:endParaRPr lang="es-CO" dirty="0"/>
        </a:p>
      </dgm:t>
    </dgm:pt>
    <dgm:pt modelId="{6436E602-6131-4BE0-A1EE-C230AD2AAD28}" type="parTrans" cxnId="{E72BE86A-F340-450E-869F-8D58D22E2B0F}">
      <dgm:prSet/>
      <dgm:spPr/>
      <dgm:t>
        <a:bodyPr/>
        <a:lstStyle/>
        <a:p>
          <a:endParaRPr lang="es-CO"/>
        </a:p>
      </dgm:t>
    </dgm:pt>
    <dgm:pt modelId="{53F001A2-90EB-4602-89FE-F1105F511070}" type="sibTrans" cxnId="{E72BE86A-F340-450E-869F-8D58D22E2B0F}">
      <dgm:prSet/>
      <dgm:spPr/>
      <dgm:t>
        <a:bodyPr/>
        <a:lstStyle/>
        <a:p>
          <a:endParaRPr lang="es-CO"/>
        </a:p>
      </dgm:t>
    </dgm:pt>
    <dgm:pt modelId="{E0F44D8B-3148-4E6D-B5E7-7C674B9EC786}" type="pres">
      <dgm:prSet presAssocID="{AC846AC7-B327-4451-B2B7-669A5CB531DF}" presName="linear" presStyleCnt="0">
        <dgm:presLayoutVars>
          <dgm:dir/>
          <dgm:animLvl val="lvl"/>
          <dgm:resizeHandles val="exact"/>
        </dgm:presLayoutVars>
      </dgm:prSet>
      <dgm:spPr/>
    </dgm:pt>
    <dgm:pt modelId="{07D6CAE7-70F2-4013-8AEA-1405E26160E6}" type="pres">
      <dgm:prSet presAssocID="{1C3DDA10-6170-43FD-8AEF-7569EB9CB137}" presName="parentLin" presStyleCnt="0"/>
      <dgm:spPr/>
    </dgm:pt>
    <dgm:pt modelId="{E7F6B02D-E8C7-4F23-BD30-16FD4DCE2B08}" type="pres">
      <dgm:prSet presAssocID="{1C3DDA10-6170-43FD-8AEF-7569EB9CB137}" presName="parentLeftMargin" presStyleLbl="node1" presStyleIdx="0" presStyleCnt="3"/>
      <dgm:spPr/>
    </dgm:pt>
    <dgm:pt modelId="{241E0C75-1079-4333-A98A-894E912D4A40}" type="pres">
      <dgm:prSet presAssocID="{1C3DDA10-6170-43FD-8AEF-7569EB9CB137}" presName="parentText" presStyleLbl="node1" presStyleIdx="0" presStyleCnt="3">
        <dgm:presLayoutVars>
          <dgm:chMax val="0"/>
          <dgm:bulletEnabled val="1"/>
        </dgm:presLayoutVars>
      </dgm:prSet>
      <dgm:spPr/>
    </dgm:pt>
    <dgm:pt modelId="{92446D8E-51FF-4FCF-AFE4-9E27164FA441}" type="pres">
      <dgm:prSet presAssocID="{1C3DDA10-6170-43FD-8AEF-7569EB9CB137}" presName="negativeSpace" presStyleCnt="0"/>
      <dgm:spPr/>
    </dgm:pt>
    <dgm:pt modelId="{CBC6285F-42D5-4388-959D-1DEF023D8646}" type="pres">
      <dgm:prSet presAssocID="{1C3DDA10-6170-43FD-8AEF-7569EB9CB137}" presName="childText" presStyleLbl="conFgAcc1" presStyleIdx="0" presStyleCnt="3">
        <dgm:presLayoutVars>
          <dgm:bulletEnabled val="1"/>
        </dgm:presLayoutVars>
      </dgm:prSet>
      <dgm:spPr/>
    </dgm:pt>
    <dgm:pt modelId="{B38ACFAC-7769-41DB-85D1-0A9B66FF1C09}" type="pres">
      <dgm:prSet presAssocID="{BE801364-D705-4800-9184-42D686930CE8}" presName="spaceBetweenRectangles" presStyleCnt="0"/>
      <dgm:spPr/>
    </dgm:pt>
    <dgm:pt modelId="{45612F2B-CB6B-406B-BDB6-E4B880F8563D}" type="pres">
      <dgm:prSet presAssocID="{FF7846D4-7D86-4F5D-9107-DD9EDACC873C}" presName="parentLin" presStyleCnt="0"/>
      <dgm:spPr/>
    </dgm:pt>
    <dgm:pt modelId="{CF2C97F2-FC95-4223-9643-F952CF1A7350}" type="pres">
      <dgm:prSet presAssocID="{FF7846D4-7D86-4F5D-9107-DD9EDACC873C}" presName="parentLeftMargin" presStyleLbl="node1" presStyleIdx="0" presStyleCnt="3"/>
      <dgm:spPr/>
    </dgm:pt>
    <dgm:pt modelId="{FCE2ADA5-1CD1-4274-84A0-2A940CDA79EC}" type="pres">
      <dgm:prSet presAssocID="{FF7846D4-7D86-4F5D-9107-DD9EDACC873C}" presName="parentText" presStyleLbl="node1" presStyleIdx="1" presStyleCnt="3">
        <dgm:presLayoutVars>
          <dgm:chMax val="0"/>
          <dgm:bulletEnabled val="1"/>
        </dgm:presLayoutVars>
      </dgm:prSet>
      <dgm:spPr/>
    </dgm:pt>
    <dgm:pt modelId="{E518A133-7F61-4158-9669-B9A1BCC58CBB}" type="pres">
      <dgm:prSet presAssocID="{FF7846D4-7D86-4F5D-9107-DD9EDACC873C}" presName="negativeSpace" presStyleCnt="0"/>
      <dgm:spPr/>
    </dgm:pt>
    <dgm:pt modelId="{5CD417C2-D02E-4F4D-940F-8C7BFD6CEF48}" type="pres">
      <dgm:prSet presAssocID="{FF7846D4-7D86-4F5D-9107-DD9EDACC873C}" presName="childText" presStyleLbl="conFgAcc1" presStyleIdx="1" presStyleCnt="3">
        <dgm:presLayoutVars>
          <dgm:bulletEnabled val="1"/>
        </dgm:presLayoutVars>
      </dgm:prSet>
      <dgm:spPr/>
    </dgm:pt>
    <dgm:pt modelId="{790F0BFE-04FF-4C24-8FDE-CDF0996A7353}" type="pres">
      <dgm:prSet presAssocID="{6A06225C-98DB-4464-9226-30854FCB9996}" presName="spaceBetweenRectangles" presStyleCnt="0"/>
      <dgm:spPr/>
    </dgm:pt>
    <dgm:pt modelId="{750CCE29-C78D-4D62-B693-EDAB2E7F350E}" type="pres">
      <dgm:prSet presAssocID="{AE166811-AB3B-49FE-A3FD-1372ACEA14E8}" presName="parentLin" presStyleCnt="0"/>
      <dgm:spPr/>
    </dgm:pt>
    <dgm:pt modelId="{2219F27E-3CC0-4718-A3E6-74518DF50DF5}" type="pres">
      <dgm:prSet presAssocID="{AE166811-AB3B-49FE-A3FD-1372ACEA14E8}" presName="parentLeftMargin" presStyleLbl="node1" presStyleIdx="1" presStyleCnt="3"/>
      <dgm:spPr/>
    </dgm:pt>
    <dgm:pt modelId="{E39889CB-C212-4C4F-A515-C0323B4507BC}" type="pres">
      <dgm:prSet presAssocID="{AE166811-AB3B-49FE-A3FD-1372ACEA14E8}" presName="parentText" presStyleLbl="node1" presStyleIdx="2" presStyleCnt="3">
        <dgm:presLayoutVars>
          <dgm:chMax val="0"/>
          <dgm:bulletEnabled val="1"/>
        </dgm:presLayoutVars>
      </dgm:prSet>
      <dgm:spPr/>
    </dgm:pt>
    <dgm:pt modelId="{79B732A5-8DB2-409D-B8E5-3C04B2D499DD}" type="pres">
      <dgm:prSet presAssocID="{AE166811-AB3B-49FE-A3FD-1372ACEA14E8}" presName="negativeSpace" presStyleCnt="0"/>
      <dgm:spPr/>
    </dgm:pt>
    <dgm:pt modelId="{2A3A58E2-2FE8-4E55-B3F7-D49FF88BFF72}" type="pres">
      <dgm:prSet presAssocID="{AE166811-AB3B-49FE-A3FD-1372ACEA14E8}" presName="childText" presStyleLbl="conFgAcc1" presStyleIdx="2" presStyleCnt="3">
        <dgm:presLayoutVars>
          <dgm:bulletEnabled val="1"/>
        </dgm:presLayoutVars>
      </dgm:prSet>
      <dgm:spPr/>
    </dgm:pt>
  </dgm:ptLst>
  <dgm:cxnLst>
    <dgm:cxn modelId="{9824AB22-8DB7-4EB0-AA70-16A21E43F971}" type="presOf" srcId="{FF7846D4-7D86-4F5D-9107-DD9EDACC873C}" destId="{FCE2ADA5-1CD1-4274-84A0-2A940CDA79EC}" srcOrd="1" destOrd="0" presId="urn:microsoft.com/office/officeart/2005/8/layout/list1"/>
    <dgm:cxn modelId="{27E52F33-642F-4748-AF8D-6D0DE83EFD37}" type="presOf" srcId="{AC846AC7-B327-4451-B2B7-669A5CB531DF}" destId="{E0F44D8B-3148-4E6D-B5E7-7C674B9EC786}" srcOrd="0" destOrd="0" presId="urn:microsoft.com/office/officeart/2005/8/layout/list1"/>
    <dgm:cxn modelId="{E72BE86A-F340-450E-869F-8D58D22E2B0F}" srcId="{AC846AC7-B327-4451-B2B7-669A5CB531DF}" destId="{AE166811-AB3B-49FE-A3FD-1372ACEA14E8}" srcOrd="2" destOrd="0" parTransId="{6436E602-6131-4BE0-A1EE-C230AD2AAD28}" sibTransId="{53F001A2-90EB-4602-89FE-F1105F511070}"/>
    <dgm:cxn modelId="{A3BAED6A-7434-45DB-A1E2-F8EB8CA7BF98}" type="presOf" srcId="{FF7846D4-7D86-4F5D-9107-DD9EDACC873C}" destId="{CF2C97F2-FC95-4223-9643-F952CF1A7350}" srcOrd="0" destOrd="0" presId="urn:microsoft.com/office/officeart/2005/8/layout/list1"/>
    <dgm:cxn modelId="{3D8C6652-1F56-48C1-AB1E-45AF32289336}" type="presOf" srcId="{1C3DDA10-6170-43FD-8AEF-7569EB9CB137}" destId="{E7F6B02D-E8C7-4F23-BD30-16FD4DCE2B08}" srcOrd="0" destOrd="0" presId="urn:microsoft.com/office/officeart/2005/8/layout/list1"/>
    <dgm:cxn modelId="{5A307F78-6F3E-42D7-9089-E5A66EA6C028}" type="presOf" srcId="{1C3DDA10-6170-43FD-8AEF-7569EB9CB137}" destId="{241E0C75-1079-4333-A98A-894E912D4A40}" srcOrd="1" destOrd="0" presId="urn:microsoft.com/office/officeart/2005/8/layout/list1"/>
    <dgm:cxn modelId="{61E3D09B-9BFD-4B0A-BC0B-3F6A01B4C7E4}" type="presOf" srcId="{AE166811-AB3B-49FE-A3FD-1372ACEA14E8}" destId="{E39889CB-C212-4C4F-A515-C0323B4507BC}" srcOrd="1" destOrd="0" presId="urn:microsoft.com/office/officeart/2005/8/layout/list1"/>
    <dgm:cxn modelId="{2A9AD5AA-44D2-4D5B-B26B-2F45CA0E53A3}" srcId="{AC846AC7-B327-4451-B2B7-669A5CB531DF}" destId="{FF7846D4-7D86-4F5D-9107-DD9EDACC873C}" srcOrd="1" destOrd="0" parTransId="{ED3ED0E8-2858-4B16-9F7D-DDDAD3CFD474}" sibTransId="{6A06225C-98DB-4464-9226-30854FCB9996}"/>
    <dgm:cxn modelId="{0B6EEAD0-9102-4A43-8597-027923DDF986}" srcId="{AC846AC7-B327-4451-B2B7-669A5CB531DF}" destId="{1C3DDA10-6170-43FD-8AEF-7569EB9CB137}" srcOrd="0" destOrd="0" parTransId="{4A366373-9949-4FB4-9450-2BE71BA3CAD2}" sibTransId="{BE801364-D705-4800-9184-42D686930CE8}"/>
    <dgm:cxn modelId="{99EEFFEE-A42A-40DC-8B92-B94934453CD7}" type="presOf" srcId="{AE166811-AB3B-49FE-A3FD-1372ACEA14E8}" destId="{2219F27E-3CC0-4718-A3E6-74518DF50DF5}" srcOrd="0" destOrd="0" presId="urn:microsoft.com/office/officeart/2005/8/layout/list1"/>
    <dgm:cxn modelId="{5649BB67-0587-408F-8D39-772255E9C5BE}" type="presParOf" srcId="{E0F44D8B-3148-4E6D-B5E7-7C674B9EC786}" destId="{07D6CAE7-70F2-4013-8AEA-1405E26160E6}" srcOrd="0" destOrd="0" presId="urn:microsoft.com/office/officeart/2005/8/layout/list1"/>
    <dgm:cxn modelId="{FF505D85-CE6A-4749-901A-D814399B0051}" type="presParOf" srcId="{07D6CAE7-70F2-4013-8AEA-1405E26160E6}" destId="{E7F6B02D-E8C7-4F23-BD30-16FD4DCE2B08}" srcOrd="0" destOrd="0" presId="urn:microsoft.com/office/officeart/2005/8/layout/list1"/>
    <dgm:cxn modelId="{13FC2F26-CD1D-4C1B-8DBF-8DD24DA8B1BC}" type="presParOf" srcId="{07D6CAE7-70F2-4013-8AEA-1405E26160E6}" destId="{241E0C75-1079-4333-A98A-894E912D4A40}" srcOrd="1" destOrd="0" presId="urn:microsoft.com/office/officeart/2005/8/layout/list1"/>
    <dgm:cxn modelId="{61381924-0F60-4486-AD91-1A11F2AAA39A}" type="presParOf" srcId="{E0F44D8B-3148-4E6D-B5E7-7C674B9EC786}" destId="{92446D8E-51FF-4FCF-AFE4-9E27164FA441}" srcOrd="1" destOrd="0" presId="urn:microsoft.com/office/officeart/2005/8/layout/list1"/>
    <dgm:cxn modelId="{BD8BBE16-8A35-40DB-9CB0-C37FC742E948}" type="presParOf" srcId="{E0F44D8B-3148-4E6D-B5E7-7C674B9EC786}" destId="{CBC6285F-42D5-4388-959D-1DEF023D8646}" srcOrd="2" destOrd="0" presId="urn:microsoft.com/office/officeart/2005/8/layout/list1"/>
    <dgm:cxn modelId="{EB579B6B-6FF3-4D3B-A911-D3307D1BC384}" type="presParOf" srcId="{E0F44D8B-3148-4E6D-B5E7-7C674B9EC786}" destId="{B38ACFAC-7769-41DB-85D1-0A9B66FF1C09}" srcOrd="3" destOrd="0" presId="urn:microsoft.com/office/officeart/2005/8/layout/list1"/>
    <dgm:cxn modelId="{ED7F001D-44AA-44B3-BDEA-6927D0309089}" type="presParOf" srcId="{E0F44D8B-3148-4E6D-B5E7-7C674B9EC786}" destId="{45612F2B-CB6B-406B-BDB6-E4B880F8563D}" srcOrd="4" destOrd="0" presId="urn:microsoft.com/office/officeart/2005/8/layout/list1"/>
    <dgm:cxn modelId="{3248760E-50A6-4833-AFAD-BA2CD253577B}" type="presParOf" srcId="{45612F2B-CB6B-406B-BDB6-E4B880F8563D}" destId="{CF2C97F2-FC95-4223-9643-F952CF1A7350}" srcOrd="0" destOrd="0" presId="urn:microsoft.com/office/officeart/2005/8/layout/list1"/>
    <dgm:cxn modelId="{8B399CCD-81EA-465F-9B7C-34CC2AB56BD1}" type="presParOf" srcId="{45612F2B-CB6B-406B-BDB6-E4B880F8563D}" destId="{FCE2ADA5-1CD1-4274-84A0-2A940CDA79EC}" srcOrd="1" destOrd="0" presId="urn:microsoft.com/office/officeart/2005/8/layout/list1"/>
    <dgm:cxn modelId="{AD48CEB7-E997-4E6D-93EA-A7C0E2160D62}" type="presParOf" srcId="{E0F44D8B-3148-4E6D-B5E7-7C674B9EC786}" destId="{E518A133-7F61-4158-9669-B9A1BCC58CBB}" srcOrd="5" destOrd="0" presId="urn:microsoft.com/office/officeart/2005/8/layout/list1"/>
    <dgm:cxn modelId="{3D772ACF-3F99-4D83-A846-62FF2D116AE4}" type="presParOf" srcId="{E0F44D8B-3148-4E6D-B5E7-7C674B9EC786}" destId="{5CD417C2-D02E-4F4D-940F-8C7BFD6CEF48}" srcOrd="6" destOrd="0" presId="urn:microsoft.com/office/officeart/2005/8/layout/list1"/>
    <dgm:cxn modelId="{E628E47F-C74F-4891-BDDD-24081DABA30A}" type="presParOf" srcId="{E0F44D8B-3148-4E6D-B5E7-7C674B9EC786}" destId="{790F0BFE-04FF-4C24-8FDE-CDF0996A7353}" srcOrd="7" destOrd="0" presId="urn:microsoft.com/office/officeart/2005/8/layout/list1"/>
    <dgm:cxn modelId="{D868A079-2268-42FF-B940-A5A602B4B908}" type="presParOf" srcId="{E0F44D8B-3148-4E6D-B5E7-7C674B9EC786}" destId="{750CCE29-C78D-4D62-B693-EDAB2E7F350E}" srcOrd="8" destOrd="0" presId="urn:microsoft.com/office/officeart/2005/8/layout/list1"/>
    <dgm:cxn modelId="{109753F4-25C5-41EE-A172-79B8F8AB3EAA}" type="presParOf" srcId="{750CCE29-C78D-4D62-B693-EDAB2E7F350E}" destId="{2219F27E-3CC0-4718-A3E6-74518DF50DF5}" srcOrd="0" destOrd="0" presId="urn:microsoft.com/office/officeart/2005/8/layout/list1"/>
    <dgm:cxn modelId="{E2433E9B-787F-4117-B521-A9988CC0A8F1}" type="presParOf" srcId="{750CCE29-C78D-4D62-B693-EDAB2E7F350E}" destId="{E39889CB-C212-4C4F-A515-C0323B4507BC}" srcOrd="1" destOrd="0" presId="urn:microsoft.com/office/officeart/2005/8/layout/list1"/>
    <dgm:cxn modelId="{B0215D3B-5013-4068-81B0-D2F67ADD3F55}" type="presParOf" srcId="{E0F44D8B-3148-4E6D-B5E7-7C674B9EC786}" destId="{79B732A5-8DB2-409D-B8E5-3C04B2D499DD}" srcOrd="9" destOrd="0" presId="urn:microsoft.com/office/officeart/2005/8/layout/list1"/>
    <dgm:cxn modelId="{DB16B69E-2B74-4F71-BB1D-AA911EF91994}" type="presParOf" srcId="{E0F44D8B-3148-4E6D-B5E7-7C674B9EC786}" destId="{2A3A58E2-2FE8-4E55-B3F7-D49FF88BFF72}"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846AC7-B327-4451-B2B7-669A5CB531DF}" type="doc">
      <dgm:prSet loTypeId="urn:microsoft.com/office/officeart/2008/layout/LinedList" loCatId="list" qsTypeId="urn:microsoft.com/office/officeart/2005/8/quickstyle/simple1" qsCatId="simple" csTypeId="urn:microsoft.com/office/officeart/2005/8/colors/accent0_1" csCatId="mainScheme" phldr="1"/>
      <dgm:spPr/>
      <dgm:t>
        <a:bodyPr/>
        <a:lstStyle/>
        <a:p>
          <a:endParaRPr lang="es-CO"/>
        </a:p>
      </dgm:t>
    </dgm:pt>
    <dgm:pt modelId="{1C3DDA10-6170-43FD-8AEF-7569EB9CB137}">
      <dgm:prSet phldrT="[Text]"/>
      <dgm:spPr/>
      <dgm:t>
        <a:bodyPr/>
        <a:lstStyle/>
        <a:p>
          <a:r>
            <a:rPr lang="es-CO" dirty="0"/>
            <a:t>Matriz de Correlación</a:t>
          </a:r>
        </a:p>
      </dgm:t>
    </dgm:pt>
    <dgm:pt modelId="{4A366373-9949-4FB4-9450-2BE71BA3CAD2}" type="parTrans" cxnId="{0B6EEAD0-9102-4A43-8597-027923DDF986}">
      <dgm:prSet/>
      <dgm:spPr/>
      <dgm:t>
        <a:bodyPr/>
        <a:lstStyle/>
        <a:p>
          <a:endParaRPr lang="es-CO"/>
        </a:p>
      </dgm:t>
    </dgm:pt>
    <dgm:pt modelId="{BE801364-D705-4800-9184-42D686930CE8}" type="sibTrans" cxnId="{0B6EEAD0-9102-4A43-8597-027923DDF986}">
      <dgm:prSet/>
      <dgm:spPr/>
      <dgm:t>
        <a:bodyPr/>
        <a:lstStyle/>
        <a:p>
          <a:endParaRPr lang="es-CO"/>
        </a:p>
      </dgm:t>
    </dgm:pt>
    <dgm:pt modelId="{FF7846D4-7D86-4F5D-9107-DD9EDACC873C}">
      <dgm:prSet phldrT="[Text]"/>
      <dgm:spPr/>
      <dgm:t>
        <a:bodyPr/>
        <a:lstStyle/>
        <a:p>
          <a:r>
            <a:rPr lang="es-CO" dirty="0" err="1"/>
            <a:t>Random</a:t>
          </a:r>
          <a:r>
            <a:rPr lang="es-CO" dirty="0"/>
            <a:t> Forest </a:t>
          </a:r>
          <a:r>
            <a:rPr lang="es-CO" dirty="0" err="1"/>
            <a:t>Feature</a:t>
          </a:r>
          <a:r>
            <a:rPr lang="es-CO" dirty="0"/>
            <a:t> </a:t>
          </a:r>
          <a:r>
            <a:rPr lang="es-CO" dirty="0" err="1"/>
            <a:t>Importance</a:t>
          </a:r>
          <a:endParaRPr lang="es-CO" dirty="0"/>
        </a:p>
      </dgm:t>
    </dgm:pt>
    <dgm:pt modelId="{ED3ED0E8-2858-4B16-9F7D-DDDAD3CFD474}" type="parTrans" cxnId="{2A9AD5AA-44D2-4D5B-B26B-2F45CA0E53A3}">
      <dgm:prSet/>
      <dgm:spPr/>
      <dgm:t>
        <a:bodyPr/>
        <a:lstStyle/>
        <a:p>
          <a:endParaRPr lang="es-CO"/>
        </a:p>
      </dgm:t>
    </dgm:pt>
    <dgm:pt modelId="{6A06225C-98DB-4464-9226-30854FCB9996}" type="sibTrans" cxnId="{2A9AD5AA-44D2-4D5B-B26B-2F45CA0E53A3}">
      <dgm:prSet/>
      <dgm:spPr/>
      <dgm:t>
        <a:bodyPr/>
        <a:lstStyle/>
        <a:p>
          <a:endParaRPr lang="es-CO"/>
        </a:p>
      </dgm:t>
    </dgm:pt>
    <dgm:pt modelId="{AE166811-AB3B-49FE-A3FD-1372ACEA14E8}">
      <dgm:prSet phldrT="[Text]"/>
      <dgm:spPr/>
      <dgm:t>
        <a:bodyPr/>
        <a:lstStyle/>
        <a:p>
          <a:r>
            <a:rPr lang="es-CO" dirty="0" err="1"/>
            <a:t>Information</a:t>
          </a:r>
          <a:r>
            <a:rPr lang="es-CO" dirty="0"/>
            <a:t> </a:t>
          </a:r>
          <a:r>
            <a:rPr lang="es-CO" dirty="0" err="1"/>
            <a:t>Gain</a:t>
          </a:r>
          <a:endParaRPr lang="es-CO" dirty="0"/>
        </a:p>
      </dgm:t>
    </dgm:pt>
    <dgm:pt modelId="{6436E602-6131-4BE0-A1EE-C230AD2AAD28}" type="parTrans" cxnId="{E72BE86A-F340-450E-869F-8D58D22E2B0F}">
      <dgm:prSet/>
      <dgm:spPr/>
      <dgm:t>
        <a:bodyPr/>
        <a:lstStyle/>
        <a:p>
          <a:endParaRPr lang="es-CO"/>
        </a:p>
      </dgm:t>
    </dgm:pt>
    <dgm:pt modelId="{53F001A2-90EB-4602-89FE-F1105F511070}" type="sibTrans" cxnId="{E72BE86A-F340-450E-869F-8D58D22E2B0F}">
      <dgm:prSet/>
      <dgm:spPr/>
      <dgm:t>
        <a:bodyPr/>
        <a:lstStyle/>
        <a:p>
          <a:endParaRPr lang="es-CO"/>
        </a:p>
      </dgm:t>
    </dgm:pt>
    <dgm:pt modelId="{1925C1D7-8985-4EED-BA43-90C8D1FEEB35}">
      <dgm:prSet phldrT="[Text]"/>
      <dgm:spPr/>
      <dgm:t>
        <a:bodyPr/>
        <a:lstStyle/>
        <a:p>
          <a:r>
            <a:rPr lang="es-MX" b="0" i="0" dirty="0"/>
            <a:t>Las variables seleccionadas, como </a:t>
          </a:r>
          <a:r>
            <a:rPr lang="es-MX" b="0" i="0" dirty="0" err="1"/>
            <a:t>puntaje_centralr</a:t>
          </a:r>
          <a:r>
            <a:rPr lang="es-MX" b="0" i="0" dirty="0"/>
            <a:t> y </a:t>
          </a:r>
          <a:r>
            <a:rPr lang="es-MX" b="0" i="0" dirty="0" err="1"/>
            <a:t>score_actual_alertas</a:t>
          </a:r>
          <a:r>
            <a:rPr lang="es-MX" b="0" i="0" dirty="0"/>
            <a:t>, mostraron una correlación significativa, ya sea positiva o negativa, con la variable objetivo.</a:t>
          </a:r>
          <a:endParaRPr lang="es-CO" dirty="0"/>
        </a:p>
      </dgm:t>
    </dgm:pt>
    <dgm:pt modelId="{EFBF6739-0F10-4481-8AFA-F3D693972FA9}" type="parTrans" cxnId="{1ADA1267-C1EA-40A3-90CD-C7242F731874}">
      <dgm:prSet/>
      <dgm:spPr/>
      <dgm:t>
        <a:bodyPr/>
        <a:lstStyle/>
        <a:p>
          <a:endParaRPr lang="es-CO"/>
        </a:p>
      </dgm:t>
    </dgm:pt>
    <dgm:pt modelId="{3260E1CA-0633-474D-9586-B2CC0FF6F37A}" type="sibTrans" cxnId="{1ADA1267-C1EA-40A3-90CD-C7242F731874}">
      <dgm:prSet/>
      <dgm:spPr/>
      <dgm:t>
        <a:bodyPr/>
        <a:lstStyle/>
        <a:p>
          <a:endParaRPr lang="es-CO"/>
        </a:p>
      </dgm:t>
    </dgm:pt>
    <dgm:pt modelId="{F764F02F-729A-446E-BC7C-C0D68ADCC1A0}">
      <dgm:prSet phldrT="[Text]"/>
      <dgm:spPr/>
      <dgm:t>
        <a:bodyPr/>
        <a:lstStyle/>
        <a:p>
          <a:r>
            <a:rPr lang="es-MX" b="0" i="0" dirty="0"/>
            <a:t>Las variables más importantes, como </a:t>
          </a:r>
          <a:r>
            <a:rPr lang="es-MX" b="0" i="0" dirty="0" err="1"/>
            <a:t>puntaje_centralr</a:t>
          </a:r>
          <a:r>
            <a:rPr lang="es-MX" b="0" i="0" dirty="0"/>
            <a:t>, y </a:t>
          </a:r>
          <a:r>
            <a:rPr lang="es-MX" b="0" i="0" dirty="0" err="1"/>
            <a:t>balma_centralr</a:t>
          </a:r>
          <a:r>
            <a:rPr lang="es-MX" b="0" i="0" dirty="0"/>
            <a:t>, son aquellas que, en promedio, más contribuyen a mejorar la precisión de los árboles de decisión en el modelo. </a:t>
          </a:r>
          <a:endParaRPr lang="es-CO" dirty="0"/>
        </a:p>
      </dgm:t>
    </dgm:pt>
    <dgm:pt modelId="{575D0AB9-8611-4FD5-AC28-0B69CB84B099}" type="parTrans" cxnId="{91529D28-D06F-4F75-88B2-53CF879148C6}">
      <dgm:prSet/>
      <dgm:spPr/>
      <dgm:t>
        <a:bodyPr/>
        <a:lstStyle/>
        <a:p>
          <a:endParaRPr lang="es-CO"/>
        </a:p>
      </dgm:t>
    </dgm:pt>
    <dgm:pt modelId="{D13A3DAB-86EF-420F-8358-16A85E52E045}" type="sibTrans" cxnId="{91529D28-D06F-4F75-88B2-53CF879148C6}">
      <dgm:prSet/>
      <dgm:spPr/>
      <dgm:t>
        <a:bodyPr/>
        <a:lstStyle/>
        <a:p>
          <a:endParaRPr lang="es-CO"/>
        </a:p>
      </dgm:t>
    </dgm:pt>
    <dgm:pt modelId="{FE70F9DB-1E32-4F71-9817-23DC8679E2AD}">
      <dgm:prSet phldrT="[Text]"/>
      <dgm:spPr/>
      <dgm:t>
        <a:bodyPr/>
        <a:lstStyle/>
        <a:p>
          <a:r>
            <a:rPr lang="es-MX" b="0" i="0" dirty="0"/>
            <a:t>Variables como </a:t>
          </a:r>
          <a:r>
            <a:rPr lang="es-MX" b="0" i="0" dirty="0" err="1"/>
            <a:t>flag_score_mantiene_mantiene_alertas</a:t>
          </a:r>
          <a:r>
            <a:rPr lang="es-MX" b="0" i="0" dirty="0"/>
            <a:t> y aperturas_9meses_activo_max_centralr tienen un alto </a:t>
          </a:r>
          <a:r>
            <a:rPr lang="es-MX" b="0" i="0" dirty="0" err="1"/>
            <a:t>Information</a:t>
          </a:r>
          <a:r>
            <a:rPr lang="es-MX" b="0" i="0" dirty="0"/>
            <a:t> </a:t>
          </a:r>
          <a:r>
            <a:rPr lang="es-MX" b="0" i="0" dirty="0" err="1"/>
            <a:t>Gain</a:t>
          </a:r>
          <a:r>
            <a:rPr lang="es-MX" b="0" i="0" dirty="0"/>
            <a:t>.</a:t>
          </a:r>
          <a:endParaRPr lang="es-CO" dirty="0"/>
        </a:p>
      </dgm:t>
    </dgm:pt>
    <dgm:pt modelId="{E9B4E400-D488-40D3-BF66-494D71286449}" type="parTrans" cxnId="{C9DB6616-7DFC-406C-8079-4655C9CA83B1}">
      <dgm:prSet/>
      <dgm:spPr/>
      <dgm:t>
        <a:bodyPr/>
        <a:lstStyle/>
        <a:p>
          <a:endParaRPr lang="es-CO"/>
        </a:p>
      </dgm:t>
    </dgm:pt>
    <dgm:pt modelId="{2DE66023-8C19-4188-816A-8ED5D676FC1B}" type="sibTrans" cxnId="{C9DB6616-7DFC-406C-8079-4655C9CA83B1}">
      <dgm:prSet/>
      <dgm:spPr/>
      <dgm:t>
        <a:bodyPr/>
        <a:lstStyle/>
        <a:p>
          <a:endParaRPr lang="es-CO"/>
        </a:p>
      </dgm:t>
    </dgm:pt>
    <dgm:pt modelId="{C99ABBAD-CBD7-42BD-88D7-BA854F6F3A68}" type="pres">
      <dgm:prSet presAssocID="{AC846AC7-B327-4451-B2B7-669A5CB531DF}" presName="vert0" presStyleCnt="0">
        <dgm:presLayoutVars>
          <dgm:dir/>
          <dgm:animOne val="branch"/>
          <dgm:animLvl val="lvl"/>
        </dgm:presLayoutVars>
      </dgm:prSet>
      <dgm:spPr/>
    </dgm:pt>
    <dgm:pt modelId="{98285C62-E8F4-43CB-8371-B4725AB62970}" type="pres">
      <dgm:prSet presAssocID="{1C3DDA10-6170-43FD-8AEF-7569EB9CB137}" presName="thickLine" presStyleLbl="alignNode1" presStyleIdx="0" presStyleCnt="3"/>
      <dgm:spPr/>
    </dgm:pt>
    <dgm:pt modelId="{593CFAED-ECF5-4F87-AE9D-2FCC677A71E2}" type="pres">
      <dgm:prSet presAssocID="{1C3DDA10-6170-43FD-8AEF-7569EB9CB137}" presName="horz1" presStyleCnt="0"/>
      <dgm:spPr/>
    </dgm:pt>
    <dgm:pt modelId="{58A111BB-19C7-44C3-B788-CEFB8D8DCB74}" type="pres">
      <dgm:prSet presAssocID="{1C3DDA10-6170-43FD-8AEF-7569EB9CB137}" presName="tx1" presStyleLbl="revTx" presStyleIdx="0" presStyleCnt="6"/>
      <dgm:spPr/>
    </dgm:pt>
    <dgm:pt modelId="{D766ADCC-0232-4672-BB44-00FFE684C2CD}" type="pres">
      <dgm:prSet presAssocID="{1C3DDA10-6170-43FD-8AEF-7569EB9CB137}" presName="vert1" presStyleCnt="0"/>
      <dgm:spPr/>
    </dgm:pt>
    <dgm:pt modelId="{14031C5D-151E-4461-A2C1-5AB1AD7D33ED}" type="pres">
      <dgm:prSet presAssocID="{1925C1D7-8985-4EED-BA43-90C8D1FEEB35}" presName="vertSpace2a" presStyleCnt="0"/>
      <dgm:spPr/>
    </dgm:pt>
    <dgm:pt modelId="{DA82DEB4-4973-49C2-8971-83B439CC5A7C}" type="pres">
      <dgm:prSet presAssocID="{1925C1D7-8985-4EED-BA43-90C8D1FEEB35}" presName="horz2" presStyleCnt="0"/>
      <dgm:spPr/>
    </dgm:pt>
    <dgm:pt modelId="{89D40E8F-A1AD-4B62-B3C7-9816520BE96C}" type="pres">
      <dgm:prSet presAssocID="{1925C1D7-8985-4EED-BA43-90C8D1FEEB35}" presName="horzSpace2" presStyleCnt="0"/>
      <dgm:spPr/>
    </dgm:pt>
    <dgm:pt modelId="{CBF33EB2-4F4F-46FF-A3FB-AC42182D3AAE}" type="pres">
      <dgm:prSet presAssocID="{1925C1D7-8985-4EED-BA43-90C8D1FEEB35}" presName="tx2" presStyleLbl="revTx" presStyleIdx="1" presStyleCnt="6"/>
      <dgm:spPr/>
    </dgm:pt>
    <dgm:pt modelId="{9CD7A385-5064-408C-B670-AA081C07F20F}" type="pres">
      <dgm:prSet presAssocID="{1925C1D7-8985-4EED-BA43-90C8D1FEEB35}" presName="vert2" presStyleCnt="0"/>
      <dgm:spPr/>
    </dgm:pt>
    <dgm:pt modelId="{77142ADF-E9A0-4219-98A5-4932010E025D}" type="pres">
      <dgm:prSet presAssocID="{1925C1D7-8985-4EED-BA43-90C8D1FEEB35}" presName="thinLine2b" presStyleLbl="callout" presStyleIdx="0" presStyleCnt="3"/>
      <dgm:spPr/>
    </dgm:pt>
    <dgm:pt modelId="{008181FD-0771-4E1B-AF83-8625DC6DEF23}" type="pres">
      <dgm:prSet presAssocID="{1925C1D7-8985-4EED-BA43-90C8D1FEEB35}" presName="vertSpace2b" presStyleCnt="0"/>
      <dgm:spPr/>
    </dgm:pt>
    <dgm:pt modelId="{EBE8E3F0-6040-4EA6-8D8A-BBC16E1352AB}" type="pres">
      <dgm:prSet presAssocID="{FF7846D4-7D86-4F5D-9107-DD9EDACC873C}" presName="thickLine" presStyleLbl="alignNode1" presStyleIdx="1" presStyleCnt="3"/>
      <dgm:spPr/>
    </dgm:pt>
    <dgm:pt modelId="{3AA38EF8-FB96-45A4-B2D4-9F683462E88A}" type="pres">
      <dgm:prSet presAssocID="{FF7846D4-7D86-4F5D-9107-DD9EDACC873C}" presName="horz1" presStyleCnt="0"/>
      <dgm:spPr/>
    </dgm:pt>
    <dgm:pt modelId="{EB102EF0-5932-47A6-BCA3-FFD83BACDC2B}" type="pres">
      <dgm:prSet presAssocID="{FF7846D4-7D86-4F5D-9107-DD9EDACC873C}" presName="tx1" presStyleLbl="revTx" presStyleIdx="2" presStyleCnt="6"/>
      <dgm:spPr/>
    </dgm:pt>
    <dgm:pt modelId="{CF788517-753B-474A-9597-ABFEC3743674}" type="pres">
      <dgm:prSet presAssocID="{FF7846D4-7D86-4F5D-9107-DD9EDACC873C}" presName="vert1" presStyleCnt="0"/>
      <dgm:spPr/>
    </dgm:pt>
    <dgm:pt modelId="{817B5CE1-1EA0-4DA0-A3DB-D445CD2828C6}" type="pres">
      <dgm:prSet presAssocID="{F764F02F-729A-446E-BC7C-C0D68ADCC1A0}" presName="vertSpace2a" presStyleCnt="0"/>
      <dgm:spPr/>
    </dgm:pt>
    <dgm:pt modelId="{9C7D4474-D0DD-4EB5-B218-DBBD0FFE18CF}" type="pres">
      <dgm:prSet presAssocID="{F764F02F-729A-446E-BC7C-C0D68ADCC1A0}" presName="horz2" presStyleCnt="0"/>
      <dgm:spPr/>
    </dgm:pt>
    <dgm:pt modelId="{410004C3-8716-4180-84C5-1B6805EDB64B}" type="pres">
      <dgm:prSet presAssocID="{F764F02F-729A-446E-BC7C-C0D68ADCC1A0}" presName="horzSpace2" presStyleCnt="0"/>
      <dgm:spPr/>
    </dgm:pt>
    <dgm:pt modelId="{75A4432E-25AB-4A3A-8F60-8D6A1864CD20}" type="pres">
      <dgm:prSet presAssocID="{F764F02F-729A-446E-BC7C-C0D68ADCC1A0}" presName="tx2" presStyleLbl="revTx" presStyleIdx="3" presStyleCnt="6"/>
      <dgm:spPr/>
    </dgm:pt>
    <dgm:pt modelId="{82C29F5D-A3F8-4B4D-A692-38A4E26609A8}" type="pres">
      <dgm:prSet presAssocID="{F764F02F-729A-446E-BC7C-C0D68ADCC1A0}" presName="vert2" presStyleCnt="0"/>
      <dgm:spPr/>
    </dgm:pt>
    <dgm:pt modelId="{4B27938A-B736-47BA-80F7-2915B107F4C7}" type="pres">
      <dgm:prSet presAssocID="{F764F02F-729A-446E-BC7C-C0D68ADCC1A0}" presName="thinLine2b" presStyleLbl="callout" presStyleIdx="1" presStyleCnt="3"/>
      <dgm:spPr/>
    </dgm:pt>
    <dgm:pt modelId="{C82F3354-3503-4955-AEA7-5BF132ADE46B}" type="pres">
      <dgm:prSet presAssocID="{F764F02F-729A-446E-BC7C-C0D68ADCC1A0}" presName="vertSpace2b" presStyleCnt="0"/>
      <dgm:spPr/>
    </dgm:pt>
    <dgm:pt modelId="{5E1B04DE-CEC7-4013-B5FE-8F0C40673994}" type="pres">
      <dgm:prSet presAssocID="{AE166811-AB3B-49FE-A3FD-1372ACEA14E8}" presName="thickLine" presStyleLbl="alignNode1" presStyleIdx="2" presStyleCnt="3"/>
      <dgm:spPr/>
    </dgm:pt>
    <dgm:pt modelId="{E47DFE47-78BF-484D-893A-1490F439B77D}" type="pres">
      <dgm:prSet presAssocID="{AE166811-AB3B-49FE-A3FD-1372ACEA14E8}" presName="horz1" presStyleCnt="0"/>
      <dgm:spPr/>
    </dgm:pt>
    <dgm:pt modelId="{EAF226C4-BAEC-4E15-9148-71C19170C9BB}" type="pres">
      <dgm:prSet presAssocID="{AE166811-AB3B-49FE-A3FD-1372ACEA14E8}" presName="tx1" presStyleLbl="revTx" presStyleIdx="4" presStyleCnt="6"/>
      <dgm:spPr/>
    </dgm:pt>
    <dgm:pt modelId="{11A91613-1F75-4A1D-A40C-CD0D7BA75E17}" type="pres">
      <dgm:prSet presAssocID="{AE166811-AB3B-49FE-A3FD-1372ACEA14E8}" presName="vert1" presStyleCnt="0"/>
      <dgm:spPr/>
    </dgm:pt>
    <dgm:pt modelId="{5D2EA082-F9B3-45DC-9D08-E453DF4DF88D}" type="pres">
      <dgm:prSet presAssocID="{FE70F9DB-1E32-4F71-9817-23DC8679E2AD}" presName="vertSpace2a" presStyleCnt="0"/>
      <dgm:spPr/>
    </dgm:pt>
    <dgm:pt modelId="{E20095B1-B180-47CA-9135-637FC654E793}" type="pres">
      <dgm:prSet presAssocID="{FE70F9DB-1E32-4F71-9817-23DC8679E2AD}" presName="horz2" presStyleCnt="0"/>
      <dgm:spPr/>
    </dgm:pt>
    <dgm:pt modelId="{07BE8955-DE4B-4614-8DFE-24B18EADD134}" type="pres">
      <dgm:prSet presAssocID="{FE70F9DB-1E32-4F71-9817-23DC8679E2AD}" presName="horzSpace2" presStyleCnt="0"/>
      <dgm:spPr/>
    </dgm:pt>
    <dgm:pt modelId="{8DC38985-BBB5-4EE2-8A64-8ECB0495AF89}" type="pres">
      <dgm:prSet presAssocID="{FE70F9DB-1E32-4F71-9817-23DC8679E2AD}" presName="tx2" presStyleLbl="revTx" presStyleIdx="5" presStyleCnt="6"/>
      <dgm:spPr/>
    </dgm:pt>
    <dgm:pt modelId="{FCE4DDF5-78FD-4696-AEA5-29CBB94776F1}" type="pres">
      <dgm:prSet presAssocID="{FE70F9DB-1E32-4F71-9817-23DC8679E2AD}" presName="vert2" presStyleCnt="0"/>
      <dgm:spPr/>
    </dgm:pt>
    <dgm:pt modelId="{7B1DB930-516C-4AE0-9F75-ED6E5F432229}" type="pres">
      <dgm:prSet presAssocID="{FE70F9DB-1E32-4F71-9817-23DC8679E2AD}" presName="thinLine2b" presStyleLbl="callout" presStyleIdx="2" presStyleCnt="3"/>
      <dgm:spPr/>
    </dgm:pt>
    <dgm:pt modelId="{AFFF8B03-FEB2-4578-8E4D-60EAB9F61B83}" type="pres">
      <dgm:prSet presAssocID="{FE70F9DB-1E32-4F71-9817-23DC8679E2AD}" presName="vertSpace2b" presStyleCnt="0"/>
      <dgm:spPr/>
    </dgm:pt>
  </dgm:ptLst>
  <dgm:cxnLst>
    <dgm:cxn modelId="{C9DB6616-7DFC-406C-8079-4655C9CA83B1}" srcId="{AE166811-AB3B-49FE-A3FD-1372ACEA14E8}" destId="{FE70F9DB-1E32-4F71-9817-23DC8679E2AD}" srcOrd="0" destOrd="0" parTransId="{E9B4E400-D488-40D3-BF66-494D71286449}" sibTransId="{2DE66023-8C19-4188-816A-8ED5D676FC1B}"/>
    <dgm:cxn modelId="{E0585F24-B725-4185-9593-D06967AC3C0D}" type="presOf" srcId="{FF7846D4-7D86-4F5D-9107-DD9EDACC873C}" destId="{EB102EF0-5932-47A6-BCA3-FFD83BACDC2B}" srcOrd="0" destOrd="0" presId="urn:microsoft.com/office/officeart/2008/layout/LinedList"/>
    <dgm:cxn modelId="{91529D28-D06F-4F75-88B2-53CF879148C6}" srcId="{FF7846D4-7D86-4F5D-9107-DD9EDACC873C}" destId="{F764F02F-729A-446E-BC7C-C0D68ADCC1A0}" srcOrd="0" destOrd="0" parTransId="{575D0AB9-8611-4FD5-AC28-0B69CB84B099}" sibTransId="{D13A3DAB-86EF-420F-8358-16A85E52E045}"/>
    <dgm:cxn modelId="{571EAB46-7FDE-4DA9-876A-20594C1747FD}" type="presOf" srcId="{FE70F9DB-1E32-4F71-9817-23DC8679E2AD}" destId="{8DC38985-BBB5-4EE2-8A64-8ECB0495AF89}" srcOrd="0" destOrd="0" presId="urn:microsoft.com/office/officeart/2008/layout/LinedList"/>
    <dgm:cxn modelId="{1ADA1267-C1EA-40A3-90CD-C7242F731874}" srcId="{1C3DDA10-6170-43FD-8AEF-7569EB9CB137}" destId="{1925C1D7-8985-4EED-BA43-90C8D1FEEB35}" srcOrd="0" destOrd="0" parTransId="{EFBF6739-0F10-4481-8AFA-F3D693972FA9}" sibTransId="{3260E1CA-0633-474D-9586-B2CC0FF6F37A}"/>
    <dgm:cxn modelId="{C6C2A14A-E4C7-4328-AD77-B6BC1BCB2583}" type="presOf" srcId="{AC846AC7-B327-4451-B2B7-669A5CB531DF}" destId="{C99ABBAD-CBD7-42BD-88D7-BA854F6F3A68}" srcOrd="0" destOrd="0" presId="urn:microsoft.com/office/officeart/2008/layout/LinedList"/>
    <dgm:cxn modelId="{E72BE86A-F340-450E-869F-8D58D22E2B0F}" srcId="{AC846AC7-B327-4451-B2B7-669A5CB531DF}" destId="{AE166811-AB3B-49FE-A3FD-1372ACEA14E8}" srcOrd="2" destOrd="0" parTransId="{6436E602-6131-4BE0-A1EE-C230AD2AAD28}" sibTransId="{53F001A2-90EB-4602-89FE-F1105F511070}"/>
    <dgm:cxn modelId="{E1C5FB8C-E422-4D2E-B8AD-909B9D278389}" type="presOf" srcId="{1C3DDA10-6170-43FD-8AEF-7569EB9CB137}" destId="{58A111BB-19C7-44C3-B788-CEFB8D8DCB74}" srcOrd="0" destOrd="0" presId="urn:microsoft.com/office/officeart/2008/layout/LinedList"/>
    <dgm:cxn modelId="{2FA2748D-FD49-4C9A-8025-29FAE432C85D}" type="presOf" srcId="{1925C1D7-8985-4EED-BA43-90C8D1FEEB35}" destId="{CBF33EB2-4F4F-46FF-A3FB-AC42182D3AAE}" srcOrd="0" destOrd="0" presId="urn:microsoft.com/office/officeart/2008/layout/LinedList"/>
    <dgm:cxn modelId="{2A9AD5AA-44D2-4D5B-B26B-2F45CA0E53A3}" srcId="{AC846AC7-B327-4451-B2B7-669A5CB531DF}" destId="{FF7846D4-7D86-4F5D-9107-DD9EDACC873C}" srcOrd="1" destOrd="0" parTransId="{ED3ED0E8-2858-4B16-9F7D-DDDAD3CFD474}" sibTransId="{6A06225C-98DB-4464-9226-30854FCB9996}"/>
    <dgm:cxn modelId="{3C2EAAB9-AF81-47E2-9846-F5FCFB1E749B}" type="presOf" srcId="{F764F02F-729A-446E-BC7C-C0D68ADCC1A0}" destId="{75A4432E-25AB-4A3A-8F60-8D6A1864CD20}" srcOrd="0" destOrd="0" presId="urn:microsoft.com/office/officeart/2008/layout/LinedList"/>
    <dgm:cxn modelId="{0B6EEAD0-9102-4A43-8597-027923DDF986}" srcId="{AC846AC7-B327-4451-B2B7-669A5CB531DF}" destId="{1C3DDA10-6170-43FD-8AEF-7569EB9CB137}" srcOrd="0" destOrd="0" parTransId="{4A366373-9949-4FB4-9450-2BE71BA3CAD2}" sibTransId="{BE801364-D705-4800-9184-42D686930CE8}"/>
    <dgm:cxn modelId="{599F27FF-24DC-4BAE-ABDE-4865E37DFBD2}" type="presOf" srcId="{AE166811-AB3B-49FE-A3FD-1372ACEA14E8}" destId="{EAF226C4-BAEC-4E15-9148-71C19170C9BB}" srcOrd="0" destOrd="0" presId="urn:microsoft.com/office/officeart/2008/layout/LinedList"/>
    <dgm:cxn modelId="{66A9694E-742D-4C70-9008-8A66F3CC1E23}" type="presParOf" srcId="{C99ABBAD-CBD7-42BD-88D7-BA854F6F3A68}" destId="{98285C62-E8F4-43CB-8371-B4725AB62970}" srcOrd="0" destOrd="0" presId="urn:microsoft.com/office/officeart/2008/layout/LinedList"/>
    <dgm:cxn modelId="{8E11284B-759B-4B07-81A0-1522C7838791}" type="presParOf" srcId="{C99ABBAD-CBD7-42BD-88D7-BA854F6F3A68}" destId="{593CFAED-ECF5-4F87-AE9D-2FCC677A71E2}" srcOrd="1" destOrd="0" presId="urn:microsoft.com/office/officeart/2008/layout/LinedList"/>
    <dgm:cxn modelId="{3AB32DA2-59FE-4C0E-8219-4C8124FFEE77}" type="presParOf" srcId="{593CFAED-ECF5-4F87-AE9D-2FCC677A71E2}" destId="{58A111BB-19C7-44C3-B788-CEFB8D8DCB74}" srcOrd="0" destOrd="0" presId="urn:microsoft.com/office/officeart/2008/layout/LinedList"/>
    <dgm:cxn modelId="{0823085C-93A4-4A62-AC27-935C6DECC0A4}" type="presParOf" srcId="{593CFAED-ECF5-4F87-AE9D-2FCC677A71E2}" destId="{D766ADCC-0232-4672-BB44-00FFE684C2CD}" srcOrd="1" destOrd="0" presId="urn:microsoft.com/office/officeart/2008/layout/LinedList"/>
    <dgm:cxn modelId="{AC06CF19-6B89-4E91-9F92-60E90DE937EA}" type="presParOf" srcId="{D766ADCC-0232-4672-BB44-00FFE684C2CD}" destId="{14031C5D-151E-4461-A2C1-5AB1AD7D33ED}" srcOrd="0" destOrd="0" presId="urn:microsoft.com/office/officeart/2008/layout/LinedList"/>
    <dgm:cxn modelId="{300E54D0-C548-4AA8-8371-2EEBD8C442D1}" type="presParOf" srcId="{D766ADCC-0232-4672-BB44-00FFE684C2CD}" destId="{DA82DEB4-4973-49C2-8971-83B439CC5A7C}" srcOrd="1" destOrd="0" presId="urn:microsoft.com/office/officeart/2008/layout/LinedList"/>
    <dgm:cxn modelId="{491FEAD7-5E33-4F6A-854D-1B733228C732}" type="presParOf" srcId="{DA82DEB4-4973-49C2-8971-83B439CC5A7C}" destId="{89D40E8F-A1AD-4B62-B3C7-9816520BE96C}" srcOrd="0" destOrd="0" presId="urn:microsoft.com/office/officeart/2008/layout/LinedList"/>
    <dgm:cxn modelId="{A07D68E6-8241-42CB-ADD2-B865F978B876}" type="presParOf" srcId="{DA82DEB4-4973-49C2-8971-83B439CC5A7C}" destId="{CBF33EB2-4F4F-46FF-A3FB-AC42182D3AAE}" srcOrd="1" destOrd="0" presId="urn:microsoft.com/office/officeart/2008/layout/LinedList"/>
    <dgm:cxn modelId="{A674467F-B130-4B7F-9268-65E4FA35CF14}" type="presParOf" srcId="{DA82DEB4-4973-49C2-8971-83B439CC5A7C}" destId="{9CD7A385-5064-408C-B670-AA081C07F20F}" srcOrd="2" destOrd="0" presId="urn:microsoft.com/office/officeart/2008/layout/LinedList"/>
    <dgm:cxn modelId="{3D9D51DC-6052-4A3C-80FC-5F94DF314269}" type="presParOf" srcId="{D766ADCC-0232-4672-BB44-00FFE684C2CD}" destId="{77142ADF-E9A0-4219-98A5-4932010E025D}" srcOrd="2" destOrd="0" presId="urn:microsoft.com/office/officeart/2008/layout/LinedList"/>
    <dgm:cxn modelId="{0CCF42DB-BF20-421E-B30F-EFDB78B6166C}" type="presParOf" srcId="{D766ADCC-0232-4672-BB44-00FFE684C2CD}" destId="{008181FD-0771-4E1B-AF83-8625DC6DEF23}" srcOrd="3" destOrd="0" presId="urn:microsoft.com/office/officeart/2008/layout/LinedList"/>
    <dgm:cxn modelId="{5155F90E-3BF8-4C69-8660-7F23635E7A48}" type="presParOf" srcId="{C99ABBAD-CBD7-42BD-88D7-BA854F6F3A68}" destId="{EBE8E3F0-6040-4EA6-8D8A-BBC16E1352AB}" srcOrd="2" destOrd="0" presId="urn:microsoft.com/office/officeart/2008/layout/LinedList"/>
    <dgm:cxn modelId="{A8BFE367-4A7D-47CD-A6B7-95082A00DB14}" type="presParOf" srcId="{C99ABBAD-CBD7-42BD-88D7-BA854F6F3A68}" destId="{3AA38EF8-FB96-45A4-B2D4-9F683462E88A}" srcOrd="3" destOrd="0" presId="urn:microsoft.com/office/officeart/2008/layout/LinedList"/>
    <dgm:cxn modelId="{2BEB702C-6366-4586-B1A8-38C5C2599C92}" type="presParOf" srcId="{3AA38EF8-FB96-45A4-B2D4-9F683462E88A}" destId="{EB102EF0-5932-47A6-BCA3-FFD83BACDC2B}" srcOrd="0" destOrd="0" presId="urn:microsoft.com/office/officeart/2008/layout/LinedList"/>
    <dgm:cxn modelId="{A97F0AC9-1AF6-4101-9EE4-73D4114FBD4D}" type="presParOf" srcId="{3AA38EF8-FB96-45A4-B2D4-9F683462E88A}" destId="{CF788517-753B-474A-9597-ABFEC3743674}" srcOrd="1" destOrd="0" presId="urn:microsoft.com/office/officeart/2008/layout/LinedList"/>
    <dgm:cxn modelId="{014C835F-F13F-4A87-9091-21F29AB6F9B9}" type="presParOf" srcId="{CF788517-753B-474A-9597-ABFEC3743674}" destId="{817B5CE1-1EA0-4DA0-A3DB-D445CD2828C6}" srcOrd="0" destOrd="0" presId="urn:microsoft.com/office/officeart/2008/layout/LinedList"/>
    <dgm:cxn modelId="{1505D5D0-AE2C-4A3D-BC29-BAA05E83172E}" type="presParOf" srcId="{CF788517-753B-474A-9597-ABFEC3743674}" destId="{9C7D4474-D0DD-4EB5-B218-DBBD0FFE18CF}" srcOrd="1" destOrd="0" presId="urn:microsoft.com/office/officeart/2008/layout/LinedList"/>
    <dgm:cxn modelId="{04430CE2-DE90-451D-BD07-4FE47BFECA56}" type="presParOf" srcId="{9C7D4474-D0DD-4EB5-B218-DBBD0FFE18CF}" destId="{410004C3-8716-4180-84C5-1B6805EDB64B}" srcOrd="0" destOrd="0" presId="urn:microsoft.com/office/officeart/2008/layout/LinedList"/>
    <dgm:cxn modelId="{9C27559E-DF09-43D9-9FC5-CE6FA4083221}" type="presParOf" srcId="{9C7D4474-D0DD-4EB5-B218-DBBD0FFE18CF}" destId="{75A4432E-25AB-4A3A-8F60-8D6A1864CD20}" srcOrd="1" destOrd="0" presId="urn:microsoft.com/office/officeart/2008/layout/LinedList"/>
    <dgm:cxn modelId="{C94D19D1-82E7-4638-A401-D58BECD79AD3}" type="presParOf" srcId="{9C7D4474-D0DD-4EB5-B218-DBBD0FFE18CF}" destId="{82C29F5D-A3F8-4B4D-A692-38A4E26609A8}" srcOrd="2" destOrd="0" presId="urn:microsoft.com/office/officeart/2008/layout/LinedList"/>
    <dgm:cxn modelId="{D1369F89-3129-4298-AF61-58B3B21D1C10}" type="presParOf" srcId="{CF788517-753B-474A-9597-ABFEC3743674}" destId="{4B27938A-B736-47BA-80F7-2915B107F4C7}" srcOrd="2" destOrd="0" presId="urn:microsoft.com/office/officeart/2008/layout/LinedList"/>
    <dgm:cxn modelId="{B6911C85-E18A-4D94-BADA-F5BABB3592FB}" type="presParOf" srcId="{CF788517-753B-474A-9597-ABFEC3743674}" destId="{C82F3354-3503-4955-AEA7-5BF132ADE46B}" srcOrd="3" destOrd="0" presId="urn:microsoft.com/office/officeart/2008/layout/LinedList"/>
    <dgm:cxn modelId="{0FF9D422-FCC6-4998-A4E9-9905A22962FD}" type="presParOf" srcId="{C99ABBAD-CBD7-42BD-88D7-BA854F6F3A68}" destId="{5E1B04DE-CEC7-4013-B5FE-8F0C40673994}" srcOrd="4" destOrd="0" presId="urn:microsoft.com/office/officeart/2008/layout/LinedList"/>
    <dgm:cxn modelId="{90736744-15AA-406E-962C-18CC767D1CD9}" type="presParOf" srcId="{C99ABBAD-CBD7-42BD-88D7-BA854F6F3A68}" destId="{E47DFE47-78BF-484D-893A-1490F439B77D}" srcOrd="5" destOrd="0" presId="urn:microsoft.com/office/officeart/2008/layout/LinedList"/>
    <dgm:cxn modelId="{E7420168-9336-455F-B8DC-B6DB25AA8C9E}" type="presParOf" srcId="{E47DFE47-78BF-484D-893A-1490F439B77D}" destId="{EAF226C4-BAEC-4E15-9148-71C19170C9BB}" srcOrd="0" destOrd="0" presId="urn:microsoft.com/office/officeart/2008/layout/LinedList"/>
    <dgm:cxn modelId="{D1CAA826-95D4-4A02-8464-FEA9F7E52184}" type="presParOf" srcId="{E47DFE47-78BF-484D-893A-1490F439B77D}" destId="{11A91613-1F75-4A1D-A40C-CD0D7BA75E17}" srcOrd="1" destOrd="0" presId="urn:microsoft.com/office/officeart/2008/layout/LinedList"/>
    <dgm:cxn modelId="{12284618-8B72-4A6E-BFF9-6A99305915DD}" type="presParOf" srcId="{11A91613-1F75-4A1D-A40C-CD0D7BA75E17}" destId="{5D2EA082-F9B3-45DC-9D08-E453DF4DF88D}" srcOrd="0" destOrd="0" presId="urn:microsoft.com/office/officeart/2008/layout/LinedList"/>
    <dgm:cxn modelId="{DD103F76-715F-4E9E-8F82-936143997961}" type="presParOf" srcId="{11A91613-1F75-4A1D-A40C-CD0D7BA75E17}" destId="{E20095B1-B180-47CA-9135-637FC654E793}" srcOrd="1" destOrd="0" presId="urn:microsoft.com/office/officeart/2008/layout/LinedList"/>
    <dgm:cxn modelId="{89A3B8D3-13C3-4092-9F63-68ECC44CE1A0}" type="presParOf" srcId="{E20095B1-B180-47CA-9135-637FC654E793}" destId="{07BE8955-DE4B-4614-8DFE-24B18EADD134}" srcOrd="0" destOrd="0" presId="urn:microsoft.com/office/officeart/2008/layout/LinedList"/>
    <dgm:cxn modelId="{E7E1BB21-10E8-4AD9-A037-156A57E0FC54}" type="presParOf" srcId="{E20095B1-B180-47CA-9135-637FC654E793}" destId="{8DC38985-BBB5-4EE2-8A64-8ECB0495AF89}" srcOrd="1" destOrd="0" presId="urn:microsoft.com/office/officeart/2008/layout/LinedList"/>
    <dgm:cxn modelId="{9508B22B-4B6A-4461-9B72-DE4902E5E68C}" type="presParOf" srcId="{E20095B1-B180-47CA-9135-637FC654E793}" destId="{FCE4DDF5-78FD-4696-AEA5-29CBB94776F1}" srcOrd="2" destOrd="0" presId="urn:microsoft.com/office/officeart/2008/layout/LinedList"/>
    <dgm:cxn modelId="{10FA5911-8691-426D-8140-7F002092C4C4}" type="presParOf" srcId="{11A91613-1F75-4A1D-A40C-CD0D7BA75E17}" destId="{7B1DB930-516C-4AE0-9F75-ED6E5F432229}" srcOrd="2" destOrd="0" presId="urn:microsoft.com/office/officeart/2008/layout/LinedList"/>
    <dgm:cxn modelId="{B56520D3-01A8-4B60-BFBF-838DFB97A4CF}" type="presParOf" srcId="{11A91613-1F75-4A1D-A40C-CD0D7BA75E17}" destId="{AFFF8B03-FEB2-4578-8E4D-60EAB9F61B83}"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C95D196-112A-47F6-873D-0431BFA1E741}" type="doc">
      <dgm:prSet loTypeId="urn:microsoft.com/office/officeart/2011/layout/TabList" loCatId="list" qsTypeId="urn:microsoft.com/office/officeart/2005/8/quickstyle/simple1" qsCatId="simple" csTypeId="urn:microsoft.com/office/officeart/2005/8/colors/accent3_1" csCatId="accent3" phldr="1"/>
      <dgm:spPr/>
      <dgm:t>
        <a:bodyPr/>
        <a:lstStyle/>
        <a:p>
          <a:endParaRPr lang="es-CO"/>
        </a:p>
      </dgm:t>
    </dgm:pt>
    <dgm:pt modelId="{898978BE-DE3D-4854-8873-7B96D2233BDB}">
      <dgm:prSet phldrT="[Text]"/>
      <dgm:spPr/>
      <dgm:t>
        <a:bodyPr/>
        <a:lstStyle/>
        <a:p>
          <a:r>
            <a:rPr lang="es-CO" b="1" i="0" dirty="0"/>
            <a:t>Búsqueda de </a:t>
          </a:r>
          <a:r>
            <a:rPr lang="es-CO" b="1" i="0" dirty="0" err="1"/>
            <a:t>Hiperparámetros</a:t>
          </a:r>
          <a:endParaRPr lang="es-CO" dirty="0"/>
        </a:p>
      </dgm:t>
    </dgm:pt>
    <dgm:pt modelId="{6CC871FD-238B-49B6-9758-6488F6135910}" type="parTrans" cxnId="{A37789AE-634A-4B74-80C0-E22E57978376}">
      <dgm:prSet/>
      <dgm:spPr/>
      <dgm:t>
        <a:bodyPr/>
        <a:lstStyle/>
        <a:p>
          <a:endParaRPr lang="es-CO"/>
        </a:p>
      </dgm:t>
    </dgm:pt>
    <dgm:pt modelId="{4416430B-0FF9-4881-9AD3-4CFF480A18AB}" type="sibTrans" cxnId="{A37789AE-634A-4B74-80C0-E22E57978376}">
      <dgm:prSet/>
      <dgm:spPr/>
      <dgm:t>
        <a:bodyPr/>
        <a:lstStyle/>
        <a:p>
          <a:endParaRPr lang="es-CO"/>
        </a:p>
      </dgm:t>
    </dgm:pt>
    <dgm:pt modelId="{2222A2E4-10D8-4704-9618-02348758A969}">
      <dgm:prSet phldrT="[Text]"/>
      <dgm:spPr/>
      <dgm:t>
        <a:bodyPr/>
        <a:lstStyle/>
        <a:p>
          <a:r>
            <a:rPr lang="es-CO" b="1" i="0" dirty="0"/>
            <a:t>Selección de Características</a:t>
          </a:r>
          <a:endParaRPr lang="es-CO" dirty="0"/>
        </a:p>
      </dgm:t>
    </dgm:pt>
    <dgm:pt modelId="{0C673299-FF0B-4181-A22B-A492BE97E82D}" type="parTrans" cxnId="{1BFE6BA7-15C2-4906-A3DA-AB3A93507CA9}">
      <dgm:prSet/>
      <dgm:spPr/>
      <dgm:t>
        <a:bodyPr/>
        <a:lstStyle/>
        <a:p>
          <a:endParaRPr lang="es-CO"/>
        </a:p>
      </dgm:t>
    </dgm:pt>
    <dgm:pt modelId="{E2192D89-BF9D-4F85-8401-84F1A331EA6F}" type="sibTrans" cxnId="{1BFE6BA7-15C2-4906-A3DA-AB3A93507CA9}">
      <dgm:prSet/>
      <dgm:spPr/>
      <dgm:t>
        <a:bodyPr/>
        <a:lstStyle/>
        <a:p>
          <a:endParaRPr lang="es-CO"/>
        </a:p>
      </dgm:t>
    </dgm:pt>
    <dgm:pt modelId="{384C598B-FBF1-43CB-A61C-DEA126A85DDF}">
      <dgm:prSet phldrT="[Text]"/>
      <dgm:spPr/>
      <dgm:t>
        <a:bodyPr/>
        <a:lstStyle/>
        <a:p>
          <a:r>
            <a:rPr lang="es-CO" b="1" i="0" dirty="0"/>
            <a:t>Entrenamiento y Evaluación</a:t>
          </a:r>
          <a:endParaRPr lang="es-CO" dirty="0"/>
        </a:p>
      </dgm:t>
    </dgm:pt>
    <dgm:pt modelId="{5EC0023A-0522-4140-B0B0-54FD2D71FBFB}" type="parTrans" cxnId="{81738361-FAE9-43EB-A10C-1F423C3AAA94}">
      <dgm:prSet/>
      <dgm:spPr/>
      <dgm:t>
        <a:bodyPr/>
        <a:lstStyle/>
        <a:p>
          <a:endParaRPr lang="es-CO"/>
        </a:p>
      </dgm:t>
    </dgm:pt>
    <dgm:pt modelId="{683408D5-F5B0-49C2-A7F6-81C247DDFC12}" type="sibTrans" cxnId="{81738361-FAE9-43EB-A10C-1F423C3AAA94}">
      <dgm:prSet/>
      <dgm:spPr/>
      <dgm:t>
        <a:bodyPr/>
        <a:lstStyle/>
        <a:p>
          <a:endParaRPr lang="es-CO"/>
        </a:p>
      </dgm:t>
    </dgm:pt>
    <dgm:pt modelId="{1788B0B3-BF17-4448-B0D1-A2F448219075}">
      <dgm:prSet phldrT="[Text]"/>
      <dgm:spPr/>
      <dgm:t>
        <a:bodyPr/>
        <a:lstStyle/>
        <a:p>
          <a:r>
            <a:rPr lang="es-CO" b="1" i="0" dirty="0"/>
            <a:t>Informe de Clasificación</a:t>
          </a:r>
          <a:endParaRPr lang="es-CO" dirty="0"/>
        </a:p>
      </dgm:t>
    </dgm:pt>
    <dgm:pt modelId="{2266BA35-AF9A-491F-9FBB-5DE2DAE87AEE}" type="parTrans" cxnId="{2C957B29-018E-488D-BFE8-EED8A5D22A30}">
      <dgm:prSet/>
      <dgm:spPr/>
      <dgm:t>
        <a:bodyPr/>
        <a:lstStyle/>
        <a:p>
          <a:endParaRPr lang="es-CO"/>
        </a:p>
      </dgm:t>
    </dgm:pt>
    <dgm:pt modelId="{6DA4789D-FC0E-4772-B201-B2B0160A3A58}" type="sibTrans" cxnId="{2C957B29-018E-488D-BFE8-EED8A5D22A30}">
      <dgm:prSet/>
      <dgm:spPr/>
      <dgm:t>
        <a:bodyPr/>
        <a:lstStyle/>
        <a:p>
          <a:endParaRPr lang="es-CO"/>
        </a:p>
      </dgm:t>
    </dgm:pt>
    <dgm:pt modelId="{C21704F3-9055-44D8-96CB-48451C6E267B}">
      <dgm:prSet phldrT="[Text]"/>
      <dgm:spPr/>
      <dgm:t>
        <a:bodyPr/>
        <a:lstStyle/>
        <a:p>
          <a:r>
            <a:rPr lang="es-MX" b="0" i="0" dirty="0"/>
            <a:t>Utilizar </a:t>
          </a:r>
          <a:r>
            <a:rPr lang="es-CO" b="1" i="0" dirty="0" err="1"/>
            <a:t>GridSearchCV</a:t>
          </a:r>
          <a:r>
            <a:rPr lang="es-MX" b="0" i="0" dirty="0"/>
            <a:t> para encontrar los mejores </a:t>
          </a:r>
          <a:r>
            <a:rPr lang="es-MX" b="0" i="0" dirty="0" err="1"/>
            <a:t>hiperparámetros</a:t>
          </a:r>
          <a:r>
            <a:rPr lang="es-MX" b="0" i="0" dirty="0"/>
            <a:t>. </a:t>
          </a:r>
          <a:endParaRPr lang="es-CO" dirty="0"/>
        </a:p>
      </dgm:t>
    </dgm:pt>
    <dgm:pt modelId="{8E5A24ED-A351-440D-8366-130B8BE909DC}" type="parTrans" cxnId="{5E05F8D0-42E3-4F46-9D04-398B62110B17}">
      <dgm:prSet/>
      <dgm:spPr/>
      <dgm:t>
        <a:bodyPr/>
        <a:lstStyle/>
        <a:p>
          <a:endParaRPr lang="es-CO"/>
        </a:p>
      </dgm:t>
    </dgm:pt>
    <dgm:pt modelId="{19AA76FA-E0A5-4155-AE34-FDCC2A415863}" type="sibTrans" cxnId="{5E05F8D0-42E3-4F46-9D04-398B62110B17}">
      <dgm:prSet/>
      <dgm:spPr/>
      <dgm:t>
        <a:bodyPr/>
        <a:lstStyle/>
        <a:p>
          <a:endParaRPr lang="es-CO"/>
        </a:p>
      </dgm:t>
    </dgm:pt>
    <dgm:pt modelId="{52F904D2-5027-44EE-A8F9-EE126516D981}">
      <dgm:prSet phldrT="[Text]"/>
      <dgm:spPr/>
      <dgm:t>
        <a:bodyPr/>
        <a:lstStyle/>
        <a:p>
          <a:r>
            <a:rPr lang="es-MX" b="0" i="0" dirty="0"/>
            <a:t>Aplicar </a:t>
          </a:r>
          <a:r>
            <a:rPr lang="es-CO" b="1" i="0" dirty="0"/>
            <a:t>RFECV</a:t>
          </a:r>
          <a:r>
            <a:rPr lang="es-MX" b="0" i="0" dirty="0"/>
            <a:t> para seleccionar las características más relevantes.</a:t>
          </a:r>
          <a:endParaRPr lang="es-CO" dirty="0"/>
        </a:p>
      </dgm:t>
    </dgm:pt>
    <dgm:pt modelId="{F71966BB-CBDA-468D-AB76-415AB9164918}" type="parTrans" cxnId="{72B1CD91-771C-4556-B801-5D5DCD66E2A7}">
      <dgm:prSet/>
      <dgm:spPr/>
      <dgm:t>
        <a:bodyPr/>
        <a:lstStyle/>
        <a:p>
          <a:endParaRPr lang="es-CO"/>
        </a:p>
      </dgm:t>
    </dgm:pt>
    <dgm:pt modelId="{A2E6FF42-20EB-48AF-8C52-49C5187210A5}" type="sibTrans" cxnId="{72B1CD91-771C-4556-B801-5D5DCD66E2A7}">
      <dgm:prSet/>
      <dgm:spPr/>
      <dgm:t>
        <a:bodyPr/>
        <a:lstStyle/>
        <a:p>
          <a:endParaRPr lang="es-CO"/>
        </a:p>
      </dgm:t>
    </dgm:pt>
    <dgm:pt modelId="{A151A865-BC8B-4D2F-A7C9-EA85A2872CCC}">
      <dgm:prSet phldrT="[Text]"/>
      <dgm:spPr/>
      <dgm:t>
        <a:bodyPr/>
        <a:lstStyle/>
        <a:p>
          <a:r>
            <a:rPr lang="es-MX" b="0" i="0" dirty="0"/>
            <a:t>Entrenar el modelo con las características seleccionadas y evaluar usando ROC AUC, con enfoque en el desbalanceo de las clases.</a:t>
          </a:r>
          <a:endParaRPr lang="es-CO" dirty="0"/>
        </a:p>
      </dgm:t>
    </dgm:pt>
    <dgm:pt modelId="{49A88650-AB4A-495B-973A-4496D35DDC89}" type="parTrans" cxnId="{4E4D0FB6-27A7-4BB3-B354-57719F61FDA1}">
      <dgm:prSet/>
      <dgm:spPr/>
      <dgm:t>
        <a:bodyPr/>
        <a:lstStyle/>
        <a:p>
          <a:endParaRPr lang="es-CO"/>
        </a:p>
      </dgm:t>
    </dgm:pt>
    <dgm:pt modelId="{1DE9BB12-2221-4A57-B2B6-67A77F11ABB2}" type="sibTrans" cxnId="{4E4D0FB6-27A7-4BB3-B354-57719F61FDA1}">
      <dgm:prSet/>
      <dgm:spPr/>
      <dgm:t>
        <a:bodyPr/>
        <a:lstStyle/>
        <a:p>
          <a:endParaRPr lang="es-CO"/>
        </a:p>
      </dgm:t>
    </dgm:pt>
    <dgm:pt modelId="{DA0E9BAD-D9CE-44F0-B749-CDDD0D9F5EB8}">
      <dgm:prSet phldrT="[Text]"/>
      <dgm:spPr/>
      <dgm:t>
        <a:bodyPr/>
        <a:lstStyle/>
        <a:p>
          <a:r>
            <a:rPr lang="es-MX" b="0" i="0" dirty="0"/>
            <a:t>para entender el rendimiento del modelo en términos de precisión, </a:t>
          </a:r>
          <a:r>
            <a:rPr lang="es-MX" b="0" i="0" dirty="0" err="1"/>
            <a:t>recall</a:t>
          </a:r>
          <a:r>
            <a:rPr lang="es-MX" b="0" i="0" dirty="0"/>
            <a:t> y f1-score.</a:t>
          </a:r>
          <a:endParaRPr lang="es-CO" dirty="0"/>
        </a:p>
      </dgm:t>
    </dgm:pt>
    <dgm:pt modelId="{615F619F-46C8-4CC7-BFF4-F9CBCEAFE574}" type="parTrans" cxnId="{339A4133-A978-4ABC-9272-82CEBED4079B}">
      <dgm:prSet/>
      <dgm:spPr/>
      <dgm:t>
        <a:bodyPr/>
        <a:lstStyle/>
        <a:p>
          <a:endParaRPr lang="es-CO"/>
        </a:p>
      </dgm:t>
    </dgm:pt>
    <dgm:pt modelId="{0E69EAAE-F840-4C8F-BDE4-A13032BE2E18}" type="sibTrans" cxnId="{339A4133-A978-4ABC-9272-82CEBED4079B}">
      <dgm:prSet/>
      <dgm:spPr/>
      <dgm:t>
        <a:bodyPr/>
        <a:lstStyle/>
        <a:p>
          <a:endParaRPr lang="es-CO"/>
        </a:p>
      </dgm:t>
    </dgm:pt>
    <dgm:pt modelId="{2EB531A0-D8CC-46F7-BDF2-758896BB53E6}" type="pres">
      <dgm:prSet presAssocID="{3C95D196-112A-47F6-873D-0431BFA1E741}" presName="Name0" presStyleCnt="0">
        <dgm:presLayoutVars>
          <dgm:chMax/>
          <dgm:chPref val="3"/>
          <dgm:dir/>
          <dgm:animOne val="branch"/>
          <dgm:animLvl val="lvl"/>
        </dgm:presLayoutVars>
      </dgm:prSet>
      <dgm:spPr/>
    </dgm:pt>
    <dgm:pt modelId="{0A7433EB-4F2A-4963-ACCF-D45F7A7F3FA9}" type="pres">
      <dgm:prSet presAssocID="{898978BE-DE3D-4854-8873-7B96D2233BDB}" presName="composite" presStyleCnt="0"/>
      <dgm:spPr/>
    </dgm:pt>
    <dgm:pt modelId="{089B1ED2-DEAE-43A0-A2DF-6128040D4A5E}" type="pres">
      <dgm:prSet presAssocID="{898978BE-DE3D-4854-8873-7B96D2233BDB}" presName="FirstChild" presStyleLbl="revTx" presStyleIdx="0" presStyleCnt="4">
        <dgm:presLayoutVars>
          <dgm:chMax val="0"/>
          <dgm:chPref val="0"/>
          <dgm:bulletEnabled val="1"/>
        </dgm:presLayoutVars>
      </dgm:prSet>
      <dgm:spPr/>
    </dgm:pt>
    <dgm:pt modelId="{BDBDD0A2-13FA-4606-BD3B-D2AC15F429AA}" type="pres">
      <dgm:prSet presAssocID="{898978BE-DE3D-4854-8873-7B96D2233BDB}" presName="Parent" presStyleLbl="alignNode1" presStyleIdx="0" presStyleCnt="4">
        <dgm:presLayoutVars>
          <dgm:chMax val="3"/>
          <dgm:chPref val="3"/>
          <dgm:bulletEnabled val="1"/>
        </dgm:presLayoutVars>
      </dgm:prSet>
      <dgm:spPr/>
    </dgm:pt>
    <dgm:pt modelId="{B29DC53C-8B6D-4BC9-BB05-EA484F622BDB}" type="pres">
      <dgm:prSet presAssocID="{898978BE-DE3D-4854-8873-7B96D2233BDB}" presName="Accent" presStyleLbl="parChTrans1D1" presStyleIdx="0" presStyleCnt="4"/>
      <dgm:spPr/>
    </dgm:pt>
    <dgm:pt modelId="{EAD2853F-881D-4AAE-B037-7185A8CAA6C7}" type="pres">
      <dgm:prSet presAssocID="{4416430B-0FF9-4881-9AD3-4CFF480A18AB}" presName="sibTrans" presStyleCnt="0"/>
      <dgm:spPr/>
    </dgm:pt>
    <dgm:pt modelId="{FDD73D96-A6A7-487F-8C28-DC9072B232FE}" type="pres">
      <dgm:prSet presAssocID="{2222A2E4-10D8-4704-9618-02348758A969}" presName="composite" presStyleCnt="0"/>
      <dgm:spPr/>
    </dgm:pt>
    <dgm:pt modelId="{90F96949-D910-4473-8D9E-0C49CA7CEC4F}" type="pres">
      <dgm:prSet presAssocID="{2222A2E4-10D8-4704-9618-02348758A969}" presName="FirstChild" presStyleLbl="revTx" presStyleIdx="1" presStyleCnt="4">
        <dgm:presLayoutVars>
          <dgm:chMax val="0"/>
          <dgm:chPref val="0"/>
          <dgm:bulletEnabled val="1"/>
        </dgm:presLayoutVars>
      </dgm:prSet>
      <dgm:spPr/>
    </dgm:pt>
    <dgm:pt modelId="{61185D80-7605-45D0-B6C7-4738FC49958A}" type="pres">
      <dgm:prSet presAssocID="{2222A2E4-10D8-4704-9618-02348758A969}" presName="Parent" presStyleLbl="alignNode1" presStyleIdx="1" presStyleCnt="4">
        <dgm:presLayoutVars>
          <dgm:chMax val="3"/>
          <dgm:chPref val="3"/>
          <dgm:bulletEnabled val="1"/>
        </dgm:presLayoutVars>
      </dgm:prSet>
      <dgm:spPr/>
    </dgm:pt>
    <dgm:pt modelId="{33101641-DAA0-49EB-BEF8-A7C0F19096B4}" type="pres">
      <dgm:prSet presAssocID="{2222A2E4-10D8-4704-9618-02348758A969}" presName="Accent" presStyleLbl="parChTrans1D1" presStyleIdx="1" presStyleCnt="4"/>
      <dgm:spPr/>
    </dgm:pt>
    <dgm:pt modelId="{712ABD3D-1837-44CF-A2D3-CEEE5C5A8C5C}" type="pres">
      <dgm:prSet presAssocID="{E2192D89-BF9D-4F85-8401-84F1A331EA6F}" presName="sibTrans" presStyleCnt="0"/>
      <dgm:spPr/>
    </dgm:pt>
    <dgm:pt modelId="{1DC6CE0E-7B5B-42EA-89EB-8849CB22EED7}" type="pres">
      <dgm:prSet presAssocID="{384C598B-FBF1-43CB-A61C-DEA126A85DDF}" presName="composite" presStyleCnt="0"/>
      <dgm:spPr/>
    </dgm:pt>
    <dgm:pt modelId="{B96484FA-C512-4F23-A115-4235859952A1}" type="pres">
      <dgm:prSet presAssocID="{384C598B-FBF1-43CB-A61C-DEA126A85DDF}" presName="FirstChild" presStyleLbl="revTx" presStyleIdx="2" presStyleCnt="4">
        <dgm:presLayoutVars>
          <dgm:chMax val="0"/>
          <dgm:chPref val="0"/>
          <dgm:bulletEnabled val="1"/>
        </dgm:presLayoutVars>
      </dgm:prSet>
      <dgm:spPr/>
    </dgm:pt>
    <dgm:pt modelId="{654F9A61-8AD1-4F3E-A042-9CECAB56E1D7}" type="pres">
      <dgm:prSet presAssocID="{384C598B-FBF1-43CB-A61C-DEA126A85DDF}" presName="Parent" presStyleLbl="alignNode1" presStyleIdx="2" presStyleCnt="4">
        <dgm:presLayoutVars>
          <dgm:chMax val="3"/>
          <dgm:chPref val="3"/>
          <dgm:bulletEnabled val="1"/>
        </dgm:presLayoutVars>
      </dgm:prSet>
      <dgm:spPr/>
    </dgm:pt>
    <dgm:pt modelId="{427BFF97-F72C-4A54-8AB8-BF924AE2BE3C}" type="pres">
      <dgm:prSet presAssocID="{384C598B-FBF1-43CB-A61C-DEA126A85DDF}" presName="Accent" presStyleLbl="parChTrans1D1" presStyleIdx="2" presStyleCnt="4"/>
      <dgm:spPr/>
    </dgm:pt>
    <dgm:pt modelId="{729AA6BE-BF89-466D-BA01-0C7FC0A7FF16}" type="pres">
      <dgm:prSet presAssocID="{683408D5-F5B0-49C2-A7F6-81C247DDFC12}" presName="sibTrans" presStyleCnt="0"/>
      <dgm:spPr/>
    </dgm:pt>
    <dgm:pt modelId="{0D1D751A-7E8E-4103-8986-115C4D15B2E6}" type="pres">
      <dgm:prSet presAssocID="{1788B0B3-BF17-4448-B0D1-A2F448219075}" presName="composite" presStyleCnt="0"/>
      <dgm:spPr/>
    </dgm:pt>
    <dgm:pt modelId="{6D488700-2F21-40C4-98D5-92D3BB386B90}" type="pres">
      <dgm:prSet presAssocID="{1788B0B3-BF17-4448-B0D1-A2F448219075}" presName="FirstChild" presStyleLbl="revTx" presStyleIdx="3" presStyleCnt="4">
        <dgm:presLayoutVars>
          <dgm:chMax val="0"/>
          <dgm:chPref val="0"/>
          <dgm:bulletEnabled val="1"/>
        </dgm:presLayoutVars>
      </dgm:prSet>
      <dgm:spPr/>
    </dgm:pt>
    <dgm:pt modelId="{195DB06E-77BF-4DA2-8ED2-2F7D1308DF7E}" type="pres">
      <dgm:prSet presAssocID="{1788B0B3-BF17-4448-B0D1-A2F448219075}" presName="Parent" presStyleLbl="alignNode1" presStyleIdx="3" presStyleCnt="4">
        <dgm:presLayoutVars>
          <dgm:chMax val="3"/>
          <dgm:chPref val="3"/>
          <dgm:bulletEnabled val="1"/>
        </dgm:presLayoutVars>
      </dgm:prSet>
      <dgm:spPr/>
    </dgm:pt>
    <dgm:pt modelId="{0349CDEB-1B08-4637-BB68-7808EBF3ED09}" type="pres">
      <dgm:prSet presAssocID="{1788B0B3-BF17-4448-B0D1-A2F448219075}" presName="Accent" presStyleLbl="parChTrans1D1" presStyleIdx="3" presStyleCnt="4"/>
      <dgm:spPr/>
    </dgm:pt>
  </dgm:ptLst>
  <dgm:cxnLst>
    <dgm:cxn modelId="{BC80C802-52A7-43B5-AB7B-21E9BBBDA200}" type="presOf" srcId="{52F904D2-5027-44EE-A8F9-EE126516D981}" destId="{90F96949-D910-4473-8D9E-0C49CA7CEC4F}" srcOrd="0" destOrd="0" presId="urn:microsoft.com/office/officeart/2011/layout/TabList"/>
    <dgm:cxn modelId="{5534511E-6589-4F4B-B76A-ACCC8C2F7430}" type="presOf" srcId="{A151A865-BC8B-4D2F-A7C9-EA85A2872CCC}" destId="{B96484FA-C512-4F23-A115-4235859952A1}" srcOrd="0" destOrd="0" presId="urn:microsoft.com/office/officeart/2011/layout/TabList"/>
    <dgm:cxn modelId="{2C957B29-018E-488D-BFE8-EED8A5D22A30}" srcId="{3C95D196-112A-47F6-873D-0431BFA1E741}" destId="{1788B0B3-BF17-4448-B0D1-A2F448219075}" srcOrd="3" destOrd="0" parTransId="{2266BA35-AF9A-491F-9FBB-5DE2DAE87AEE}" sibTransId="{6DA4789D-FC0E-4772-B201-B2B0160A3A58}"/>
    <dgm:cxn modelId="{339A4133-A978-4ABC-9272-82CEBED4079B}" srcId="{1788B0B3-BF17-4448-B0D1-A2F448219075}" destId="{DA0E9BAD-D9CE-44F0-B749-CDDD0D9F5EB8}" srcOrd="0" destOrd="0" parTransId="{615F619F-46C8-4CC7-BFF4-F9CBCEAFE574}" sibTransId="{0E69EAAE-F840-4C8F-BDE4-A13032BE2E18}"/>
    <dgm:cxn modelId="{F26C0239-5F4E-4FA6-B49D-5B2ACB935928}" type="presOf" srcId="{C21704F3-9055-44D8-96CB-48451C6E267B}" destId="{089B1ED2-DEAE-43A0-A2DF-6128040D4A5E}" srcOrd="0" destOrd="0" presId="urn:microsoft.com/office/officeart/2011/layout/TabList"/>
    <dgm:cxn modelId="{81738361-FAE9-43EB-A10C-1F423C3AAA94}" srcId="{3C95D196-112A-47F6-873D-0431BFA1E741}" destId="{384C598B-FBF1-43CB-A61C-DEA126A85DDF}" srcOrd="2" destOrd="0" parTransId="{5EC0023A-0522-4140-B0B0-54FD2D71FBFB}" sibTransId="{683408D5-F5B0-49C2-A7F6-81C247DDFC12}"/>
    <dgm:cxn modelId="{2037E050-E191-485F-840A-0B88D1C74ADA}" type="presOf" srcId="{2222A2E4-10D8-4704-9618-02348758A969}" destId="{61185D80-7605-45D0-B6C7-4738FC49958A}" srcOrd="0" destOrd="0" presId="urn:microsoft.com/office/officeart/2011/layout/TabList"/>
    <dgm:cxn modelId="{69BCB977-B216-40C6-8850-DA47B241F6F9}" type="presOf" srcId="{898978BE-DE3D-4854-8873-7B96D2233BDB}" destId="{BDBDD0A2-13FA-4606-BD3B-D2AC15F429AA}" srcOrd="0" destOrd="0" presId="urn:microsoft.com/office/officeart/2011/layout/TabList"/>
    <dgm:cxn modelId="{B9DD628C-7C32-450E-A8F2-8E92747A6470}" type="presOf" srcId="{1788B0B3-BF17-4448-B0D1-A2F448219075}" destId="{195DB06E-77BF-4DA2-8ED2-2F7D1308DF7E}" srcOrd="0" destOrd="0" presId="urn:microsoft.com/office/officeart/2011/layout/TabList"/>
    <dgm:cxn modelId="{72B1CD91-771C-4556-B801-5D5DCD66E2A7}" srcId="{2222A2E4-10D8-4704-9618-02348758A969}" destId="{52F904D2-5027-44EE-A8F9-EE126516D981}" srcOrd="0" destOrd="0" parTransId="{F71966BB-CBDA-468D-AB76-415AB9164918}" sibTransId="{A2E6FF42-20EB-48AF-8C52-49C5187210A5}"/>
    <dgm:cxn modelId="{C1724FA5-241D-4203-9B24-B38E55E82862}" type="presOf" srcId="{3C95D196-112A-47F6-873D-0431BFA1E741}" destId="{2EB531A0-D8CC-46F7-BDF2-758896BB53E6}" srcOrd="0" destOrd="0" presId="urn:microsoft.com/office/officeart/2011/layout/TabList"/>
    <dgm:cxn modelId="{1BFE6BA7-15C2-4906-A3DA-AB3A93507CA9}" srcId="{3C95D196-112A-47F6-873D-0431BFA1E741}" destId="{2222A2E4-10D8-4704-9618-02348758A969}" srcOrd="1" destOrd="0" parTransId="{0C673299-FF0B-4181-A22B-A492BE97E82D}" sibTransId="{E2192D89-BF9D-4F85-8401-84F1A331EA6F}"/>
    <dgm:cxn modelId="{A37789AE-634A-4B74-80C0-E22E57978376}" srcId="{3C95D196-112A-47F6-873D-0431BFA1E741}" destId="{898978BE-DE3D-4854-8873-7B96D2233BDB}" srcOrd="0" destOrd="0" parTransId="{6CC871FD-238B-49B6-9758-6488F6135910}" sibTransId="{4416430B-0FF9-4881-9AD3-4CFF480A18AB}"/>
    <dgm:cxn modelId="{4E4D0FB6-27A7-4BB3-B354-57719F61FDA1}" srcId="{384C598B-FBF1-43CB-A61C-DEA126A85DDF}" destId="{A151A865-BC8B-4D2F-A7C9-EA85A2872CCC}" srcOrd="0" destOrd="0" parTransId="{49A88650-AB4A-495B-973A-4496D35DDC89}" sibTransId="{1DE9BB12-2221-4A57-B2B6-67A77F11ABB2}"/>
    <dgm:cxn modelId="{2628CCC2-B2B5-4916-9FE5-AD9AC07F8D81}" type="presOf" srcId="{DA0E9BAD-D9CE-44F0-B749-CDDD0D9F5EB8}" destId="{6D488700-2F21-40C4-98D5-92D3BB386B90}" srcOrd="0" destOrd="0" presId="urn:microsoft.com/office/officeart/2011/layout/TabList"/>
    <dgm:cxn modelId="{5E05F8D0-42E3-4F46-9D04-398B62110B17}" srcId="{898978BE-DE3D-4854-8873-7B96D2233BDB}" destId="{C21704F3-9055-44D8-96CB-48451C6E267B}" srcOrd="0" destOrd="0" parTransId="{8E5A24ED-A351-440D-8366-130B8BE909DC}" sibTransId="{19AA76FA-E0A5-4155-AE34-FDCC2A415863}"/>
    <dgm:cxn modelId="{E79AAEFF-CA9F-4E8C-AF72-D06036CA082F}" type="presOf" srcId="{384C598B-FBF1-43CB-A61C-DEA126A85DDF}" destId="{654F9A61-8AD1-4F3E-A042-9CECAB56E1D7}" srcOrd="0" destOrd="0" presId="urn:microsoft.com/office/officeart/2011/layout/TabList"/>
    <dgm:cxn modelId="{8490D683-542A-4D86-AC8C-442E97D13108}" type="presParOf" srcId="{2EB531A0-D8CC-46F7-BDF2-758896BB53E6}" destId="{0A7433EB-4F2A-4963-ACCF-D45F7A7F3FA9}" srcOrd="0" destOrd="0" presId="urn:microsoft.com/office/officeart/2011/layout/TabList"/>
    <dgm:cxn modelId="{3CAEE3CD-EEE3-441D-817D-86BF0C57B712}" type="presParOf" srcId="{0A7433EB-4F2A-4963-ACCF-D45F7A7F3FA9}" destId="{089B1ED2-DEAE-43A0-A2DF-6128040D4A5E}" srcOrd="0" destOrd="0" presId="urn:microsoft.com/office/officeart/2011/layout/TabList"/>
    <dgm:cxn modelId="{EB1956D7-C60B-4CDF-843E-2EABC1ACEDDC}" type="presParOf" srcId="{0A7433EB-4F2A-4963-ACCF-D45F7A7F3FA9}" destId="{BDBDD0A2-13FA-4606-BD3B-D2AC15F429AA}" srcOrd="1" destOrd="0" presId="urn:microsoft.com/office/officeart/2011/layout/TabList"/>
    <dgm:cxn modelId="{80D32D6D-8BBE-41A4-AF3C-F022BB3B21AD}" type="presParOf" srcId="{0A7433EB-4F2A-4963-ACCF-D45F7A7F3FA9}" destId="{B29DC53C-8B6D-4BC9-BB05-EA484F622BDB}" srcOrd="2" destOrd="0" presId="urn:microsoft.com/office/officeart/2011/layout/TabList"/>
    <dgm:cxn modelId="{BDAA456F-535F-49EB-875D-D3A58427FF18}" type="presParOf" srcId="{2EB531A0-D8CC-46F7-BDF2-758896BB53E6}" destId="{EAD2853F-881D-4AAE-B037-7185A8CAA6C7}" srcOrd="1" destOrd="0" presId="urn:microsoft.com/office/officeart/2011/layout/TabList"/>
    <dgm:cxn modelId="{51D433E4-6663-4BB9-BD07-7D571D8625C4}" type="presParOf" srcId="{2EB531A0-D8CC-46F7-BDF2-758896BB53E6}" destId="{FDD73D96-A6A7-487F-8C28-DC9072B232FE}" srcOrd="2" destOrd="0" presId="urn:microsoft.com/office/officeart/2011/layout/TabList"/>
    <dgm:cxn modelId="{54080EB9-7481-4B99-B75E-6695D37707A6}" type="presParOf" srcId="{FDD73D96-A6A7-487F-8C28-DC9072B232FE}" destId="{90F96949-D910-4473-8D9E-0C49CA7CEC4F}" srcOrd="0" destOrd="0" presId="urn:microsoft.com/office/officeart/2011/layout/TabList"/>
    <dgm:cxn modelId="{4B123CC9-007F-4B3E-9EB8-B1F670F88282}" type="presParOf" srcId="{FDD73D96-A6A7-487F-8C28-DC9072B232FE}" destId="{61185D80-7605-45D0-B6C7-4738FC49958A}" srcOrd="1" destOrd="0" presId="urn:microsoft.com/office/officeart/2011/layout/TabList"/>
    <dgm:cxn modelId="{582E199E-1A20-4B79-B087-26DEA9DEFBEF}" type="presParOf" srcId="{FDD73D96-A6A7-487F-8C28-DC9072B232FE}" destId="{33101641-DAA0-49EB-BEF8-A7C0F19096B4}" srcOrd="2" destOrd="0" presId="urn:microsoft.com/office/officeart/2011/layout/TabList"/>
    <dgm:cxn modelId="{C7D5DDE2-D5DF-4D3B-9C44-572EC8E5C155}" type="presParOf" srcId="{2EB531A0-D8CC-46F7-BDF2-758896BB53E6}" destId="{712ABD3D-1837-44CF-A2D3-CEEE5C5A8C5C}" srcOrd="3" destOrd="0" presId="urn:microsoft.com/office/officeart/2011/layout/TabList"/>
    <dgm:cxn modelId="{71BE208A-CAC8-4699-86EA-C0971B87C825}" type="presParOf" srcId="{2EB531A0-D8CC-46F7-BDF2-758896BB53E6}" destId="{1DC6CE0E-7B5B-42EA-89EB-8849CB22EED7}" srcOrd="4" destOrd="0" presId="urn:microsoft.com/office/officeart/2011/layout/TabList"/>
    <dgm:cxn modelId="{FF1B614E-6D33-4F34-A22B-82791B111947}" type="presParOf" srcId="{1DC6CE0E-7B5B-42EA-89EB-8849CB22EED7}" destId="{B96484FA-C512-4F23-A115-4235859952A1}" srcOrd="0" destOrd="0" presId="urn:microsoft.com/office/officeart/2011/layout/TabList"/>
    <dgm:cxn modelId="{CF4E872A-B426-4A6E-A061-E17502309D8C}" type="presParOf" srcId="{1DC6CE0E-7B5B-42EA-89EB-8849CB22EED7}" destId="{654F9A61-8AD1-4F3E-A042-9CECAB56E1D7}" srcOrd="1" destOrd="0" presId="urn:microsoft.com/office/officeart/2011/layout/TabList"/>
    <dgm:cxn modelId="{D9CC97FE-58F9-4D64-BDD3-91FF829DF73B}" type="presParOf" srcId="{1DC6CE0E-7B5B-42EA-89EB-8849CB22EED7}" destId="{427BFF97-F72C-4A54-8AB8-BF924AE2BE3C}" srcOrd="2" destOrd="0" presId="urn:microsoft.com/office/officeart/2011/layout/TabList"/>
    <dgm:cxn modelId="{8F3186DE-62A8-459B-A60B-38A1E0E280CD}" type="presParOf" srcId="{2EB531A0-D8CC-46F7-BDF2-758896BB53E6}" destId="{729AA6BE-BF89-466D-BA01-0C7FC0A7FF16}" srcOrd="5" destOrd="0" presId="urn:microsoft.com/office/officeart/2011/layout/TabList"/>
    <dgm:cxn modelId="{830471A9-715B-44E6-BA1D-AC901C522D70}" type="presParOf" srcId="{2EB531A0-D8CC-46F7-BDF2-758896BB53E6}" destId="{0D1D751A-7E8E-4103-8986-115C4D15B2E6}" srcOrd="6" destOrd="0" presId="urn:microsoft.com/office/officeart/2011/layout/TabList"/>
    <dgm:cxn modelId="{A4CE19B6-6B12-46DB-B70A-BCB7D7E444D6}" type="presParOf" srcId="{0D1D751A-7E8E-4103-8986-115C4D15B2E6}" destId="{6D488700-2F21-40C4-98D5-92D3BB386B90}" srcOrd="0" destOrd="0" presId="urn:microsoft.com/office/officeart/2011/layout/TabList"/>
    <dgm:cxn modelId="{CFC06DE0-BD06-4252-AF0F-335D88158ECD}" type="presParOf" srcId="{0D1D751A-7E8E-4103-8986-115C4D15B2E6}" destId="{195DB06E-77BF-4DA2-8ED2-2F7D1308DF7E}" srcOrd="1" destOrd="0" presId="urn:microsoft.com/office/officeart/2011/layout/TabList"/>
    <dgm:cxn modelId="{163B192A-DC50-42D0-9081-5B9FF2EB77E8}" type="presParOf" srcId="{0D1D751A-7E8E-4103-8986-115C4D15B2E6}" destId="{0349CDEB-1B08-4637-BB68-7808EBF3ED09}"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3A64C9-3709-4B6F-9B30-44A6F063DDFF}">
      <dsp:nvSpPr>
        <dsp:cNvPr id="0" name=""/>
        <dsp:cNvSpPr/>
      </dsp:nvSpPr>
      <dsp:spPr>
        <a:xfrm>
          <a:off x="0" y="447"/>
          <a:ext cx="630373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3189C9-DE99-49B3-8D15-72EED1B7E992}">
      <dsp:nvSpPr>
        <dsp:cNvPr id="0" name=""/>
        <dsp:cNvSpPr/>
      </dsp:nvSpPr>
      <dsp:spPr>
        <a:xfrm>
          <a:off x="0" y="447"/>
          <a:ext cx="6303735" cy="732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Font typeface="Arial" panose="020B0604020202020204" pitchFamily="34" charset="0"/>
            <a:buNone/>
          </a:pPr>
          <a:r>
            <a:rPr lang="es-CO" sz="1600" b="0" i="0" kern="1200" dirty="0"/>
            <a:t>Archivo: MDT_prueba.csv</a:t>
          </a:r>
          <a:endParaRPr lang="es-CO" sz="1600" kern="1200" dirty="0"/>
        </a:p>
      </dsp:txBody>
      <dsp:txXfrm>
        <a:off x="0" y="447"/>
        <a:ext cx="6303735" cy="732309"/>
      </dsp:txXfrm>
    </dsp:sp>
    <dsp:sp modelId="{90541A53-4773-4A92-B83E-5973BA63B799}">
      <dsp:nvSpPr>
        <dsp:cNvPr id="0" name=""/>
        <dsp:cNvSpPr/>
      </dsp:nvSpPr>
      <dsp:spPr>
        <a:xfrm>
          <a:off x="0" y="732756"/>
          <a:ext cx="630373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944241-BD25-4380-B1B7-5BE3C33BF737}">
      <dsp:nvSpPr>
        <dsp:cNvPr id="0" name=""/>
        <dsp:cNvSpPr/>
      </dsp:nvSpPr>
      <dsp:spPr>
        <a:xfrm>
          <a:off x="0" y="732756"/>
          <a:ext cx="6303735" cy="732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Font typeface="Arial" panose="020B0604020202020204" pitchFamily="34" charset="0"/>
            <a:buNone/>
          </a:pPr>
          <a:r>
            <a:rPr lang="es-CO" sz="1600" b="0" i="0" kern="1200" dirty="0"/>
            <a:t>Variables: 100 variables en total.</a:t>
          </a:r>
        </a:p>
      </dsp:txBody>
      <dsp:txXfrm>
        <a:off x="0" y="732756"/>
        <a:ext cx="6303735" cy="732309"/>
      </dsp:txXfrm>
    </dsp:sp>
    <dsp:sp modelId="{3E82BE44-7CB0-4784-A48C-A0F1FCF23FEE}">
      <dsp:nvSpPr>
        <dsp:cNvPr id="0" name=""/>
        <dsp:cNvSpPr/>
      </dsp:nvSpPr>
      <dsp:spPr>
        <a:xfrm>
          <a:off x="0" y="1465066"/>
          <a:ext cx="630373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DC7D1B-96C7-455F-BD69-91564EC4B2F8}">
      <dsp:nvSpPr>
        <dsp:cNvPr id="0" name=""/>
        <dsp:cNvSpPr/>
      </dsp:nvSpPr>
      <dsp:spPr>
        <a:xfrm>
          <a:off x="0" y="1465066"/>
          <a:ext cx="6303735" cy="732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Font typeface="Arial" panose="020B0604020202020204" pitchFamily="34" charset="0"/>
            <a:buNone/>
          </a:pPr>
          <a:r>
            <a:rPr lang="es-MX" sz="1600" b="0" i="0" kern="1200" dirty="0"/>
            <a:t>Variable Objetivo: </a:t>
          </a:r>
          <a:r>
            <a:rPr lang="es-MX" sz="1600" b="0" i="0" kern="1200" dirty="0" err="1"/>
            <a:t>BGI_max</a:t>
          </a:r>
          <a:r>
            <a:rPr lang="es-MX" sz="1600" b="0" i="0" kern="1200" dirty="0"/>
            <a:t> (binaria: 1 indica incumplimiento, 0 no incumplimiento).</a:t>
          </a:r>
        </a:p>
      </dsp:txBody>
      <dsp:txXfrm>
        <a:off x="0" y="1465066"/>
        <a:ext cx="6303735" cy="732309"/>
      </dsp:txXfrm>
    </dsp:sp>
    <dsp:sp modelId="{4D90A810-D9E9-40BC-950C-17457B2AAFC0}">
      <dsp:nvSpPr>
        <dsp:cNvPr id="0" name=""/>
        <dsp:cNvSpPr/>
      </dsp:nvSpPr>
      <dsp:spPr>
        <a:xfrm>
          <a:off x="0" y="2197375"/>
          <a:ext cx="630373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80E42C-CA29-40EC-A58E-F0AC4DBA1679}">
      <dsp:nvSpPr>
        <dsp:cNvPr id="0" name=""/>
        <dsp:cNvSpPr/>
      </dsp:nvSpPr>
      <dsp:spPr>
        <a:xfrm>
          <a:off x="0" y="2197375"/>
          <a:ext cx="6303735" cy="732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Font typeface="Arial" panose="020B0604020202020204" pitchFamily="34" charset="0"/>
            <a:buNone/>
          </a:pPr>
          <a:r>
            <a:rPr lang="es-MX" sz="1600" b="0" i="0" kern="1200" dirty="0"/>
            <a:t>Variables Predictoras: 99 variables que pueden incluir datos demográficos, financieros, historial de crédito, comportamiento de pagos, entre otros.</a:t>
          </a:r>
          <a:endParaRPr lang="es-CO" sz="1600" kern="1200" dirty="0"/>
        </a:p>
      </dsp:txBody>
      <dsp:txXfrm>
        <a:off x="0" y="2197375"/>
        <a:ext cx="6303735" cy="732309"/>
      </dsp:txXfrm>
    </dsp:sp>
    <dsp:sp modelId="{0041A277-413C-4504-A8DC-AB92B4933134}">
      <dsp:nvSpPr>
        <dsp:cNvPr id="0" name=""/>
        <dsp:cNvSpPr/>
      </dsp:nvSpPr>
      <dsp:spPr>
        <a:xfrm>
          <a:off x="0" y="2929685"/>
          <a:ext cx="630373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DFCC69-D054-4D40-A5F8-EF49A3B4C2E7}">
      <dsp:nvSpPr>
        <dsp:cNvPr id="0" name=""/>
        <dsp:cNvSpPr/>
      </dsp:nvSpPr>
      <dsp:spPr>
        <a:xfrm>
          <a:off x="0" y="2929685"/>
          <a:ext cx="6303735" cy="732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Font typeface="Arial" panose="020B0604020202020204" pitchFamily="34" charset="0"/>
            <a:buNone/>
          </a:pPr>
          <a:r>
            <a:rPr lang="es-CO" sz="1600" kern="1200" dirty="0"/>
            <a:t>Cantidad de Registros: 23591</a:t>
          </a:r>
        </a:p>
      </dsp:txBody>
      <dsp:txXfrm>
        <a:off x="0" y="2929685"/>
        <a:ext cx="6303735" cy="7323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C6285F-42D5-4388-959D-1DEF023D8646}">
      <dsp:nvSpPr>
        <dsp:cNvPr id="0" name=""/>
        <dsp:cNvSpPr/>
      </dsp:nvSpPr>
      <dsp:spPr>
        <a:xfrm>
          <a:off x="0" y="1466659"/>
          <a:ext cx="6124291" cy="5292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1E0C75-1079-4333-A98A-894E912D4A40}">
      <dsp:nvSpPr>
        <dsp:cNvPr id="0" name=""/>
        <dsp:cNvSpPr/>
      </dsp:nvSpPr>
      <dsp:spPr>
        <a:xfrm>
          <a:off x="306214" y="1156699"/>
          <a:ext cx="4287003" cy="61992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039" tIns="0" rIns="162039" bIns="0" numCol="1" spcCol="1270" anchor="ctr" anchorCtr="0">
          <a:noAutofit/>
        </a:bodyPr>
        <a:lstStyle/>
        <a:p>
          <a:pPr marL="0" lvl="0" indent="0" algn="l" defTabSz="933450">
            <a:lnSpc>
              <a:spcPct val="90000"/>
            </a:lnSpc>
            <a:spcBef>
              <a:spcPct val="0"/>
            </a:spcBef>
            <a:spcAft>
              <a:spcPct val="35000"/>
            </a:spcAft>
            <a:buNone/>
          </a:pPr>
          <a:r>
            <a:rPr lang="es-CO" sz="2100" kern="1200" dirty="0"/>
            <a:t>Matriz de Correlación</a:t>
          </a:r>
        </a:p>
      </dsp:txBody>
      <dsp:txXfrm>
        <a:off x="336476" y="1186961"/>
        <a:ext cx="4226479" cy="559396"/>
      </dsp:txXfrm>
    </dsp:sp>
    <dsp:sp modelId="{5CD417C2-D02E-4F4D-940F-8C7BFD6CEF48}">
      <dsp:nvSpPr>
        <dsp:cNvPr id="0" name=""/>
        <dsp:cNvSpPr/>
      </dsp:nvSpPr>
      <dsp:spPr>
        <a:xfrm>
          <a:off x="0" y="2419219"/>
          <a:ext cx="6124291" cy="5292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E2ADA5-1CD1-4274-84A0-2A940CDA79EC}">
      <dsp:nvSpPr>
        <dsp:cNvPr id="0" name=""/>
        <dsp:cNvSpPr/>
      </dsp:nvSpPr>
      <dsp:spPr>
        <a:xfrm>
          <a:off x="306214" y="2109259"/>
          <a:ext cx="4287003" cy="61992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039" tIns="0" rIns="162039" bIns="0" numCol="1" spcCol="1270" anchor="ctr" anchorCtr="0">
          <a:noAutofit/>
        </a:bodyPr>
        <a:lstStyle/>
        <a:p>
          <a:pPr marL="0" lvl="0" indent="0" algn="l" defTabSz="933450">
            <a:lnSpc>
              <a:spcPct val="90000"/>
            </a:lnSpc>
            <a:spcBef>
              <a:spcPct val="0"/>
            </a:spcBef>
            <a:spcAft>
              <a:spcPct val="35000"/>
            </a:spcAft>
            <a:buNone/>
          </a:pPr>
          <a:r>
            <a:rPr lang="es-CO" sz="2100" kern="1200" dirty="0" err="1"/>
            <a:t>Random</a:t>
          </a:r>
          <a:r>
            <a:rPr lang="es-CO" sz="2100" kern="1200" dirty="0"/>
            <a:t> Forest </a:t>
          </a:r>
          <a:r>
            <a:rPr lang="es-CO" sz="2100" kern="1200" dirty="0" err="1"/>
            <a:t>Feature</a:t>
          </a:r>
          <a:r>
            <a:rPr lang="es-CO" sz="2100" kern="1200" dirty="0"/>
            <a:t> </a:t>
          </a:r>
          <a:r>
            <a:rPr lang="es-CO" sz="2100" kern="1200" dirty="0" err="1"/>
            <a:t>Importance</a:t>
          </a:r>
          <a:endParaRPr lang="es-CO" sz="2100" kern="1200" dirty="0"/>
        </a:p>
      </dsp:txBody>
      <dsp:txXfrm>
        <a:off x="336476" y="2139521"/>
        <a:ext cx="4226479" cy="559396"/>
      </dsp:txXfrm>
    </dsp:sp>
    <dsp:sp modelId="{2A3A58E2-2FE8-4E55-B3F7-D49FF88BFF72}">
      <dsp:nvSpPr>
        <dsp:cNvPr id="0" name=""/>
        <dsp:cNvSpPr/>
      </dsp:nvSpPr>
      <dsp:spPr>
        <a:xfrm>
          <a:off x="0" y="3371779"/>
          <a:ext cx="6124291" cy="5292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9889CB-C212-4C4F-A515-C0323B4507BC}">
      <dsp:nvSpPr>
        <dsp:cNvPr id="0" name=""/>
        <dsp:cNvSpPr/>
      </dsp:nvSpPr>
      <dsp:spPr>
        <a:xfrm>
          <a:off x="306214" y="3061819"/>
          <a:ext cx="4287003" cy="61992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039" tIns="0" rIns="162039" bIns="0" numCol="1" spcCol="1270" anchor="ctr" anchorCtr="0">
          <a:noAutofit/>
        </a:bodyPr>
        <a:lstStyle/>
        <a:p>
          <a:pPr marL="0" lvl="0" indent="0" algn="l" defTabSz="933450">
            <a:lnSpc>
              <a:spcPct val="90000"/>
            </a:lnSpc>
            <a:spcBef>
              <a:spcPct val="0"/>
            </a:spcBef>
            <a:spcAft>
              <a:spcPct val="35000"/>
            </a:spcAft>
            <a:buNone/>
          </a:pPr>
          <a:r>
            <a:rPr lang="es-CO" sz="2100" kern="1200" dirty="0" err="1"/>
            <a:t>Information</a:t>
          </a:r>
          <a:r>
            <a:rPr lang="es-CO" sz="2100" kern="1200" dirty="0"/>
            <a:t> </a:t>
          </a:r>
          <a:r>
            <a:rPr lang="es-CO" sz="2100" kern="1200" dirty="0" err="1"/>
            <a:t>Gain</a:t>
          </a:r>
          <a:endParaRPr lang="es-CO" sz="2100" kern="1200" dirty="0"/>
        </a:p>
      </dsp:txBody>
      <dsp:txXfrm>
        <a:off x="336476" y="3092081"/>
        <a:ext cx="4226479" cy="5593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285C62-E8F4-43CB-8371-B4725AB62970}">
      <dsp:nvSpPr>
        <dsp:cNvPr id="0" name=""/>
        <dsp:cNvSpPr/>
      </dsp:nvSpPr>
      <dsp:spPr>
        <a:xfrm>
          <a:off x="0" y="2469"/>
          <a:ext cx="6124291" cy="0"/>
        </a:xfrm>
        <a:prstGeom prst="lin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A111BB-19C7-44C3-B788-CEFB8D8DCB74}">
      <dsp:nvSpPr>
        <dsp:cNvPr id="0" name=""/>
        <dsp:cNvSpPr/>
      </dsp:nvSpPr>
      <dsp:spPr>
        <a:xfrm>
          <a:off x="0" y="2469"/>
          <a:ext cx="1224858" cy="1684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CO" sz="1700" kern="1200" dirty="0"/>
            <a:t>Matriz de Correlación</a:t>
          </a:r>
        </a:p>
      </dsp:txBody>
      <dsp:txXfrm>
        <a:off x="0" y="2469"/>
        <a:ext cx="1224858" cy="1684246"/>
      </dsp:txXfrm>
    </dsp:sp>
    <dsp:sp modelId="{CBF33EB2-4F4F-46FF-A3FB-AC42182D3AAE}">
      <dsp:nvSpPr>
        <dsp:cNvPr id="0" name=""/>
        <dsp:cNvSpPr/>
      </dsp:nvSpPr>
      <dsp:spPr>
        <a:xfrm>
          <a:off x="1316722" y="78951"/>
          <a:ext cx="4807568" cy="15296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MX" sz="1900" b="0" i="0" kern="1200" dirty="0"/>
            <a:t>Las variables seleccionadas, como </a:t>
          </a:r>
          <a:r>
            <a:rPr lang="es-MX" sz="1900" b="0" i="0" kern="1200" dirty="0" err="1"/>
            <a:t>puntaje_centralr</a:t>
          </a:r>
          <a:r>
            <a:rPr lang="es-MX" sz="1900" b="0" i="0" kern="1200" dirty="0"/>
            <a:t> y </a:t>
          </a:r>
          <a:r>
            <a:rPr lang="es-MX" sz="1900" b="0" i="0" kern="1200" dirty="0" err="1"/>
            <a:t>score_actual_alertas</a:t>
          </a:r>
          <a:r>
            <a:rPr lang="es-MX" sz="1900" b="0" i="0" kern="1200" dirty="0"/>
            <a:t>, mostraron una correlación significativa, ya sea positiva o negativa, con la variable objetivo.</a:t>
          </a:r>
          <a:endParaRPr lang="es-CO" sz="1900" kern="1200" dirty="0"/>
        </a:p>
      </dsp:txBody>
      <dsp:txXfrm>
        <a:off x="1316722" y="78951"/>
        <a:ext cx="4807568" cy="1529638"/>
      </dsp:txXfrm>
    </dsp:sp>
    <dsp:sp modelId="{77142ADF-E9A0-4219-98A5-4932010E025D}">
      <dsp:nvSpPr>
        <dsp:cNvPr id="0" name=""/>
        <dsp:cNvSpPr/>
      </dsp:nvSpPr>
      <dsp:spPr>
        <a:xfrm>
          <a:off x="1224858" y="1608589"/>
          <a:ext cx="4899432" cy="0"/>
        </a:xfrm>
        <a:prstGeom prst="line">
          <a:avLst/>
        </a:prstGeom>
        <a:solidFill>
          <a:schemeClr val="dk1">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E8E3F0-6040-4EA6-8D8A-BBC16E1352AB}">
      <dsp:nvSpPr>
        <dsp:cNvPr id="0" name=""/>
        <dsp:cNvSpPr/>
      </dsp:nvSpPr>
      <dsp:spPr>
        <a:xfrm>
          <a:off x="0" y="1686716"/>
          <a:ext cx="6124291" cy="0"/>
        </a:xfrm>
        <a:prstGeom prst="lin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102EF0-5932-47A6-BCA3-FFD83BACDC2B}">
      <dsp:nvSpPr>
        <dsp:cNvPr id="0" name=""/>
        <dsp:cNvSpPr/>
      </dsp:nvSpPr>
      <dsp:spPr>
        <a:xfrm>
          <a:off x="0" y="1686716"/>
          <a:ext cx="1224858" cy="1684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CO" sz="1700" kern="1200" dirty="0" err="1"/>
            <a:t>Random</a:t>
          </a:r>
          <a:r>
            <a:rPr lang="es-CO" sz="1700" kern="1200" dirty="0"/>
            <a:t> Forest </a:t>
          </a:r>
          <a:r>
            <a:rPr lang="es-CO" sz="1700" kern="1200" dirty="0" err="1"/>
            <a:t>Feature</a:t>
          </a:r>
          <a:r>
            <a:rPr lang="es-CO" sz="1700" kern="1200" dirty="0"/>
            <a:t> </a:t>
          </a:r>
          <a:r>
            <a:rPr lang="es-CO" sz="1700" kern="1200" dirty="0" err="1"/>
            <a:t>Importance</a:t>
          </a:r>
          <a:endParaRPr lang="es-CO" sz="1700" kern="1200" dirty="0"/>
        </a:p>
      </dsp:txBody>
      <dsp:txXfrm>
        <a:off x="0" y="1686716"/>
        <a:ext cx="1224858" cy="1684246"/>
      </dsp:txXfrm>
    </dsp:sp>
    <dsp:sp modelId="{75A4432E-25AB-4A3A-8F60-8D6A1864CD20}">
      <dsp:nvSpPr>
        <dsp:cNvPr id="0" name=""/>
        <dsp:cNvSpPr/>
      </dsp:nvSpPr>
      <dsp:spPr>
        <a:xfrm>
          <a:off x="1316722" y="1763198"/>
          <a:ext cx="4807568" cy="15296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MX" sz="1900" b="0" i="0" kern="1200" dirty="0"/>
            <a:t>Las variables más importantes, como </a:t>
          </a:r>
          <a:r>
            <a:rPr lang="es-MX" sz="1900" b="0" i="0" kern="1200" dirty="0" err="1"/>
            <a:t>puntaje_centralr</a:t>
          </a:r>
          <a:r>
            <a:rPr lang="es-MX" sz="1900" b="0" i="0" kern="1200" dirty="0"/>
            <a:t>, y </a:t>
          </a:r>
          <a:r>
            <a:rPr lang="es-MX" sz="1900" b="0" i="0" kern="1200" dirty="0" err="1"/>
            <a:t>balma_centralr</a:t>
          </a:r>
          <a:r>
            <a:rPr lang="es-MX" sz="1900" b="0" i="0" kern="1200" dirty="0"/>
            <a:t>, son aquellas que, en promedio, más contribuyen a mejorar la precisión de los árboles de decisión en el modelo. </a:t>
          </a:r>
          <a:endParaRPr lang="es-CO" sz="1900" kern="1200" dirty="0"/>
        </a:p>
      </dsp:txBody>
      <dsp:txXfrm>
        <a:off x="1316722" y="1763198"/>
        <a:ext cx="4807568" cy="1529638"/>
      </dsp:txXfrm>
    </dsp:sp>
    <dsp:sp modelId="{4B27938A-B736-47BA-80F7-2915B107F4C7}">
      <dsp:nvSpPr>
        <dsp:cNvPr id="0" name=""/>
        <dsp:cNvSpPr/>
      </dsp:nvSpPr>
      <dsp:spPr>
        <a:xfrm>
          <a:off x="1224858" y="3292836"/>
          <a:ext cx="4899432" cy="0"/>
        </a:xfrm>
        <a:prstGeom prst="line">
          <a:avLst/>
        </a:prstGeom>
        <a:solidFill>
          <a:schemeClr val="dk1">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1B04DE-CEC7-4013-B5FE-8F0C40673994}">
      <dsp:nvSpPr>
        <dsp:cNvPr id="0" name=""/>
        <dsp:cNvSpPr/>
      </dsp:nvSpPr>
      <dsp:spPr>
        <a:xfrm>
          <a:off x="0" y="3370962"/>
          <a:ext cx="6124291" cy="0"/>
        </a:xfrm>
        <a:prstGeom prst="lin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F226C4-BAEC-4E15-9148-71C19170C9BB}">
      <dsp:nvSpPr>
        <dsp:cNvPr id="0" name=""/>
        <dsp:cNvSpPr/>
      </dsp:nvSpPr>
      <dsp:spPr>
        <a:xfrm>
          <a:off x="0" y="3370962"/>
          <a:ext cx="1224858" cy="1684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CO" sz="1700" kern="1200" dirty="0" err="1"/>
            <a:t>Information</a:t>
          </a:r>
          <a:r>
            <a:rPr lang="es-CO" sz="1700" kern="1200" dirty="0"/>
            <a:t> </a:t>
          </a:r>
          <a:r>
            <a:rPr lang="es-CO" sz="1700" kern="1200" dirty="0" err="1"/>
            <a:t>Gain</a:t>
          </a:r>
          <a:endParaRPr lang="es-CO" sz="1700" kern="1200" dirty="0"/>
        </a:p>
      </dsp:txBody>
      <dsp:txXfrm>
        <a:off x="0" y="3370962"/>
        <a:ext cx="1224858" cy="1684246"/>
      </dsp:txXfrm>
    </dsp:sp>
    <dsp:sp modelId="{8DC38985-BBB5-4EE2-8A64-8ECB0495AF89}">
      <dsp:nvSpPr>
        <dsp:cNvPr id="0" name=""/>
        <dsp:cNvSpPr/>
      </dsp:nvSpPr>
      <dsp:spPr>
        <a:xfrm>
          <a:off x="1316722" y="3447444"/>
          <a:ext cx="4807568" cy="15296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MX" sz="1900" b="0" i="0" kern="1200" dirty="0"/>
            <a:t>Variables como </a:t>
          </a:r>
          <a:r>
            <a:rPr lang="es-MX" sz="1900" b="0" i="0" kern="1200" dirty="0" err="1"/>
            <a:t>flag_score_mantiene_mantiene_alertas</a:t>
          </a:r>
          <a:r>
            <a:rPr lang="es-MX" sz="1900" b="0" i="0" kern="1200" dirty="0"/>
            <a:t> y aperturas_9meses_activo_max_centralr tienen un alto </a:t>
          </a:r>
          <a:r>
            <a:rPr lang="es-MX" sz="1900" b="0" i="0" kern="1200" dirty="0" err="1"/>
            <a:t>Information</a:t>
          </a:r>
          <a:r>
            <a:rPr lang="es-MX" sz="1900" b="0" i="0" kern="1200" dirty="0"/>
            <a:t> </a:t>
          </a:r>
          <a:r>
            <a:rPr lang="es-MX" sz="1900" b="0" i="0" kern="1200" dirty="0" err="1"/>
            <a:t>Gain</a:t>
          </a:r>
          <a:r>
            <a:rPr lang="es-MX" sz="1900" b="0" i="0" kern="1200" dirty="0"/>
            <a:t>.</a:t>
          </a:r>
          <a:endParaRPr lang="es-CO" sz="1900" kern="1200" dirty="0"/>
        </a:p>
      </dsp:txBody>
      <dsp:txXfrm>
        <a:off x="1316722" y="3447444"/>
        <a:ext cx="4807568" cy="1529638"/>
      </dsp:txXfrm>
    </dsp:sp>
    <dsp:sp modelId="{7B1DB930-516C-4AE0-9F75-ED6E5F432229}">
      <dsp:nvSpPr>
        <dsp:cNvPr id="0" name=""/>
        <dsp:cNvSpPr/>
      </dsp:nvSpPr>
      <dsp:spPr>
        <a:xfrm>
          <a:off x="1224858" y="4977082"/>
          <a:ext cx="4899432" cy="0"/>
        </a:xfrm>
        <a:prstGeom prst="line">
          <a:avLst/>
        </a:prstGeom>
        <a:solidFill>
          <a:schemeClr val="dk1">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9CDEB-1B08-4637-BB68-7808EBF3ED09}">
      <dsp:nvSpPr>
        <dsp:cNvPr id="0" name=""/>
        <dsp:cNvSpPr/>
      </dsp:nvSpPr>
      <dsp:spPr>
        <a:xfrm>
          <a:off x="0" y="3943391"/>
          <a:ext cx="7412251" cy="0"/>
        </a:xfrm>
        <a:prstGeom prst="line">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7BFF97-F72C-4A54-8AB8-BF924AE2BE3C}">
      <dsp:nvSpPr>
        <dsp:cNvPr id="0" name=""/>
        <dsp:cNvSpPr/>
      </dsp:nvSpPr>
      <dsp:spPr>
        <a:xfrm>
          <a:off x="0" y="2945878"/>
          <a:ext cx="7412251" cy="0"/>
        </a:xfrm>
        <a:prstGeom prst="line">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101641-DAA0-49EB-BEF8-A7C0F19096B4}">
      <dsp:nvSpPr>
        <dsp:cNvPr id="0" name=""/>
        <dsp:cNvSpPr/>
      </dsp:nvSpPr>
      <dsp:spPr>
        <a:xfrm>
          <a:off x="0" y="1948365"/>
          <a:ext cx="7412251" cy="0"/>
        </a:xfrm>
        <a:prstGeom prst="line">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9DC53C-8B6D-4BC9-BB05-EA484F622BDB}">
      <dsp:nvSpPr>
        <dsp:cNvPr id="0" name=""/>
        <dsp:cNvSpPr/>
      </dsp:nvSpPr>
      <dsp:spPr>
        <a:xfrm>
          <a:off x="0" y="950851"/>
          <a:ext cx="7412251" cy="0"/>
        </a:xfrm>
        <a:prstGeom prst="line">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9B1ED2-DEAE-43A0-A2DF-6128040D4A5E}">
      <dsp:nvSpPr>
        <dsp:cNvPr id="0" name=""/>
        <dsp:cNvSpPr/>
      </dsp:nvSpPr>
      <dsp:spPr>
        <a:xfrm>
          <a:off x="1927185" y="839"/>
          <a:ext cx="5485065" cy="950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95" tIns="36195" rIns="36195" bIns="36195" numCol="1" spcCol="1270" anchor="b" anchorCtr="0">
          <a:noAutofit/>
        </a:bodyPr>
        <a:lstStyle/>
        <a:p>
          <a:pPr marL="0" lvl="0" indent="0" algn="l" defTabSz="844550">
            <a:lnSpc>
              <a:spcPct val="90000"/>
            </a:lnSpc>
            <a:spcBef>
              <a:spcPct val="0"/>
            </a:spcBef>
            <a:spcAft>
              <a:spcPct val="35000"/>
            </a:spcAft>
            <a:buNone/>
          </a:pPr>
          <a:r>
            <a:rPr lang="es-MX" sz="1900" b="0" i="0" kern="1200" dirty="0"/>
            <a:t>Utilizar </a:t>
          </a:r>
          <a:r>
            <a:rPr lang="es-CO" sz="1900" b="1" i="0" kern="1200" dirty="0" err="1"/>
            <a:t>GridSearchCV</a:t>
          </a:r>
          <a:r>
            <a:rPr lang="es-MX" sz="1900" b="0" i="0" kern="1200" dirty="0"/>
            <a:t> para encontrar los mejores </a:t>
          </a:r>
          <a:r>
            <a:rPr lang="es-MX" sz="1900" b="0" i="0" kern="1200" dirty="0" err="1"/>
            <a:t>hiperparámetros</a:t>
          </a:r>
          <a:r>
            <a:rPr lang="es-MX" sz="1900" b="0" i="0" kern="1200" dirty="0"/>
            <a:t>. </a:t>
          </a:r>
          <a:endParaRPr lang="es-CO" sz="1900" kern="1200" dirty="0"/>
        </a:p>
      </dsp:txBody>
      <dsp:txXfrm>
        <a:off x="1927185" y="839"/>
        <a:ext cx="5485065" cy="950012"/>
      </dsp:txXfrm>
    </dsp:sp>
    <dsp:sp modelId="{BDBDD0A2-13FA-4606-BD3B-D2AC15F429AA}">
      <dsp:nvSpPr>
        <dsp:cNvPr id="0" name=""/>
        <dsp:cNvSpPr/>
      </dsp:nvSpPr>
      <dsp:spPr>
        <a:xfrm>
          <a:off x="0" y="839"/>
          <a:ext cx="1927185" cy="950012"/>
        </a:xfrm>
        <a:prstGeom prst="round2SameRect">
          <a:avLst>
            <a:gd name="adj1" fmla="val 16670"/>
            <a:gd name="adj2" fmla="val 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s-CO" sz="1900" b="1" i="0" kern="1200" dirty="0"/>
            <a:t>Búsqueda de </a:t>
          </a:r>
          <a:r>
            <a:rPr lang="es-CO" sz="1900" b="1" i="0" kern="1200" dirty="0" err="1"/>
            <a:t>Hiperparámetros</a:t>
          </a:r>
          <a:endParaRPr lang="es-CO" sz="1900" kern="1200" dirty="0"/>
        </a:p>
      </dsp:txBody>
      <dsp:txXfrm>
        <a:off x="46384" y="47223"/>
        <a:ext cx="1834417" cy="903628"/>
      </dsp:txXfrm>
    </dsp:sp>
    <dsp:sp modelId="{90F96949-D910-4473-8D9E-0C49CA7CEC4F}">
      <dsp:nvSpPr>
        <dsp:cNvPr id="0" name=""/>
        <dsp:cNvSpPr/>
      </dsp:nvSpPr>
      <dsp:spPr>
        <a:xfrm>
          <a:off x="1927185" y="998352"/>
          <a:ext cx="5485065" cy="950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95" tIns="36195" rIns="36195" bIns="36195" numCol="1" spcCol="1270" anchor="b" anchorCtr="0">
          <a:noAutofit/>
        </a:bodyPr>
        <a:lstStyle/>
        <a:p>
          <a:pPr marL="0" lvl="0" indent="0" algn="l" defTabSz="844550">
            <a:lnSpc>
              <a:spcPct val="90000"/>
            </a:lnSpc>
            <a:spcBef>
              <a:spcPct val="0"/>
            </a:spcBef>
            <a:spcAft>
              <a:spcPct val="35000"/>
            </a:spcAft>
            <a:buNone/>
          </a:pPr>
          <a:r>
            <a:rPr lang="es-MX" sz="1900" b="0" i="0" kern="1200" dirty="0"/>
            <a:t>Aplicar </a:t>
          </a:r>
          <a:r>
            <a:rPr lang="es-CO" sz="1900" b="1" i="0" kern="1200" dirty="0"/>
            <a:t>RFECV</a:t>
          </a:r>
          <a:r>
            <a:rPr lang="es-MX" sz="1900" b="0" i="0" kern="1200" dirty="0"/>
            <a:t> para seleccionar las características más relevantes.</a:t>
          </a:r>
          <a:endParaRPr lang="es-CO" sz="1900" kern="1200" dirty="0"/>
        </a:p>
      </dsp:txBody>
      <dsp:txXfrm>
        <a:off x="1927185" y="998352"/>
        <a:ext cx="5485065" cy="950012"/>
      </dsp:txXfrm>
    </dsp:sp>
    <dsp:sp modelId="{61185D80-7605-45D0-B6C7-4738FC49958A}">
      <dsp:nvSpPr>
        <dsp:cNvPr id="0" name=""/>
        <dsp:cNvSpPr/>
      </dsp:nvSpPr>
      <dsp:spPr>
        <a:xfrm>
          <a:off x="0" y="998352"/>
          <a:ext cx="1927185" cy="950012"/>
        </a:xfrm>
        <a:prstGeom prst="round2SameRect">
          <a:avLst>
            <a:gd name="adj1" fmla="val 16670"/>
            <a:gd name="adj2" fmla="val 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s-CO" sz="1900" b="1" i="0" kern="1200" dirty="0"/>
            <a:t>Selección de Características</a:t>
          </a:r>
          <a:endParaRPr lang="es-CO" sz="1900" kern="1200" dirty="0"/>
        </a:p>
      </dsp:txBody>
      <dsp:txXfrm>
        <a:off x="46384" y="1044736"/>
        <a:ext cx="1834417" cy="903628"/>
      </dsp:txXfrm>
    </dsp:sp>
    <dsp:sp modelId="{B96484FA-C512-4F23-A115-4235859952A1}">
      <dsp:nvSpPr>
        <dsp:cNvPr id="0" name=""/>
        <dsp:cNvSpPr/>
      </dsp:nvSpPr>
      <dsp:spPr>
        <a:xfrm>
          <a:off x="1927185" y="1995865"/>
          <a:ext cx="5485065" cy="950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95" tIns="36195" rIns="36195" bIns="36195" numCol="1" spcCol="1270" anchor="b" anchorCtr="0">
          <a:noAutofit/>
        </a:bodyPr>
        <a:lstStyle/>
        <a:p>
          <a:pPr marL="0" lvl="0" indent="0" algn="l" defTabSz="844550">
            <a:lnSpc>
              <a:spcPct val="90000"/>
            </a:lnSpc>
            <a:spcBef>
              <a:spcPct val="0"/>
            </a:spcBef>
            <a:spcAft>
              <a:spcPct val="35000"/>
            </a:spcAft>
            <a:buNone/>
          </a:pPr>
          <a:r>
            <a:rPr lang="es-MX" sz="1900" b="0" i="0" kern="1200" dirty="0"/>
            <a:t>Entrenar el modelo con las características seleccionadas y evaluar usando ROC AUC, con enfoque en el desbalanceo de las clases.</a:t>
          </a:r>
          <a:endParaRPr lang="es-CO" sz="1900" kern="1200" dirty="0"/>
        </a:p>
      </dsp:txBody>
      <dsp:txXfrm>
        <a:off x="1927185" y="1995865"/>
        <a:ext cx="5485065" cy="950012"/>
      </dsp:txXfrm>
    </dsp:sp>
    <dsp:sp modelId="{654F9A61-8AD1-4F3E-A042-9CECAB56E1D7}">
      <dsp:nvSpPr>
        <dsp:cNvPr id="0" name=""/>
        <dsp:cNvSpPr/>
      </dsp:nvSpPr>
      <dsp:spPr>
        <a:xfrm>
          <a:off x="0" y="1995865"/>
          <a:ext cx="1927185" cy="950012"/>
        </a:xfrm>
        <a:prstGeom prst="round2SameRect">
          <a:avLst>
            <a:gd name="adj1" fmla="val 16670"/>
            <a:gd name="adj2" fmla="val 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s-CO" sz="1900" b="1" i="0" kern="1200" dirty="0"/>
            <a:t>Entrenamiento y Evaluación</a:t>
          </a:r>
          <a:endParaRPr lang="es-CO" sz="1900" kern="1200" dirty="0"/>
        </a:p>
      </dsp:txBody>
      <dsp:txXfrm>
        <a:off x="46384" y="2042249"/>
        <a:ext cx="1834417" cy="903628"/>
      </dsp:txXfrm>
    </dsp:sp>
    <dsp:sp modelId="{6D488700-2F21-40C4-98D5-92D3BB386B90}">
      <dsp:nvSpPr>
        <dsp:cNvPr id="0" name=""/>
        <dsp:cNvSpPr/>
      </dsp:nvSpPr>
      <dsp:spPr>
        <a:xfrm>
          <a:off x="1927185" y="2993379"/>
          <a:ext cx="5485065" cy="950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95" tIns="36195" rIns="36195" bIns="36195" numCol="1" spcCol="1270" anchor="b" anchorCtr="0">
          <a:noAutofit/>
        </a:bodyPr>
        <a:lstStyle/>
        <a:p>
          <a:pPr marL="0" lvl="0" indent="0" algn="l" defTabSz="844550">
            <a:lnSpc>
              <a:spcPct val="90000"/>
            </a:lnSpc>
            <a:spcBef>
              <a:spcPct val="0"/>
            </a:spcBef>
            <a:spcAft>
              <a:spcPct val="35000"/>
            </a:spcAft>
            <a:buNone/>
          </a:pPr>
          <a:r>
            <a:rPr lang="es-MX" sz="1900" b="0" i="0" kern="1200" dirty="0"/>
            <a:t>para entender el rendimiento del modelo en términos de precisión, </a:t>
          </a:r>
          <a:r>
            <a:rPr lang="es-MX" sz="1900" b="0" i="0" kern="1200" dirty="0" err="1"/>
            <a:t>recall</a:t>
          </a:r>
          <a:r>
            <a:rPr lang="es-MX" sz="1900" b="0" i="0" kern="1200" dirty="0"/>
            <a:t> y f1-score.</a:t>
          </a:r>
          <a:endParaRPr lang="es-CO" sz="1900" kern="1200" dirty="0"/>
        </a:p>
      </dsp:txBody>
      <dsp:txXfrm>
        <a:off x="1927185" y="2993379"/>
        <a:ext cx="5485065" cy="950012"/>
      </dsp:txXfrm>
    </dsp:sp>
    <dsp:sp modelId="{195DB06E-77BF-4DA2-8ED2-2F7D1308DF7E}">
      <dsp:nvSpPr>
        <dsp:cNvPr id="0" name=""/>
        <dsp:cNvSpPr/>
      </dsp:nvSpPr>
      <dsp:spPr>
        <a:xfrm>
          <a:off x="0" y="2993379"/>
          <a:ext cx="1927185" cy="950012"/>
        </a:xfrm>
        <a:prstGeom prst="round2SameRect">
          <a:avLst>
            <a:gd name="adj1" fmla="val 16670"/>
            <a:gd name="adj2" fmla="val 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s-CO" sz="1900" b="1" i="0" kern="1200" dirty="0"/>
            <a:t>Informe de Clasificación</a:t>
          </a:r>
          <a:endParaRPr lang="es-CO" sz="1900" kern="1200" dirty="0"/>
        </a:p>
      </dsp:txBody>
      <dsp:txXfrm>
        <a:off x="46384" y="3039763"/>
        <a:ext cx="1834417" cy="90362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744CE9-75B2-4337-863C-7A560920774A}" type="datetimeFigureOut">
              <a:rPr lang="es-CO" smtClean="0"/>
              <a:t>14/11/2023</a:t>
            </a:fld>
            <a:endParaRPr lang="es-C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90550D-D8D5-474B-9E9C-95E1EC584262}" type="slidenum">
              <a:rPr lang="es-CO" smtClean="0"/>
              <a:t>‹#›</a:t>
            </a:fld>
            <a:endParaRPr lang="es-CO"/>
          </a:p>
        </p:txBody>
      </p:sp>
    </p:spTree>
    <p:extLst>
      <p:ext uri="{BB962C8B-B14F-4D97-AF65-F5344CB8AC3E}">
        <p14:creationId xmlns:p14="http://schemas.microsoft.com/office/powerpoint/2010/main" val="4093663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e013acee29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e013acee29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db0f9523dd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db0f9523dd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e013acee29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e013acee29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067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e013acee29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e013acee29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4515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e013acee29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e013acee29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15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e013acee29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e013acee29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3082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e013acee29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e013acee29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3424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e013acee29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e013acee29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2830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e013acee29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e013acee29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2863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5591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d0c7d16c6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013acee2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013acee2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54376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013acee2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013acee2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44665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013acee2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013acee2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92655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013acee2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013acee2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21480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013acee2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013acee2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90851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013acee2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013acee2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12828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013acee2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013acee2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25784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66149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013acee2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013acee2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18000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013acee2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013acee2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368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81502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013acee2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013acee2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6424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2633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2264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6247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013acee2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013acee2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db0f9523dd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db0f9523dd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5DB9E-C37F-8A35-BAAC-142EBD9F6B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CO"/>
          </a:p>
        </p:txBody>
      </p:sp>
      <p:sp>
        <p:nvSpPr>
          <p:cNvPr id="3" name="Subtitle 2">
            <a:extLst>
              <a:ext uri="{FF2B5EF4-FFF2-40B4-BE49-F238E27FC236}">
                <a16:creationId xmlns:a16="http://schemas.microsoft.com/office/drawing/2014/main" id="{9F9C8942-FC6D-FE61-B68E-81E66C08FD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CO"/>
          </a:p>
        </p:txBody>
      </p:sp>
      <p:sp>
        <p:nvSpPr>
          <p:cNvPr id="4" name="Date Placeholder 3">
            <a:extLst>
              <a:ext uri="{FF2B5EF4-FFF2-40B4-BE49-F238E27FC236}">
                <a16:creationId xmlns:a16="http://schemas.microsoft.com/office/drawing/2014/main" id="{ECF69F57-5823-7BA1-DBA0-EFF58FE5CD72}"/>
              </a:ext>
            </a:extLst>
          </p:cNvPr>
          <p:cNvSpPr>
            <a:spLocks noGrp="1"/>
          </p:cNvSpPr>
          <p:nvPr>
            <p:ph type="dt" sz="half" idx="10"/>
          </p:nvPr>
        </p:nvSpPr>
        <p:spPr/>
        <p:txBody>
          <a:bodyPr/>
          <a:lstStyle/>
          <a:p>
            <a:fld id="{A9ED76E8-A2AC-477E-A1CA-37AD9E91CD72}" type="datetimeFigureOut">
              <a:rPr lang="es-CO" smtClean="0"/>
              <a:t>14/11/2023</a:t>
            </a:fld>
            <a:endParaRPr lang="es-CO"/>
          </a:p>
        </p:txBody>
      </p:sp>
      <p:sp>
        <p:nvSpPr>
          <p:cNvPr id="5" name="Footer Placeholder 4">
            <a:extLst>
              <a:ext uri="{FF2B5EF4-FFF2-40B4-BE49-F238E27FC236}">
                <a16:creationId xmlns:a16="http://schemas.microsoft.com/office/drawing/2014/main" id="{1FB5111D-BF2F-7DEF-5AFC-FD7762316F6F}"/>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C2CCCB4B-B835-B7FD-80C5-E4C3B44DAAC4}"/>
              </a:ext>
            </a:extLst>
          </p:cNvPr>
          <p:cNvSpPr>
            <a:spLocks noGrp="1"/>
          </p:cNvSpPr>
          <p:nvPr>
            <p:ph type="sldNum" sz="quarter" idx="12"/>
          </p:nvPr>
        </p:nvSpPr>
        <p:spPr/>
        <p:txBody>
          <a:bodyPr/>
          <a:lstStyle/>
          <a:p>
            <a:fld id="{9AE2D17C-CD8E-4928-82A3-2678C35AAF29}" type="slidenum">
              <a:rPr lang="es-CO" smtClean="0"/>
              <a:t>‹#›</a:t>
            </a:fld>
            <a:endParaRPr lang="es-CO"/>
          </a:p>
        </p:txBody>
      </p:sp>
    </p:spTree>
    <p:extLst>
      <p:ext uri="{BB962C8B-B14F-4D97-AF65-F5344CB8AC3E}">
        <p14:creationId xmlns:p14="http://schemas.microsoft.com/office/powerpoint/2010/main" val="3628962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F339E-FAC1-3F8F-A3CE-90FD9DED97A3}"/>
              </a:ext>
            </a:extLst>
          </p:cNvPr>
          <p:cNvSpPr>
            <a:spLocks noGrp="1"/>
          </p:cNvSpPr>
          <p:nvPr>
            <p:ph type="title"/>
          </p:nvPr>
        </p:nvSpPr>
        <p:spPr/>
        <p:txBody>
          <a:bodyPr/>
          <a:lstStyle/>
          <a:p>
            <a:r>
              <a:rPr lang="en-US"/>
              <a:t>Click to edit Master title style</a:t>
            </a:r>
            <a:endParaRPr lang="es-CO"/>
          </a:p>
        </p:txBody>
      </p:sp>
      <p:sp>
        <p:nvSpPr>
          <p:cNvPr id="3" name="Vertical Text Placeholder 2">
            <a:extLst>
              <a:ext uri="{FF2B5EF4-FFF2-40B4-BE49-F238E27FC236}">
                <a16:creationId xmlns:a16="http://schemas.microsoft.com/office/drawing/2014/main" id="{AFA32DEE-630F-4D48-76CF-BA65173C44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6D70DB7B-3E33-7F3D-9387-E22EEDB3B96D}"/>
              </a:ext>
            </a:extLst>
          </p:cNvPr>
          <p:cNvSpPr>
            <a:spLocks noGrp="1"/>
          </p:cNvSpPr>
          <p:nvPr>
            <p:ph type="dt" sz="half" idx="10"/>
          </p:nvPr>
        </p:nvSpPr>
        <p:spPr/>
        <p:txBody>
          <a:bodyPr/>
          <a:lstStyle/>
          <a:p>
            <a:fld id="{A9ED76E8-A2AC-477E-A1CA-37AD9E91CD72}" type="datetimeFigureOut">
              <a:rPr lang="es-CO" smtClean="0"/>
              <a:t>14/11/2023</a:t>
            </a:fld>
            <a:endParaRPr lang="es-CO"/>
          </a:p>
        </p:txBody>
      </p:sp>
      <p:sp>
        <p:nvSpPr>
          <p:cNvPr id="5" name="Footer Placeholder 4">
            <a:extLst>
              <a:ext uri="{FF2B5EF4-FFF2-40B4-BE49-F238E27FC236}">
                <a16:creationId xmlns:a16="http://schemas.microsoft.com/office/drawing/2014/main" id="{BEB54CBC-D54C-8374-1368-E1FE706A2BFE}"/>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881314F1-8EB1-F406-D4E8-FC7CE59A8A6D}"/>
              </a:ext>
            </a:extLst>
          </p:cNvPr>
          <p:cNvSpPr>
            <a:spLocks noGrp="1"/>
          </p:cNvSpPr>
          <p:nvPr>
            <p:ph type="sldNum" sz="quarter" idx="12"/>
          </p:nvPr>
        </p:nvSpPr>
        <p:spPr/>
        <p:txBody>
          <a:bodyPr/>
          <a:lstStyle/>
          <a:p>
            <a:fld id="{9AE2D17C-CD8E-4928-82A3-2678C35AAF29}" type="slidenum">
              <a:rPr lang="es-CO" smtClean="0"/>
              <a:t>‹#›</a:t>
            </a:fld>
            <a:endParaRPr lang="es-CO"/>
          </a:p>
        </p:txBody>
      </p:sp>
    </p:spTree>
    <p:extLst>
      <p:ext uri="{BB962C8B-B14F-4D97-AF65-F5344CB8AC3E}">
        <p14:creationId xmlns:p14="http://schemas.microsoft.com/office/powerpoint/2010/main" val="3473361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DCB2BD-EE6A-5C47-F0C5-CD731ACB0F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CO"/>
          </a:p>
        </p:txBody>
      </p:sp>
      <p:sp>
        <p:nvSpPr>
          <p:cNvPr id="3" name="Vertical Text Placeholder 2">
            <a:extLst>
              <a:ext uri="{FF2B5EF4-FFF2-40B4-BE49-F238E27FC236}">
                <a16:creationId xmlns:a16="http://schemas.microsoft.com/office/drawing/2014/main" id="{3F130930-B7FA-8B35-4553-0465547E7E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59001061-C0AF-267E-DB8F-0DA8D102C8CE}"/>
              </a:ext>
            </a:extLst>
          </p:cNvPr>
          <p:cNvSpPr>
            <a:spLocks noGrp="1"/>
          </p:cNvSpPr>
          <p:nvPr>
            <p:ph type="dt" sz="half" idx="10"/>
          </p:nvPr>
        </p:nvSpPr>
        <p:spPr/>
        <p:txBody>
          <a:bodyPr/>
          <a:lstStyle/>
          <a:p>
            <a:fld id="{A9ED76E8-A2AC-477E-A1CA-37AD9E91CD72}" type="datetimeFigureOut">
              <a:rPr lang="es-CO" smtClean="0"/>
              <a:t>14/11/2023</a:t>
            </a:fld>
            <a:endParaRPr lang="es-CO"/>
          </a:p>
        </p:txBody>
      </p:sp>
      <p:sp>
        <p:nvSpPr>
          <p:cNvPr id="5" name="Footer Placeholder 4">
            <a:extLst>
              <a:ext uri="{FF2B5EF4-FFF2-40B4-BE49-F238E27FC236}">
                <a16:creationId xmlns:a16="http://schemas.microsoft.com/office/drawing/2014/main" id="{E00273C6-FB64-9A50-63FE-68FCFCE29CB1}"/>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DCF53C05-F08D-2A05-68D5-A6C312D8E42D}"/>
              </a:ext>
            </a:extLst>
          </p:cNvPr>
          <p:cNvSpPr>
            <a:spLocks noGrp="1"/>
          </p:cNvSpPr>
          <p:nvPr>
            <p:ph type="sldNum" sz="quarter" idx="12"/>
          </p:nvPr>
        </p:nvSpPr>
        <p:spPr/>
        <p:txBody>
          <a:bodyPr/>
          <a:lstStyle/>
          <a:p>
            <a:fld id="{9AE2D17C-CD8E-4928-82A3-2678C35AAF29}" type="slidenum">
              <a:rPr lang="es-CO" smtClean="0"/>
              <a:t>‹#›</a:t>
            </a:fld>
            <a:endParaRPr lang="es-CO"/>
          </a:p>
        </p:txBody>
      </p:sp>
    </p:spTree>
    <p:extLst>
      <p:ext uri="{BB962C8B-B14F-4D97-AF65-F5344CB8AC3E}">
        <p14:creationId xmlns:p14="http://schemas.microsoft.com/office/powerpoint/2010/main" val="1978831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5"/>
        <p:cNvGrpSpPr/>
        <p:nvPr/>
      </p:nvGrpSpPr>
      <p:grpSpPr>
        <a:xfrm>
          <a:off x="0" y="0"/>
          <a:ext cx="0" cy="0"/>
          <a:chOff x="0" y="0"/>
          <a:chExt cx="0" cy="0"/>
        </a:xfrm>
      </p:grpSpPr>
      <p:sp>
        <p:nvSpPr>
          <p:cNvPr id="46" name="Google Shape;46;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467"/>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13"/>
          <p:cNvSpPr txBox="1">
            <a:spLocks noGrp="1"/>
          </p:cNvSpPr>
          <p:nvPr>
            <p:ph type="title" idx="2"/>
          </p:nvPr>
        </p:nvSpPr>
        <p:spPr>
          <a:xfrm>
            <a:off x="2496367" y="1774483"/>
            <a:ext cx="5172800" cy="52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667"/>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8" name="Google Shape;48;p13"/>
          <p:cNvSpPr txBox="1">
            <a:spLocks noGrp="1"/>
          </p:cNvSpPr>
          <p:nvPr>
            <p:ph type="title" idx="3"/>
          </p:nvPr>
        </p:nvSpPr>
        <p:spPr>
          <a:xfrm>
            <a:off x="2496367" y="2972932"/>
            <a:ext cx="5172800" cy="52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667"/>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 name="Google Shape;49;p13"/>
          <p:cNvSpPr txBox="1">
            <a:spLocks noGrp="1"/>
          </p:cNvSpPr>
          <p:nvPr>
            <p:ph type="subTitle" idx="1"/>
          </p:nvPr>
        </p:nvSpPr>
        <p:spPr>
          <a:xfrm>
            <a:off x="8072751" y="1655083"/>
            <a:ext cx="29940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0" name="Google Shape;50;p13"/>
          <p:cNvSpPr txBox="1">
            <a:spLocks noGrp="1"/>
          </p:cNvSpPr>
          <p:nvPr>
            <p:ph type="subTitle" idx="4"/>
          </p:nvPr>
        </p:nvSpPr>
        <p:spPr>
          <a:xfrm>
            <a:off x="8072751" y="2853532"/>
            <a:ext cx="29940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1" name="Google Shape;51;p13"/>
          <p:cNvSpPr txBox="1">
            <a:spLocks noGrp="1"/>
          </p:cNvSpPr>
          <p:nvPr>
            <p:ph type="title" idx="5"/>
          </p:nvPr>
        </p:nvSpPr>
        <p:spPr>
          <a:xfrm>
            <a:off x="2496367" y="4171381"/>
            <a:ext cx="5172800" cy="52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667"/>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52" name="Google Shape;52;p13"/>
          <p:cNvSpPr txBox="1">
            <a:spLocks noGrp="1"/>
          </p:cNvSpPr>
          <p:nvPr>
            <p:ph type="title" idx="6"/>
          </p:nvPr>
        </p:nvSpPr>
        <p:spPr>
          <a:xfrm>
            <a:off x="2496367" y="5369831"/>
            <a:ext cx="5172800" cy="52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667"/>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53" name="Google Shape;53;p13"/>
          <p:cNvSpPr txBox="1">
            <a:spLocks noGrp="1"/>
          </p:cNvSpPr>
          <p:nvPr>
            <p:ph type="subTitle" idx="7"/>
          </p:nvPr>
        </p:nvSpPr>
        <p:spPr>
          <a:xfrm>
            <a:off x="8072784" y="4051981"/>
            <a:ext cx="29940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4" name="Google Shape;54;p13"/>
          <p:cNvSpPr txBox="1">
            <a:spLocks noGrp="1"/>
          </p:cNvSpPr>
          <p:nvPr>
            <p:ph type="subTitle" idx="8"/>
          </p:nvPr>
        </p:nvSpPr>
        <p:spPr>
          <a:xfrm>
            <a:off x="8072756" y="5250431"/>
            <a:ext cx="29940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5" name="Google Shape;55;p13"/>
          <p:cNvSpPr txBox="1">
            <a:spLocks noGrp="1"/>
          </p:cNvSpPr>
          <p:nvPr>
            <p:ph type="title" idx="9" hasCustomPrompt="1"/>
          </p:nvPr>
        </p:nvSpPr>
        <p:spPr>
          <a:xfrm>
            <a:off x="1258633" y="1531083"/>
            <a:ext cx="1034400" cy="1011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sz="5333"/>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56" name="Google Shape;56;p13"/>
          <p:cNvSpPr txBox="1">
            <a:spLocks noGrp="1"/>
          </p:cNvSpPr>
          <p:nvPr>
            <p:ph type="title" idx="13" hasCustomPrompt="1"/>
          </p:nvPr>
        </p:nvSpPr>
        <p:spPr>
          <a:xfrm>
            <a:off x="1258633" y="3927981"/>
            <a:ext cx="1034400" cy="1011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sz="5333"/>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57" name="Google Shape;57;p13"/>
          <p:cNvSpPr txBox="1">
            <a:spLocks noGrp="1"/>
          </p:cNvSpPr>
          <p:nvPr>
            <p:ph type="title" idx="14" hasCustomPrompt="1"/>
          </p:nvPr>
        </p:nvSpPr>
        <p:spPr>
          <a:xfrm>
            <a:off x="1258633" y="2729532"/>
            <a:ext cx="1034400" cy="1011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sz="5333"/>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58" name="Google Shape;58;p13"/>
          <p:cNvSpPr txBox="1">
            <a:spLocks noGrp="1"/>
          </p:cNvSpPr>
          <p:nvPr>
            <p:ph type="title" idx="15" hasCustomPrompt="1"/>
          </p:nvPr>
        </p:nvSpPr>
        <p:spPr>
          <a:xfrm>
            <a:off x="1258633" y="5126431"/>
            <a:ext cx="1034400" cy="1011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sz="5333"/>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pic>
        <p:nvPicPr>
          <p:cNvPr id="59" name="Google Shape;59;p13"/>
          <p:cNvPicPr preferRelativeResize="0"/>
          <p:nvPr/>
        </p:nvPicPr>
        <p:blipFill rotWithShape="1">
          <a:blip r:embed="rId2">
            <a:alphaModFix/>
          </a:blip>
          <a:srcRect l="68198" r="3"/>
          <a:stretch/>
        </p:blipFill>
        <p:spPr>
          <a:xfrm flipH="1">
            <a:off x="11338001" y="1"/>
            <a:ext cx="853999" cy="6857967"/>
          </a:xfrm>
          <a:prstGeom prst="rect">
            <a:avLst/>
          </a:prstGeom>
          <a:noFill/>
          <a:ln>
            <a:noFill/>
          </a:ln>
        </p:spPr>
      </p:pic>
    </p:spTree>
    <p:extLst>
      <p:ext uri="{BB962C8B-B14F-4D97-AF65-F5344CB8AC3E}">
        <p14:creationId xmlns:p14="http://schemas.microsoft.com/office/powerpoint/2010/main" val="1202371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1"/>
        <p:cNvGrpSpPr/>
        <p:nvPr/>
      </p:nvGrpSpPr>
      <p:grpSpPr>
        <a:xfrm>
          <a:off x="0" y="0"/>
          <a:ext cx="0" cy="0"/>
          <a:chOff x="0" y="0"/>
          <a:chExt cx="0" cy="0"/>
        </a:xfrm>
      </p:grpSpPr>
      <p:sp>
        <p:nvSpPr>
          <p:cNvPr id="12" name="Google Shape;12;p3"/>
          <p:cNvSpPr/>
          <p:nvPr/>
        </p:nvSpPr>
        <p:spPr>
          <a:xfrm>
            <a:off x="-18400" y="-42400"/>
            <a:ext cx="12228800" cy="69428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3"/>
          <p:cNvSpPr txBox="1">
            <a:spLocks noGrp="1"/>
          </p:cNvSpPr>
          <p:nvPr>
            <p:ph type="title"/>
          </p:nvPr>
        </p:nvSpPr>
        <p:spPr>
          <a:xfrm>
            <a:off x="2720667" y="2348951"/>
            <a:ext cx="4887600" cy="2230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6667"/>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4" name="Google Shape;14;p3"/>
          <p:cNvSpPr txBox="1">
            <a:spLocks noGrp="1"/>
          </p:cNvSpPr>
          <p:nvPr>
            <p:ph type="title" idx="2" hasCustomPrompt="1"/>
          </p:nvPr>
        </p:nvSpPr>
        <p:spPr>
          <a:xfrm>
            <a:off x="960000" y="2703633"/>
            <a:ext cx="1630800" cy="1630800"/>
          </a:xfrm>
          <a:prstGeom prst="rect">
            <a:avLst/>
          </a:prstGeom>
          <a:solidFill>
            <a:schemeClr val="dk1"/>
          </a:solidFill>
          <a:ln>
            <a:noFill/>
          </a:ln>
        </p:spPr>
        <p:txBody>
          <a:bodyPr spcFirstLastPara="1" wrap="square" lIns="91425" tIns="91425" rIns="91425" bIns="91425" anchor="ctr" anchorCtr="0">
            <a:noAutofit/>
          </a:bodyPr>
          <a:lstStyle>
            <a:lvl1pPr lvl="0" algn="ctr" rtl="0">
              <a:spcBef>
                <a:spcPts val="0"/>
              </a:spcBef>
              <a:spcAft>
                <a:spcPts val="0"/>
              </a:spcAft>
              <a:buSzPts val="10000"/>
              <a:buNone/>
              <a:defRPr sz="8000">
                <a:solidFill>
                  <a:schemeClr val="lt1"/>
                </a:solidFill>
              </a:defRPr>
            </a:lvl1pPr>
            <a:lvl2pPr lvl="1" algn="ctr" rtl="0">
              <a:spcBef>
                <a:spcPts val="0"/>
              </a:spcBef>
              <a:spcAft>
                <a:spcPts val="0"/>
              </a:spcAft>
              <a:buSzPts val="10000"/>
              <a:buNone/>
              <a:defRPr sz="13333"/>
            </a:lvl2pPr>
            <a:lvl3pPr lvl="2" algn="ctr" rtl="0">
              <a:spcBef>
                <a:spcPts val="0"/>
              </a:spcBef>
              <a:spcAft>
                <a:spcPts val="0"/>
              </a:spcAft>
              <a:buSzPts val="10000"/>
              <a:buNone/>
              <a:defRPr sz="13333"/>
            </a:lvl3pPr>
            <a:lvl4pPr lvl="3" algn="ctr" rtl="0">
              <a:spcBef>
                <a:spcPts val="0"/>
              </a:spcBef>
              <a:spcAft>
                <a:spcPts val="0"/>
              </a:spcAft>
              <a:buSzPts val="10000"/>
              <a:buNone/>
              <a:defRPr sz="13333"/>
            </a:lvl4pPr>
            <a:lvl5pPr lvl="4" algn="ctr" rtl="0">
              <a:spcBef>
                <a:spcPts val="0"/>
              </a:spcBef>
              <a:spcAft>
                <a:spcPts val="0"/>
              </a:spcAft>
              <a:buSzPts val="10000"/>
              <a:buNone/>
              <a:defRPr sz="13333"/>
            </a:lvl5pPr>
            <a:lvl6pPr lvl="5" algn="ctr" rtl="0">
              <a:spcBef>
                <a:spcPts val="0"/>
              </a:spcBef>
              <a:spcAft>
                <a:spcPts val="0"/>
              </a:spcAft>
              <a:buSzPts val="10000"/>
              <a:buNone/>
              <a:defRPr sz="13333"/>
            </a:lvl6pPr>
            <a:lvl7pPr lvl="6" algn="ctr" rtl="0">
              <a:spcBef>
                <a:spcPts val="0"/>
              </a:spcBef>
              <a:spcAft>
                <a:spcPts val="0"/>
              </a:spcAft>
              <a:buSzPts val="10000"/>
              <a:buNone/>
              <a:defRPr sz="13333"/>
            </a:lvl7pPr>
            <a:lvl8pPr lvl="7" algn="ctr" rtl="0">
              <a:spcBef>
                <a:spcPts val="0"/>
              </a:spcBef>
              <a:spcAft>
                <a:spcPts val="0"/>
              </a:spcAft>
              <a:buSzPts val="10000"/>
              <a:buNone/>
              <a:defRPr sz="13333"/>
            </a:lvl8pPr>
            <a:lvl9pPr lvl="8" algn="ctr" rtl="0">
              <a:spcBef>
                <a:spcPts val="0"/>
              </a:spcBef>
              <a:spcAft>
                <a:spcPts val="0"/>
              </a:spcAft>
              <a:buSzPts val="10000"/>
              <a:buNone/>
              <a:defRPr sz="13333"/>
            </a:lvl9pPr>
          </a:lstStyle>
          <a:p>
            <a:r>
              <a:t>xx%</a:t>
            </a:r>
          </a:p>
        </p:txBody>
      </p:sp>
      <p:sp>
        <p:nvSpPr>
          <p:cNvPr id="15" name="Google Shape;15;p3"/>
          <p:cNvSpPr txBox="1">
            <a:spLocks noGrp="1"/>
          </p:cNvSpPr>
          <p:nvPr>
            <p:ph type="subTitle" idx="1"/>
          </p:nvPr>
        </p:nvSpPr>
        <p:spPr>
          <a:xfrm>
            <a:off x="960000" y="5020700"/>
            <a:ext cx="6472800" cy="798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287271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750000" y="3633600"/>
            <a:ext cx="6986400" cy="1121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467"/>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2" name="Google Shape;32;p7"/>
          <p:cNvSpPr txBox="1">
            <a:spLocks noGrp="1"/>
          </p:cNvSpPr>
          <p:nvPr>
            <p:ph type="subTitle" idx="1"/>
          </p:nvPr>
        </p:nvSpPr>
        <p:spPr>
          <a:xfrm>
            <a:off x="3750000" y="5016401"/>
            <a:ext cx="6986400" cy="1121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1300328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0" name="Google Shape;80;p18"/>
          <p:cNvSpPr/>
          <p:nvPr/>
        </p:nvSpPr>
        <p:spPr>
          <a:xfrm rot="10800000" flipH="1">
            <a:off x="11338000" y="-32000"/>
            <a:ext cx="854000" cy="69220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743112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1752009" y="2261300"/>
            <a:ext cx="3640000" cy="5248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667"/>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7" name="Google Shape;137;p26"/>
          <p:cNvSpPr txBox="1">
            <a:spLocks noGrp="1"/>
          </p:cNvSpPr>
          <p:nvPr>
            <p:ph type="title" idx="2"/>
          </p:nvPr>
        </p:nvSpPr>
        <p:spPr>
          <a:xfrm>
            <a:off x="6482009" y="2261300"/>
            <a:ext cx="3640000" cy="5248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667"/>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8" name="Google Shape;138;p26"/>
          <p:cNvSpPr txBox="1">
            <a:spLocks noGrp="1"/>
          </p:cNvSpPr>
          <p:nvPr>
            <p:ph type="subTitle" idx="1"/>
          </p:nvPr>
        </p:nvSpPr>
        <p:spPr>
          <a:xfrm>
            <a:off x="1752000" y="2786100"/>
            <a:ext cx="3640000" cy="763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9" name="Google Shape;139;p26"/>
          <p:cNvSpPr txBox="1">
            <a:spLocks noGrp="1"/>
          </p:cNvSpPr>
          <p:nvPr>
            <p:ph type="subTitle" idx="3"/>
          </p:nvPr>
        </p:nvSpPr>
        <p:spPr>
          <a:xfrm>
            <a:off x="6482000" y="2786100"/>
            <a:ext cx="3640000" cy="763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40" name="Google Shape;140;p26"/>
          <p:cNvSpPr txBox="1">
            <a:spLocks noGrp="1"/>
          </p:cNvSpPr>
          <p:nvPr>
            <p:ph type="title" idx="4"/>
          </p:nvPr>
        </p:nvSpPr>
        <p:spPr>
          <a:xfrm>
            <a:off x="1752009" y="4293967"/>
            <a:ext cx="3640000" cy="5248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667"/>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41" name="Google Shape;141;p26"/>
          <p:cNvSpPr txBox="1">
            <a:spLocks noGrp="1"/>
          </p:cNvSpPr>
          <p:nvPr>
            <p:ph type="title" idx="5"/>
          </p:nvPr>
        </p:nvSpPr>
        <p:spPr>
          <a:xfrm>
            <a:off x="6482009" y="4293967"/>
            <a:ext cx="3640000" cy="5248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667"/>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42" name="Google Shape;142;p26"/>
          <p:cNvSpPr txBox="1">
            <a:spLocks noGrp="1"/>
          </p:cNvSpPr>
          <p:nvPr>
            <p:ph type="subTitle" idx="6"/>
          </p:nvPr>
        </p:nvSpPr>
        <p:spPr>
          <a:xfrm>
            <a:off x="1752000" y="4818767"/>
            <a:ext cx="3640000" cy="763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43" name="Google Shape;143;p26"/>
          <p:cNvSpPr txBox="1">
            <a:spLocks noGrp="1"/>
          </p:cNvSpPr>
          <p:nvPr>
            <p:ph type="subTitle" idx="7"/>
          </p:nvPr>
        </p:nvSpPr>
        <p:spPr>
          <a:xfrm>
            <a:off x="6482000" y="4818767"/>
            <a:ext cx="3640000" cy="763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44" name="Google Shape;144;p26"/>
          <p:cNvSpPr txBox="1">
            <a:spLocks noGrp="1"/>
          </p:cNvSpPr>
          <p:nvPr>
            <p:ph type="title" idx="8"/>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5" name="Google Shape;145;p26"/>
          <p:cNvSpPr/>
          <p:nvPr/>
        </p:nvSpPr>
        <p:spPr>
          <a:xfrm>
            <a:off x="11338000" y="-32000"/>
            <a:ext cx="854000" cy="69220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46" name="Google Shape;146;p26"/>
          <p:cNvPicPr preferRelativeResize="0"/>
          <p:nvPr/>
        </p:nvPicPr>
        <p:blipFill rotWithShape="1">
          <a:blip r:embed="rId2">
            <a:alphaModFix/>
          </a:blip>
          <a:srcRect l="68198" r="3"/>
          <a:stretch/>
        </p:blipFill>
        <p:spPr>
          <a:xfrm flipH="1">
            <a:off x="10492185" y="1"/>
            <a:ext cx="853999" cy="6857967"/>
          </a:xfrm>
          <a:prstGeom prst="rect">
            <a:avLst/>
          </a:prstGeom>
          <a:noFill/>
          <a:ln>
            <a:noFill/>
          </a:ln>
        </p:spPr>
      </p:pic>
    </p:spTree>
    <p:extLst>
      <p:ext uri="{BB962C8B-B14F-4D97-AF65-F5344CB8AC3E}">
        <p14:creationId xmlns:p14="http://schemas.microsoft.com/office/powerpoint/2010/main" val="27434301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81"/>
        <p:cNvGrpSpPr/>
        <p:nvPr/>
      </p:nvGrpSpPr>
      <p:grpSpPr>
        <a:xfrm>
          <a:off x="0" y="0"/>
          <a:ext cx="0" cy="0"/>
          <a:chOff x="0" y="0"/>
          <a:chExt cx="0" cy="0"/>
        </a:xfrm>
      </p:grpSpPr>
      <p:sp>
        <p:nvSpPr>
          <p:cNvPr id="82" name="Google Shape;82;p19"/>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83" name="Google Shape;83;p19"/>
          <p:cNvPicPr preferRelativeResize="0"/>
          <p:nvPr/>
        </p:nvPicPr>
        <p:blipFill rotWithShape="1">
          <a:blip r:embed="rId2">
            <a:alphaModFix/>
          </a:blip>
          <a:srcRect l="68198" r="3"/>
          <a:stretch/>
        </p:blipFill>
        <p:spPr>
          <a:xfrm rot="10800000">
            <a:off x="11338001" y="1"/>
            <a:ext cx="853999" cy="6857967"/>
          </a:xfrm>
          <a:prstGeom prst="rect">
            <a:avLst/>
          </a:prstGeom>
          <a:noFill/>
          <a:ln>
            <a:noFill/>
          </a:ln>
        </p:spPr>
      </p:pic>
    </p:spTree>
    <p:extLst>
      <p:ext uri="{BB962C8B-B14F-4D97-AF65-F5344CB8AC3E}">
        <p14:creationId xmlns:p14="http://schemas.microsoft.com/office/powerpoint/2010/main" val="4118959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7737-DE47-0D39-4A59-AF8787A96784}"/>
              </a:ext>
            </a:extLst>
          </p:cNvPr>
          <p:cNvSpPr>
            <a:spLocks noGrp="1"/>
          </p:cNvSpPr>
          <p:nvPr>
            <p:ph type="title"/>
          </p:nvPr>
        </p:nvSpPr>
        <p:spPr/>
        <p:txBody>
          <a:bodyPr/>
          <a:lstStyle/>
          <a:p>
            <a:r>
              <a:rPr lang="en-US"/>
              <a:t>Click to edit Master title style</a:t>
            </a:r>
            <a:endParaRPr lang="es-CO"/>
          </a:p>
        </p:txBody>
      </p:sp>
      <p:sp>
        <p:nvSpPr>
          <p:cNvPr id="3" name="Content Placeholder 2">
            <a:extLst>
              <a:ext uri="{FF2B5EF4-FFF2-40B4-BE49-F238E27FC236}">
                <a16:creationId xmlns:a16="http://schemas.microsoft.com/office/drawing/2014/main" id="{06E299B7-192C-72D6-58F6-AB79EF1680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BCE8F1ED-B393-82A3-3B63-0A63A2BFEBE7}"/>
              </a:ext>
            </a:extLst>
          </p:cNvPr>
          <p:cNvSpPr>
            <a:spLocks noGrp="1"/>
          </p:cNvSpPr>
          <p:nvPr>
            <p:ph type="dt" sz="half" idx="10"/>
          </p:nvPr>
        </p:nvSpPr>
        <p:spPr/>
        <p:txBody>
          <a:bodyPr/>
          <a:lstStyle/>
          <a:p>
            <a:fld id="{A9ED76E8-A2AC-477E-A1CA-37AD9E91CD72}" type="datetimeFigureOut">
              <a:rPr lang="es-CO" smtClean="0"/>
              <a:t>14/11/2023</a:t>
            </a:fld>
            <a:endParaRPr lang="es-CO"/>
          </a:p>
        </p:txBody>
      </p:sp>
      <p:sp>
        <p:nvSpPr>
          <p:cNvPr id="5" name="Footer Placeholder 4">
            <a:extLst>
              <a:ext uri="{FF2B5EF4-FFF2-40B4-BE49-F238E27FC236}">
                <a16:creationId xmlns:a16="http://schemas.microsoft.com/office/drawing/2014/main" id="{4E1D72BB-C316-9990-8257-63AF263D97BF}"/>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BE3D8A61-8988-47F1-255D-749BC9CBA109}"/>
              </a:ext>
            </a:extLst>
          </p:cNvPr>
          <p:cNvSpPr>
            <a:spLocks noGrp="1"/>
          </p:cNvSpPr>
          <p:nvPr>
            <p:ph type="sldNum" sz="quarter" idx="12"/>
          </p:nvPr>
        </p:nvSpPr>
        <p:spPr/>
        <p:txBody>
          <a:bodyPr/>
          <a:lstStyle/>
          <a:p>
            <a:fld id="{9AE2D17C-CD8E-4928-82A3-2678C35AAF29}" type="slidenum">
              <a:rPr lang="es-CO" smtClean="0"/>
              <a:t>‹#›</a:t>
            </a:fld>
            <a:endParaRPr lang="es-CO"/>
          </a:p>
        </p:txBody>
      </p:sp>
    </p:spTree>
    <p:extLst>
      <p:ext uri="{BB962C8B-B14F-4D97-AF65-F5344CB8AC3E}">
        <p14:creationId xmlns:p14="http://schemas.microsoft.com/office/powerpoint/2010/main" val="2264843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8194F-16E8-C1DB-B2F5-0160784EE8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CO"/>
          </a:p>
        </p:txBody>
      </p:sp>
      <p:sp>
        <p:nvSpPr>
          <p:cNvPr id="3" name="Text Placeholder 2">
            <a:extLst>
              <a:ext uri="{FF2B5EF4-FFF2-40B4-BE49-F238E27FC236}">
                <a16:creationId xmlns:a16="http://schemas.microsoft.com/office/drawing/2014/main" id="{F53BCE24-4DB1-48D1-48CE-099377560C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35563C-A164-C6B4-237C-BC8DEC950512}"/>
              </a:ext>
            </a:extLst>
          </p:cNvPr>
          <p:cNvSpPr>
            <a:spLocks noGrp="1"/>
          </p:cNvSpPr>
          <p:nvPr>
            <p:ph type="dt" sz="half" idx="10"/>
          </p:nvPr>
        </p:nvSpPr>
        <p:spPr/>
        <p:txBody>
          <a:bodyPr/>
          <a:lstStyle/>
          <a:p>
            <a:fld id="{A9ED76E8-A2AC-477E-A1CA-37AD9E91CD72}" type="datetimeFigureOut">
              <a:rPr lang="es-CO" smtClean="0"/>
              <a:t>14/11/2023</a:t>
            </a:fld>
            <a:endParaRPr lang="es-CO"/>
          </a:p>
        </p:txBody>
      </p:sp>
      <p:sp>
        <p:nvSpPr>
          <p:cNvPr id="5" name="Footer Placeholder 4">
            <a:extLst>
              <a:ext uri="{FF2B5EF4-FFF2-40B4-BE49-F238E27FC236}">
                <a16:creationId xmlns:a16="http://schemas.microsoft.com/office/drawing/2014/main" id="{FFF97A1B-8519-24C6-6B33-A32961CE6A43}"/>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8C350F19-CBDD-EEE7-6668-F43CA9D3B011}"/>
              </a:ext>
            </a:extLst>
          </p:cNvPr>
          <p:cNvSpPr>
            <a:spLocks noGrp="1"/>
          </p:cNvSpPr>
          <p:nvPr>
            <p:ph type="sldNum" sz="quarter" idx="12"/>
          </p:nvPr>
        </p:nvSpPr>
        <p:spPr/>
        <p:txBody>
          <a:bodyPr/>
          <a:lstStyle/>
          <a:p>
            <a:fld id="{9AE2D17C-CD8E-4928-82A3-2678C35AAF29}" type="slidenum">
              <a:rPr lang="es-CO" smtClean="0"/>
              <a:t>‹#›</a:t>
            </a:fld>
            <a:endParaRPr lang="es-CO"/>
          </a:p>
        </p:txBody>
      </p:sp>
    </p:spTree>
    <p:extLst>
      <p:ext uri="{BB962C8B-B14F-4D97-AF65-F5344CB8AC3E}">
        <p14:creationId xmlns:p14="http://schemas.microsoft.com/office/powerpoint/2010/main" val="3477038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6D719-00A4-0254-74B6-C59CF5B10503}"/>
              </a:ext>
            </a:extLst>
          </p:cNvPr>
          <p:cNvSpPr>
            <a:spLocks noGrp="1"/>
          </p:cNvSpPr>
          <p:nvPr>
            <p:ph type="title"/>
          </p:nvPr>
        </p:nvSpPr>
        <p:spPr/>
        <p:txBody>
          <a:bodyPr/>
          <a:lstStyle/>
          <a:p>
            <a:r>
              <a:rPr lang="en-US"/>
              <a:t>Click to edit Master title style</a:t>
            </a:r>
            <a:endParaRPr lang="es-CO"/>
          </a:p>
        </p:txBody>
      </p:sp>
      <p:sp>
        <p:nvSpPr>
          <p:cNvPr id="3" name="Content Placeholder 2">
            <a:extLst>
              <a:ext uri="{FF2B5EF4-FFF2-40B4-BE49-F238E27FC236}">
                <a16:creationId xmlns:a16="http://schemas.microsoft.com/office/drawing/2014/main" id="{FAFC74E9-887E-49B7-6DDA-43CC95BF5D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Content Placeholder 3">
            <a:extLst>
              <a:ext uri="{FF2B5EF4-FFF2-40B4-BE49-F238E27FC236}">
                <a16:creationId xmlns:a16="http://schemas.microsoft.com/office/drawing/2014/main" id="{1F72E246-2CE4-89AE-3E77-C401810265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Date Placeholder 4">
            <a:extLst>
              <a:ext uri="{FF2B5EF4-FFF2-40B4-BE49-F238E27FC236}">
                <a16:creationId xmlns:a16="http://schemas.microsoft.com/office/drawing/2014/main" id="{6B847E8B-2676-E46A-A44C-D9118658904B}"/>
              </a:ext>
            </a:extLst>
          </p:cNvPr>
          <p:cNvSpPr>
            <a:spLocks noGrp="1"/>
          </p:cNvSpPr>
          <p:nvPr>
            <p:ph type="dt" sz="half" idx="10"/>
          </p:nvPr>
        </p:nvSpPr>
        <p:spPr/>
        <p:txBody>
          <a:bodyPr/>
          <a:lstStyle/>
          <a:p>
            <a:fld id="{A9ED76E8-A2AC-477E-A1CA-37AD9E91CD72}" type="datetimeFigureOut">
              <a:rPr lang="es-CO" smtClean="0"/>
              <a:t>14/11/2023</a:t>
            </a:fld>
            <a:endParaRPr lang="es-CO"/>
          </a:p>
        </p:txBody>
      </p:sp>
      <p:sp>
        <p:nvSpPr>
          <p:cNvPr id="6" name="Footer Placeholder 5">
            <a:extLst>
              <a:ext uri="{FF2B5EF4-FFF2-40B4-BE49-F238E27FC236}">
                <a16:creationId xmlns:a16="http://schemas.microsoft.com/office/drawing/2014/main" id="{77DB85C2-8794-217A-8036-C7D6796DB5EB}"/>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F9002ECF-EDB2-FD6F-788B-D946C4EE0390}"/>
              </a:ext>
            </a:extLst>
          </p:cNvPr>
          <p:cNvSpPr>
            <a:spLocks noGrp="1"/>
          </p:cNvSpPr>
          <p:nvPr>
            <p:ph type="sldNum" sz="quarter" idx="12"/>
          </p:nvPr>
        </p:nvSpPr>
        <p:spPr/>
        <p:txBody>
          <a:bodyPr/>
          <a:lstStyle/>
          <a:p>
            <a:fld id="{9AE2D17C-CD8E-4928-82A3-2678C35AAF29}" type="slidenum">
              <a:rPr lang="es-CO" smtClean="0"/>
              <a:t>‹#›</a:t>
            </a:fld>
            <a:endParaRPr lang="es-CO"/>
          </a:p>
        </p:txBody>
      </p:sp>
    </p:spTree>
    <p:extLst>
      <p:ext uri="{BB962C8B-B14F-4D97-AF65-F5344CB8AC3E}">
        <p14:creationId xmlns:p14="http://schemas.microsoft.com/office/powerpoint/2010/main" val="2779020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AEB4A-9D60-0457-A592-9EC0676E09A6}"/>
              </a:ext>
            </a:extLst>
          </p:cNvPr>
          <p:cNvSpPr>
            <a:spLocks noGrp="1"/>
          </p:cNvSpPr>
          <p:nvPr>
            <p:ph type="title"/>
          </p:nvPr>
        </p:nvSpPr>
        <p:spPr>
          <a:xfrm>
            <a:off x="839788" y="365125"/>
            <a:ext cx="10515600" cy="1325563"/>
          </a:xfrm>
        </p:spPr>
        <p:txBody>
          <a:bodyPr/>
          <a:lstStyle/>
          <a:p>
            <a:r>
              <a:rPr lang="en-US"/>
              <a:t>Click to edit Master title style</a:t>
            </a:r>
            <a:endParaRPr lang="es-CO"/>
          </a:p>
        </p:txBody>
      </p:sp>
      <p:sp>
        <p:nvSpPr>
          <p:cNvPr id="3" name="Text Placeholder 2">
            <a:extLst>
              <a:ext uri="{FF2B5EF4-FFF2-40B4-BE49-F238E27FC236}">
                <a16:creationId xmlns:a16="http://schemas.microsoft.com/office/drawing/2014/main" id="{257F650C-BD53-C6FF-6BEF-441BF3A7F2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62A34D-37F3-6374-6A58-1D5CD24C27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Text Placeholder 4">
            <a:extLst>
              <a:ext uri="{FF2B5EF4-FFF2-40B4-BE49-F238E27FC236}">
                <a16:creationId xmlns:a16="http://schemas.microsoft.com/office/drawing/2014/main" id="{D10ACD6B-B3C4-A3DD-4FA6-B2FFF01716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12A86B-3B8C-8450-2476-C96720F96E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7" name="Date Placeholder 6">
            <a:extLst>
              <a:ext uri="{FF2B5EF4-FFF2-40B4-BE49-F238E27FC236}">
                <a16:creationId xmlns:a16="http://schemas.microsoft.com/office/drawing/2014/main" id="{97D30B31-0B5B-88F4-D66D-793D3B11AFC6}"/>
              </a:ext>
            </a:extLst>
          </p:cNvPr>
          <p:cNvSpPr>
            <a:spLocks noGrp="1"/>
          </p:cNvSpPr>
          <p:nvPr>
            <p:ph type="dt" sz="half" idx="10"/>
          </p:nvPr>
        </p:nvSpPr>
        <p:spPr/>
        <p:txBody>
          <a:bodyPr/>
          <a:lstStyle/>
          <a:p>
            <a:fld id="{A9ED76E8-A2AC-477E-A1CA-37AD9E91CD72}" type="datetimeFigureOut">
              <a:rPr lang="es-CO" smtClean="0"/>
              <a:t>14/11/2023</a:t>
            </a:fld>
            <a:endParaRPr lang="es-CO"/>
          </a:p>
        </p:txBody>
      </p:sp>
      <p:sp>
        <p:nvSpPr>
          <p:cNvPr id="8" name="Footer Placeholder 7">
            <a:extLst>
              <a:ext uri="{FF2B5EF4-FFF2-40B4-BE49-F238E27FC236}">
                <a16:creationId xmlns:a16="http://schemas.microsoft.com/office/drawing/2014/main" id="{5F73A5D7-1AAD-8B77-B17C-B0EBF338EA26}"/>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396127F2-5A02-AA09-902F-92542CC86B3D}"/>
              </a:ext>
            </a:extLst>
          </p:cNvPr>
          <p:cNvSpPr>
            <a:spLocks noGrp="1"/>
          </p:cNvSpPr>
          <p:nvPr>
            <p:ph type="sldNum" sz="quarter" idx="12"/>
          </p:nvPr>
        </p:nvSpPr>
        <p:spPr/>
        <p:txBody>
          <a:bodyPr/>
          <a:lstStyle/>
          <a:p>
            <a:fld id="{9AE2D17C-CD8E-4928-82A3-2678C35AAF29}" type="slidenum">
              <a:rPr lang="es-CO" smtClean="0"/>
              <a:t>‹#›</a:t>
            </a:fld>
            <a:endParaRPr lang="es-CO"/>
          </a:p>
        </p:txBody>
      </p:sp>
    </p:spTree>
    <p:extLst>
      <p:ext uri="{BB962C8B-B14F-4D97-AF65-F5344CB8AC3E}">
        <p14:creationId xmlns:p14="http://schemas.microsoft.com/office/powerpoint/2010/main" val="3605235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26A03-AF17-C3D1-2E25-71592B20D44B}"/>
              </a:ext>
            </a:extLst>
          </p:cNvPr>
          <p:cNvSpPr>
            <a:spLocks noGrp="1"/>
          </p:cNvSpPr>
          <p:nvPr>
            <p:ph type="title"/>
          </p:nvPr>
        </p:nvSpPr>
        <p:spPr/>
        <p:txBody>
          <a:bodyPr/>
          <a:lstStyle/>
          <a:p>
            <a:r>
              <a:rPr lang="en-US"/>
              <a:t>Click to edit Master title style</a:t>
            </a:r>
            <a:endParaRPr lang="es-CO"/>
          </a:p>
        </p:txBody>
      </p:sp>
      <p:sp>
        <p:nvSpPr>
          <p:cNvPr id="3" name="Date Placeholder 2">
            <a:extLst>
              <a:ext uri="{FF2B5EF4-FFF2-40B4-BE49-F238E27FC236}">
                <a16:creationId xmlns:a16="http://schemas.microsoft.com/office/drawing/2014/main" id="{30BF773D-94C5-174D-954B-44A07DD6F0B5}"/>
              </a:ext>
            </a:extLst>
          </p:cNvPr>
          <p:cNvSpPr>
            <a:spLocks noGrp="1"/>
          </p:cNvSpPr>
          <p:nvPr>
            <p:ph type="dt" sz="half" idx="10"/>
          </p:nvPr>
        </p:nvSpPr>
        <p:spPr/>
        <p:txBody>
          <a:bodyPr/>
          <a:lstStyle/>
          <a:p>
            <a:fld id="{A9ED76E8-A2AC-477E-A1CA-37AD9E91CD72}" type="datetimeFigureOut">
              <a:rPr lang="es-CO" smtClean="0"/>
              <a:t>14/11/2023</a:t>
            </a:fld>
            <a:endParaRPr lang="es-CO"/>
          </a:p>
        </p:txBody>
      </p:sp>
      <p:sp>
        <p:nvSpPr>
          <p:cNvPr id="4" name="Footer Placeholder 3">
            <a:extLst>
              <a:ext uri="{FF2B5EF4-FFF2-40B4-BE49-F238E27FC236}">
                <a16:creationId xmlns:a16="http://schemas.microsoft.com/office/drawing/2014/main" id="{C1F4E4F6-3A9F-4432-53B9-EE1F67DE3462}"/>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289E1289-7B58-4122-8EFB-390210799433}"/>
              </a:ext>
            </a:extLst>
          </p:cNvPr>
          <p:cNvSpPr>
            <a:spLocks noGrp="1"/>
          </p:cNvSpPr>
          <p:nvPr>
            <p:ph type="sldNum" sz="quarter" idx="12"/>
          </p:nvPr>
        </p:nvSpPr>
        <p:spPr/>
        <p:txBody>
          <a:bodyPr/>
          <a:lstStyle/>
          <a:p>
            <a:fld id="{9AE2D17C-CD8E-4928-82A3-2678C35AAF29}" type="slidenum">
              <a:rPr lang="es-CO" smtClean="0"/>
              <a:t>‹#›</a:t>
            </a:fld>
            <a:endParaRPr lang="es-CO"/>
          </a:p>
        </p:txBody>
      </p:sp>
    </p:spTree>
    <p:extLst>
      <p:ext uri="{BB962C8B-B14F-4D97-AF65-F5344CB8AC3E}">
        <p14:creationId xmlns:p14="http://schemas.microsoft.com/office/powerpoint/2010/main" val="2323504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B6A2BA-7E80-67C6-8DAE-04A127C5C26B}"/>
              </a:ext>
            </a:extLst>
          </p:cNvPr>
          <p:cNvSpPr>
            <a:spLocks noGrp="1"/>
          </p:cNvSpPr>
          <p:nvPr>
            <p:ph type="dt" sz="half" idx="10"/>
          </p:nvPr>
        </p:nvSpPr>
        <p:spPr/>
        <p:txBody>
          <a:bodyPr/>
          <a:lstStyle/>
          <a:p>
            <a:fld id="{A9ED76E8-A2AC-477E-A1CA-37AD9E91CD72}" type="datetimeFigureOut">
              <a:rPr lang="es-CO" smtClean="0"/>
              <a:t>14/11/2023</a:t>
            </a:fld>
            <a:endParaRPr lang="es-CO"/>
          </a:p>
        </p:txBody>
      </p:sp>
      <p:sp>
        <p:nvSpPr>
          <p:cNvPr id="3" name="Footer Placeholder 2">
            <a:extLst>
              <a:ext uri="{FF2B5EF4-FFF2-40B4-BE49-F238E27FC236}">
                <a16:creationId xmlns:a16="http://schemas.microsoft.com/office/drawing/2014/main" id="{04073698-ED57-6A49-BD54-BEF53F72852A}"/>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738F13D0-7F39-30B2-9C93-04F2972FFF27}"/>
              </a:ext>
            </a:extLst>
          </p:cNvPr>
          <p:cNvSpPr>
            <a:spLocks noGrp="1"/>
          </p:cNvSpPr>
          <p:nvPr>
            <p:ph type="sldNum" sz="quarter" idx="12"/>
          </p:nvPr>
        </p:nvSpPr>
        <p:spPr/>
        <p:txBody>
          <a:bodyPr/>
          <a:lstStyle/>
          <a:p>
            <a:fld id="{9AE2D17C-CD8E-4928-82A3-2678C35AAF29}" type="slidenum">
              <a:rPr lang="es-CO" smtClean="0"/>
              <a:t>‹#›</a:t>
            </a:fld>
            <a:endParaRPr lang="es-CO"/>
          </a:p>
        </p:txBody>
      </p:sp>
    </p:spTree>
    <p:extLst>
      <p:ext uri="{BB962C8B-B14F-4D97-AF65-F5344CB8AC3E}">
        <p14:creationId xmlns:p14="http://schemas.microsoft.com/office/powerpoint/2010/main" val="230051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72200-CAE2-C2C6-C2FA-C578469549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O"/>
          </a:p>
        </p:txBody>
      </p:sp>
      <p:sp>
        <p:nvSpPr>
          <p:cNvPr id="3" name="Content Placeholder 2">
            <a:extLst>
              <a:ext uri="{FF2B5EF4-FFF2-40B4-BE49-F238E27FC236}">
                <a16:creationId xmlns:a16="http://schemas.microsoft.com/office/drawing/2014/main" id="{22D5BDE1-8D97-9500-EF51-2E362D8DCE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Text Placeholder 3">
            <a:extLst>
              <a:ext uri="{FF2B5EF4-FFF2-40B4-BE49-F238E27FC236}">
                <a16:creationId xmlns:a16="http://schemas.microsoft.com/office/drawing/2014/main" id="{D9C38A01-EE7E-40E4-2266-28FB4350A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314A56-69AE-0102-6408-5530077CAD28}"/>
              </a:ext>
            </a:extLst>
          </p:cNvPr>
          <p:cNvSpPr>
            <a:spLocks noGrp="1"/>
          </p:cNvSpPr>
          <p:nvPr>
            <p:ph type="dt" sz="half" idx="10"/>
          </p:nvPr>
        </p:nvSpPr>
        <p:spPr/>
        <p:txBody>
          <a:bodyPr/>
          <a:lstStyle/>
          <a:p>
            <a:fld id="{A9ED76E8-A2AC-477E-A1CA-37AD9E91CD72}" type="datetimeFigureOut">
              <a:rPr lang="es-CO" smtClean="0"/>
              <a:t>14/11/2023</a:t>
            </a:fld>
            <a:endParaRPr lang="es-CO"/>
          </a:p>
        </p:txBody>
      </p:sp>
      <p:sp>
        <p:nvSpPr>
          <p:cNvPr id="6" name="Footer Placeholder 5">
            <a:extLst>
              <a:ext uri="{FF2B5EF4-FFF2-40B4-BE49-F238E27FC236}">
                <a16:creationId xmlns:a16="http://schemas.microsoft.com/office/drawing/2014/main" id="{17B7A4FA-D82D-2F48-DBDA-E28D787F8E76}"/>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340D394E-758E-40A5-5DD6-7FCEE67C9730}"/>
              </a:ext>
            </a:extLst>
          </p:cNvPr>
          <p:cNvSpPr>
            <a:spLocks noGrp="1"/>
          </p:cNvSpPr>
          <p:nvPr>
            <p:ph type="sldNum" sz="quarter" idx="12"/>
          </p:nvPr>
        </p:nvSpPr>
        <p:spPr/>
        <p:txBody>
          <a:bodyPr/>
          <a:lstStyle/>
          <a:p>
            <a:fld id="{9AE2D17C-CD8E-4928-82A3-2678C35AAF29}" type="slidenum">
              <a:rPr lang="es-CO" smtClean="0"/>
              <a:t>‹#›</a:t>
            </a:fld>
            <a:endParaRPr lang="es-CO"/>
          </a:p>
        </p:txBody>
      </p:sp>
    </p:spTree>
    <p:extLst>
      <p:ext uri="{BB962C8B-B14F-4D97-AF65-F5344CB8AC3E}">
        <p14:creationId xmlns:p14="http://schemas.microsoft.com/office/powerpoint/2010/main" val="2616533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DDCCD-A76D-F8B2-451B-32AD8D5CE4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O"/>
          </a:p>
        </p:txBody>
      </p:sp>
      <p:sp>
        <p:nvSpPr>
          <p:cNvPr id="3" name="Picture Placeholder 2">
            <a:extLst>
              <a:ext uri="{FF2B5EF4-FFF2-40B4-BE49-F238E27FC236}">
                <a16:creationId xmlns:a16="http://schemas.microsoft.com/office/drawing/2014/main" id="{FE6C3BB1-3DF8-FE15-499C-9FDA8FC10D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Text Placeholder 3">
            <a:extLst>
              <a:ext uri="{FF2B5EF4-FFF2-40B4-BE49-F238E27FC236}">
                <a16:creationId xmlns:a16="http://schemas.microsoft.com/office/drawing/2014/main" id="{0423A8D7-FCC8-70C9-B0A9-130709FF8D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D84A2-1B12-BCBF-82AB-E42BAD28F831}"/>
              </a:ext>
            </a:extLst>
          </p:cNvPr>
          <p:cNvSpPr>
            <a:spLocks noGrp="1"/>
          </p:cNvSpPr>
          <p:nvPr>
            <p:ph type="dt" sz="half" idx="10"/>
          </p:nvPr>
        </p:nvSpPr>
        <p:spPr/>
        <p:txBody>
          <a:bodyPr/>
          <a:lstStyle/>
          <a:p>
            <a:fld id="{A9ED76E8-A2AC-477E-A1CA-37AD9E91CD72}" type="datetimeFigureOut">
              <a:rPr lang="es-CO" smtClean="0"/>
              <a:t>14/11/2023</a:t>
            </a:fld>
            <a:endParaRPr lang="es-CO"/>
          </a:p>
        </p:txBody>
      </p:sp>
      <p:sp>
        <p:nvSpPr>
          <p:cNvPr id="6" name="Footer Placeholder 5">
            <a:extLst>
              <a:ext uri="{FF2B5EF4-FFF2-40B4-BE49-F238E27FC236}">
                <a16:creationId xmlns:a16="http://schemas.microsoft.com/office/drawing/2014/main" id="{29C2BB6D-E601-3340-182E-E91A28F6D5B1}"/>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ECB715F9-131E-6BB2-A331-C383DFAF4387}"/>
              </a:ext>
            </a:extLst>
          </p:cNvPr>
          <p:cNvSpPr>
            <a:spLocks noGrp="1"/>
          </p:cNvSpPr>
          <p:nvPr>
            <p:ph type="sldNum" sz="quarter" idx="12"/>
          </p:nvPr>
        </p:nvSpPr>
        <p:spPr/>
        <p:txBody>
          <a:bodyPr/>
          <a:lstStyle/>
          <a:p>
            <a:fld id="{9AE2D17C-CD8E-4928-82A3-2678C35AAF29}" type="slidenum">
              <a:rPr lang="es-CO" smtClean="0"/>
              <a:t>‹#›</a:t>
            </a:fld>
            <a:endParaRPr lang="es-CO"/>
          </a:p>
        </p:txBody>
      </p:sp>
    </p:spTree>
    <p:extLst>
      <p:ext uri="{BB962C8B-B14F-4D97-AF65-F5344CB8AC3E}">
        <p14:creationId xmlns:p14="http://schemas.microsoft.com/office/powerpoint/2010/main" val="3204878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B92646-02A9-C326-67E0-E172AEE7C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CO"/>
          </a:p>
        </p:txBody>
      </p:sp>
      <p:sp>
        <p:nvSpPr>
          <p:cNvPr id="3" name="Text Placeholder 2">
            <a:extLst>
              <a:ext uri="{FF2B5EF4-FFF2-40B4-BE49-F238E27FC236}">
                <a16:creationId xmlns:a16="http://schemas.microsoft.com/office/drawing/2014/main" id="{A0198BF8-35F3-CAB6-9CCF-DC910613BC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09B63DED-F787-D7E1-C4B8-92549A97B8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ED76E8-A2AC-477E-A1CA-37AD9E91CD72}" type="datetimeFigureOut">
              <a:rPr lang="es-CO" smtClean="0"/>
              <a:t>14/11/2023</a:t>
            </a:fld>
            <a:endParaRPr lang="es-CO"/>
          </a:p>
        </p:txBody>
      </p:sp>
      <p:sp>
        <p:nvSpPr>
          <p:cNvPr id="5" name="Footer Placeholder 4">
            <a:extLst>
              <a:ext uri="{FF2B5EF4-FFF2-40B4-BE49-F238E27FC236}">
                <a16:creationId xmlns:a16="http://schemas.microsoft.com/office/drawing/2014/main" id="{1C57CA82-34D6-1CD0-DEE5-E7F7D44F20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a:extLst>
              <a:ext uri="{FF2B5EF4-FFF2-40B4-BE49-F238E27FC236}">
                <a16:creationId xmlns:a16="http://schemas.microsoft.com/office/drawing/2014/main" id="{932322DF-4A51-CCD0-6F18-395F3DCD06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E2D17C-CD8E-4928-82A3-2678C35AAF29}" type="slidenum">
              <a:rPr lang="es-CO" smtClean="0"/>
              <a:t>‹#›</a:t>
            </a:fld>
            <a:endParaRPr lang="es-CO"/>
          </a:p>
        </p:txBody>
      </p:sp>
    </p:spTree>
    <p:extLst>
      <p:ext uri="{BB962C8B-B14F-4D97-AF65-F5344CB8AC3E}">
        <p14:creationId xmlns:p14="http://schemas.microsoft.com/office/powerpoint/2010/main" val="637211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1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7"/>
          <p:cNvSpPr txBox="1">
            <a:spLocks noGrp="1"/>
          </p:cNvSpPr>
          <p:nvPr>
            <p:ph type="ctrTitle"/>
          </p:nvPr>
        </p:nvSpPr>
        <p:spPr>
          <a:xfrm>
            <a:off x="3797533" y="919283"/>
            <a:ext cx="6523200" cy="3625200"/>
          </a:xfrm>
          <a:prstGeom prst="rect">
            <a:avLst/>
          </a:prstGeom>
        </p:spPr>
        <p:txBody>
          <a:bodyPr spcFirstLastPara="1" vert="horz" wrap="square" lIns="121900" tIns="121900" rIns="121900" bIns="121900" rtlCol="0" anchor="b" anchorCtr="0">
            <a:noAutofit/>
          </a:bodyPr>
          <a:lstStyle/>
          <a:p>
            <a:pPr algn="l">
              <a:spcBef>
                <a:spcPts val="0"/>
              </a:spcBef>
            </a:pPr>
            <a:r>
              <a:rPr lang="es-CO" dirty="0"/>
              <a:t>Prueba Técnica banco AV Villas</a:t>
            </a:r>
            <a:endParaRPr lang="es-CO" dirty="0">
              <a:solidFill>
                <a:schemeClr val="accent1"/>
              </a:solidFill>
            </a:endParaRPr>
          </a:p>
        </p:txBody>
      </p:sp>
      <p:sp>
        <p:nvSpPr>
          <p:cNvPr id="199" name="Google Shape;199;p37"/>
          <p:cNvSpPr txBox="1">
            <a:spLocks noGrp="1"/>
          </p:cNvSpPr>
          <p:nvPr>
            <p:ph type="subTitle" idx="1"/>
          </p:nvPr>
        </p:nvSpPr>
        <p:spPr>
          <a:xfrm>
            <a:off x="6858000" y="5116167"/>
            <a:ext cx="4374033" cy="976000"/>
          </a:xfrm>
          <a:prstGeom prst="rect">
            <a:avLst/>
          </a:prstGeom>
        </p:spPr>
        <p:txBody>
          <a:bodyPr spcFirstLastPara="1" vert="horz" wrap="square" lIns="121900" tIns="121900" rIns="121900" bIns="121900" rtlCol="0" anchor="b" anchorCtr="0">
            <a:noAutofit/>
          </a:bodyPr>
          <a:lstStyle/>
          <a:p>
            <a:pPr algn="r">
              <a:spcBef>
                <a:spcPts val="0"/>
              </a:spcBef>
            </a:pPr>
            <a:r>
              <a:rPr lang="en" dirty="0"/>
              <a:t>Manuel Alejandro Diaz Rubiano</a:t>
            </a:r>
            <a:endParaRPr dirty="0"/>
          </a:p>
        </p:txBody>
      </p:sp>
      <p:cxnSp>
        <p:nvCxnSpPr>
          <p:cNvPr id="200" name="Google Shape;200;p37"/>
          <p:cNvCxnSpPr/>
          <p:nvPr/>
        </p:nvCxnSpPr>
        <p:spPr>
          <a:xfrm>
            <a:off x="3291733" y="4749967"/>
            <a:ext cx="7955200" cy="0"/>
          </a:xfrm>
          <a:prstGeom prst="straightConnector1">
            <a:avLst/>
          </a:prstGeom>
          <a:noFill/>
          <a:ln w="9525" cap="flat" cmpd="sng">
            <a:solidFill>
              <a:schemeClr val="dk1"/>
            </a:solidFill>
            <a:prstDash val="solid"/>
            <a:round/>
            <a:headEnd type="none" w="med" len="med"/>
            <a:tailEnd type="none" w="med" len="med"/>
          </a:ln>
        </p:spPr>
      </p:cxnSp>
      <p:grpSp>
        <p:nvGrpSpPr>
          <p:cNvPr id="201" name="Google Shape;201;p37"/>
          <p:cNvGrpSpPr/>
          <p:nvPr/>
        </p:nvGrpSpPr>
        <p:grpSpPr>
          <a:xfrm>
            <a:off x="10963432" y="473375"/>
            <a:ext cx="537155" cy="493244"/>
            <a:chOff x="6985538" y="307000"/>
            <a:chExt cx="1545325" cy="1419000"/>
          </a:xfrm>
        </p:grpSpPr>
        <p:sp>
          <p:nvSpPr>
            <p:cNvPr id="202" name="Google Shape;202;p37"/>
            <p:cNvSpPr/>
            <p:nvPr/>
          </p:nvSpPr>
          <p:spPr>
            <a:xfrm>
              <a:off x="7441700" y="1016500"/>
              <a:ext cx="633000" cy="709500"/>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03" name="Google Shape;203;p37"/>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04" name="Google Shape;204;p37"/>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05" name="Google Shape;205;p37"/>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06" name="Google Shape;206;p37"/>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07" name="Google Shape;207;p37"/>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grpSp>
      <p:pic>
        <p:nvPicPr>
          <p:cNvPr id="208" name="Google Shape;208;p37"/>
          <p:cNvPicPr preferRelativeResize="0"/>
          <p:nvPr/>
        </p:nvPicPr>
        <p:blipFill>
          <a:blip r:embed="rId3">
            <a:alphaModFix/>
          </a:blip>
          <a:stretch>
            <a:fillRect/>
          </a:stretch>
        </p:blipFill>
        <p:spPr>
          <a:xfrm>
            <a:off x="612886" y="1"/>
            <a:ext cx="2685601" cy="6857967"/>
          </a:xfrm>
          <a:prstGeom prst="rect">
            <a:avLst/>
          </a:prstGeom>
          <a:noFill/>
          <a:ln>
            <a:noFill/>
          </a:ln>
        </p:spPr>
      </p:pic>
      <p:sp>
        <p:nvSpPr>
          <p:cNvPr id="209" name="Google Shape;209;p37"/>
          <p:cNvSpPr/>
          <p:nvPr/>
        </p:nvSpPr>
        <p:spPr>
          <a:xfrm>
            <a:off x="0" y="-32000"/>
            <a:ext cx="2414400" cy="69220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121900" tIns="121900" rIns="121900" bIns="121900" anchor="ctr" anchorCtr="0">
            <a:noAutofit/>
          </a:bodyPr>
          <a:lstStyle/>
          <a:p>
            <a:endParaRPr sz="2400"/>
          </a:p>
        </p:txBody>
      </p:sp>
      <p:pic>
        <p:nvPicPr>
          <p:cNvPr id="15362" name="Picture 2" descr="AV Villas App - Apps en Google Play">
            <a:extLst>
              <a:ext uri="{FF2B5EF4-FFF2-40B4-BE49-F238E27FC236}">
                <a16:creationId xmlns:a16="http://schemas.microsoft.com/office/drawing/2014/main" id="{27B1FBD3-3F6E-8FAA-2240-1BDEF8C03B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0977" y="129052"/>
            <a:ext cx="2406938" cy="24069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64"/>
          <p:cNvSpPr txBox="1">
            <a:spLocks noGrp="1"/>
          </p:cNvSpPr>
          <p:nvPr>
            <p:ph type="title"/>
          </p:nvPr>
        </p:nvSpPr>
        <p:spPr>
          <a:xfrm>
            <a:off x="960000" y="593367"/>
            <a:ext cx="10272000" cy="763600"/>
          </a:xfrm>
          <a:prstGeom prst="rect">
            <a:avLst/>
          </a:prstGeom>
        </p:spPr>
        <p:txBody>
          <a:bodyPr spcFirstLastPara="1" vert="horz" wrap="square" lIns="121900" tIns="121900" rIns="121900" bIns="121900" rtlCol="0" anchor="t" anchorCtr="0">
            <a:noAutofit/>
          </a:bodyPr>
          <a:lstStyle/>
          <a:p>
            <a:r>
              <a:rPr lang="es-CO" dirty="0"/>
              <a:t>Importancia de las variables.</a:t>
            </a:r>
            <a:endParaRPr dirty="0"/>
          </a:p>
        </p:txBody>
      </p:sp>
      <p:sp>
        <p:nvSpPr>
          <p:cNvPr id="5" name="TextBox 4">
            <a:extLst>
              <a:ext uri="{FF2B5EF4-FFF2-40B4-BE49-F238E27FC236}">
                <a16:creationId xmlns:a16="http://schemas.microsoft.com/office/drawing/2014/main" id="{A8F90F21-64AA-14F0-7B17-7D69B8DFE71F}"/>
              </a:ext>
            </a:extLst>
          </p:cNvPr>
          <p:cNvSpPr txBox="1"/>
          <p:nvPr/>
        </p:nvSpPr>
        <p:spPr>
          <a:xfrm>
            <a:off x="346364" y="1845302"/>
            <a:ext cx="4100945" cy="2862322"/>
          </a:xfrm>
          <a:prstGeom prst="rect">
            <a:avLst/>
          </a:prstGeom>
          <a:noFill/>
        </p:spPr>
        <p:txBody>
          <a:bodyPr wrap="square">
            <a:spAutoFit/>
          </a:bodyPr>
          <a:lstStyle/>
          <a:p>
            <a:r>
              <a:rPr lang="es-MX" dirty="0"/>
              <a:t>Aunque fue posible poder descartar una gran cantidad de variables debido a sus datos faltantes, 65 variables siguen siendo un gran número de variables. Por lo anterior, y sabiendo que nuestra base de datos resultante ya tiene una completitud deseada, se procede a analizar la importancia de las variables en relación a la variable objetivo que tenemos </a:t>
            </a:r>
            <a:r>
              <a:rPr lang="es-MX" dirty="0" err="1"/>
              <a:t>BGI_max</a:t>
            </a:r>
            <a:r>
              <a:rPr lang="es-MX" dirty="0"/>
              <a:t>, usando los siguientes procesos:</a:t>
            </a:r>
            <a:endParaRPr lang="es-CO" dirty="0"/>
          </a:p>
        </p:txBody>
      </p:sp>
      <p:graphicFrame>
        <p:nvGraphicFramePr>
          <p:cNvPr id="6" name="Diagram 5">
            <a:extLst>
              <a:ext uri="{FF2B5EF4-FFF2-40B4-BE49-F238E27FC236}">
                <a16:creationId xmlns:a16="http://schemas.microsoft.com/office/drawing/2014/main" id="{469AA5FB-AAA3-E8A5-7302-FBBC9B7BC953}"/>
              </a:ext>
            </a:extLst>
          </p:cNvPr>
          <p:cNvGraphicFramePr/>
          <p:nvPr>
            <p:extLst>
              <p:ext uri="{D42A27DB-BD31-4B8C-83A1-F6EECF244321}">
                <p14:modId xmlns:p14="http://schemas.microsoft.com/office/powerpoint/2010/main" val="3287169485"/>
              </p:ext>
            </p:extLst>
          </p:nvPr>
        </p:nvGraphicFramePr>
        <p:xfrm>
          <a:off x="5107709" y="1496291"/>
          <a:ext cx="6124291" cy="50576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77"/>
          <p:cNvSpPr txBox="1">
            <a:spLocks noGrp="1"/>
          </p:cNvSpPr>
          <p:nvPr>
            <p:ph type="title"/>
          </p:nvPr>
        </p:nvSpPr>
        <p:spPr>
          <a:xfrm>
            <a:off x="960000" y="593367"/>
            <a:ext cx="10272000" cy="763600"/>
          </a:xfrm>
          <a:prstGeom prst="rect">
            <a:avLst/>
          </a:prstGeom>
        </p:spPr>
        <p:txBody>
          <a:bodyPr spcFirstLastPara="1" vert="horz" wrap="square" lIns="121900" tIns="121900" rIns="121900" bIns="121900" rtlCol="0" anchor="t" anchorCtr="0">
            <a:noAutofit/>
          </a:bodyPr>
          <a:lstStyle/>
          <a:p>
            <a:r>
              <a:rPr lang="en" dirty="0"/>
              <a:t>Metodos para evaluar Importancia de las Variables</a:t>
            </a:r>
            <a:endParaRPr dirty="0"/>
          </a:p>
        </p:txBody>
      </p:sp>
      <p:sp>
        <p:nvSpPr>
          <p:cNvPr id="984" name="Google Shape;984;p77"/>
          <p:cNvSpPr txBox="1"/>
          <p:nvPr/>
        </p:nvSpPr>
        <p:spPr>
          <a:xfrm>
            <a:off x="6015733" y="3964450"/>
            <a:ext cx="2538000" cy="574800"/>
          </a:xfrm>
          <a:prstGeom prst="rect">
            <a:avLst/>
          </a:prstGeom>
          <a:noFill/>
          <a:ln>
            <a:noFill/>
          </a:ln>
        </p:spPr>
        <p:txBody>
          <a:bodyPr spcFirstLastPara="1" wrap="square" lIns="121900" tIns="121900" rIns="121900" bIns="121900" anchor="b" anchorCtr="0">
            <a:noAutofit/>
          </a:bodyPr>
          <a:lstStyle/>
          <a:p>
            <a:pPr algn="ctr"/>
            <a:r>
              <a:rPr lang="en" sz="2000" b="1" dirty="0">
                <a:solidFill>
                  <a:schemeClr val="dk1"/>
                </a:solidFill>
                <a:latin typeface="Anybody SemiBold"/>
                <a:ea typeface="Anybody SemiBold"/>
                <a:cs typeface="Anybody SemiBold"/>
                <a:sym typeface="Anybody SemiBold"/>
              </a:rPr>
              <a:t>Information Gain</a:t>
            </a:r>
            <a:endParaRPr sz="2000" b="1" dirty="0">
              <a:solidFill>
                <a:schemeClr val="dk1"/>
              </a:solidFill>
              <a:latin typeface="Anybody SemiBold"/>
              <a:ea typeface="Anybody SemiBold"/>
              <a:cs typeface="Anybody SemiBold"/>
              <a:sym typeface="Anybody SemiBold"/>
            </a:endParaRPr>
          </a:p>
        </p:txBody>
      </p:sp>
      <p:sp>
        <p:nvSpPr>
          <p:cNvPr id="985" name="Google Shape;985;p77"/>
          <p:cNvSpPr txBox="1"/>
          <p:nvPr/>
        </p:nvSpPr>
        <p:spPr>
          <a:xfrm>
            <a:off x="6156002" y="4607068"/>
            <a:ext cx="2538000" cy="798800"/>
          </a:xfrm>
          <a:prstGeom prst="rect">
            <a:avLst/>
          </a:prstGeom>
          <a:noFill/>
          <a:ln>
            <a:noFill/>
          </a:ln>
        </p:spPr>
        <p:txBody>
          <a:bodyPr spcFirstLastPara="1" wrap="square" lIns="121900" tIns="121900" rIns="121900" bIns="121900" anchor="t" anchorCtr="0">
            <a:noAutofit/>
          </a:bodyPr>
          <a:lstStyle/>
          <a:p>
            <a:pPr algn="ctr"/>
            <a:r>
              <a:rPr lang="es-MX" sz="1600" dirty="0">
                <a:solidFill>
                  <a:schemeClr val="dk1"/>
                </a:solidFill>
                <a:latin typeface="Albert Sans"/>
                <a:ea typeface="Albert Sans"/>
                <a:cs typeface="Albert Sans"/>
                <a:sym typeface="Albert Sans"/>
              </a:rPr>
              <a:t>evalúa la reducción de la entropía (desorden) de una variable objetivo al conocer el valor de otras variables.</a:t>
            </a:r>
            <a:endParaRPr lang="en-US" sz="1600" dirty="0">
              <a:solidFill>
                <a:schemeClr val="dk1"/>
              </a:solidFill>
              <a:latin typeface="Albert Sans"/>
              <a:ea typeface="Albert Sans"/>
              <a:cs typeface="Albert Sans"/>
              <a:sym typeface="Albert Sans"/>
            </a:endParaRPr>
          </a:p>
        </p:txBody>
      </p:sp>
      <p:sp>
        <p:nvSpPr>
          <p:cNvPr id="986" name="Google Shape;986;p77"/>
          <p:cNvSpPr txBox="1"/>
          <p:nvPr/>
        </p:nvSpPr>
        <p:spPr>
          <a:xfrm>
            <a:off x="3497996" y="4010782"/>
            <a:ext cx="2538000" cy="574800"/>
          </a:xfrm>
          <a:prstGeom prst="rect">
            <a:avLst/>
          </a:prstGeom>
          <a:noFill/>
          <a:ln>
            <a:noFill/>
          </a:ln>
        </p:spPr>
        <p:txBody>
          <a:bodyPr spcFirstLastPara="1" wrap="square" lIns="121900" tIns="121900" rIns="121900" bIns="121900" anchor="b" anchorCtr="0">
            <a:noAutofit/>
          </a:bodyPr>
          <a:lstStyle/>
          <a:p>
            <a:pPr algn="ctr"/>
            <a:r>
              <a:rPr lang="en" sz="2000" b="1" dirty="0">
                <a:solidFill>
                  <a:schemeClr val="dk1"/>
                </a:solidFill>
                <a:latin typeface="Anybody SemiBold"/>
                <a:ea typeface="Anybody SemiBold"/>
                <a:cs typeface="Anybody SemiBold"/>
                <a:sym typeface="Anybody SemiBold"/>
              </a:rPr>
              <a:t>Random Forest</a:t>
            </a:r>
            <a:endParaRPr sz="2000" b="1" dirty="0">
              <a:solidFill>
                <a:schemeClr val="dk1"/>
              </a:solidFill>
              <a:latin typeface="Anybody SemiBold"/>
              <a:ea typeface="Anybody SemiBold"/>
              <a:cs typeface="Anybody SemiBold"/>
              <a:sym typeface="Anybody SemiBold"/>
            </a:endParaRPr>
          </a:p>
        </p:txBody>
      </p:sp>
      <p:sp>
        <p:nvSpPr>
          <p:cNvPr id="987" name="Google Shape;987;p77"/>
          <p:cNvSpPr txBox="1"/>
          <p:nvPr/>
        </p:nvSpPr>
        <p:spPr>
          <a:xfrm>
            <a:off x="3497996" y="4607068"/>
            <a:ext cx="2538000" cy="798800"/>
          </a:xfrm>
          <a:prstGeom prst="rect">
            <a:avLst/>
          </a:prstGeom>
          <a:noFill/>
          <a:ln>
            <a:noFill/>
          </a:ln>
        </p:spPr>
        <p:txBody>
          <a:bodyPr spcFirstLastPara="1" wrap="square" lIns="121900" tIns="121900" rIns="121900" bIns="121900" anchor="t" anchorCtr="0">
            <a:noAutofit/>
          </a:bodyPr>
          <a:lstStyle/>
          <a:p>
            <a:pPr algn="ctr"/>
            <a:r>
              <a:rPr lang="es-MX" sz="1600" dirty="0">
                <a:solidFill>
                  <a:schemeClr val="dk1"/>
                </a:solidFill>
                <a:latin typeface="Albert Sans"/>
                <a:ea typeface="Albert Sans"/>
                <a:cs typeface="Albert Sans"/>
                <a:sym typeface="Albert Sans"/>
              </a:rPr>
              <a:t>calcula la importancia de las características basándose en el aumento medio de la impureza de los nodos que utilizan la característica.</a:t>
            </a:r>
            <a:endParaRPr sz="1600" dirty="0">
              <a:solidFill>
                <a:schemeClr val="dk1"/>
              </a:solidFill>
              <a:latin typeface="Albert Sans"/>
              <a:ea typeface="Albert Sans"/>
              <a:cs typeface="Albert Sans"/>
              <a:sym typeface="Albert Sans"/>
            </a:endParaRPr>
          </a:p>
        </p:txBody>
      </p:sp>
      <p:sp>
        <p:nvSpPr>
          <p:cNvPr id="988" name="Google Shape;988;p77"/>
          <p:cNvSpPr txBox="1"/>
          <p:nvPr/>
        </p:nvSpPr>
        <p:spPr>
          <a:xfrm>
            <a:off x="960000" y="4310660"/>
            <a:ext cx="2538000" cy="574800"/>
          </a:xfrm>
          <a:prstGeom prst="rect">
            <a:avLst/>
          </a:prstGeom>
          <a:noFill/>
          <a:ln>
            <a:noFill/>
          </a:ln>
        </p:spPr>
        <p:txBody>
          <a:bodyPr spcFirstLastPara="1" wrap="square" lIns="121900" tIns="121900" rIns="121900" bIns="121900" anchor="b" anchorCtr="0">
            <a:noAutofit/>
          </a:bodyPr>
          <a:lstStyle/>
          <a:p>
            <a:pPr algn="ctr"/>
            <a:r>
              <a:rPr lang="en" sz="2000" b="1" dirty="0">
                <a:solidFill>
                  <a:schemeClr val="dk1"/>
                </a:solidFill>
                <a:latin typeface="Anybody SemiBold"/>
                <a:ea typeface="Anybody SemiBold"/>
                <a:cs typeface="Anybody SemiBold"/>
                <a:sym typeface="Anybody SemiBold"/>
              </a:rPr>
              <a:t>Matriz de Correlacion</a:t>
            </a:r>
            <a:endParaRPr sz="2000" b="1" dirty="0">
              <a:solidFill>
                <a:schemeClr val="dk1"/>
              </a:solidFill>
              <a:latin typeface="Anybody SemiBold"/>
              <a:ea typeface="Anybody SemiBold"/>
              <a:cs typeface="Anybody SemiBold"/>
              <a:sym typeface="Anybody SemiBold"/>
            </a:endParaRPr>
          </a:p>
        </p:txBody>
      </p:sp>
      <p:sp>
        <p:nvSpPr>
          <p:cNvPr id="989" name="Google Shape;989;p77"/>
          <p:cNvSpPr txBox="1"/>
          <p:nvPr/>
        </p:nvSpPr>
        <p:spPr>
          <a:xfrm>
            <a:off x="960000" y="4816233"/>
            <a:ext cx="2538000" cy="798800"/>
          </a:xfrm>
          <a:prstGeom prst="rect">
            <a:avLst/>
          </a:prstGeom>
          <a:noFill/>
          <a:ln>
            <a:noFill/>
          </a:ln>
        </p:spPr>
        <p:txBody>
          <a:bodyPr spcFirstLastPara="1" wrap="square" lIns="121900" tIns="121900" rIns="121900" bIns="121900" anchor="t" anchorCtr="0">
            <a:noAutofit/>
          </a:bodyPr>
          <a:lstStyle/>
          <a:p>
            <a:pPr algn="ctr"/>
            <a:r>
              <a:rPr lang="es-MX" sz="1600" dirty="0">
                <a:solidFill>
                  <a:schemeClr val="dk1"/>
                </a:solidFill>
                <a:latin typeface="Albert Sans"/>
                <a:ea typeface="Albert Sans"/>
                <a:cs typeface="Albert Sans"/>
                <a:sym typeface="Albert Sans"/>
              </a:rPr>
              <a:t>identifica la relación entre variables, seleccionando las más correlacionadas con la variable objetivo.</a:t>
            </a:r>
            <a:endParaRPr sz="1600" dirty="0">
              <a:solidFill>
                <a:schemeClr val="dk1"/>
              </a:solidFill>
              <a:latin typeface="Albert Sans"/>
              <a:ea typeface="Albert Sans"/>
              <a:cs typeface="Albert Sans"/>
              <a:sym typeface="Albert Sans"/>
            </a:endParaRPr>
          </a:p>
        </p:txBody>
      </p:sp>
      <p:sp>
        <p:nvSpPr>
          <p:cNvPr id="991" name="Google Shape;991;p77"/>
          <p:cNvSpPr txBox="1"/>
          <p:nvPr/>
        </p:nvSpPr>
        <p:spPr>
          <a:xfrm>
            <a:off x="6601416" y="3107667"/>
            <a:ext cx="1407200" cy="884400"/>
          </a:xfrm>
          <a:prstGeom prst="rect">
            <a:avLst/>
          </a:prstGeom>
          <a:noFill/>
          <a:ln>
            <a:noFill/>
          </a:ln>
        </p:spPr>
        <p:txBody>
          <a:bodyPr spcFirstLastPara="1" wrap="square" lIns="121900" tIns="121900" rIns="121900" bIns="121900" anchor="ctr" anchorCtr="0">
            <a:noAutofit/>
          </a:bodyPr>
          <a:lstStyle/>
          <a:p>
            <a:pPr algn="ctr"/>
            <a:r>
              <a:rPr lang="en" sz="4533">
                <a:solidFill>
                  <a:schemeClr val="dk1"/>
                </a:solidFill>
                <a:latin typeface="Anybody SemiBold"/>
                <a:ea typeface="Anybody SemiBold"/>
                <a:cs typeface="Anybody SemiBold"/>
                <a:sym typeface="Anybody SemiBold"/>
              </a:rPr>
              <a:t>03</a:t>
            </a:r>
            <a:endParaRPr sz="4533">
              <a:solidFill>
                <a:schemeClr val="dk1"/>
              </a:solidFill>
              <a:latin typeface="Anybody SemiBold"/>
              <a:ea typeface="Anybody SemiBold"/>
              <a:cs typeface="Anybody SemiBold"/>
              <a:sym typeface="Anybody SemiBold"/>
            </a:endParaRPr>
          </a:p>
        </p:txBody>
      </p:sp>
      <p:sp>
        <p:nvSpPr>
          <p:cNvPr id="992" name="Google Shape;992;p77"/>
          <p:cNvSpPr txBox="1"/>
          <p:nvPr/>
        </p:nvSpPr>
        <p:spPr>
          <a:xfrm>
            <a:off x="4063397" y="3107667"/>
            <a:ext cx="1407200" cy="884400"/>
          </a:xfrm>
          <a:prstGeom prst="rect">
            <a:avLst/>
          </a:prstGeom>
          <a:noFill/>
          <a:ln>
            <a:noFill/>
          </a:ln>
        </p:spPr>
        <p:txBody>
          <a:bodyPr spcFirstLastPara="1" wrap="square" lIns="121900" tIns="121900" rIns="121900" bIns="121900" anchor="ctr" anchorCtr="0">
            <a:noAutofit/>
          </a:bodyPr>
          <a:lstStyle/>
          <a:p>
            <a:pPr algn="ctr"/>
            <a:r>
              <a:rPr lang="en" sz="4533">
                <a:solidFill>
                  <a:schemeClr val="dk1"/>
                </a:solidFill>
                <a:latin typeface="Anybody SemiBold"/>
                <a:ea typeface="Anybody SemiBold"/>
                <a:cs typeface="Anybody SemiBold"/>
                <a:sym typeface="Anybody SemiBold"/>
              </a:rPr>
              <a:t>02</a:t>
            </a:r>
            <a:endParaRPr sz="4533">
              <a:solidFill>
                <a:schemeClr val="dk1"/>
              </a:solidFill>
              <a:latin typeface="Anybody SemiBold"/>
              <a:ea typeface="Anybody SemiBold"/>
              <a:cs typeface="Anybody SemiBold"/>
              <a:sym typeface="Anybody SemiBold"/>
            </a:endParaRPr>
          </a:p>
        </p:txBody>
      </p:sp>
      <p:sp>
        <p:nvSpPr>
          <p:cNvPr id="993" name="Google Shape;993;p77"/>
          <p:cNvSpPr txBox="1"/>
          <p:nvPr/>
        </p:nvSpPr>
        <p:spPr>
          <a:xfrm>
            <a:off x="1525400" y="3107667"/>
            <a:ext cx="1407200" cy="884400"/>
          </a:xfrm>
          <a:prstGeom prst="rect">
            <a:avLst/>
          </a:prstGeom>
          <a:noFill/>
          <a:ln>
            <a:noFill/>
          </a:ln>
        </p:spPr>
        <p:txBody>
          <a:bodyPr spcFirstLastPara="1" wrap="square" lIns="121900" tIns="121900" rIns="121900" bIns="121900" anchor="ctr" anchorCtr="0">
            <a:noAutofit/>
          </a:bodyPr>
          <a:lstStyle/>
          <a:p>
            <a:pPr algn="ctr"/>
            <a:r>
              <a:rPr lang="en" sz="4533" dirty="0">
                <a:solidFill>
                  <a:schemeClr val="dk1"/>
                </a:solidFill>
                <a:latin typeface="Anybody SemiBold"/>
                <a:ea typeface="Anybody SemiBold"/>
                <a:cs typeface="Anybody SemiBold"/>
                <a:sym typeface="Anybody SemiBold"/>
              </a:rPr>
              <a:t>01</a:t>
            </a:r>
            <a:endParaRPr sz="4533" dirty="0">
              <a:solidFill>
                <a:schemeClr val="dk1"/>
              </a:solidFill>
              <a:latin typeface="Anybody SemiBold"/>
              <a:ea typeface="Anybody SemiBold"/>
              <a:cs typeface="Anybody SemiBold"/>
              <a:sym typeface="Anybody SemiBold"/>
            </a:endParaRPr>
          </a:p>
        </p:txBody>
      </p:sp>
      <p:cxnSp>
        <p:nvCxnSpPr>
          <p:cNvPr id="1021" name="Google Shape;1021;p77"/>
          <p:cNvCxnSpPr>
            <a:cxnSpLocks/>
            <a:stCxn id="993" idx="3"/>
            <a:endCxn id="992" idx="1"/>
          </p:cNvCxnSpPr>
          <p:nvPr/>
        </p:nvCxnSpPr>
        <p:spPr>
          <a:xfrm>
            <a:off x="2932600" y="3549867"/>
            <a:ext cx="1130800" cy="0"/>
          </a:xfrm>
          <a:prstGeom prst="straightConnector1">
            <a:avLst/>
          </a:prstGeom>
          <a:noFill/>
          <a:ln w="9525" cap="flat" cmpd="sng">
            <a:solidFill>
              <a:schemeClr val="dk1"/>
            </a:solidFill>
            <a:prstDash val="solid"/>
            <a:round/>
            <a:headEnd type="oval" w="med" len="med"/>
            <a:tailEnd type="oval" w="med" len="med"/>
          </a:ln>
        </p:spPr>
      </p:cxnSp>
      <p:cxnSp>
        <p:nvCxnSpPr>
          <p:cNvPr id="1022" name="Google Shape;1022;p77"/>
          <p:cNvCxnSpPr>
            <a:stCxn id="992" idx="3"/>
            <a:endCxn id="991" idx="1"/>
          </p:cNvCxnSpPr>
          <p:nvPr/>
        </p:nvCxnSpPr>
        <p:spPr>
          <a:xfrm>
            <a:off x="5470597" y="3549867"/>
            <a:ext cx="1130800" cy="0"/>
          </a:xfrm>
          <a:prstGeom prst="straightConnector1">
            <a:avLst/>
          </a:prstGeom>
          <a:noFill/>
          <a:ln w="9525" cap="flat" cmpd="sng">
            <a:solidFill>
              <a:schemeClr val="dk1"/>
            </a:solidFill>
            <a:prstDash val="solid"/>
            <a:round/>
            <a:headEnd type="oval" w="med" len="med"/>
            <a:tailEnd type="oval" w="med" len="med"/>
          </a:ln>
        </p:spPr>
      </p:cxnSp>
      <p:grpSp>
        <p:nvGrpSpPr>
          <p:cNvPr id="3" name="Google Shape;8556;p97">
            <a:extLst>
              <a:ext uri="{FF2B5EF4-FFF2-40B4-BE49-F238E27FC236}">
                <a16:creationId xmlns:a16="http://schemas.microsoft.com/office/drawing/2014/main" id="{B23019BB-9A2C-E41C-4C4A-CE9F95CA86CB}"/>
              </a:ext>
            </a:extLst>
          </p:cNvPr>
          <p:cNvGrpSpPr/>
          <p:nvPr/>
        </p:nvGrpSpPr>
        <p:grpSpPr>
          <a:xfrm>
            <a:off x="1698741" y="2222635"/>
            <a:ext cx="1060518" cy="1001250"/>
            <a:chOff x="3358399" y="3285485"/>
            <a:chExt cx="2363377" cy="1047062"/>
          </a:xfrm>
        </p:grpSpPr>
        <p:grpSp>
          <p:nvGrpSpPr>
            <p:cNvPr id="4" name="Google Shape;8557;p97">
              <a:extLst>
                <a:ext uri="{FF2B5EF4-FFF2-40B4-BE49-F238E27FC236}">
                  <a16:creationId xmlns:a16="http://schemas.microsoft.com/office/drawing/2014/main" id="{CBDA7D20-CE94-B37A-082A-AD7C7317EB76}"/>
                </a:ext>
              </a:extLst>
            </p:cNvPr>
            <p:cNvGrpSpPr/>
            <p:nvPr/>
          </p:nvGrpSpPr>
          <p:grpSpPr>
            <a:xfrm>
              <a:off x="3358412" y="3285485"/>
              <a:ext cx="2363244" cy="139500"/>
              <a:chOff x="3358412" y="3285485"/>
              <a:chExt cx="2363244" cy="139500"/>
            </a:xfrm>
          </p:grpSpPr>
          <p:sp>
            <p:nvSpPr>
              <p:cNvPr id="35" name="Google Shape;8558;p97">
                <a:extLst>
                  <a:ext uri="{FF2B5EF4-FFF2-40B4-BE49-F238E27FC236}">
                    <a16:creationId xmlns:a16="http://schemas.microsoft.com/office/drawing/2014/main" id="{0EDE8125-2B9A-04A4-4BCC-8BEAEE79BD51}"/>
                  </a:ext>
                </a:extLst>
              </p:cNvPr>
              <p:cNvSpPr/>
              <p:nvPr/>
            </p:nvSpPr>
            <p:spPr>
              <a:xfrm>
                <a:off x="3358412" y="3285485"/>
                <a:ext cx="441300" cy="139500"/>
              </a:xfrm>
              <a:prstGeom prst="flowChartAlternateProcess">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559;p97">
                <a:extLst>
                  <a:ext uri="{FF2B5EF4-FFF2-40B4-BE49-F238E27FC236}">
                    <a16:creationId xmlns:a16="http://schemas.microsoft.com/office/drawing/2014/main" id="{50862482-8191-ED6C-41A0-881E41233AE9}"/>
                  </a:ext>
                </a:extLst>
              </p:cNvPr>
              <p:cNvSpPr/>
              <p:nvPr/>
            </p:nvSpPr>
            <p:spPr>
              <a:xfrm>
                <a:off x="3838898" y="3285485"/>
                <a:ext cx="441300" cy="139500"/>
              </a:xfrm>
              <a:prstGeom prst="flowChartAlternateProcess">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560;p97">
                <a:extLst>
                  <a:ext uri="{FF2B5EF4-FFF2-40B4-BE49-F238E27FC236}">
                    <a16:creationId xmlns:a16="http://schemas.microsoft.com/office/drawing/2014/main" id="{A97D9CBD-7A18-314A-986F-76A216430054}"/>
                  </a:ext>
                </a:extLst>
              </p:cNvPr>
              <p:cNvSpPr/>
              <p:nvPr/>
            </p:nvSpPr>
            <p:spPr>
              <a:xfrm>
                <a:off x="4319384" y="3285485"/>
                <a:ext cx="441300" cy="139500"/>
              </a:xfrm>
              <a:prstGeom prst="flowChartAlternateProcess">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561;p97">
                <a:extLst>
                  <a:ext uri="{FF2B5EF4-FFF2-40B4-BE49-F238E27FC236}">
                    <a16:creationId xmlns:a16="http://schemas.microsoft.com/office/drawing/2014/main" id="{A33B1384-CEA1-01C6-21E8-CCDDB6C052DE}"/>
                  </a:ext>
                </a:extLst>
              </p:cNvPr>
              <p:cNvSpPr/>
              <p:nvPr/>
            </p:nvSpPr>
            <p:spPr>
              <a:xfrm>
                <a:off x="4799870" y="3285485"/>
                <a:ext cx="441300" cy="139500"/>
              </a:xfrm>
              <a:prstGeom prst="flowChartAlternateProcess">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562;p97">
                <a:extLst>
                  <a:ext uri="{FF2B5EF4-FFF2-40B4-BE49-F238E27FC236}">
                    <a16:creationId xmlns:a16="http://schemas.microsoft.com/office/drawing/2014/main" id="{73B2DBC4-22C8-D1C8-1F9A-7A783B344CE2}"/>
                  </a:ext>
                </a:extLst>
              </p:cNvPr>
              <p:cNvSpPr/>
              <p:nvPr/>
            </p:nvSpPr>
            <p:spPr>
              <a:xfrm>
                <a:off x="5280356" y="3285485"/>
                <a:ext cx="441300" cy="139500"/>
              </a:xfrm>
              <a:prstGeom prst="flowChartAlternateProcess">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8563;p97">
              <a:extLst>
                <a:ext uri="{FF2B5EF4-FFF2-40B4-BE49-F238E27FC236}">
                  <a16:creationId xmlns:a16="http://schemas.microsoft.com/office/drawing/2014/main" id="{A7D5F9BD-EEA5-F865-4101-0CE722EFBD14}"/>
                </a:ext>
              </a:extLst>
            </p:cNvPr>
            <p:cNvGrpSpPr/>
            <p:nvPr/>
          </p:nvGrpSpPr>
          <p:grpSpPr>
            <a:xfrm>
              <a:off x="3358412" y="3466996"/>
              <a:ext cx="2363244" cy="139500"/>
              <a:chOff x="3358412" y="3466996"/>
              <a:chExt cx="2363244" cy="139500"/>
            </a:xfrm>
          </p:grpSpPr>
          <p:sp>
            <p:nvSpPr>
              <p:cNvPr id="30" name="Google Shape;8564;p97">
                <a:extLst>
                  <a:ext uri="{FF2B5EF4-FFF2-40B4-BE49-F238E27FC236}">
                    <a16:creationId xmlns:a16="http://schemas.microsoft.com/office/drawing/2014/main" id="{582C11FD-3FEA-D556-E41E-7EB65D8D5771}"/>
                  </a:ext>
                </a:extLst>
              </p:cNvPr>
              <p:cNvSpPr/>
              <p:nvPr/>
            </p:nvSpPr>
            <p:spPr>
              <a:xfrm>
                <a:off x="3358412" y="3466996"/>
                <a:ext cx="441300" cy="139500"/>
              </a:xfrm>
              <a:prstGeom prst="flowChartAlternateProcess">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565;p97">
                <a:extLst>
                  <a:ext uri="{FF2B5EF4-FFF2-40B4-BE49-F238E27FC236}">
                    <a16:creationId xmlns:a16="http://schemas.microsoft.com/office/drawing/2014/main" id="{931A83D5-B4EE-86EF-42E5-C5F5C56AC32B}"/>
                  </a:ext>
                </a:extLst>
              </p:cNvPr>
              <p:cNvSpPr/>
              <p:nvPr/>
            </p:nvSpPr>
            <p:spPr>
              <a:xfrm>
                <a:off x="3838898" y="3466996"/>
                <a:ext cx="441300" cy="139500"/>
              </a:xfrm>
              <a:prstGeom prst="flowChartAlternateProcess">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566;p97">
                <a:extLst>
                  <a:ext uri="{FF2B5EF4-FFF2-40B4-BE49-F238E27FC236}">
                    <a16:creationId xmlns:a16="http://schemas.microsoft.com/office/drawing/2014/main" id="{CFE50D8F-CD24-081C-B0FB-B853C720E1B4}"/>
                  </a:ext>
                </a:extLst>
              </p:cNvPr>
              <p:cNvSpPr/>
              <p:nvPr/>
            </p:nvSpPr>
            <p:spPr>
              <a:xfrm>
                <a:off x="4319384" y="3466996"/>
                <a:ext cx="441300" cy="139500"/>
              </a:xfrm>
              <a:prstGeom prst="flowChartAlternateProcess">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567;p97">
                <a:extLst>
                  <a:ext uri="{FF2B5EF4-FFF2-40B4-BE49-F238E27FC236}">
                    <a16:creationId xmlns:a16="http://schemas.microsoft.com/office/drawing/2014/main" id="{B6F65918-78B2-E504-8E9F-324773717605}"/>
                  </a:ext>
                </a:extLst>
              </p:cNvPr>
              <p:cNvSpPr/>
              <p:nvPr/>
            </p:nvSpPr>
            <p:spPr>
              <a:xfrm>
                <a:off x="4799870" y="3466996"/>
                <a:ext cx="441300" cy="139500"/>
              </a:xfrm>
              <a:prstGeom prst="flowChartAlternateProcess">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568;p97">
                <a:extLst>
                  <a:ext uri="{FF2B5EF4-FFF2-40B4-BE49-F238E27FC236}">
                    <a16:creationId xmlns:a16="http://schemas.microsoft.com/office/drawing/2014/main" id="{E5C06B7D-7AD0-6FAC-CEF1-8CDE65E5F521}"/>
                  </a:ext>
                </a:extLst>
              </p:cNvPr>
              <p:cNvSpPr/>
              <p:nvPr/>
            </p:nvSpPr>
            <p:spPr>
              <a:xfrm>
                <a:off x="5280356" y="3466996"/>
                <a:ext cx="441300" cy="139500"/>
              </a:xfrm>
              <a:prstGeom prst="flowChartAlternateProcess">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8569;p97">
              <a:extLst>
                <a:ext uri="{FF2B5EF4-FFF2-40B4-BE49-F238E27FC236}">
                  <a16:creationId xmlns:a16="http://schemas.microsoft.com/office/drawing/2014/main" id="{FB68EF6A-4E17-B571-C7AF-87D84BE843C4}"/>
                </a:ext>
              </a:extLst>
            </p:cNvPr>
            <p:cNvGrpSpPr/>
            <p:nvPr/>
          </p:nvGrpSpPr>
          <p:grpSpPr>
            <a:xfrm>
              <a:off x="3358412" y="3648507"/>
              <a:ext cx="2363244" cy="139500"/>
              <a:chOff x="3358412" y="3648507"/>
              <a:chExt cx="2363244" cy="139500"/>
            </a:xfrm>
          </p:grpSpPr>
          <p:sp>
            <p:nvSpPr>
              <p:cNvPr id="25" name="Google Shape;8570;p97">
                <a:extLst>
                  <a:ext uri="{FF2B5EF4-FFF2-40B4-BE49-F238E27FC236}">
                    <a16:creationId xmlns:a16="http://schemas.microsoft.com/office/drawing/2014/main" id="{053D662A-B089-85B5-F6E0-9730C7201EE0}"/>
                  </a:ext>
                </a:extLst>
              </p:cNvPr>
              <p:cNvSpPr/>
              <p:nvPr/>
            </p:nvSpPr>
            <p:spPr>
              <a:xfrm>
                <a:off x="3358412" y="3648507"/>
                <a:ext cx="441300" cy="139500"/>
              </a:xfrm>
              <a:prstGeom prst="flowChartAlternateProcess">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571;p97">
                <a:extLst>
                  <a:ext uri="{FF2B5EF4-FFF2-40B4-BE49-F238E27FC236}">
                    <a16:creationId xmlns:a16="http://schemas.microsoft.com/office/drawing/2014/main" id="{91D44BCD-538F-3E83-9028-090FACC5DD10}"/>
                  </a:ext>
                </a:extLst>
              </p:cNvPr>
              <p:cNvSpPr/>
              <p:nvPr/>
            </p:nvSpPr>
            <p:spPr>
              <a:xfrm>
                <a:off x="3838898" y="3648507"/>
                <a:ext cx="441300" cy="139500"/>
              </a:xfrm>
              <a:prstGeom prst="flowChartAlternateProcess">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572;p97">
                <a:extLst>
                  <a:ext uri="{FF2B5EF4-FFF2-40B4-BE49-F238E27FC236}">
                    <a16:creationId xmlns:a16="http://schemas.microsoft.com/office/drawing/2014/main" id="{0F45A879-856B-4228-4298-0CA4C8D9878F}"/>
                  </a:ext>
                </a:extLst>
              </p:cNvPr>
              <p:cNvSpPr/>
              <p:nvPr/>
            </p:nvSpPr>
            <p:spPr>
              <a:xfrm>
                <a:off x="4319384" y="3648507"/>
                <a:ext cx="441300" cy="139500"/>
              </a:xfrm>
              <a:prstGeom prst="flowChartAlternateProcess">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573;p97">
                <a:extLst>
                  <a:ext uri="{FF2B5EF4-FFF2-40B4-BE49-F238E27FC236}">
                    <a16:creationId xmlns:a16="http://schemas.microsoft.com/office/drawing/2014/main" id="{36E7C626-EF89-1B3E-B979-AD87714AAB11}"/>
                  </a:ext>
                </a:extLst>
              </p:cNvPr>
              <p:cNvSpPr/>
              <p:nvPr/>
            </p:nvSpPr>
            <p:spPr>
              <a:xfrm>
                <a:off x="4799870" y="3648507"/>
                <a:ext cx="441300" cy="139500"/>
              </a:xfrm>
              <a:prstGeom prst="flowChartAlternateProcess">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574;p97">
                <a:extLst>
                  <a:ext uri="{FF2B5EF4-FFF2-40B4-BE49-F238E27FC236}">
                    <a16:creationId xmlns:a16="http://schemas.microsoft.com/office/drawing/2014/main" id="{01F69847-C2CC-FD65-6FD3-F717DF58D534}"/>
                  </a:ext>
                </a:extLst>
              </p:cNvPr>
              <p:cNvSpPr/>
              <p:nvPr/>
            </p:nvSpPr>
            <p:spPr>
              <a:xfrm>
                <a:off x="5280356" y="3648507"/>
                <a:ext cx="441300" cy="139500"/>
              </a:xfrm>
              <a:prstGeom prst="flowChartAlternateProcess">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8575;p97">
              <a:extLst>
                <a:ext uri="{FF2B5EF4-FFF2-40B4-BE49-F238E27FC236}">
                  <a16:creationId xmlns:a16="http://schemas.microsoft.com/office/drawing/2014/main" id="{0576C9B5-68C3-E84C-BF4A-A227987B98C4}"/>
                </a:ext>
              </a:extLst>
            </p:cNvPr>
            <p:cNvGrpSpPr/>
            <p:nvPr/>
          </p:nvGrpSpPr>
          <p:grpSpPr>
            <a:xfrm>
              <a:off x="3358412" y="3830018"/>
              <a:ext cx="2363244" cy="139500"/>
              <a:chOff x="3358412" y="3830018"/>
              <a:chExt cx="2363244" cy="139500"/>
            </a:xfrm>
          </p:grpSpPr>
          <p:sp>
            <p:nvSpPr>
              <p:cNvPr id="20" name="Google Shape;8576;p97">
                <a:extLst>
                  <a:ext uri="{FF2B5EF4-FFF2-40B4-BE49-F238E27FC236}">
                    <a16:creationId xmlns:a16="http://schemas.microsoft.com/office/drawing/2014/main" id="{AF898EB2-9656-DA9C-47F7-2FF757338E05}"/>
                  </a:ext>
                </a:extLst>
              </p:cNvPr>
              <p:cNvSpPr/>
              <p:nvPr/>
            </p:nvSpPr>
            <p:spPr>
              <a:xfrm>
                <a:off x="3358412" y="3830018"/>
                <a:ext cx="441300" cy="139500"/>
              </a:xfrm>
              <a:prstGeom prst="flowChartAlternateProcess">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577;p97">
                <a:extLst>
                  <a:ext uri="{FF2B5EF4-FFF2-40B4-BE49-F238E27FC236}">
                    <a16:creationId xmlns:a16="http://schemas.microsoft.com/office/drawing/2014/main" id="{18EA60BE-BE59-6F3F-F811-77156110C9EA}"/>
                  </a:ext>
                </a:extLst>
              </p:cNvPr>
              <p:cNvSpPr/>
              <p:nvPr/>
            </p:nvSpPr>
            <p:spPr>
              <a:xfrm>
                <a:off x="3838898" y="3830018"/>
                <a:ext cx="441300" cy="139500"/>
              </a:xfrm>
              <a:prstGeom prst="flowChartAlternateProcess">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578;p97">
                <a:extLst>
                  <a:ext uri="{FF2B5EF4-FFF2-40B4-BE49-F238E27FC236}">
                    <a16:creationId xmlns:a16="http://schemas.microsoft.com/office/drawing/2014/main" id="{8CAECF25-1AEC-9A80-AE60-9D88C68D49D7}"/>
                  </a:ext>
                </a:extLst>
              </p:cNvPr>
              <p:cNvSpPr/>
              <p:nvPr/>
            </p:nvSpPr>
            <p:spPr>
              <a:xfrm>
                <a:off x="4319384" y="3830018"/>
                <a:ext cx="441300" cy="139500"/>
              </a:xfrm>
              <a:prstGeom prst="flowChartAlternateProcess">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579;p97">
                <a:extLst>
                  <a:ext uri="{FF2B5EF4-FFF2-40B4-BE49-F238E27FC236}">
                    <a16:creationId xmlns:a16="http://schemas.microsoft.com/office/drawing/2014/main" id="{A4D253B2-4F8C-187C-F6C4-D50D030366E1}"/>
                  </a:ext>
                </a:extLst>
              </p:cNvPr>
              <p:cNvSpPr/>
              <p:nvPr/>
            </p:nvSpPr>
            <p:spPr>
              <a:xfrm>
                <a:off x="4799870" y="3830018"/>
                <a:ext cx="441300" cy="139500"/>
              </a:xfrm>
              <a:prstGeom prst="flowChartAlternateProcess">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580;p97">
                <a:extLst>
                  <a:ext uri="{FF2B5EF4-FFF2-40B4-BE49-F238E27FC236}">
                    <a16:creationId xmlns:a16="http://schemas.microsoft.com/office/drawing/2014/main" id="{522A5D55-FB6E-2247-7D02-14DF50D0672C}"/>
                  </a:ext>
                </a:extLst>
              </p:cNvPr>
              <p:cNvSpPr/>
              <p:nvPr/>
            </p:nvSpPr>
            <p:spPr>
              <a:xfrm>
                <a:off x="5280356" y="3830018"/>
                <a:ext cx="441300" cy="139500"/>
              </a:xfrm>
              <a:prstGeom prst="flowChartAlternateProcess">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8581;p97">
              <a:extLst>
                <a:ext uri="{FF2B5EF4-FFF2-40B4-BE49-F238E27FC236}">
                  <a16:creationId xmlns:a16="http://schemas.microsoft.com/office/drawing/2014/main" id="{A7FFF4FD-EC92-CDBC-0B5D-780F5404E96F}"/>
                </a:ext>
              </a:extLst>
            </p:cNvPr>
            <p:cNvGrpSpPr/>
            <p:nvPr/>
          </p:nvGrpSpPr>
          <p:grpSpPr>
            <a:xfrm>
              <a:off x="3358399" y="4011514"/>
              <a:ext cx="2363377" cy="139537"/>
              <a:chOff x="3294800" y="4134603"/>
              <a:chExt cx="2638876" cy="152400"/>
            </a:xfrm>
          </p:grpSpPr>
          <p:sp>
            <p:nvSpPr>
              <p:cNvPr id="15" name="Google Shape;8582;p97">
                <a:extLst>
                  <a:ext uri="{FF2B5EF4-FFF2-40B4-BE49-F238E27FC236}">
                    <a16:creationId xmlns:a16="http://schemas.microsoft.com/office/drawing/2014/main" id="{DA4AF99E-E930-DE24-16BA-84FFA3E66DD3}"/>
                  </a:ext>
                </a:extLst>
              </p:cNvPr>
              <p:cNvSpPr/>
              <p:nvPr/>
            </p:nvSpPr>
            <p:spPr>
              <a:xfrm>
                <a:off x="3294800" y="4134603"/>
                <a:ext cx="492900" cy="152400"/>
              </a:xfrm>
              <a:prstGeom prst="flowChartAlternateProcess">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583;p97">
                <a:extLst>
                  <a:ext uri="{FF2B5EF4-FFF2-40B4-BE49-F238E27FC236}">
                    <a16:creationId xmlns:a16="http://schemas.microsoft.com/office/drawing/2014/main" id="{7AEF5D1F-7F22-A2D0-8958-C1ED81DA5D15}"/>
                  </a:ext>
                </a:extLst>
              </p:cNvPr>
              <p:cNvSpPr/>
              <p:nvPr/>
            </p:nvSpPr>
            <p:spPr>
              <a:xfrm>
                <a:off x="3831294" y="4134603"/>
                <a:ext cx="492900" cy="152400"/>
              </a:xfrm>
              <a:prstGeom prst="flowChartAlternateProcess">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584;p97">
                <a:extLst>
                  <a:ext uri="{FF2B5EF4-FFF2-40B4-BE49-F238E27FC236}">
                    <a16:creationId xmlns:a16="http://schemas.microsoft.com/office/drawing/2014/main" id="{B06846A4-20D5-7A4C-C20B-B47DEA7A53B8}"/>
                  </a:ext>
                </a:extLst>
              </p:cNvPr>
              <p:cNvSpPr/>
              <p:nvPr/>
            </p:nvSpPr>
            <p:spPr>
              <a:xfrm>
                <a:off x="4367788" y="4134603"/>
                <a:ext cx="492900" cy="152400"/>
              </a:xfrm>
              <a:prstGeom prst="flowChartAlternateProcess">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585;p97">
                <a:extLst>
                  <a:ext uri="{FF2B5EF4-FFF2-40B4-BE49-F238E27FC236}">
                    <a16:creationId xmlns:a16="http://schemas.microsoft.com/office/drawing/2014/main" id="{A808CFA2-BF37-0602-378C-AE60BAA792AA}"/>
                  </a:ext>
                </a:extLst>
              </p:cNvPr>
              <p:cNvSpPr/>
              <p:nvPr/>
            </p:nvSpPr>
            <p:spPr>
              <a:xfrm>
                <a:off x="4904282" y="4134603"/>
                <a:ext cx="492900" cy="152400"/>
              </a:xfrm>
              <a:prstGeom prst="flowChartAlternateProcess">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586;p97">
                <a:extLst>
                  <a:ext uri="{FF2B5EF4-FFF2-40B4-BE49-F238E27FC236}">
                    <a16:creationId xmlns:a16="http://schemas.microsoft.com/office/drawing/2014/main" id="{DB683EF6-A964-55AA-7383-808CB766EAF6}"/>
                  </a:ext>
                </a:extLst>
              </p:cNvPr>
              <p:cNvSpPr/>
              <p:nvPr/>
            </p:nvSpPr>
            <p:spPr>
              <a:xfrm>
                <a:off x="5440776" y="4134603"/>
                <a:ext cx="492900" cy="152400"/>
              </a:xfrm>
              <a:prstGeom prst="flowChartAlternateProcess">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8587;p97">
              <a:extLst>
                <a:ext uri="{FF2B5EF4-FFF2-40B4-BE49-F238E27FC236}">
                  <a16:creationId xmlns:a16="http://schemas.microsoft.com/office/drawing/2014/main" id="{6EADF6ED-D8A3-A4F5-6528-C54BC9C6D707}"/>
                </a:ext>
              </a:extLst>
            </p:cNvPr>
            <p:cNvGrpSpPr/>
            <p:nvPr/>
          </p:nvGrpSpPr>
          <p:grpSpPr>
            <a:xfrm>
              <a:off x="3358399" y="4193010"/>
              <a:ext cx="2363377" cy="139537"/>
              <a:chOff x="3294800" y="4134603"/>
              <a:chExt cx="2638876" cy="152400"/>
            </a:xfrm>
          </p:grpSpPr>
          <p:sp>
            <p:nvSpPr>
              <p:cNvPr id="10" name="Google Shape;8588;p97">
                <a:extLst>
                  <a:ext uri="{FF2B5EF4-FFF2-40B4-BE49-F238E27FC236}">
                    <a16:creationId xmlns:a16="http://schemas.microsoft.com/office/drawing/2014/main" id="{8673EA81-6054-858C-EB35-5E2FC5326051}"/>
                  </a:ext>
                </a:extLst>
              </p:cNvPr>
              <p:cNvSpPr/>
              <p:nvPr/>
            </p:nvSpPr>
            <p:spPr>
              <a:xfrm>
                <a:off x="3294800" y="4134603"/>
                <a:ext cx="492900" cy="152400"/>
              </a:xfrm>
              <a:prstGeom prst="flowChartAlternateProcess">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89;p97">
                <a:extLst>
                  <a:ext uri="{FF2B5EF4-FFF2-40B4-BE49-F238E27FC236}">
                    <a16:creationId xmlns:a16="http://schemas.microsoft.com/office/drawing/2014/main" id="{6C6710FC-93E5-74FB-3739-FE366890DBA5}"/>
                  </a:ext>
                </a:extLst>
              </p:cNvPr>
              <p:cNvSpPr/>
              <p:nvPr/>
            </p:nvSpPr>
            <p:spPr>
              <a:xfrm>
                <a:off x="3831294" y="4134603"/>
                <a:ext cx="492900" cy="152400"/>
              </a:xfrm>
              <a:prstGeom prst="flowChartAlternateProcess">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90;p97">
                <a:extLst>
                  <a:ext uri="{FF2B5EF4-FFF2-40B4-BE49-F238E27FC236}">
                    <a16:creationId xmlns:a16="http://schemas.microsoft.com/office/drawing/2014/main" id="{9AC87E2A-6E1F-5FB8-4D7F-5474CE717534}"/>
                  </a:ext>
                </a:extLst>
              </p:cNvPr>
              <p:cNvSpPr/>
              <p:nvPr/>
            </p:nvSpPr>
            <p:spPr>
              <a:xfrm>
                <a:off x="4367788" y="4134603"/>
                <a:ext cx="492900" cy="152400"/>
              </a:xfrm>
              <a:prstGeom prst="flowChartAlternateProcess">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591;p97">
                <a:extLst>
                  <a:ext uri="{FF2B5EF4-FFF2-40B4-BE49-F238E27FC236}">
                    <a16:creationId xmlns:a16="http://schemas.microsoft.com/office/drawing/2014/main" id="{86C5887B-7270-663B-150C-4192295B2D39}"/>
                  </a:ext>
                </a:extLst>
              </p:cNvPr>
              <p:cNvSpPr/>
              <p:nvPr/>
            </p:nvSpPr>
            <p:spPr>
              <a:xfrm>
                <a:off x="4904282" y="4134603"/>
                <a:ext cx="492900" cy="152400"/>
              </a:xfrm>
              <a:prstGeom prst="flowChartAlternateProcess">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592;p97">
                <a:extLst>
                  <a:ext uri="{FF2B5EF4-FFF2-40B4-BE49-F238E27FC236}">
                    <a16:creationId xmlns:a16="http://schemas.microsoft.com/office/drawing/2014/main" id="{D6BC7AD6-1E86-FF6F-245D-749EAAB4DCDE}"/>
                  </a:ext>
                </a:extLst>
              </p:cNvPr>
              <p:cNvSpPr/>
              <p:nvPr/>
            </p:nvSpPr>
            <p:spPr>
              <a:xfrm>
                <a:off x="5440776" y="4134603"/>
                <a:ext cx="492900" cy="152400"/>
              </a:xfrm>
              <a:prstGeom prst="flowChartAlternateProcess">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 name="Google Shape;8178;p96">
            <a:extLst>
              <a:ext uri="{FF2B5EF4-FFF2-40B4-BE49-F238E27FC236}">
                <a16:creationId xmlns:a16="http://schemas.microsoft.com/office/drawing/2014/main" id="{9AF57F78-38EC-4F81-93CA-D09298EFC493}"/>
              </a:ext>
            </a:extLst>
          </p:cNvPr>
          <p:cNvGrpSpPr/>
          <p:nvPr/>
        </p:nvGrpSpPr>
        <p:grpSpPr>
          <a:xfrm>
            <a:off x="3937731" y="2165931"/>
            <a:ext cx="1658530" cy="884399"/>
            <a:chOff x="803162" y="2667727"/>
            <a:chExt cx="1411906" cy="633611"/>
          </a:xfrm>
        </p:grpSpPr>
        <p:cxnSp>
          <p:nvCxnSpPr>
            <p:cNvPr id="42" name="Google Shape;8179;p96">
              <a:extLst>
                <a:ext uri="{FF2B5EF4-FFF2-40B4-BE49-F238E27FC236}">
                  <a16:creationId xmlns:a16="http://schemas.microsoft.com/office/drawing/2014/main" id="{47B97C09-35F1-0301-BBE0-67632575FC12}"/>
                </a:ext>
              </a:extLst>
            </p:cNvPr>
            <p:cNvCxnSpPr>
              <a:stCxn id="54" idx="2"/>
              <a:endCxn id="52" idx="0"/>
            </p:cNvCxnSpPr>
            <p:nvPr/>
          </p:nvCxnSpPr>
          <p:spPr>
            <a:xfrm rot="-5400000" flipH="1">
              <a:off x="1629114" y="2672827"/>
              <a:ext cx="129300" cy="369300"/>
            </a:xfrm>
            <a:prstGeom prst="bentConnector3">
              <a:avLst>
                <a:gd name="adj1" fmla="val 49963"/>
              </a:avLst>
            </a:prstGeom>
            <a:noFill/>
            <a:ln w="9525" cap="flat" cmpd="sng">
              <a:solidFill>
                <a:schemeClr val="tx1"/>
              </a:solidFill>
              <a:prstDash val="solid"/>
              <a:round/>
              <a:headEnd type="none" w="sm" len="sm"/>
              <a:tailEnd type="none" w="sm" len="sm"/>
            </a:ln>
          </p:spPr>
        </p:cxnSp>
        <p:cxnSp>
          <p:nvCxnSpPr>
            <p:cNvPr id="43" name="Google Shape;8182;p96">
              <a:extLst>
                <a:ext uri="{FF2B5EF4-FFF2-40B4-BE49-F238E27FC236}">
                  <a16:creationId xmlns:a16="http://schemas.microsoft.com/office/drawing/2014/main" id="{E7B62960-F60F-B620-74E6-F71C8BD1FBE4}"/>
                </a:ext>
              </a:extLst>
            </p:cNvPr>
            <p:cNvCxnSpPr>
              <a:stCxn id="53" idx="0"/>
              <a:endCxn id="54" idx="2"/>
            </p:cNvCxnSpPr>
            <p:nvPr/>
          </p:nvCxnSpPr>
          <p:spPr>
            <a:xfrm rot="-5400000">
              <a:off x="1259830" y="2672682"/>
              <a:ext cx="129300" cy="369300"/>
            </a:xfrm>
            <a:prstGeom prst="bentConnector3">
              <a:avLst>
                <a:gd name="adj1" fmla="val 49963"/>
              </a:avLst>
            </a:prstGeom>
            <a:noFill/>
            <a:ln w="9525" cap="flat" cmpd="sng">
              <a:solidFill>
                <a:schemeClr val="tx1"/>
              </a:solidFill>
              <a:prstDash val="solid"/>
              <a:round/>
              <a:headEnd type="none" w="sm" len="sm"/>
              <a:tailEnd type="none" w="sm" len="sm"/>
            </a:ln>
          </p:spPr>
        </p:cxnSp>
        <p:cxnSp>
          <p:nvCxnSpPr>
            <p:cNvPr id="44" name="Google Shape;8184;p96">
              <a:extLst>
                <a:ext uri="{FF2B5EF4-FFF2-40B4-BE49-F238E27FC236}">
                  <a16:creationId xmlns:a16="http://schemas.microsoft.com/office/drawing/2014/main" id="{56542F54-9442-3B50-1C4B-FD8F0D450DCC}"/>
                </a:ext>
              </a:extLst>
            </p:cNvPr>
            <p:cNvCxnSpPr>
              <a:stCxn id="53" idx="2"/>
              <a:endCxn id="49" idx="0"/>
            </p:cNvCxnSpPr>
            <p:nvPr/>
          </p:nvCxnSpPr>
          <p:spPr>
            <a:xfrm rot="-5400000" flipH="1">
              <a:off x="1163380" y="3023532"/>
              <a:ext cx="129300" cy="176400"/>
            </a:xfrm>
            <a:prstGeom prst="bentConnector3">
              <a:avLst>
                <a:gd name="adj1" fmla="val 49963"/>
              </a:avLst>
            </a:prstGeom>
            <a:noFill/>
            <a:ln w="9525" cap="flat" cmpd="sng">
              <a:solidFill>
                <a:schemeClr val="tx1"/>
              </a:solidFill>
              <a:prstDash val="solid"/>
              <a:round/>
              <a:headEnd type="none" w="sm" len="sm"/>
              <a:tailEnd type="none" w="sm" len="sm"/>
            </a:ln>
          </p:spPr>
        </p:cxnSp>
        <p:cxnSp>
          <p:nvCxnSpPr>
            <p:cNvPr id="45" name="Google Shape;8186;p96">
              <a:extLst>
                <a:ext uri="{FF2B5EF4-FFF2-40B4-BE49-F238E27FC236}">
                  <a16:creationId xmlns:a16="http://schemas.microsoft.com/office/drawing/2014/main" id="{618C37C4-7519-3EC1-4699-47E0C3541A87}"/>
                </a:ext>
              </a:extLst>
            </p:cNvPr>
            <p:cNvCxnSpPr>
              <a:stCxn id="48" idx="0"/>
              <a:endCxn id="53" idx="2"/>
            </p:cNvCxnSpPr>
            <p:nvPr/>
          </p:nvCxnSpPr>
          <p:spPr>
            <a:xfrm rot="-5400000">
              <a:off x="987062" y="3023388"/>
              <a:ext cx="129300" cy="176400"/>
            </a:xfrm>
            <a:prstGeom prst="bentConnector3">
              <a:avLst>
                <a:gd name="adj1" fmla="val 49963"/>
              </a:avLst>
            </a:prstGeom>
            <a:noFill/>
            <a:ln w="9525" cap="flat" cmpd="sng">
              <a:solidFill>
                <a:schemeClr val="tx1"/>
              </a:solidFill>
              <a:prstDash val="solid"/>
              <a:round/>
              <a:headEnd type="none" w="sm" len="sm"/>
              <a:tailEnd type="none" w="sm" len="sm"/>
            </a:ln>
          </p:spPr>
        </p:cxnSp>
        <p:cxnSp>
          <p:nvCxnSpPr>
            <p:cNvPr id="46" name="Google Shape;8188;p96">
              <a:extLst>
                <a:ext uri="{FF2B5EF4-FFF2-40B4-BE49-F238E27FC236}">
                  <a16:creationId xmlns:a16="http://schemas.microsoft.com/office/drawing/2014/main" id="{5A1E7421-878D-8826-46FF-921515772BBA}"/>
                </a:ext>
              </a:extLst>
            </p:cNvPr>
            <p:cNvCxnSpPr>
              <a:stCxn id="52" idx="2"/>
              <a:endCxn id="51" idx="0"/>
            </p:cNvCxnSpPr>
            <p:nvPr/>
          </p:nvCxnSpPr>
          <p:spPr>
            <a:xfrm rot="-5400000" flipH="1">
              <a:off x="1901948" y="3023532"/>
              <a:ext cx="129300" cy="176400"/>
            </a:xfrm>
            <a:prstGeom prst="bentConnector3">
              <a:avLst>
                <a:gd name="adj1" fmla="val 49963"/>
              </a:avLst>
            </a:prstGeom>
            <a:noFill/>
            <a:ln w="9525" cap="flat" cmpd="sng">
              <a:solidFill>
                <a:schemeClr val="tx1"/>
              </a:solidFill>
              <a:prstDash val="solid"/>
              <a:round/>
              <a:headEnd type="none" w="sm" len="sm"/>
              <a:tailEnd type="none" w="sm" len="sm"/>
            </a:ln>
          </p:spPr>
        </p:cxnSp>
        <p:cxnSp>
          <p:nvCxnSpPr>
            <p:cNvPr id="47" name="Google Shape;8190;p96">
              <a:extLst>
                <a:ext uri="{FF2B5EF4-FFF2-40B4-BE49-F238E27FC236}">
                  <a16:creationId xmlns:a16="http://schemas.microsoft.com/office/drawing/2014/main" id="{BB49AF25-5261-B424-6B17-76E0D45CB45E}"/>
                </a:ext>
              </a:extLst>
            </p:cNvPr>
            <p:cNvCxnSpPr>
              <a:stCxn id="50" idx="0"/>
              <a:endCxn id="52" idx="2"/>
            </p:cNvCxnSpPr>
            <p:nvPr/>
          </p:nvCxnSpPr>
          <p:spPr>
            <a:xfrm rot="-5400000">
              <a:off x="1725631" y="3023388"/>
              <a:ext cx="129300" cy="176400"/>
            </a:xfrm>
            <a:prstGeom prst="bentConnector3">
              <a:avLst>
                <a:gd name="adj1" fmla="val 49963"/>
              </a:avLst>
            </a:prstGeom>
            <a:noFill/>
            <a:ln w="9525" cap="flat" cmpd="sng">
              <a:solidFill>
                <a:schemeClr val="tx1"/>
              </a:solidFill>
              <a:prstDash val="solid"/>
              <a:round/>
              <a:headEnd type="none" w="sm" len="sm"/>
              <a:tailEnd type="none" w="sm" len="sm"/>
            </a:ln>
          </p:spPr>
        </p:cxnSp>
        <p:sp>
          <p:nvSpPr>
            <p:cNvPr id="48" name="Google Shape;8187;p96">
              <a:extLst>
                <a:ext uri="{FF2B5EF4-FFF2-40B4-BE49-F238E27FC236}">
                  <a16:creationId xmlns:a16="http://schemas.microsoft.com/office/drawing/2014/main" id="{68AD82DA-8801-6FCC-B6FF-D500C9F44DD9}"/>
                </a:ext>
              </a:extLst>
            </p:cNvPr>
            <p:cNvSpPr/>
            <p:nvPr/>
          </p:nvSpPr>
          <p:spPr>
            <a:xfrm>
              <a:off x="803162" y="3176238"/>
              <a:ext cx="320700" cy="125100"/>
            </a:xfrm>
            <a:prstGeom prst="roundRect">
              <a:avLst>
                <a:gd name="adj" fmla="val 50000"/>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49" name="Google Shape;8185;p96">
              <a:extLst>
                <a:ext uri="{FF2B5EF4-FFF2-40B4-BE49-F238E27FC236}">
                  <a16:creationId xmlns:a16="http://schemas.microsoft.com/office/drawing/2014/main" id="{AEE5FFE7-BAE4-F78F-3EA4-55D70B96F258}"/>
                </a:ext>
              </a:extLst>
            </p:cNvPr>
            <p:cNvSpPr/>
            <p:nvPr/>
          </p:nvSpPr>
          <p:spPr>
            <a:xfrm>
              <a:off x="1155799" y="3176238"/>
              <a:ext cx="320700" cy="125100"/>
            </a:xfrm>
            <a:prstGeom prst="roundRect">
              <a:avLst>
                <a:gd name="adj" fmla="val 50000"/>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50" name="Google Shape;8191;p96">
              <a:extLst>
                <a:ext uri="{FF2B5EF4-FFF2-40B4-BE49-F238E27FC236}">
                  <a16:creationId xmlns:a16="http://schemas.microsoft.com/office/drawing/2014/main" id="{C3001906-E416-B9B4-8661-8A8E085C848E}"/>
                </a:ext>
              </a:extLst>
            </p:cNvPr>
            <p:cNvSpPr/>
            <p:nvPr/>
          </p:nvSpPr>
          <p:spPr>
            <a:xfrm>
              <a:off x="1541731" y="3176238"/>
              <a:ext cx="320700" cy="125100"/>
            </a:xfrm>
            <a:prstGeom prst="roundRect">
              <a:avLst>
                <a:gd name="adj" fmla="val 50000"/>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51" name="Google Shape;8189;p96">
              <a:extLst>
                <a:ext uri="{FF2B5EF4-FFF2-40B4-BE49-F238E27FC236}">
                  <a16:creationId xmlns:a16="http://schemas.microsoft.com/office/drawing/2014/main" id="{611861A2-AA9A-FE92-8DE7-A335713C7746}"/>
                </a:ext>
              </a:extLst>
            </p:cNvPr>
            <p:cNvSpPr/>
            <p:nvPr/>
          </p:nvSpPr>
          <p:spPr>
            <a:xfrm>
              <a:off x="1894368" y="3176238"/>
              <a:ext cx="320700" cy="125100"/>
            </a:xfrm>
            <a:prstGeom prst="roundRect">
              <a:avLst>
                <a:gd name="adj" fmla="val 50000"/>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52" name="Google Shape;8181;p96">
              <a:extLst>
                <a:ext uri="{FF2B5EF4-FFF2-40B4-BE49-F238E27FC236}">
                  <a16:creationId xmlns:a16="http://schemas.microsoft.com/office/drawing/2014/main" id="{B58EE444-02B4-43BC-CCD6-3EEBEB9CD715}"/>
                </a:ext>
              </a:extLst>
            </p:cNvPr>
            <p:cNvSpPr/>
            <p:nvPr/>
          </p:nvSpPr>
          <p:spPr>
            <a:xfrm>
              <a:off x="1718048" y="2921982"/>
              <a:ext cx="320700" cy="125100"/>
            </a:xfrm>
            <a:prstGeom prst="roundRect">
              <a:avLst>
                <a:gd name="adj" fmla="val 50000"/>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53" name="Google Shape;8183;p96">
              <a:extLst>
                <a:ext uri="{FF2B5EF4-FFF2-40B4-BE49-F238E27FC236}">
                  <a16:creationId xmlns:a16="http://schemas.microsoft.com/office/drawing/2014/main" id="{E4CABC82-3F05-A48F-0092-74800122B7B0}"/>
                </a:ext>
              </a:extLst>
            </p:cNvPr>
            <p:cNvSpPr/>
            <p:nvPr/>
          </p:nvSpPr>
          <p:spPr>
            <a:xfrm>
              <a:off x="979480" y="2921982"/>
              <a:ext cx="320700" cy="125100"/>
            </a:xfrm>
            <a:prstGeom prst="roundRect">
              <a:avLst>
                <a:gd name="adj" fmla="val 50000"/>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54" name="Google Shape;8180;p96">
              <a:extLst>
                <a:ext uri="{FF2B5EF4-FFF2-40B4-BE49-F238E27FC236}">
                  <a16:creationId xmlns:a16="http://schemas.microsoft.com/office/drawing/2014/main" id="{ED70007E-2911-4531-06B4-AE92530F01A2}"/>
                </a:ext>
              </a:extLst>
            </p:cNvPr>
            <p:cNvSpPr/>
            <p:nvPr/>
          </p:nvSpPr>
          <p:spPr>
            <a:xfrm>
              <a:off x="1348764" y="2667727"/>
              <a:ext cx="320700" cy="125100"/>
            </a:xfrm>
            <a:prstGeom prst="roundRect">
              <a:avLst>
                <a:gd name="adj" fmla="val 50000"/>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55" name="Google Shape;8381;p96">
            <a:extLst>
              <a:ext uri="{FF2B5EF4-FFF2-40B4-BE49-F238E27FC236}">
                <a16:creationId xmlns:a16="http://schemas.microsoft.com/office/drawing/2014/main" id="{5E4E18A0-38DF-8F27-1B49-1A01EA4BC2D2}"/>
              </a:ext>
            </a:extLst>
          </p:cNvPr>
          <p:cNvGrpSpPr/>
          <p:nvPr/>
        </p:nvGrpSpPr>
        <p:grpSpPr>
          <a:xfrm>
            <a:off x="6526783" y="2054326"/>
            <a:ext cx="1232222" cy="1030895"/>
            <a:chOff x="732462" y="1766083"/>
            <a:chExt cx="962651" cy="810058"/>
          </a:xfrm>
        </p:grpSpPr>
        <p:grpSp>
          <p:nvGrpSpPr>
            <p:cNvPr id="56" name="Google Shape;8382;p96">
              <a:extLst>
                <a:ext uri="{FF2B5EF4-FFF2-40B4-BE49-F238E27FC236}">
                  <a16:creationId xmlns:a16="http://schemas.microsoft.com/office/drawing/2014/main" id="{26F01F1B-7096-4DAB-CBC7-291A9FC963CB}"/>
                </a:ext>
              </a:extLst>
            </p:cNvPr>
            <p:cNvGrpSpPr/>
            <p:nvPr/>
          </p:nvGrpSpPr>
          <p:grpSpPr>
            <a:xfrm>
              <a:off x="732462" y="1908333"/>
              <a:ext cx="339369" cy="524756"/>
              <a:chOff x="844912" y="1819635"/>
              <a:chExt cx="329836" cy="510016"/>
            </a:xfrm>
          </p:grpSpPr>
          <p:sp>
            <p:nvSpPr>
              <p:cNvPr id="979" name="Google Shape;8383;p96">
                <a:extLst>
                  <a:ext uri="{FF2B5EF4-FFF2-40B4-BE49-F238E27FC236}">
                    <a16:creationId xmlns:a16="http://schemas.microsoft.com/office/drawing/2014/main" id="{E8F19F0B-AA85-6BC4-426B-7462067C3BD0}"/>
                  </a:ext>
                </a:extLst>
              </p:cNvPr>
              <p:cNvSpPr/>
              <p:nvPr/>
            </p:nvSpPr>
            <p:spPr>
              <a:xfrm>
                <a:off x="844912" y="2015566"/>
                <a:ext cx="118283" cy="11847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8384;p96">
                <a:extLst>
                  <a:ext uri="{FF2B5EF4-FFF2-40B4-BE49-F238E27FC236}">
                    <a16:creationId xmlns:a16="http://schemas.microsoft.com/office/drawing/2014/main" id="{D16977A2-605F-8799-CD6E-AF67ECCDD012}"/>
                  </a:ext>
                </a:extLst>
              </p:cNvPr>
              <p:cNvSpPr/>
              <p:nvPr/>
            </p:nvSpPr>
            <p:spPr>
              <a:xfrm>
                <a:off x="1013654" y="2074499"/>
                <a:ext cx="148151" cy="238327"/>
              </a:xfrm>
              <a:custGeom>
                <a:avLst/>
                <a:gdLst/>
                <a:ahLst/>
                <a:cxnLst/>
                <a:rect l="l" t="t" r="r" b="b"/>
                <a:pathLst>
                  <a:path w="25153" h="40463" fill="none" extrusionOk="0">
                    <a:moveTo>
                      <a:pt x="25152" y="40463"/>
                    </a:moveTo>
                    <a:cubicBezTo>
                      <a:pt x="19315" y="40463"/>
                      <a:pt x="14378" y="32724"/>
                      <a:pt x="12777" y="22150"/>
                    </a:cubicBezTo>
                    <a:lnTo>
                      <a:pt x="12810" y="22350"/>
                    </a:lnTo>
                    <a:cubicBezTo>
                      <a:pt x="10542" y="7606"/>
                      <a:pt x="6372" y="1"/>
                      <a:pt x="1" y="1"/>
                    </a:cubicBezTo>
                    <a:lnTo>
                      <a:pt x="1" y="1"/>
                    </a:lnTo>
                  </a:path>
                </a:pathLst>
              </a:custGeom>
              <a:noFill/>
              <a:ln w="9525" cap="rnd" cmpd="sng">
                <a:solidFill>
                  <a:schemeClr val="tx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8385;p96">
                <a:extLst>
                  <a:ext uri="{FF2B5EF4-FFF2-40B4-BE49-F238E27FC236}">
                    <a16:creationId xmlns:a16="http://schemas.microsoft.com/office/drawing/2014/main" id="{9D55902E-B873-F27A-F89D-01BD20548B52}"/>
                  </a:ext>
                </a:extLst>
              </p:cNvPr>
              <p:cNvSpPr/>
              <p:nvPr/>
            </p:nvSpPr>
            <p:spPr>
              <a:xfrm>
                <a:off x="1013654" y="1836607"/>
                <a:ext cx="148151" cy="238327"/>
              </a:xfrm>
              <a:custGeom>
                <a:avLst/>
                <a:gdLst/>
                <a:ahLst/>
                <a:cxnLst/>
                <a:rect l="l" t="t" r="r" b="b"/>
                <a:pathLst>
                  <a:path w="25153" h="40463" fill="none" extrusionOk="0">
                    <a:moveTo>
                      <a:pt x="25152" y="0"/>
                    </a:moveTo>
                    <a:cubicBezTo>
                      <a:pt x="19315" y="0"/>
                      <a:pt x="14378" y="7706"/>
                      <a:pt x="12777" y="18313"/>
                    </a:cubicBezTo>
                    <a:lnTo>
                      <a:pt x="12810" y="18113"/>
                    </a:lnTo>
                    <a:cubicBezTo>
                      <a:pt x="10542" y="32857"/>
                      <a:pt x="6372" y="40462"/>
                      <a:pt x="1" y="40462"/>
                    </a:cubicBezTo>
                    <a:lnTo>
                      <a:pt x="1" y="40462"/>
                    </a:lnTo>
                  </a:path>
                </a:pathLst>
              </a:custGeom>
              <a:noFill/>
              <a:ln w="9525" cap="rnd" cmpd="sng">
                <a:solidFill>
                  <a:schemeClr val="tx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8386;p96">
                <a:extLst>
                  <a:ext uri="{FF2B5EF4-FFF2-40B4-BE49-F238E27FC236}">
                    <a16:creationId xmlns:a16="http://schemas.microsoft.com/office/drawing/2014/main" id="{A7D6DFB8-9FA3-1B01-D846-7134946BD194}"/>
                  </a:ext>
                </a:extLst>
              </p:cNvPr>
              <p:cNvSpPr/>
              <p:nvPr/>
            </p:nvSpPr>
            <p:spPr>
              <a:xfrm>
                <a:off x="1004031" y="2056625"/>
                <a:ext cx="35958" cy="35958"/>
              </a:xfrm>
              <a:custGeom>
                <a:avLst/>
                <a:gdLst/>
                <a:ahLst/>
                <a:cxnLst/>
                <a:rect l="l" t="t" r="r" b="b"/>
                <a:pathLst>
                  <a:path w="6105" h="6105" extrusionOk="0">
                    <a:moveTo>
                      <a:pt x="3069" y="0"/>
                    </a:moveTo>
                    <a:cubicBezTo>
                      <a:pt x="1368" y="0"/>
                      <a:pt x="0" y="1368"/>
                      <a:pt x="0" y="3036"/>
                    </a:cubicBezTo>
                    <a:cubicBezTo>
                      <a:pt x="0" y="4737"/>
                      <a:pt x="1368" y="6105"/>
                      <a:pt x="3069" y="6105"/>
                    </a:cubicBezTo>
                    <a:cubicBezTo>
                      <a:pt x="4737" y="6105"/>
                      <a:pt x="6105" y="4737"/>
                      <a:pt x="6105" y="3036"/>
                    </a:cubicBezTo>
                    <a:cubicBezTo>
                      <a:pt x="6105" y="1368"/>
                      <a:pt x="4737" y="0"/>
                      <a:pt x="3069" y="0"/>
                    </a:cubicBezTo>
                    <a:close/>
                  </a:path>
                </a:pathLst>
              </a:custGeom>
              <a:solidFill>
                <a:srgbClr val="FFFFFF"/>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8387;p96">
                <a:extLst>
                  <a:ext uri="{FF2B5EF4-FFF2-40B4-BE49-F238E27FC236}">
                    <a16:creationId xmlns:a16="http://schemas.microsoft.com/office/drawing/2014/main" id="{A6E30BA6-25CF-C3C6-2768-D8C5BCD498D0}"/>
                  </a:ext>
                </a:extLst>
              </p:cNvPr>
              <p:cNvSpPr/>
              <p:nvPr/>
            </p:nvSpPr>
            <p:spPr>
              <a:xfrm>
                <a:off x="1149398" y="2295742"/>
                <a:ext cx="25351" cy="33909"/>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03" y="3395"/>
                    </a:lnTo>
                    <a:cubicBezTo>
                      <a:pt x="4304" y="3195"/>
                      <a:pt x="4304" y="2795"/>
                      <a:pt x="4037" y="2595"/>
                    </a:cubicBezTo>
                    <a:lnTo>
                      <a:pt x="801" y="93"/>
                    </a:lnTo>
                    <a:cubicBezTo>
                      <a:pt x="710" y="29"/>
                      <a:pt x="608" y="0"/>
                      <a:pt x="509" y="0"/>
                    </a:cubicBezTo>
                    <a:close/>
                  </a:path>
                </a:pathLst>
              </a:custGeom>
              <a:solidFill>
                <a:srgbClr val="FFFFFF"/>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8388;p96">
                <a:extLst>
                  <a:ext uri="{FF2B5EF4-FFF2-40B4-BE49-F238E27FC236}">
                    <a16:creationId xmlns:a16="http://schemas.microsoft.com/office/drawing/2014/main" id="{901AB4E6-D6A1-8803-8763-BE795E8D28DF}"/>
                  </a:ext>
                </a:extLst>
              </p:cNvPr>
              <p:cNvSpPr/>
              <p:nvPr/>
            </p:nvSpPr>
            <p:spPr>
              <a:xfrm>
                <a:off x="1149398" y="1819635"/>
                <a:ext cx="25351" cy="34032"/>
              </a:xfrm>
              <a:custGeom>
                <a:avLst/>
                <a:gdLst/>
                <a:ahLst/>
                <a:cxnLst/>
                <a:rect l="l" t="t" r="r" b="b"/>
                <a:pathLst>
                  <a:path w="4304" h="5778" extrusionOk="0">
                    <a:moveTo>
                      <a:pt x="489" y="0"/>
                    </a:moveTo>
                    <a:cubicBezTo>
                      <a:pt x="234" y="0"/>
                      <a:pt x="1" y="207"/>
                      <a:pt x="1" y="514"/>
                    </a:cubicBezTo>
                    <a:lnTo>
                      <a:pt x="1" y="5284"/>
                    </a:lnTo>
                    <a:cubicBezTo>
                      <a:pt x="1" y="5574"/>
                      <a:pt x="229" y="5777"/>
                      <a:pt x="482" y="5777"/>
                    </a:cubicBezTo>
                    <a:cubicBezTo>
                      <a:pt x="577" y="5777"/>
                      <a:pt x="676" y="5748"/>
                      <a:pt x="768" y="5684"/>
                    </a:cubicBezTo>
                    <a:lnTo>
                      <a:pt x="4003" y="3382"/>
                    </a:lnTo>
                    <a:cubicBezTo>
                      <a:pt x="4304" y="3182"/>
                      <a:pt x="4304" y="2782"/>
                      <a:pt x="4037" y="2582"/>
                    </a:cubicBezTo>
                    <a:lnTo>
                      <a:pt x="801" y="113"/>
                    </a:lnTo>
                    <a:cubicBezTo>
                      <a:pt x="704" y="35"/>
                      <a:pt x="595" y="0"/>
                      <a:pt x="489" y="0"/>
                    </a:cubicBezTo>
                    <a:close/>
                  </a:path>
                </a:pathLst>
              </a:custGeom>
              <a:solidFill>
                <a:srgbClr val="FFFFFF"/>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8389;p96">
              <a:extLst>
                <a:ext uri="{FF2B5EF4-FFF2-40B4-BE49-F238E27FC236}">
                  <a16:creationId xmlns:a16="http://schemas.microsoft.com/office/drawing/2014/main" id="{7F5880A7-D75A-05B4-105B-6DE79DB992FB}"/>
                </a:ext>
              </a:extLst>
            </p:cNvPr>
            <p:cNvGrpSpPr/>
            <p:nvPr/>
          </p:nvGrpSpPr>
          <p:grpSpPr>
            <a:xfrm>
              <a:off x="1184858" y="2256650"/>
              <a:ext cx="510255" cy="319491"/>
              <a:chOff x="1284601" y="2158168"/>
              <a:chExt cx="495923" cy="310517"/>
            </a:xfrm>
          </p:grpSpPr>
          <p:sp>
            <p:nvSpPr>
              <p:cNvPr id="967" name="Google Shape;8390;p96">
                <a:extLst>
                  <a:ext uri="{FF2B5EF4-FFF2-40B4-BE49-F238E27FC236}">
                    <a16:creationId xmlns:a16="http://schemas.microsoft.com/office/drawing/2014/main" id="{0B0309A4-5AFC-0093-6391-2FF9B552C5CA}"/>
                  </a:ext>
                </a:extLst>
              </p:cNvPr>
              <p:cNvSpPr/>
              <p:nvPr/>
            </p:nvSpPr>
            <p:spPr>
              <a:xfrm>
                <a:off x="1284601" y="2265773"/>
                <a:ext cx="93683" cy="93836"/>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8" name="Google Shape;8391;p96">
                <a:extLst>
                  <a:ext uri="{FF2B5EF4-FFF2-40B4-BE49-F238E27FC236}">
                    <a16:creationId xmlns:a16="http://schemas.microsoft.com/office/drawing/2014/main" id="{6CACA3D7-1B5C-EAD5-030C-7606B628E982}"/>
                  </a:ext>
                </a:extLst>
              </p:cNvPr>
              <p:cNvGrpSpPr/>
              <p:nvPr/>
            </p:nvGrpSpPr>
            <p:grpSpPr>
              <a:xfrm>
                <a:off x="1507666" y="2158168"/>
                <a:ext cx="272858" cy="310517"/>
                <a:chOff x="1507666" y="2158168"/>
                <a:chExt cx="272858" cy="310517"/>
              </a:xfrm>
            </p:grpSpPr>
            <p:grpSp>
              <p:nvGrpSpPr>
                <p:cNvPr id="969" name="Google Shape;8392;p96">
                  <a:extLst>
                    <a:ext uri="{FF2B5EF4-FFF2-40B4-BE49-F238E27FC236}">
                      <a16:creationId xmlns:a16="http://schemas.microsoft.com/office/drawing/2014/main" id="{3FA4B559-4BCB-E827-648B-3A806EDA3BF9}"/>
                    </a:ext>
                  </a:extLst>
                </p:cNvPr>
                <p:cNvGrpSpPr/>
                <p:nvPr/>
              </p:nvGrpSpPr>
              <p:grpSpPr>
                <a:xfrm>
                  <a:off x="1507666" y="2176104"/>
                  <a:ext cx="166395" cy="273149"/>
                  <a:chOff x="1507666" y="2176104"/>
                  <a:chExt cx="166395" cy="273149"/>
                </a:xfrm>
              </p:grpSpPr>
              <p:sp>
                <p:nvSpPr>
                  <p:cNvPr id="972" name="Google Shape;8393;p96">
                    <a:extLst>
                      <a:ext uri="{FF2B5EF4-FFF2-40B4-BE49-F238E27FC236}">
                        <a16:creationId xmlns:a16="http://schemas.microsoft.com/office/drawing/2014/main" id="{61A6C8DA-7D2A-1EA9-5D10-5E94A6BD7DD1}"/>
                      </a:ext>
                    </a:extLst>
                  </p:cNvPr>
                  <p:cNvSpPr/>
                  <p:nvPr/>
                </p:nvSpPr>
                <p:spPr>
                  <a:xfrm>
                    <a:off x="1512966" y="2312791"/>
                    <a:ext cx="75451" cy="66021"/>
                  </a:xfrm>
                  <a:custGeom>
                    <a:avLst/>
                    <a:gdLst/>
                    <a:ahLst/>
                    <a:cxnLst/>
                    <a:rect l="l" t="t" r="r" b="b"/>
                    <a:pathLst>
                      <a:path w="12810" h="11209" fill="none" extrusionOk="0">
                        <a:moveTo>
                          <a:pt x="1" y="0"/>
                        </a:moveTo>
                        <a:lnTo>
                          <a:pt x="1" y="0"/>
                        </a:lnTo>
                        <a:cubicBezTo>
                          <a:pt x="6372" y="0"/>
                          <a:pt x="10542" y="3803"/>
                          <a:pt x="12810" y="11208"/>
                        </a:cubicBezTo>
                      </a:path>
                    </a:pathLst>
                  </a:custGeom>
                  <a:noFill/>
                  <a:ln w="9525" cap="rnd" cmpd="sng">
                    <a:solidFill>
                      <a:schemeClr val="tx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8394;p96">
                    <a:extLst>
                      <a:ext uri="{FF2B5EF4-FFF2-40B4-BE49-F238E27FC236}">
                        <a16:creationId xmlns:a16="http://schemas.microsoft.com/office/drawing/2014/main" id="{C812310C-163E-AA22-21DF-970B9E767BA4}"/>
                      </a:ext>
                    </a:extLst>
                  </p:cNvPr>
                  <p:cNvSpPr/>
                  <p:nvPr/>
                </p:nvSpPr>
                <p:spPr>
                  <a:xfrm>
                    <a:off x="1588205" y="2193153"/>
                    <a:ext cx="72901" cy="54035"/>
                  </a:xfrm>
                  <a:custGeom>
                    <a:avLst/>
                    <a:gdLst/>
                    <a:ahLst/>
                    <a:cxnLst/>
                    <a:rect l="l" t="t" r="r" b="b"/>
                    <a:pathLst>
                      <a:path w="12377" h="9174" fill="none" extrusionOk="0">
                        <a:moveTo>
                          <a:pt x="1" y="9174"/>
                        </a:moveTo>
                        <a:cubicBezTo>
                          <a:pt x="1635" y="3870"/>
                          <a:pt x="6539" y="0"/>
                          <a:pt x="12376" y="0"/>
                        </a:cubicBezTo>
                      </a:path>
                    </a:pathLst>
                  </a:custGeom>
                  <a:noFill/>
                  <a:ln w="9525" cap="rnd" cmpd="sng">
                    <a:solidFill>
                      <a:schemeClr val="tx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8395;p96">
                    <a:extLst>
                      <a:ext uri="{FF2B5EF4-FFF2-40B4-BE49-F238E27FC236}">
                        <a16:creationId xmlns:a16="http://schemas.microsoft.com/office/drawing/2014/main" id="{99CEBCAC-164D-FD80-71AF-33E59886748D}"/>
                      </a:ext>
                    </a:extLst>
                  </p:cNvPr>
                  <p:cNvSpPr/>
                  <p:nvPr/>
                </p:nvSpPr>
                <p:spPr>
                  <a:xfrm>
                    <a:off x="1588205" y="2378202"/>
                    <a:ext cx="72901" cy="54041"/>
                  </a:xfrm>
                  <a:custGeom>
                    <a:avLst/>
                    <a:gdLst/>
                    <a:ahLst/>
                    <a:cxnLst/>
                    <a:rect l="l" t="t" r="r" b="b"/>
                    <a:pathLst>
                      <a:path w="12377" h="9175" fill="none" extrusionOk="0">
                        <a:moveTo>
                          <a:pt x="1" y="1"/>
                        </a:moveTo>
                        <a:cubicBezTo>
                          <a:pt x="1635" y="5305"/>
                          <a:pt x="6539" y="9174"/>
                          <a:pt x="12376" y="9174"/>
                        </a:cubicBezTo>
                      </a:path>
                    </a:pathLst>
                  </a:custGeom>
                  <a:noFill/>
                  <a:ln w="9525" cap="rnd" cmpd="sng">
                    <a:solidFill>
                      <a:schemeClr val="tx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8396;p96">
                    <a:extLst>
                      <a:ext uri="{FF2B5EF4-FFF2-40B4-BE49-F238E27FC236}">
                        <a16:creationId xmlns:a16="http://schemas.microsoft.com/office/drawing/2014/main" id="{1ABF0ED7-42A7-51DF-5844-E235180A7D76}"/>
                      </a:ext>
                    </a:extLst>
                  </p:cNvPr>
                  <p:cNvSpPr/>
                  <p:nvPr/>
                </p:nvSpPr>
                <p:spPr>
                  <a:xfrm>
                    <a:off x="1512966" y="2246980"/>
                    <a:ext cx="75451" cy="65821"/>
                  </a:xfrm>
                  <a:custGeom>
                    <a:avLst/>
                    <a:gdLst/>
                    <a:ahLst/>
                    <a:cxnLst/>
                    <a:rect l="l" t="t" r="r" b="b"/>
                    <a:pathLst>
                      <a:path w="12810" h="11175" fill="none" extrusionOk="0">
                        <a:moveTo>
                          <a:pt x="1" y="11175"/>
                        </a:moveTo>
                        <a:cubicBezTo>
                          <a:pt x="6539" y="11175"/>
                          <a:pt x="10275" y="7105"/>
                          <a:pt x="12810" y="0"/>
                        </a:cubicBezTo>
                      </a:path>
                    </a:pathLst>
                  </a:custGeom>
                  <a:noFill/>
                  <a:ln w="9525" cap="rnd" cmpd="sng">
                    <a:solidFill>
                      <a:schemeClr val="tx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8397;p96">
                    <a:extLst>
                      <a:ext uri="{FF2B5EF4-FFF2-40B4-BE49-F238E27FC236}">
                        <a16:creationId xmlns:a16="http://schemas.microsoft.com/office/drawing/2014/main" id="{898CFBA4-0379-754F-3CBC-38B4836CD413}"/>
                      </a:ext>
                    </a:extLst>
                  </p:cNvPr>
                  <p:cNvSpPr/>
                  <p:nvPr/>
                </p:nvSpPr>
                <p:spPr>
                  <a:xfrm>
                    <a:off x="1507666" y="2294782"/>
                    <a:ext cx="37926" cy="35823"/>
                  </a:xfrm>
                  <a:custGeom>
                    <a:avLst/>
                    <a:gdLst/>
                    <a:ahLst/>
                    <a:cxnLst/>
                    <a:rect l="l" t="t" r="r" b="b"/>
                    <a:pathLst>
                      <a:path w="6439" h="6082" extrusionOk="0">
                        <a:moveTo>
                          <a:pt x="3241" y="0"/>
                        </a:moveTo>
                        <a:cubicBezTo>
                          <a:pt x="3118" y="0"/>
                          <a:pt x="2994" y="8"/>
                          <a:pt x="2869" y="23"/>
                        </a:cubicBezTo>
                        <a:cubicBezTo>
                          <a:pt x="1168" y="223"/>
                          <a:pt x="0" y="1724"/>
                          <a:pt x="200" y="3392"/>
                        </a:cubicBezTo>
                        <a:cubicBezTo>
                          <a:pt x="386" y="4937"/>
                          <a:pt x="1717" y="6082"/>
                          <a:pt x="3239" y="6082"/>
                        </a:cubicBezTo>
                        <a:cubicBezTo>
                          <a:pt x="3359" y="6082"/>
                          <a:pt x="3481" y="6075"/>
                          <a:pt x="3603" y="6060"/>
                        </a:cubicBezTo>
                        <a:cubicBezTo>
                          <a:pt x="5271" y="5860"/>
                          <a:pt x="6438" y="4326"/>
                          <a:pt x="6238" y="2658"/>
                        </a:cubicBezTo>
                        <a:cubicBezTo>
                          <a:pt x="6053" y="1115"/>
                          <a:pt x="4754" y="0"/>
                          <a:pt x="3241" y="0"/>
                        </a:cubicBezTo>
                        <a:close/>
                      </a:path>
                    </a:pathLst>
                  </a:custGeom>
                  <a:solidFill>
                    <a:srgbClr val="FFFFFF"/>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8398;p96">
                    <a:extLst>
                      <a:ext uri="{FF2B5EF4-FFF2-40B4-BE49-F238E27FC236}">
                        <a16:creationId xmlns:a16="http://schemas.microsoft.com/office/drawing/2014/main" id="{662F798A-6A49-AD22-8A67-80E038ED6244}"/>
                      </a:ext>
                    </a:extLst>
                  </p:cNvPr>
                  <p:cNvSpPr/>
                  <p:nvPr/>
                </p:nvSpPr>
                <p:spPr>
                  <a:xfrm>
                    <a:off x="1648710" y="2415180"/>
                    <a:ext cx="25351" cy="34074"/>
                  </a:xfrm>
                  <a:custGeom>
                    <a:avLst/>
                    <a:gdLst/>
                    <a:ahLst/>
                    <a:cxnLst/>
                    <a:rect l="l" t="t" r="r" b="b"/>
                    <a:pathLst>
                      <a:path w="4304" h="5785" extrusionOk="0">
                        <a:moveTo>
                          <a:pt x="509" y="0"/>
                        </a:moveTo>
                        <a:cubicBezTo>
                          <a:pt x="247" y="0"/>
                          <a:pt x="1" y="203"/>
                          <a:pt x="1" y="493"/>
                        </a:cubicBezTo>
                        <a:lnTo>
                          <a:pt x="1" y="5264"/>
                        </a:lnTo>
                        <a:cubicBezTo>
                          <a:pt x="1" y="5561"/>
                          <a:pt x="240" y="5784"/>
                          <a:pt x="499" y="5784"/>
                        </a:cubicBezTo>
                        <a:cubicBezTo>
                          <a:pt x="589" y="5784"/>
                          <a:pt x="682" y="5757"/>
                          <a:pt x="768" y="5697"/>
                        </a:cubicBezTo>
                        <a:lnTo>
                          <a:pt x="4037" y="3396"/>
                        </a:lnTo>
                        <a:cubicBezTo>
                          <a:pt x="4304" y="3195"/>
                          <a:pt x="4304" y="2795"/>
                          <a:pt x="4037" y="2595"/>
                        </a:cubicBezTo>
                        <a:lnTo>
                          <a:pt x="801" y="93"/>
                        </a:lnTo>
                        <a:cubicBezTo>
                          <a:pt x="710" y="29"/>
                          <a:pt x="608" y="0"/>
                          <a:pt x="509" y="0"/>
                        </a:cubicBezTo>
                        <a:close/>
                      </a:path>
                    </a:pathLst>
                  </a:custGeom>
                  <a:solidFill>
                    <a:srgbClr val="FFFFFF"/>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8399;p96">
                    <a:extLst>
                      <a:ext uri="{FF2B5EF4-FFF2-40B4-BE49-F238E27FC236}">
                        <a16:creationId xmlns:a16="http://schemas.microsoft.com/office/drawing/2014/main" id="{3B35882B-D367-4B43-1817-D7C19D6A5737}"/>
                      </a:ext>
                    </a:extLst>
                  </p:cNvPr>
                  <p:cNvSpPr/>
                  <p:nvPr/>
                </p:nvSpPr>
                <p:spPr>
                  <a:xfrm>
                    <a:off x="1648710" y="2176104"/>
                    <a:ext cx="25351" cy="34103"/>
                  </a:xfrm>
                  <a:custGeom>
                    <a:avLst/>
                    <a:gdLst/>
                    <a:ahLst/>
                    <a:cxnLst/>
                    <a:rect l="l" t="t" r="r" b="b"/>
                    <a:pathLst>
                      <a:path w="4304" h="5790" extrusionOk="0">
                        <a:moveTo>
                          <a:pt x="509" y="1"/>
                        </a:moveTo>
                        <a:cubicBezTo>
                          <a:pt x="247" y="1"/>
                          <a:pt x="1" y="203"/>
                          <a:pt x="1" y="494"/>
                        </a:cubicBezTo>
                        <a:lnTo>
                          <a:pt x="1" y="5264"/>
                        </a:lnTo>
                        <a:cubicBezTo>
                          <a:pt x="1" y="5580"/>
                          <a:pt x="231" y="5790"/>
                          <a:pt x="485" y="5790"/>
                        </a:cubicBezTo>
                        <a:cubicBezTo>
                          <a:pt x="580" y="5790"/>
                          <a:pt x="677" y="5761"/>
                          <a:pt x="768" y="5697"/>
                        </a:cubicBezTo>
                        <a:lnTo>
                          <a:pt x="4037" y="3396"/>
                        </a:lnTo>
                        <a:cubicBezTo>
                          <a:pt x="4304" y="3196"/>
                          <a:pt x="4304" y="2795"/>
                          <a:pt x="4037" y="2595"/>
                        </a:cubicBezTo>
                        <a:lnTo>
                          <a:pt x="801" y="93"/>
                        </a:lnTo>
                        <a:cubicBezTo>
                          <a:pt x="710" y="29"/>
                          <a:pt x="608" y="1"/>
                          <a:pt x="509" y="1"/>
                        </a:cubicBezTo>
                        <a:close/>
                      </a:path>
                    </a:pathLst>
                  </a:custGeom>
                  <a:solidFill>
                    <a:srgbClr val="FFFFFF"/>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8400;p96">
                  <a:extLst>
                    <a:ext uri="{FF2B5EF4-FFF2-40B4-BE49-F238E27FC236}">
                      <a16:creationId xmlns:a16="http://schemas.microsoft.com/office/drawing/2014/main" id="{8EE7297B-D818-5EF0-0E33-D7BD47733058}"/>
                    </a:ext>
                  </a:extLst>
                </p:cNvPr>
                <p:cNvSpPr/>
                <p:nvPr/>
              </p:nvSpPr>
              <p:spPr>
                <a:xfrm>
                  <a:off x="1707626" y="2395718"/>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8401;p96">
                  <a:extLst>
                    <a:ext uri="{FF2B5EF4-FFF2-40B4-BE49-F238E27FC236}">
                      <a16:creationId xmlns:a16="http://schemas.microsoft.com/office/drawing/2014/main" id="{7EF88721-9F5D-28DA-61FC-CEF8DAEA5ACD}"/>
                    </a:ext>
                  </a:extLst>
                </p:cNvPr>
                <p:cNvSpPr/>
                <p:nvPr/>
              </p:nvSpPr>
              <p:spPr>
                <a:xfrm>
                  <a:off x="1707626" y="2158168"/>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 name="Google Shape;8402;p96">
              <a:extLst>
                <a:ext uri="{FF2B5EF4-FFF2-40B4-BE49-F238E27FC236}">
                  <a16:creationId xmlns:a16="http://schemas.microsoft.com/office/drawing/2014/main" id="{07F5A323-7E5A-1FFE-CF25-F7E2D4B9DFF4}"/>
                </a:ext>
              </a:extLst>
            </p:cNvPr>
            <p:cNvGrpSpPr/>
            <p:nvPr/>
          </p:nvGrpSpPr>
          <p:grpSpPr>
            <a:xfrm>
              <a:off x="1184858" y="1766083"/>
              <a:ext cx="510255" cy="319491"/>
              <a:chOff x="1284601" y="1681380"/>
              <a:chExt cx="495923" cy="310517"/>
            </a:xfrm>
          </p:grpSpPr>
          <p:sp>
            <p:nvSpPr>
              <p:cNvPr id="59" name="Google Shape;8403;p96">
                <a:extLst>
                  <a:ext uri="{FF2B5EF4-FFF2-40B4-BE49-F238E27FC236}">
                    <a16:creationId xmlns:a16="http://schemas.microsoft.com/office/drawing/2014/main" id="{7CD18212-5384-6974-6296-E28B24750685}"/>
                  </a:ext>
                </a:extLst>
              </p:cNvPr>
              <p:cNvSpPr/>
              <p:nvPr/>
            </p:nvSpPr>
            <p:spPr>
              <a:xfrm>
                <a:off x="1284601" y="1789723"/>
                <a:ext cx="93683" cy="93836"/>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8404;p96">
                <a:extLst>
                  <a:ext uri="{FF2B5EF4-FFF2-40B4-BE49-F238E27FC236}">
                    <a16:creationId xmlns:a16="http://schemas.microsoft.com/office/drawing/2014/main" id="{0FAE2D5C-7E6C-8E71-7F10-0BCCF90E6B81}"/>
                  </a:ext>
                </a:extLst>
              </p:cNvPr>
              <p:cNvGrpSpPr/>
              <p:nvPr/>
            </p:nvGrpSpPr>
            <p:grpSpPr>
              <a:xfrm>
                <a:off x="1507666" y="1681380"/>
                <a:ext cx="272858" cy="310517"/>
                <a:chOff x="1507666" y="1681380"/>
                <a:chExt cx="272858" cy="310517"/>
              </a:xfrm>
            </p:grpSpPr>
            <p:grpSp>
              <p:nvGrpSpPr>
                <p:cNvPr id="61" name="Google Shape;8405;p96">
                  <a:extLst>
                    <a:ext uri="{FF2B5EF4-FFF2-40B4-BE49-F238E27FC236}">
                      <a16:creationId xmlns:a16="http://schemas.microsoft.com/office/drawing/2014/main" id="{A8E332E6-DAC0-CFE9-0B64-7F1F95F36DE4}"/>
                    </a:ext>
                  </a:extLst>
                </p:cNvPr>
                <p:cNvGrpSpPr/>
                <p:nvPr/>
              </p:nvGrpSpPr>
              <p:grpSpPr>
                <a:xfrm>
                  <a:off x="1507666" y="1700120"/>
                  <a:ext cx="166395" cy="272984"/>
                  <a:chOff x="1507666" y="1700120"/>
                  <a:chExt cx="166395" cy="272984"/>
                </a:xfrm>
              </p:grpSpPr>
              <p:sp>
                <p:nvSpPr>
                  <p:cNvPr id="960" name="Google Shape;8406;p96">
                    <a:extLst>
                      <a:ext uri="{FF2B5EF4-FFF2-40B4-BE49-F238E27FC236}">
                        <a16:creationId xmlns:a16="http://schemas.microsoft.com/office/drawing/2014/main" id="{5CB5D2C9-ECE5-59FA-0243-9D1ABE5C0A9B}"/>
                      </a:ext>
                    </a:extLst>
                  </p:cNvPr>
                  <p:cNvSpPr/>
                  <p:nvPr/>
                </p:nvSpPr>
                <p:spPr>
                  <a:xfrm>
                    <a:off x="1512966" y="1836607"/>
                    <a:ext cx="75451" cy="66021"/>
                  </a:xfrm>
                  <a:custGeom>
                    <a:avLst/>
                    <a:gdLst/>
                    <a:ahLst/>
                    <a:cxnLst/>
                    <a:rect l="l" t="t" r="r" b="b"/>
                    <a:pathLst>
                      <a:path w="12810" h="11209" fill="none" extrusionOk="0">
                        <a:moveTo>
                          <a:pt x="1" y="0"/>
                        </a:moveTo>
                        <a:lnTo>
                          <a:pt x="1" y="0"/>
                        </a:lnTo>
                        <a:cubicBezTo>
                          <a:pt x="6372" y="0"/>
                          <a:pt x="10542" y="3803"/>
                          <a:pt x="12810" y="11208"/>
                        </a:cubicBezTo>
                      </a:path>
                    </a:pathLst>
                  </a:custGeom>
                  <a:noFill/>
                  <a:ln w="9525" cap="rnd" cmpd="sng">
                    <a:solidFill>
                      <a:schemeClr val="tx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8407;p96">
                    <a:extLst>
                      <a:ext uri="{FF2B5EF4-FFF2-40B4-BE49-F238E27FC236}">
                        <a16:creationId xmlns:a16="http://schemas.microsoft.com/office/drawing/2014/main" id="{55F5E463-ED75-A5BF-8C5F-B6D30934FBAA}"/>
                      </a:ext>
                    </a:extLst>
                  </p:cNvPr>
                  <p:cNvSpPr/>
                  <p:nvPr/>
                </p:nvSpPr>
                <p:spPr>
                  <a:xfrm>
                    <a:off x="1588205" y="1716969"/>
                    <a:ext cx="72901" cy="54235"/>
                  </a:xfrm>
                  <a:custGeom>
                    <a:avLst/>
                    <a:gdLst/>
                    <a:ahLst/>
                    <a:cxnLst/>
                    <a:rect l="l" t="t" r="r" b="b"/>
                    <a:pathLst>
                      <a:path w="12377" h="9208" fill="none" extrusionOk="0">
                        <a:moveTo>
                          <a:pt x="1" y="9207"/>
                        </a:moveTo>
                        <a:cubicBezTo>
                          <a:pt x="1635" y="3870"/>
                          <a:pt x="6539" y="1"/>
                          <a:pt x="12376" y="1"/>
                        </a:cubicBezTo>
                      </a:path>
                    </a:pathLst>
                  </a:custGeom>
                  <a:noFill/>
                  <a:ln w="9525" cap="rnd" cmpd="sng">
                    <a:solidFill>
                      <a:schemeClr val="tx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8408;p96">
                    <a:extLst>
                      <a:ext uri="{FF2B5EF4-FFF2-40B4-BE49-F238E27FC236}">
                        <a16:creationId xmlns:a16="http://schemas.microsoft.com/office/drawing/2014/main" id="{5E8D6D63-FE1C-DB17-3DA5-7D7BA6F9E9E9}"/>
                      </a:ext>
                    </a:extLst>
                  </p:cNvPr>
                  <p:cNvSpPr/>
                  <p:nvPr/>
                </p:nvSpPr>
                <p:spPr>
                  <a:xfrm>
                    <a:off x="1588205" y="1902024"/>
                    <a:ext cx="72901" cy="54035"/>
                  </a:xfrm>
                  <a:custGeom>
                    <a:avLst/>
                    <a:gdLst/>
                    <a:ahLst/>
                    <a:cxnLst/>
                    <a:rect l="l" t="t" r="r" b="b"/>
                    <a:pathLst>
                      <a:path w="12377" h="9174" fill="none" extrusionOk="0">
                        <a:moveTo>
                          <a:pt x="1" y="0"/>
                        </a:moveTo>
                        <a:cubicBezTo>
                          <a:pt x="1635" y="5304"/>
                          <a:pt x="6539" y="9173"/>
                          <a:pt x="12376" y="9173"/>
                        </a:cubicBezTo>
                      </a:path>
                    </a:pathLst>
                  </a:custGeom>
                  <a:noFill/>
                  <a:ln w="9525" cap="rnd" cmpd="sng">
                    <a:solidFill>
                      <a:schemeClr val="tx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8409;p96">
                    <a:extLst>
                      <a:ext uri="{FF2B5EF4-FFF2-40B4-BE49-F238E27FC236}">
                        <a16:creationId xmlns:a16="http://schemas.microsoft.com/office/drawing/2014/main" id="{40CD2213-64DB-870D-DAB8-BC3F52D34DFA}"/>
                      </a:ext>
                    </a:extLst>
                  </p:cNvPr>
                  <p:cNvSpPr/>
                  <p:nvPr/>
                </p:nvSpPr>
                <p:spPr>
                  <a:xfrm>
                    <a:off x="1512966" y="1770990"/>
                    <a:ext cx="75451" cy="65632"/>
                  </a:xfrm>
                  <a:custGeom>
                    <a:avLst/>
                    <a:gdLst/>
                    <a:ahLst/>
                    <a:cxnLst/>
                    <a:rect l="l" t="t" r="r" b="b"/>
                    <a:pathLst>
                      <a:path w="12810" h="11143" fill="none" extrusionOk="0">
                        <a:moveTo>
                          <a:pt x="1" y="11142"/>
                        </a:moveTo>
                        <a:cubicBezTo>
                          <a:pt x="6539" y="11142"/>
                          <a:pt x="10275" y="7106"/>
                          <a:pt x="12810" y="1"/>
                        </a:cubicBezTo>
                      </a:path>
                    </a:pathLst>
                  </a:custGeom>
                  <a:noFill/>
                  <a:ln w="9525" cap="rnd" cmpd="sng">
                    <a:solidFill>
                      <a:schemeClr val="tx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8410;p96">
                    <a:extLst>
                      <a:ext uri="{FF2B5EF4-FFF2-40B4-BE49-F238E27FC236}">
                        <a16:creationId xmlns:a16="http://schemas.microsoft.com/office/drawing/2014/main" id="{D94399D9-1F0A-25F4-8A25-8E2461AC3CA3}"/>
                      </a:ext>
                    </a:extLst>
                  </p:cNvPr>
                  <p:cNvSpPr/>
                  <p:nvPr/>
                </p:nvSpPr>
                <p:spPr>
                  <a:xfrm>
                    <a:off x="1507666" y="1818598"/>
                    <a:ext cx="37926" cy="36023"/>
                  </a:xfrm>
                  <a:custGeom>
                    <a:avLst/>
                    <a:gdLst/>
                    <a:ahLst/>
                    <a:cxnLst/>
                    <a:rect l="l" t="t" r="r" b="b"/>
                    <a:pathLst>
                      <a:path w="6439" h="6116" extrusionOk="0">
                        <a:moveTo>
                          <a:pt x="3199" y="1"/>
                        </a:moveTo>
                        <a:cubicBezTo>
                          <a:pt x="3079" y="1"/>
                          <a:pt x="2958" y="8"/>
                          <a:pt x="2835" y="23"/>
                        </a:cubicBezTo>
                        <a:cubicBezTo>
                          <a:pt x="1168" y="256"/>
                          <a:pt x="0" y="1757"/>
                          <a:pt x="200" y="3425"/>
                        </a:cubicBezTo>
                        <a:cubicBezTo>
                          <a:pt x="386" y="4971"/>
                          <a:pt x="1717" y="6115"/>
                          <a:pt x="3239" y="6115"/>
                        </a:cubicBezTo>
                        <a:cubicBezTo>
                          <a:pt x="3359" y="6115"/>
                          <a:pt x="3481" y="6108"/>
                          <a:pt x="3603" y="6094"/>
                        </a:cubicBezTo>
                        <a:cubicBezTo>
                          <a:pt x="5271" y="5860"/>
                          <a:pt x="6438" y="4359"/>
                          <a:pt x="6238" y="2691"/>
                        </a:cubicBezTo>
                        <a:cubicBezTo>
                          <a:pt x="6052" y="1145"/>
                          <a:pt x="4721" y="1"/>
                          <a:pt x="3199" y="1"/>
                        </a:cubicBezTo>
                        <a:close/>
                      </a:path>
                    </a:pathLst>
                  </a:custGeom>
                  <a:solidFill>
                    <a:srgbClr val="FFFFFF"/>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8411;p96">
                    <a:extLst>
                      <a:ext uri="{FF2B5EF4-FFF2-40B4-BE49-F238E27FC236}">
                        <a16:creationId xmlns:a16="http://schemas.microsoft.com/office/drawing/2014/main" id="{0C9244A3-1358-D331-D1A8-C1AD4BDC5311}"/>
                      </a:ext>
                    </a:extLst>
                  </p:cNvPr>
                  <p:cNvSpPr/>
                  <p:nvPr/>
                </p:nvSpPr>
                <p:spPr>
                  <a:xfrm>
                    <a:off x="1648710" y="1939072"/>
                    <a:ext cx="25351" cy="34032"/>
                  </a:xfrm>
                  <a:custGeom>
                    <a:avLst/>
                    <a:gdLst/>
                    <a:ahLst/>
                    <a:cxnLst/>
                    <a:rect l="l" t="t" r="r" b="b"/>
                    <a:pathLst>
                      <a:path w="4304" h="5778" extrusionOk="0">
                        <a:moveTo>
                          <a:pt x="489" y="0"/>
                        </a:moveTo>
                        <a:cubicBezTo>
                          <a:pt x="234" y="0"/>
                          <a:pt x="1" y="207"/>
                          <a:pt x="1" y="514"/>
                        </a:cubicBezTo>
                        <a:lnTo>
                          <a:pt x="1" y="5284"/>
                        </a:lnTo>
                        <a:cubicBezTo>
                          <a:pt x="1" y="5575"/>
                          <a:pt x="229" y="5777"/>
                          <a:pt x="482" y="5777"/>
                        </a:cubicBezTo>
                        <a:cubicBezTo>
                          <a:pt x="577" y="5777"/>
                          <a:pt x="676" y="5748"/>
                          <a:pt x="768" y="5684"/>
                        </a:cubicBezTo>
                        <a:lnTo>
                          <a:pt x="4037" y="3383"/>
                        </a:lnTo>
                        <a:cubicBezTo>
                          <a:pt x="4304" y="3183"/>
                          <a:pt x="4304" y="2782"/>
                          <a:pt x="4037" y="2582"/>
                        </a:cubicBezTo>
                        <a:lnTo>
                          <a:pt x="801" y="114"/>
                        </a:lnTo>
                        <a:cubicBezTo>
                          <a:pt x="704" y="36"/>
                          <a:pt x="595" y="0"/>
                          <a:pt x="489" y="0"/>
                        </a:cubicBezTo>
                        <a:close/>
                      </a:path>
                    </a:pathLst>
                  </a:custGeom>
                  <a:solidFill>
                    <a:srgbClr val="FFFFFF"/>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8412;p96">
                    <a:extLst>
                      <a:ext uri="{FF2B5EF4-FFF2-40B4-BE49-F238E27FC236}">
                        <a16:creationId xmlns:a16="http://schemas.microsoft.com/office/drawing/2014/main" id="{4D82A65C-98FE-F710-A766-6B030C87A506}"/>
                      </a:ext>
                    </a:extLst>
                  </p:cNvPr>
                  <p:cNvSpPr/>
                  <p:nvPr/>
                </p:nvSpPr>
                <p:spPr>
                  <a:xfrm>
                    <a:off x="1648710" y="1700120"/>
                    <a:ext cx="25351" cy="33909"/>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37" y="3395"/>
                        </a:lnTo>
                        <a:cubicBezTo>
                          <a:pt x="4304" y="3195"/>
                          <a:pt x="4304" y="2795"/>
                          <a:pt x="4037" y="2561"/>
                        </a:cubicBezTo>
                        <a:lnTo>
                          <a:pt x="801" y="93"/>
                        </a:lnTo>
                        <a:cubicBezTo>
                          <a:pt x="710" y="29"/>
                          <a:pt x="608" y="0"/>
                          <a:pt x="509" y="0"/>
                        </a:cubicBezTo>
                        <a:close/>
                      </a:path>
                    </a:pathLst>
                  </a:custGeom>
                  <a:solidFill>
                    <a:srgbClr val="FFFFFF"/>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8413;p96">
                  <a:extLst>
                    <a:ext uri="{FF2B5EF4-FFF2-40B4-BE49-F238E27FC236}">
                      <a16:creationId xmlns:a16="http://schemas.microsoft.com/office/drawing/2014/main" id="{0A981B51-9F09-4BCE-043B-282BB6E45DCC}"/>
                    </a:ext>
                  </a:extLst>
                </p:cNvPr>
                <p:cNvSpPr/>
                <p:nvPr/>
              </p:nvSpPr>
              <p:spPr>
                <a:xfrm>
                  <a:off x="1707626" y="1918930"/>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414;p96">
                  <a:extLst>
                    <a:ext uri="{FF2B5EF4-FFF2-40B4-BE49-F238E27FC236}">
                      <a16:creationId xmlns:a16="http://schemas.microsoft.com/office/drawing/2014/main" id="{DC9A1572-989B-6653-4CBD-E5AA0B1C4ECC}"/>
                    </a:ext>
                  </a:extLst>
                </p:cNvPr>
                <p:cNvSpPr/>
                <p:nvPr/>
              </p:nvSpPr>
              <p:spPr>
                <a:xfrm>
                  <a:off x="1707626" y="1681380"/>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64"/>
          <p:cNvSpPr txBox="1">
            <a:spLocks noGrp="1"/>
          </p:cNvSpPr>
          <p:nvPr>
            <p:ph type="title"/>
          </p:nvPr>
        </p:nvSpPr>
        <p:spPr>
          <a:xfrm>
            <a:off x="960000" y="593367"/>
            <a:ext cx="10272000" cy="763600"/>
          </a:xfrm>
          <a:prstGeom prst="rect">
            <a:avLst/>
          </a:prstGeom>
        </p:spPr>
        <p:txBody>
          <a:bodyPr spcFirstLastPara="1" vert="horz" wrap="square" lIns="121900" tIns="121900" rIns="121900" bIns="121900" rtlCol="0" anchor="t" anchorCtr="0">
            <a:noAutofit/>
          </a:bodyPr>
          <a:lstStyle/>
          <a:p>
            <a:r>
              <a:rPr lang="es-CO" dirty="0"/>
              <a:t>Variables Seleccionadas</a:t>
            </a:r>
            <a:endParaRPr dirty="0"/>
          </a:p>
        </p:txBody>
      </p:sp>
      <p:sp>
        <p:nvSpPr>
          <p:cNvPr id="5" name="TextBox 4">
            <a:extLst>
              <a:ext uri="{FF2B5EF4-FFF2-40B4-BE49-F238E27FC236}">
                <a16:creationId xmlns:a16="http://schemas.microsoft.com/office/drawing/2014/main" id="{A8F90F21-64AA-14F0-7B17-7D69B8DFE71F}"/>
              </a:ext>
            </a:extLst>
          </p:cNvPr>
          <p:cNvSpPr txBox="1"/>
          <p:nvPr/>
        </p:nvSpPr>
        <p:spPr>
          <a:xfrm>
            <a:off x="304800" y="1510146"/>
            <a:ext cx="4100945" cy="3970318"/>
          </a:xfrm>
          <a:prstGeom prst="rect">
            <a:avLst/>
          </a:prstGeom>
          <a:noFill/>
        </p:spPr>
        <p:txBody>
          <a:bodyPr wrap="square">
            <a:spAutoFit/>
          </a:bodyPr>
          <a:lstStyle/>
          <a:p>
            <a:pPr marL="285750" indent="-285750">
              <a:buFont typeface="Arial" panose="020B0604020202020204" pitchFamily="34" charset="0"/>
              <a:buChar char="•"/>
            </a:pPr>
            <a:r>
              <a:rPr lang="es-MX" dirty="0"/>
              <a:t>Para entender por qué ciertas variables fueron seleccionadas como las más importantes en la predicción del incumplimiento de clientes, es esencial considerar los tres métodos utilizados: Matriz de Correlación, </a:t>
            </a:r>
            <a:r>
              <a:rPr lang="es-MX" dirty="0" err="1"/>
              <a:t>Random</a:t>
            </a:r>
            <a:r>
              <a:rPr lang="es-MX" dirty="0"/>
              <a:t> Forest </a:t>
            </a:r>
            <a:r>
              <a:rPr lang="es-MX" dirty="0" err="1"/>
              <a:t>Feature</a:t>
            </a:r>
            <a:r>
              <a:rPr lang="es-MX" dirty="0"/>
              <a:t> </a:t>
            </a:r>
            <a:r>
              <a:rPr lang="es-MX" dirty="0" err="1"/>
              <a:t>Importance</a:t>
            </a:r>
            <a:r>
              <a:rPr lang="es-MX" dirty="0"/>
              <a:t> y </a:t>
            </a:r>
            <a:r>
              <a:rPr lang="es-MX" dirty="0" err="1"/>
              <a:t>Information</a:t>
            </a:r>
            <a:r>
              <a:rPr lang="es-MX" dirty="0"/>
              <a:t> </a:t>
            </a:r>
            <a:r>
              <a:rPr lang="es-MX" dirty="0" err="1"/>
              <a:t>Gain</a:t>
            </a:r>
            <a:r>
              <a:rPr lang="es-MX" dirty="0"/>
              <a:t>.</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Se seleccionaron en total, 32 variables, que es un numero de variables mas reducido y que es mas fácil lidiar, a diferencia de las 102 variables del inicio</a:t>
            </a:r>
            <a:endParaRPr lang="es-CO" dirty="0"/>
          </a:p>
        </p:txBody>
      </p:sp>
      <p:graphicFrame>
        <p:nvGraphicFramePr>
          <p:cNvPr id="6" name="Diagram 5">
            <a:extLst>
              <a:ext uri="{FF2B5EF4-FFF2-40B4-BE49-F238E27FC236}">
                <a16:creationId xmlns:a16="http://schemas.microsoft.com/office/drawing/2014/main" id="{469AA5FB-AAA3-E8A5-7302-FBBC9B7BC953}"/>
              </a:ext>
            </a:extLst>
          </p:cNvPr>
          <p:cNvGraphicFramePr/>
          <p:nvPr>
            <p:extLst>
              <p:ext uri="{D42A27DB-BD31-4B8C-83A1-F6EECF244321}">
                <p14:modId xmlns:p14="http://schemas.microsoft.com/office/powerpoint/2010/main" val="861110351"/>
              </p:ext>
            </p:extLst>
          </p:nvPr>
        </p:nvGraphicFramePr>
        <p:xfrm>
          <a:off x="4682547" y="1510146"/>
          <a:ext cx="6124291" cy="50576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81450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64"/>
          <p:cNvSpPr txBox="1">
            <a:spLocks noGrp="1"/>
          </p:cNvSpPr>
          <p:nvPr>
            <p:ph type="title"/>
          </p:nvPr>
        </p:nvSpPr>
        <p:spPr>
          <a:xfrm>
            <a:off x="960000" y="593367"/>
            <a:ext cx="10272000" cy="763600"/>
          </a:xfrm>
          <a:prstGeom prst="rect">
            <a:avLst/>
          </a:prstGeom>
        </p:spPr>
        <p:txBody>
          <a:bodyPr spcFirstLastPara="1" vert="horz" wrap="square" lIns="121900" tIns="121900" rIns="121900" bIns="121900" rtlCol="0" anchor="t" anchorCtr="0">
            <a:noAutofit/>
          </a:bodyPr>
          <a:lstStyle/>
          <a:p>
            <a:r>
              <a:rPr lang="es-CO" i="1" dirty="0" err="1"/>
              <a:t>Outliers</a:t>
            </a:r>
            <a:r>
              <a:rPr lang="es-CO" dirty="0"/>
              <a:t> o Anomalías </a:t>
            </a:r>
            <a:endParaRPr dirty="0"/>
          </a:p>
        </p:txBody>
      </p:sp>
      <p:sp>
        <p:nvSpPr>
          <p:cNvPr id="5" name="TextBox 4">
            <a:extLst>
              <a:ext uri="{FF2B5EF4-FFF2-40B4-BE49-F238E27FC236}">
                <a16:creationId xmlns:a16="http://schemas.microsoft.com/office/drawing/2014/main" id="{A8F90F21-64AA-14F0-7B17-7D69B8DFE71F}"/>
              </a:ext>
            </a:extLst>
          </p:cNvPr>
          <p:cNvSpPr txBox="1"/>
          <p:nvPr/>
        </p:nvSpPr>
        <p:spPr>
          <a:xfrm>
            <a:off x="282864" y="1443841"/>
            <a:ext cx="10613736" cy="3970318"/>
          </a:xfrm>
          <a:prstGeom prst="rect">
            <a:avLst/>
          </a:prstGeom>
          <a:noFill/>
        </p:spPr>
        <p:txBody>
          <a:bodyPr wrap="square">
            <a:spAutoFit/>
          </a:bodyPr>
          <a:lstStyle/>
          <a:p>
            <a:r>
              <a:rPr lang="es-MX" dirty="0"/>
              <a:t>En los datos seleccionados se observan varios indicadores que sugieren la presencia de datos atípicos en distintas columnas. Primero, se identifican valores máximos extremadamente altos en comparación con los valores del tercer cuartil en columnas como dias_mora_act_tdc_max_ult_6meses_max, </a:t>
            </a:r>
            <a:r>
              <a:rPr lang="es-MX" dirty="0" err="1"/>
              <a:t>balma_centralr</a:t>
            </a:r>
            <a:r>
              <a:rPr lang="es-MX" dirty="0"/>
              <a:t>, flag_rod_0_consumo_sum_ult_6meses_sum, Trim_3_AVVILLAS_sum_cumplimiento_cuota_centralr, y </a:t>
            </a:r>
            <a:r>
              <a:rPr lang="es-MX" dirty="0" err="1"/>
              <a:t>dias_mora_avg</a:t>
            </a:r>
            <a:r>
              <a:rPr lang="es-MX" dirty="0"/>
              <a:t>. Estos valores máximos son desproporcionadamente altos en relación con la mayoría de los datos, lo que sugiere la presencia de </a:t>
            </a:r>
            <a:r>
              <a:rPr lang="es-MX" dirty="0" err="1"/>
              <a:t>outliers</a:t>
            </a:r>
            <a:r>
              <a:rPr lang="es-MX" dirty="0"/>
              <a:t>.</a:t>
            </a:r>
          </a:p>
          <a:p>
            <a:endParaRPr lang="es-MX" dirty="0"/>
          </a:p>
          <a:p>
            <a:r>
              <a:rPr lang="es-MX" dirty="0"/>
              <a:t>Se observan valores mínimos extremos en columnas como var_T3_T1_num_ent_centralr y </a:t>
            </a:r>
            <a:r>
              <a:rPr lang="es-MX" dirty="0" err="1"/>
              <a:t>plazo_remanente_consumo_avg</a:t>
            </a:r>
            <a:r>
              <a:rPr lang="es-MX" dirty="0"/>
              <a:t>, donde los valores mínimos son negativos y significativamente alejados de los valores del primer cuartil. Esto también indica la posible presencia de datos atípicos.</a:t>
            </a:r>
          </a:p>
          <a:p>
            <a:endParaRPr lang="es-MX" dirty="0"/>
          </a:p>
          <a:p>
            <a:r>
              <a:rPr lang="es-MX" dirty="0"/>
              <a:t>Por otro lado, se observa una gran dispersión en varias columnas, como se evidencia por las altas desviaciones estándar en comparación con los rangos intercuartílicos. Esto es particularmente notable en columnas como </a:t>
            </a:r>
            <a:r>
              <a:rPr lang="es-MX" dirty="0" err="1"/>
              <a:t>puntaje_centralr</a:t>
            </a:r>
            <a:r>
              <a:rPr lang="es-MX" dirty="0"/>
              <a:t>, </a:t>
            </a:r>
            <a:r>
              <a:rPr lang="es-MX" dirty="0" err="1"/>
              <a:t>score_actual_alertas</a:t>
            </a:r>
            <a:r>
              <a:rPr lang="es-MX" dirty="0"/>
              <a:t>, y lag1_score_actual_alertas, entre otras.</a:t>
            </a:r>
            <a:endParaRPr lang="es-CO" dirty="0"/>
          </a:p>
        </p:txBody>
      </p:sp>
    </p:spTree>
    <p:extLst>
      <p:ext uri="{BB962C8B-B14F-4D97-AF65-F5344CB8AC3E}">
        <p14:creationId xmlns:p14="http://schemas.microsoft.com/office/powerpoint/2010/main" val="4276719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95"/>
        <p:cNvGrpSpPr/>
        <p:nvPr/>
      </p:nvGrpSpPr>
      <p:grpSpPr>
        <a:xfrm>
          <a:off x="0" y="0"/>
          <a:ext cx="0" cy="0"/>
          <a:chOff x="0" y="0"/>
          <a:chExt cx="0" cy="0"/>
        </a:xfrm>
      </p:grpSpPr>
      <p:sp>
        <p:nvSpPr>
          <p:cNvPr id="2055" name="Rectangle 205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6" name="Google Shape;696;p64"/>
          <p:cNvSpPr txBox="1">
            <a:spLocks noGrp="1"/>
          </p:cNvSpPr>
          <p:nvPr>
            <p:ph type="title"/>
          </p:nvPr>
        </p:nvSpPr>
        <p:spPr>
          <a:xfrm>
            <a:off x="556532" y="643467"/>
            <a:ext cx="11210925" cy="744836"/>
          </a:xfrm>
          <a:prstGeom prst="rect">
            <a:avLst/>
          </a:prstGeom>
        </p:spPr>
        <p:txBody>
          <a:bodyPr spcFirstLastPara="1" vert="horz" lIns="91440" tIns="45720" rIns="91440" bIns="45720" rtlCol="0" anchor="ctr" anchorCtr="0">
            <a:normAutofit/>
          </a:bodyPr>
          <a:lstStyle/>
          <a:p>
            <a:pPr algn="ctr">
              <a:spcBef>
                <a:spcPct val="0"/>
              </a:spcBef>
            </a:pPr>
            <a:r>
              <a:rPr lang="en-US" sz="3200" i="1" kern="1200">
                <a:solidFill>
                  <a:schemeClr val="bg1"/>
                </a:solidFill>
                <a:latin typeface="+mj-lt"/>
                <a:ea typeface="+mj-ea"/>
                <a:cs typeface="+mj-cs"/>
              </a:rPr>
              <a:t>Outliers</a:t>
            </a:r>
            <a:r>
              <a:rPr lang="en-US" sz="3200" kern="1200">
                <a:solidFill>
                  <a:schemeClr val="bg1"/>
                </a:solidFill>
                <a:latin typeface="+mj-lt"/>
                <a:ea typeface="+mj-ea"/>
                <a:cs typeface="+mj-cs"/>
              </a:rPr>
              <a:t> o Anomalías </a:t>
            </a:r>
          </a:p>
        </p:txBody>
      </p:sp>
      <p:pic>
        <p:nvPicPr>
          <p:cNvPr id="2050" name="Picture 2">
            <a:extLst>
              <a:ext uri="{FF2B5EF4-FFF2-40B4-BE49-F238E27FC236}">
                <a16:creationId xmlns:a16="http://schemas.microsoft.com/office/drawing/2014/main" id="{F7DF0684-90DC-6758-306C-7A658874DA3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79721" y="1675227"/>
            <a:ext cx="8832558"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603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95"/>
        <p:cNvGrpSpPr/>
        <p:nvPr/>
      </p:nvGrpSpPr>
      <p:grpSpPr>
        <a:xfrm>
          <a:off x="0" y="0"/>
          <a:ext cx="0" cy="0"/>
          <a:chOff x="0" y="0"/>
          <a:chExt cx="0" cy="0"/>
        </a:xfrm>
      </p:grpSpPr>
      <p:sp>
        <p:nvSpPr>
          <p:cNvPr id="3079" name="Rectangle 307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6" name="Google Shape;696;p64"/>
          <p:cNvSpPr txBox="1">
            <a:spLocks noGrp="1"/>
          </p:cNvSpPr>
          <p:nvPr>
            <p:ph type="title"/>
          </p:nvPr>
        </p:nvSpPr>
        <p:spPr>
          <a:xfrm>
            <a:off x="556532" y="643467"/>
            <a:ext cx="11210925" cy="744836"/>
          </a:xfrm>
          <a:prstGeom prst="rect">
            <a:avLst/>
          </a:prstGeom>
        </p:spPr>
        <p:txBody>
          <a:bodyPr spcFirstLastPara="1" vert="horz" lIns="91440" tIns="45720" rIns="91440" bIns="45720" rtlCol="0" anchor="ctr" anchorCtr="0">
            <a:normAutofit/>
          </a:bodyPr>
          <a:lstStyle/>
          <a:p>
            <a:pPr algn="ctr">
              <a:spcBef>
                <a:spcPct val="0"/>
              </a:spcBef>
            </a:pPr>
            <a:r>
              <a:rPr lang="en-US" sz="3200" i="1" kern="1200">
                <a:solidFill>
                  <a:schemeClr val="bg1"/>
                </a:solidFill>
                <a:latin typeface="+mj-lt"/>
                <a:ea typeface="+mj-ea"/>
                <a:cs typeface="+mj-cs"/>
              </a:rPr>
              <a:t>Outliers</a:t>
            </a:r>
            <a:r>
              <a:rPr lang="en-US" sz="3200" kern="1200">
                <a:solidFill>
                  <a:schemeClr val="bg1"/>
                </a:solidFill>
                <a:latin typeface="+mj-lt"/>
                <a:ea typeface="+mj-ea"/>
                <a:cs typeface="+mj-cs"/>
              </a:rPr>
              <a:t> o Anomalías </a:t>
            </a:r>
          </a:p>
        </p:txBody>
      </p:sp>
      <p:pic>
        <p:nvPicPr>
          <p:cNvPr id="3074" name="Picture 2">
            <a:extLst>
              <a:ext uri="{FF2B5EF4-FFF2-40B4-BE49-F238E27FC236}">
                <a16:creationId xmlns:a16="http://schemas.microsoft.com/office/drawing/2014/main" id="{3FAF1030-DB85-D5C1-D5F7-EA8371954A2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79721" y="1675227"/>
            <a:ext cx="8832558"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941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95"/>
        <p:cNvGrpSpPr/>
        <p:nvPr/>
      </p:nvGrpSpPr>
      <p:grpSpPr>
        <a:xfrm>
          <a:off x="0" y="0"/>
          <a:ext cx="0" cy="0"/>
          <a:chOff x="0" y="0"/>
          <a:chExt cx="0" cy="0"/>
        </a:xfrm>
      </p:grpSpPr>
      <p:sp>
        <p:nvSpPr>
          <p:cNvPr id="410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6" name="Google Shape;696;p64"/>
          <p:cNvSpPr txBox="1">
            <a:spLocks noGrp="1"/>
          </p:cNvSpPr>
          <p:nvPr>
            <p:ph type="title"/>
          </p:nvPr>
        </p:nvSpPr>
        <p:spPr>
          <a:xfrm>
            <a:off x="1028700" y="1967266"/>
            <a:ext cx="2628900" cy="2547257"/>
          </a:xfrm>
          <a:prstGeom prst="rect">
            <a:avLst/>
          </a:prstGeom>
          <a:noFill/>
        </p:spPr>
        <p:txBody>
          <a:bodyPr spcFirstLastPara="1" vert="horz" lIns="91440" tIns="45720" rIns="91440" bIns="45720" rtlCol="0" anchor="ctr" anchorCtr="0">
            <a:normAutofit/>
          </a:bodyPr>
          <a:lstStyle/>
          <a:p>
            <a:pPr algn="ctr">
              <a:spcBef>
                <a:spcPct val="0"/>
              </a:spcBef>
            </a:pPr>
            <a:r>
              <a:rPr lang="en-US" sz="3600" i="1" kern="1200">
                <a:solidFill>
                  <a:srgbClr val="FFFFFF"/>
                </a:solidFill>
                <a:latin typeface="+mj-lt"/>
                <a:ea typeface="+mj-ea"/>
                <a:cs typeface="+mj-cs"/>
              </a:rPr>
              <a:t>Outliers</a:t>
            </a:r>
            <a:r>
              <a:rPr lang="en-US" sz="3600" kern="1200">
                <a:solidFill>
                  <a:srgbClr val="FFFFFF"/>
                </a:solidFill>
                <a:latin typeface="+mj-lt"/>
                <a:ea typeface="+mj-ea"/>
                <a:cs typeface="+mj-cs"/>
              </a:rPr>
              <a:t> o Anomalías </a:t>
            </a:r>
          </a:p>
        </p:txBody>
      </p:sp>
      <p:pic>
        <p:nvPicPr>
          <p:cNvPr id="4098" name="Picture 2">
            <a:extLst>
              <a:ext uri="{FF2B5EF4-FFF2-40B4-BE49-F238E27FC236}">
                <a16:creationId xmlns:a16="http://schemas.microsoft.com/office/drawing/2014/main" id="{71E4BEC7-93D5-A65A-3D85-A0518F5EC44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16526" y="165295"/>
            <a:ext cx="6525079" cy="6525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017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95"/>
        <p:cNvGrpSpPr/>
        <p:nvPr/>
      </p:nvGrpSpPr>
      <p:grpSpPr>
        <a:xfrm>
          <a:off x="0" y="0"/>
          <a:ext cx="0" cy="0"/>
          <a:chOff x="0" y="0"/>
          <a:chExt cx="0" cy="0"/>
        </a:xfrm>
      </p:grpSpPr>
      <p:sp>
        <p:nvSpPr>
          <p:cNvPr id="5127" name="Rectangle 512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6" name="Google Shape;696;p64"/>
          <p:cNvSpPr txBox="1">
            <a:spLocks noGrp="1"/>
          </p:cNvSpPr>
          <p:nvPr>
            <p:ph type="title"/>
          </p:nvPr>
        </p:nvSpPr>
        <p:spPr>
          <a:xfrm>
            <a:off x="556532" y="643467"/>
            <a:ext cx="11210925" cy="744836"/>
          </a:xfrm>
          <a:prstGeom prst="rect">
            <a:avLst/>
          </a:prstGeom>
        </p:spPr>
        <p:txBody>
          <a:bodyPr spcFirstLastPara="1" vert="horz" lIns="91440" tIns="45720" rIns="91440" bIns="45720" rtlCol="0" anchor="ctr" anchorCtr="0">
            <a:normAutofit/>
          </a:bodyPr>
          <a:lstStyle/>
          <a:p>
            <a:pPr algn="ctr">
              <a:spcBef>
                <a:spcPct val="0"/>
              </a:spcBef>
            </a:pPr>
            <a:r>
              <a:rPr lang="en-US" sz="3200" i="1" kern="1200">
                <a:solidFill>
                  <a:schemeClr val="bg1"/>
                </a:solidFill>
                <a:latin typeface="+mj-lt"/>
                <a:ea typeface="+mj-ea"/>
                <a:cs typeface="+mj-cs"/>
              </a:rPr>
              <a:t>Gráfico de Conteos</a:t>
            </a:r>
            <a:endParaRPr lang="en-US" sz="3200" kern="1200">
              <a:solidFill>
                <a:schemeClr val="bg1"/>
              </a:solidFill>
              <a:latin typeface="+mj-lt"/>
              <a:ea typeface="+mj-ea"/>
              <a:cs typeface="+mj-cs"/>
            </a:endParaRPr>
          </a:p>
        </p:txBody>
      </p:sp>
      <p:pic>
        <p:nvPicPr>
          <p:cNvPr id="5122" name="Picture 2">
            <a:extLst>
              <a:ext uri="{FF2B5EF4-FFF2-40B4-BE49-F238E27FC236}">
                <a16:creationId xmlns:a16="http://schemas.microsoft.com/office/drawing/2014/main" id="{5EE31B7C-6B76-CBFC-C07C-F3A66A30173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53049" y="1675227"/>
            <a:ext cx="6485901"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958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95"/>
        <p:cNvGrpSpPr/>
        <p:nvPr/>
      </p:nvGrpSpPr>
      <p:grpSpPr>
        <a:xfrm>
          <a:off x="0" y="0"/>
          <a:ext cx="0" cy="0"/>
          <a:chOff x="0" y="0"/>
          <a:chExt cx="0" cy="0"/>
        </a:xfrm>
      </p:grpSpPr>
      <p:sp>
        <p:nvSpPr>
          <p:cNvPr id="7175" name="Rectangle 717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6" name="Google Shape;696;p64"/>
          <p:cNvSpPr txBox="1">
            <a:spLocks noGrp="1"/>
          </p:cNvSpPr>
          <p:nvPr>
            <p:ph type="title"/>
          </p:nvPr>
        </p:nvSpPr>
        <p:spPr>
          <a:xfrm>
            <a:off x="556532" y="643467"/>
            <a:ext cx="11210925" cy="744836"/>
          </a:xfrm>
          <a:prstGeom prst="rect">
            <a:avLst/>
          </a:prstGeom>
        </p:spPr>
        <p:txBody>
          <a:bodyPr spcFirstLastPara="1" vert="horz" lIns="91440" tIns="45720" rIns="91440" bIns="45720" rtlCol="0" anchor="ctr" anchorCtr="0">
            <a:normAutofit/>
          </a:bodyPr>
          <a:lstStyle/>
          <a:p>
            <a:pPr algn="ctr">
              <a:spcBef>
                <a:spcPct val="0"/>
              </a:spcBef>
            </a:pPr>
            <a:r>
              <a:rPr lang="en-US" sz="3200" i="1" kern="1200">
                <a:solidFill>
                  <a:schemeClr val="bg1"/>
                </a:solidFill>
                <a:latin typeface="+mj-lt"/>
                <a:ea typeface="+mj-ea"/>
                <a:cs typeface="+mj-cs"/>
              </a:rPr>
              <a:t>Gráfico de Conteos</a:t>
            </a:r>
            <a:endParaRPr lang="en-US" sz="3200" kern="1200">
              <a:solidFill>
                <a:schemeClr val="bg1"/>
              </a:solidFill>
              <a:latin typeface="+mj-lt"/>
              <a:ea typeface="+mj-ea"/>
              <a:cs typeface="+mj-cs"/>
            </a:endParaRPr>
          </a:p>
        </p:txBody>
      </p:sp>
      <p:pic>
        <p:nvPicPr>
          <p:cNvPr id="7170" name="Picture 2">
            <a:extLst>
              <a:ext uri="{FF2B5EF4-FFF2-40B4-BE49-F238E27FC236}">
                <a16:creationId xmlns:a16="http://schemas.microsoft.com/office/drawing/2014/main" id="{CB115D98-2D34-94CC-DD9F-13136078C4D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146873" y="1675227"/>
            <a:ext cx="5898254"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350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1"/>
          <p:cNvSpPr txBox="1">
            <a:spLocks noGrp="1"/>
          </p:cNvSpPr>
          <p:nvPr>
            <p:ph type="title"/>
          </p:nvPr>
        </p:nvSpPr>
        <p:spPr>
          <a:xfrm>
            <a:off x="2720667" y="2348951"/>
            <a:ext cx="5730606" cy="2230800"/>
          </a:xfrm>
          <a:prstGeom prst="rect">
            <a:avLst/>
          </a:prstGeom>
        </p:spPr>
        <p:txBody>
          <a:bodyPr spcFirstLastPara="1" vert="horz" wrap="square" lIns="121900" tIns="121900" rIns="121900" bIns="121900" rtlCol="0" anchor="b" anchorCtr="0">
            <a:noAutofit/>
          </a:bodyPr>
          <a:lstStyle/>
          <a:p>
            <a:pPr>
              <a:buClr>
                <a:schemeClr val="dk1"/>
              </a:buClr>
              <a:buSzPts val="1100"/>
            </a:pPr>
            <a:r>
              <a:rPr lang="es-CO" dirty="0"/>
              <a:t>Modelado</a:t>
            </a:r>
            <a:endParaRPr dirty="0"/>
          </a:p>
        </p:txBody>
      </p:sp>
      <p:sp>
        <p:nvSpPr>
          <p:cNvPr id="266" name="Google Shape;266;p41"/>
          <p:cNvSpPr txBox="1">
            <a:spLocks noGrp="1"/>
          </p:cNvSpPr>
          <p:nvPr>
            <p:ph type="title" idx="2"/>
          </p:nvPr>
        </p:nvSpPr>
        <p:spPr>
          <a:xfrm>
            <a:off x="960000" y="2703633"/>
            <a:ext cx="1630800" cy="1630800"/>
          </a:xfrm>
          <a:prstGeom prst="rect">
            <a:avLst/>
          </a:prstGeom>
        </p:spPr>
        <p:txBody>
          <a:bodyPr spcFirstLastPara="1" vert="horz" wrap="square" lIns="121900" tIns="121900" rIns="121900" bIns="121900" rtlCol="0" anchor="ctr" anchorCtr="0">
            <a:noAutofit/>
          </a:bodyPr>
          <a:lstStyle/>
          <a:p>
            <a:r>
              <a:rPr lang="en" dirty="0"/>
              <a:t>04</a:t>
            </a:r>
            <a:endParaRPr dirty="0"/>
          </a:p>
        </p:txBody>
      </p:sp>
      <p:sp>
        <p:nvSpPr>
          <p:cNvPr id="267" name="Google Shape;267;p41"/>
          <p:cNvSpPr txBox="1">
            <a:spLocks noGrp="1"/>
          </p:cNvSpPr>
          <p:nvPr>
            <p:ph type="subTitle" idx="1"/>
          </p:nvPr>
        </p:nvSpPr>
        <p:spPr>
          <a:xfrm>
            <a:off x="960000" y="5020700"/>
            <a:ext cx="6472800" cy="798000"/>
          </a:xfrm>
          <a:prstGeom prst="rect">
            <a:avLst/>
          </a:prstGeom>
        </p:spPr>
        <p:txBody>
          <a:bodyPr spcFirstLastPara="1" vert="horz" wrap="square" lIns="121900" tIns="121900" rIns="121900" bIns="121900" rtlCol="0" anchor="t" anchorCtr="0">
            <a:noAutofit/>
          </a:bodyPr>
          <a:lstStyle/>
          <a:p>
            <a:pPr marL="0" indent="0">
              <a:spcAft>
                <a:spcPts val="2133"/>
              </a:spcAft>
              <a:buClr>
                <a:schemeClr val="dk1"/>
              </a:buClr>
              <a:buSzPts val="1100"/>
            </a:pPr>
            <a:endParaRPr dirty="0"/>
          </a:p>
        </p:txBody>
      </p:sp>
      <p:cxnSp>
        <p:nvCxnSpPr>
          <p:cNvPr id="268" name="Google Shape;268;p41"/>
          <p:cNvCxnSpPr/>
          <p:nvPr/>
        </p:nvCxnSpPr>
        <p:spPr>
          <a:xfrm>
            <a:off x="960000" y="4800233"/>
            <a:ext cx="8552800" cy="0"/>
          </a:xfrm>
          <a:prstGeom prst="straightConnector1">
            <a:avLst/>
          </a:prstGeom>
          <a:noFill/>
          <a:ln w="9525" cap="flat" cmpd="sng">
            <a:solidFill>
              <a:schemeClr val="dk1"/>
            </a:solidFill>
            <a:prstDash val="solid"/>
            <a:round/>
            <a:headEnd type="none" w="med" len="med"/>
            <a:tailEnd type="none" w="med" len="med"/>
          </a:ln>
        </p:spPr>
      </p:cxnSp>
      <p:grpSp>
        <p:nvGrpSpPr>
          <p:cNvPr id="269" name="Google Shape;269;p41"/>
          <p:cNvGrpSpPr/>
          <p:nvPr/>
        </p:nvGrpSpPr>
        <p:grpSpPr>
          <a:xfrm>
            <a:off x="691415" y="473375"/>
            <a:ext cx="537155" cy="493244"/>
            <a:chOff x="6985538" y="307000"/>
            <a:chExt cx="1545325" cy="1419000"/>
          </a:xfrm>
        </p:grpSpPr>
        <p:sp>
          <p:nvSpPr>
            <p:cNvPr id="270" name="Google Shape;270;p41"/>
            <p:cNvSpPr/>
            <p:nvPr/>
          </p:nvSpPr>
          <p:spPr>
            <a:xfrm>
              <a:off x="7441700" y="1016500"/>
              <a:ext cx="633000" cy="709500"/>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71" name="Google Shape;271;p41"/>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72" name="Google Shape;272;p41"/>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73" name="Google Shape;273;p41"/>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74" name="Google Shape;274;p41"/>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75" name="Google Shape;275;p41"/>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grpSp>
      <p:pic>
        <p:nvPicPr>
          <p:cNvPr id="276" name="Google Shape;276;p41"/>
          <p:cNvPicPr preferRelativeResize="0"/>
          <p:nvPr/>
        </p:nvPicPr>
        <p:blipFill>
          <a:blip r:embed="rId3">
            <a:alphaModFix/>
          </a:blip>
          <a:stretch>
            <a:fillRect/>
          </a:stretch>
        </p:blipFill>
        <p:spPr>
          <a:xfrm flipH="1">
            <a:off x="9506401" y="1"/>
            <a:ext cx="2685601" cy="6857967"/>
          </a:xfrm>
          <a:prstGeom prst="rect">
            <a:avLst/>
          </a:prstGeom>
          <a:noFill/>
          <a:ln>
            <a:noFill/>
          </a:ln>
        </p:spPr>
      </p:pic>
    </p:spTree>
    <p:extLst>
      <p:ext uri="{BB962C8B-B14F-4D97-AF65-F5344CB8AC3E}">
        <p14:creationId xmlns:p14="http://schemas.microsoft.com/office/powerpoint/2010/main" val="1163758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9"/>
          <p:cNvSpPr txBox="1">
            <a:spLocks noGrp="1"/>
          </p:cNvSpPr>
          <p:nvPr>
            <p:ph type="title" idx="14"/>
          </p:nvPr>
        </p:nvSpPr>
        <p:spPr>
          <a:xfrm>
            <a:off x="1258633" y="2729532"/>
            <a:ext cx="1034400" cy="1011600"/>
          </a:xfrm>
          <a:prstGeom prst="rect">
            <a:avLst/>
          </a:prstGeom>
        </p:spPr>
        <p:txBody>
          <a:bodyPr spcFirstLastPara="1" vert="horz" wrap="square" lIns="121900" tIns="121900" rIns="121900" bIns="121900" rtlCol="0" anchor="ctr" anchorCtr="0">
            <a:noAutofit/>
          </a:bodyPr>
          <a:lstStyle/>
          <a:p>
            <a:r>
              <a:rPr lang="en"/>
              <a:t>02</a:t>
            </a:r>
            <a:endParaRPr/>
          </a:p>
        </p:txBody>
      </p:sp>
      <p:sp>
        <p:nvSpPr>
          <p:cNvPr id="224" name="Google Shape;224;p39"/>
          <p:cNvSpPr txBox="1">
            <a:spLocks noGrp="1"/>
          </p:cNvSpPr>
          <p:nvPr>
            <p:ph type="title" idx="15"/>
          </p:nvPr>
        </p:nvSpPr>
        <p:spPr>
          <a:xfrm>
            <a:off x="1258633" y="5126431"/>
            <a:ext cx="1034400" cy="1011600"/>
          </a:xfrm>
          <a:prstGeom prst="rect">
            <a:avLst/>
          </a:prstGeom>
        </p:spPr>
        <p:txBody>
          <a:bodyPr spcFirstLastPara="1" vert="horz" wrap="square" lIns="121900" tIns="121900" rIns="121900" bIns="121900" rtlCol="0" anchor="ctr" anchorCtr="0">
            <a:noAutofit/>
          </a:bodyPr>
          <a:lstStyle/>
          <a:p>
            <a:r>
              <a:rPr lang="en"/>
              <a:t>04</a:t>
            </a:r>
            <a:endParaRPr/>
          </a:p>
        </p:txBody>
      </p:sp>
      <p:sp>
        <p:nvSpPr>
          <p:cNvPr id="225" name="Google Shape;225;p39"/>
          <p:cNvSpPr txBox="1">
            <a:spLocks noGrp="1"/>
          </p:cNvSpPr>
          <p:nvPr>
            <p:ph type="title" idx="13"/>
          </p:nvPr>
        </p:nvSpPr>
        <p:spPr>
          <a:xfrm>
            <a:off x="1258633" y="3927981"/>
            <a:ext cx="1034400" cy="1011600"/>
          </a:xfrm>
          <a:prstGeom prst="rect">
            <a:avLst/>
          </a:prstGeom>
        </p:spPr>
        <p:txBody>
          <a:bodyPr spcFirstLastPara="1" vert="horz" wrap="square" lIns="121900" tIns="121900" rIns="121900" bIns="121900" rtlCol="0" anchor="ctr" anchorCtr="0">
            <a:noAutofit/>
          </a:bodyPr>
          <a:lstStyle/>
          <a:p>
            <a:r>
              <a:rPr lang="en"/>
              <a:t>03</a:t>
            </a:r>
            <a:endParaRPr/>
          </a:p>
        </p:txBody>
      </p:sp>
      <p:sp>
        <p:nvSpPr>
          <p:cNvPr id="226" name="Google Shape;226;p39"/>
          <p:cNvSpPr txBox="1">
            <a:spLocks noGrp="1"/>
          </p:cNvSpPr>
          <p:nvPr>
            <p:ph type="title" idx="9"/>
          </p:nvPr>
        </p:nvSpPr>
        <p:spPr>
          <a:xfrm>
            <a:off x="1258633" y="1531083"/>
            <a:ext cx="1034400" cy="1011600"/>
          </a:xfrm>
          <a:prstGeom prst="rect">
            <a:avLst/>
          </a:prstGeom>
        </p:spPr>
        <p:txBody>
          <a:bodyPr spcFirstLastPara="1" vert="horz" wrap="square" lIns="121900" tIns="121900" rIns="121900" bIns="121900" rtlCol="0" anchor="ctr" anchorCtr="0">
            <a:noAutofit/>
          </a:bodyPr>
          <a:lstStyle/>
          <a:p>
            <a:r>
              <a:rPr lang="en"/>
              <a:t>01</a:t>
            </a:r>
            <a:endParaRPr/>
          </a:p>
        </p:txBody>
      </p:sp>
      <p:sp>
        <p:nvSpPr>
          <p:cNvPr id="227" name="Google Shape;227;p39"/>
          <p:cNvSpPr txBox="1">
            <a:spLocks noGrp="1"/>
          </p:cNvSpPr>
          <p:nvPr>
            <p:ph type="title"/>
          </p:nvPr>
        </p:nvSpPr>
        <p:spPr>
          <a:xfrm>
            <a:off x="960000" y="593367"/>
            <a:ext cx="10272000" cy="763600"/>
          </a:xfrm>
          <a:prstGeom prst="rect">
            <a:avLst/>
          </a:prstGeom>
        </p:spPr>
        <p:txBody>
          <a:bodyPr spcFirstLastPara="1" vert="horz" wrap="square" lIns="121900" tIns="121900" rIns="121900" bIns="121900" rtlCol="0" anchor="t" anchorCtr="0">
            <a:noAutofit/>
          </a:bodyPr>
          <a:lstStyle/>
          <a:p>
            <a:r>
              <a:rPr lang="en"/>
              <a:t>Table of contents</a:t>
            </a:r>
            <a:endParaRPr/>
          </a:p>
        </p:txBody>
      </p:sp>
      <p:sp>
        <p:nvSpPr>
          <p:cNvPr id="228" name="Google Shape;228;p39"/>
          <p:cNvSpPr txBox="1">
            <a:spLocks noGrp="1"/>
          </p:cNvSpPr>
          <p:nvPr>
            <p:ph type="title" idx="2"/>
          </p:nvPr>
        </p:nvSpPr>
        <p:spPr>
          <a:xfrm>
            <a:off x="2496367" y="1774483"/>
            <a:ext cx="5172800" cy="524800"/>
          </a:xfrm>
          <a:prstGeom prst="rect">
            <a:avLst/>
          </a:prstGeom>
        </p:spPr>
        <p:txBody>
          <a:bodyPr spcFirstLastPara="1" vert="horz" wrap="square" lIns="121900" tIns="121900" rIns="121900" bIns="121900" rtlCol="0" anchor="ctr" anchorCtr="0">
            <a:noAutofit/>
          </a:bodyPr>
          <a:lstStyle/>
          <a:p>
            <a:r>
              <a:rPr lang="en"/>
              <a:t>Project &amp; strategy</a:t>
            </a:r>
            <a:endParaRPr/>
          </a:p>
        </p:txBody>
      </p:sp>
      <p:sp>
        <p:nvSpPr>
          <p:cNvPr id="229" name="Google Shape;229;p39"/>
          <p:cNvSpPr txBox="1">
            <a:spLocks noGrp="1"/>
          </p:cNvSpPr>
          <p:nvPr>
            <p:ph type="title" idx="3"/>
          </p:nvPr>
        </p:nvSpPr>
        <p:spPr>
          <a:xfrm>
            <a:off x="2496367" y="2972932"/>
            <a:ext cx="5172800" cy="524800"/>
          </a:xfrm>
          <a:prstGeom prst="rect">
            <a:avLst/>
          </a:prstGeom>
        </p:spPr>
        <p:txBody>
          <a:bodyPr spcFirstLastPara="1" vert="horz" wrap="square" lIns="121900" tIns="121900" rIns="121900" bIns="121900" rtlCol="0" anchor="ctr" anchorCtr="0">
            <a:noAutofit/>
          </a:bodyPr>
          <a:lstStyle/>
          <a:p>
            <a:r>
              <a:rPr lang="en"/>
              <a:t>Consulting proposal</a:t>
            </a:r>
            <a:endParaRPr/>
          </a:p>
        </p:txBody>
      </p:sp>
      <p:sp>
        <p:nvSpPr>
          <p:cNvPr id="230" name="Google Shape;230;p39"/>
          <p:cNvSpPr txBox="1">
            <a:spLocks noGrp="1"/>
          </p:cNvSpPr>
          <p:nvPr>
            <p:ph type="subTitle" idx="1"/>
          </p:nvPr>
        </p:nvSpPr>
        <p:spPr>
          <a:xfrm>
            <a:off x="8072751" y="1655083"/>
            <a:ext cx="2994000" cy="763600"/>
          </a:xfrm>
          <a:prstGeom prst="rect">
            <a:avLst/>
          </a:prstGeom>
        </p:spPr>
        <p:txBody>
          <a:bodyPr spcFirstLastPara="1" vert="horz" wrap="square" lIns="121900" tIns="121900" rIns="121900" bIns="121900" rtlCol="0" anchor="ctr" anchorCtr="0">
            <a:noAutofit/>
          </a:bodyPr>
          <a:lstStyle/>
          <a:p>
            <a:pPr marL="0" indent="0">
              <a:buClr>
                <a:schemeClr val="dk1"/>
              </a:buClr>
              <a:buSzPts val="1100"/>
            </a:pPr>
            <a:r>
              <a:rPr lang="en"/>
              <a:t>You can describe the topic of the section here</a:t>
            </a:r>
            <a:endParaRPr/>
          </a:p>
        </p:txBody>
      </p:sp>
      <p:sp>
        <p:nvSpPr>
          <p:cNvPr id="231" name="Google Shape;231;p39"/>
          <p:cNvSpPr txBox="1">
            <a:spLocks noGrp="1"/>
          </p:cNvSpPr>
          <p:nvPr>
            <p:ph type="subTitle" idx="4"/>
          </p:nvPr>
        </p:nvSpPr>
        <p:spPr>
          <a:xfrm>
            <a:off x="8072751" y="2853532"/>
            <a:ext cx="2994000" cy="763600"/>
          </a:xfrm>
          <a:prstGeom prst="rect">
            <a:avLst/>
          </a:prstGeom>
        </p:spPr>
        <p:txBody>
          <a:bodyPr spcFirstLastPara="1" vert="horz" wrap="square" lIns="121900" tIns="121900" rIns="121900" bIns="121900" rtlCol="0" anchor="ctr" anchorCtr="0">
            <a:noAutofit/>
          </a:bodyPr>
          <a:lstStyle/>
          <a:p>
            <a:pPr marL="0" indent="0">
              <a:buClr>
                <a:schemeClr val="dk1"/>
              </a:buClr>
              <a:buSzPts val="1100"/>
            </a:pPr>
            <a:r>
              <a:rPr lang="en"/>
              <a:t>You can describe the topic of the section here</a:t>
            </a:r>
            <a:endParaRPr/>
          </a:p>
        </p:txBody>
      </p:sp>
      <p:sp>
        <p:nvSpPr>
          <p:cNvPr id="232" name="Google Shape;232;p39"/>
          <p:cNvSpPr txBox="1">
            <a:spLocks noGrp="1"/>
          </p:cNvSpPr>
          <p:nvPr>
            <p:ph type="title" idx="5"/>
          </p:nvPr>
        </p:nvSpPr>
        <p:spPr>
          <a:xfrm>
            <a:off x="2496367" y="4171381"/>
            <a:ext cx="5172800" cy="524800"/>
          </a:xfrm>
          <a:prstGeom prst="rect">
            <a:avLst/>
          </a:prstGeom>
        </p:spPr>
        <p:txBody>
          <a:bodyPr spcFirstLastPara="1" vert="horz" wrap="square" lIns="121900" tIns="121900" rIns="121900" bIns="121900" rtlCol="0" anchor="ctr" anchorCtr="0">
            <a:noAutofit/>
          </a:bodyPr>
          <a:lstStyle/>
          <a:p>
            <a:r>
              <a:rPr lang="en"/>
              <a:t>Change management</a:t>
            </a:r>
            <a:endParaRPr/>
          </a:p>
        </p:txBody>
      </p:sp>
      <p:sp>
        <p:nvSpPr>
          <p:cNvPr id="233" name="Google Shape;233;p39"/>
          <p:cNvSpPr txBox="1">
            <a:spLocks noGrp="1"/>
          </p:cNvSpPr>
          <p:nvPr>
            <p:ph type="title" idx="6"/>
          </p:nvPr>
        </p:nvSpPr>
        <p:spPr>
          <a:xfrm>
            <a:off x="2496367" y="5369831"/>
            <a:ext cx="5172800" cy="524800"/>
          </a:xfrm>
          <a:prstGeom prst="rect">
            <a:avLst/>
          </a:prstGeom>
        </p:spPr>
        <p:txBody>
          <a:bodyPr spcFirstLastPara="1" vert="horz" wrap="square" lIns="121900" tIns="121900" rIns="121900" bIns="121900" rtlCol="0" anchor="ctr" anchorCtr="0">
            <a:noAutofit/>
          </a:bodyPr>
          <a:lstStyle/>
          <a:p>
            <a:r>
              <a:rPr lang="en"/>
              <a:t>Implementing changes</a:t>
            </a:r>
            <a:endParaRPr/>
          </a:p>
        </p:txBody>
      </p:sp>
      <p:sp>
        <p:nvSpPr>
          <p:cNvPr id="234" name="Google Shape;234;p39"/>
          <p:cNvSpPr txBox="1">
            <a:spLocks noGrp="1"/>
          </p:cNvSpPr>
          <p:nvPr>
            <p:ph type="subTitle" idx="7"/>
          </p:nvPr>
        </p:nvSpPr>
        <p:spPr>
          <a:xfrm>
            <a:off x="8072784" y="4051981"/>
            <a:ext cx="2994000" cy="763600"/>
          </a:xfrm>
          <a:prstGeom prst="rect">
            <a:avLst/>
          </a:prstGeom>
        </p:spPr>
        <p:txBody>
          <a:bodyPr spcFirstLastPara="1" vert="horz" wrap="square" lIns="121900" tIns="121900" rIns="121900" bIns="121900" rtlCol="0" anchor="ctr" anchorCtr="0">
            <a:noAutofit/>
          </a:bodyPr>
          <a:lstStyle/>
          <a:p>
            <a:pPr marL="0" indent="0">
              <a:buClr>
                <a:schemeClr val="dk1"/>
              </a:buClr>
              <a:buSzPts val="1100"/>
            </a:pPr>
            <a:r>
              <a:rPr lang="en"/>
              <a:t>You can describe the topic of the section here</a:t>
            </a:r>
            <a:endParaRPr/>
          </a:p>
        </p:txBody>
      </p:sp>
      <p:sp>
        <p:nvSpPr>
          <p:cNvPr id="235" name="Google Shape;235;p39"/>
          <p:cNvSpPr txBox="1">
            <a:spLocks noGrp="1"/>
          </p:cNvSpPr>
          <p:nvPr>
            <p:ph type="subTitle" idx="8"/>
          </p:nvPr>
        </p:nvSpPr>
        <p:spPr>
          <a:xfrm>
            <a:off x="8072756" y="5250431"/>
            <a:ext cx="2994000" cy="763600"/>
          </a:xfrm>
          <a:prstGeom prst="rect">
            <a:avLst/>
          </a:prstGeom>
        </p:spPr>
        <p:txBody>
          <a:bodyPr spcFirstLastPara="1" vert="horz" wrap="square" lIns="121900" tIns="121900" rIns="121900" bIns="121900" rtlCol="0" anchor="ctr" anchorCtr="0">
            <a:noAutofit/>
          </a:bodyPr>
          <a:lstStyle/>
          <a:p>
            <a:pPr marL="0" indent="0">
              <a:buClr>
                <a:schemeClr val="dk1"/>
              </a:buClr>
              <a:buSzPts val="1100"/>
            </a:pPr>
            <a:r>
              <a:rPr lang="en"/>
              <a:t>You can describe the topic of the section here</a:t>
            </a:r>
            <a:endParaRPr/>
          </a:p>
        </p:txBody>
      </p:sp>
      <p:cxnSp>
        <p:nvCxnSpPr>
          <p:cNvPr id="236" name="Google Shape;236;p39"/>
          <p:cNvCxnSpPr/>
          <p:nvPr/>
        </p:nvCxnSpPr>
        <p:spPr>
          <a:xfrm>
            <a:off x="1192600" y="2636900"/>
            <a:ext cx="97416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39"/>
          <p:cNvCxnSpPr/>
          <p:nvPr/>
        </p:nvCxnSpPr>
        <p:spPr>
          <a:xfrm>
            <a:off x="1192600" y="3835088"/>
            <a:ext cx="9741600" cy="0"/>
          </a:xfrm>
          <a:prstGeom prst="straightConnector1">
            <a:avLst/>
          </a:prstGeom>
          <a:noFill/>
          <a:ln w="9525" cap="flat" cmpd="sng">
            <a:solidFill>
              <a:schemeClr val="dk1"/>
            </a:solidFill>
            <a:prstDash val="solid"/>
            <a:round/>
            <a:headEnd type="none" w="med" len="med"/>
            <a:tailEnd type="none" w="med" len="med"/>
          </a:ln>
        </p:spPr>
      </p:cxnSp>
      <p:cxnSp>
        <p:nvCxnSpPr>
          <p:cNvPr id="238" name="Google Shape;238;p39"/>
          <p:cNvCxnSpPr/>
          <p:nvPr/>
        </p:nvCxnSpPr>
        <p:spPr>
          <a:xfrm>
            <a:off x="1192600" y="5033276"/>
            <a:ext cx="9741600" cy="0"/>
          </a:xfrm>
          <a:prstGeom prst="straightConnector1">
            <a:avLst/>
          </a:prstGeom>
          <a:noFill/>
          <a:ln w="9525" cap="flat" cmpd="sng">
            <a:solidFill>
              <a:schemeClr val="dk1"/>
            </a:solidFill>
            <a:prstDash val="solid"/>
            <a:round/>
            <a:headEnd type="none" w="med" len="med"/>
            <a:tailEnd type="none" w="med" len="med"/>
          </a:ln>
        </p:spPr>
      </p:cxnSp>
      <p:grpSp>
        <p:nvGrpSpPr>
          <p:cNvPr id="239" name="Google Shape;239;p39"/>
          <p:cNvGrpSpPr/>
          <p:nvPr/>
        </p:nvGrpSpPr>
        <p:grpSpPr>
          <a:xfrm>
            <a:off x="691415" y="5891375"/>
            <a:ext cx="537155" cy="493244"/>
            <a:chOff x="6985538" y="307000"/>
            <a:chExt cx="1545325" cy="1419000"/>
          </a:xfrm>
        </p:grpSpPr>
        <p:sp>
          <p:nvSpPr>
            <p:cNvPr id="240" name="Google Shape;240;p39"/>
            <p:cNvSpPr/>
            <p:nvPr/>
          </p:nvSpPr>
          <p:spPr>
            <a:xfrm>
              <a:off x="7441700" y="1016500"/>
              <a:ext cx="633000" cy="709500"/>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41" name="Google Shape;241;p39"/>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42" name="Google Shape;242;p39"/>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43" name="Google Shape;243;p39"/>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44" name="Google Shape;244;p39"/>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45" name="Google Shape;245;p39"/>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0"/>
          <p:cNvSpPr txBox="1">
            <a:spLocks noGrp="1"/>
          </p:cNvSpPr>
          <p:nvPr>
            <p:ph type="title"/>
          </p:nvPr>
        </p:nvSpPr>
        <p:spPr>
          <a:xfrm>
            <a:off x="1103618" y="637316"/>
            <a:ext cx="7139631" cy="1330839"/>
          </a:xfrm>
          <a:prstGeom prst="rect">
            <a:avLst/>
          </a:prstGeom>
        </p:spPr>
        <p:txBody>
          <a:bodyPr spcFirstLastPara="1" vert="horz" lIns="91440" tIns="45720" rIns="91440" bIns="45720" rtlCol="0" anchor="ctr" anchorCtr="0">
            <a:normAutofit/>
          </a:bodyPr>
          <a:lstStyle/>
          <a:p>
            <a:pPr>
              <a:spcBef>
                <a:spcPct val="0"/>
              </a:spcBef>
            </a:pPr>
            <a:r>
              <a:rPr lang="en-US" sz="3700" kern="1200" dirty="0" err="1">
                <a:solidFill>
                  <a:schemeClr val="tx1"/>
                </a:solidFill>
                <a:latin typeface="+mj-lt"/>
                <a:ea typeface="+mj-ea"/>
                <a:cs typeface="+mj-cs"/>
              </a:rPr>
              <a:t>Muestreo</a:t>
            </a:r>
            <a:r>
              <a:rPr lang="en-US" sz="3700" kern="1200" dirty="0">
                <a:solidFill>
                  <a:schemeClr val="tx1"/>
                </a:solidFill>
                <a:latin typeface="+mj-lt"/>
                <a:ea typeface="+mj-ea"/>
                <a:cs typeface="+mj-cs"/>
              </a:rPr>
              <a:t> para Desarrollo y </a:t>
            </a:r>
            <a:r>
              <a:rPr lang="en-US" sz="3700" kern="1200" dirty="0" err="1">
                <a:solidFill>
                  <a:schemeClr val="tx1"/>
                </a:solidFill>
                <a:latin typeface="+mj-lt"/>
                <a:ea typeface="+mj-ea"/>
                <a:cs typeface="+mj-cs"/>
              </a:rPr>
              <a:t>Pruebas</a:t>
            </a:r>
            <a:endParaRPr lang="en-US" sz="3700" kern="1200" dirty="0">
              <a:solidFill>
                <a:schemeClr val="tx1"/>
              </a:solidFill>
              <a:latin typeface="+mj-lt"/>
              <a:ea typeface="+mj-ea"/>
              <a:cs typeface="+mj-cs"/>
            </a:endParaRPr>
          </a:p>
        </p:txBody>
      </p:sp>
      <p:sp>
        <p:nvSpPr>
          <p:cNvPr id="442" name="Google Shape;442;p50"/>
          <p:cNvSpPr txBox="1"/>
          <p:nvPr/>
        </p:nvSpPr>
        <p:spPr>
          <a:xfrm>
            <a:off x="257456" y="2194102"/>
            <a:ext cx="10647105" cy="3908586"/>
          </a:xfrm>
          <a:prstGeom prst="rect">
            <a:avLst/>
          </a:prstGeom>
        </p:spPr>
        <p:txBody>
          <a:bodyPr spcFirstLastPara="1" vert="horz" lIns="91440" tIns="45720" rIns="91440" bIns="45720" rtlCol="0" anchorCtr="0">
            <a:normAutofit lnSpcReduction="10000"/>
          </a:bodyPr>
          <a:lstStyle/>
          <a:p>
            <a:pPr>
              <a:lnSpc>
                <a:spcPct val="90000"/>
              </a:lnSpc>
              <a:spcAft>
                <a:spcPts val="600"/>
              </a:spcAft>
              <a:buClr>
                <a:srgbClr val="0F3D3E"/>
              </a:buClr>
            </a:pPr>
            <a:r>
              <a:rPr lang="en-US" sz="2000" dirty="0">
                <a:sym typeface="Albert Sans"/>
              </a:rPr>
              <a:t>En </a:t>
            </a:r>
            <a:r>
              <a:rPr lang="en-US" sz="2000" dirty="0" err="1">
                <a:sym typeface="Albert Sans"/>
              </a:rPr>
              <a:t>nuestro</a:t>
            </a:r>
            <a:r>
              <a:rPr lang="en-US" sz="2000" dirty="0">
                <a:sym typeface="Albert Sans"/>
              </a:rPr>
              <a:t> </a:t>
            </a:r>
            <a:r>
              <a:rPr lang="en-US" sz="2000" dirty="0" err="1">
                <a:sym typeface="Albert Sans"/>
              </a:rPr>
              <a:t>caso</a:t>
            </a:r>
            <a:r>
              <a:rPr lang="en-US" sz="2000" dirty="0">
                <a:sym typeface="Albert Sans"/>
              </a:rPr>
              <a:t>, </a:t>
            </a:r>
            <a:r>
              <a:rPr lang="en-US" sz="2000" dirty="0" err="1">
                <a:sym typeface="Albert Sans"/>
              </a:rPr>
              <a:t>en</a:t>
            </a:r>
            <a:r>
              <a:rPr lang="en-US" sz="2000" dirty="0">
                <a:sym typeface="Albert Sans"/>
              </a:rPr>
              <a:t> </a:t>
            </a:r>
            <a:r>
              <a:rPr lang="en-US" sz="2000" dirty="0" err="1">
                <a:sym typeface="Albert Sans"/>
              </a:rPr>
              <a:t>el</a:t>
            </a:r>
            <a:r>
              <a:rPr lang="en-US" sz="2000" dirty="0">
                <a:sym typeface="Albert Sans"/>
              </a:rPr>
              <a:t> que </a:t>
            </a:r>
            <a:r>
              <a:rPr lang="en-US" sz="2000" dirty="0" err="1">
                <a:sym typeface="Albert Sans"/>
              </a:rPr>
              <a:t>sabemos</a:t>
            </a:r>
            <a:r>
              <a:rPr lang="en-US" sz="2000" dirty="0">
                <a:sym typeface="Albert Sans"/>
              </a:rPr>
              <a:t> que </a:t>
            </a:r>
            <a:r>
              <a:rPr lang="en-US" sz="2000" dirty="0" err="1">
                <a:sym typeface="Albert Sans"/>
              </a:rPr>
              <a:t>nuestros</a:t>
            </a:r>
            <a:r>
              <a:rPr lang="en-US" sz="2000" dirty="0">
                <a:sym typeface="Albert Sans"/>
              </a:rPr>
              <a:t> </a:t>
            </a:r>
            <a:r>
              <a:rPr lang="en-US" sz="2000" dirty="0" err="1">
                <a:sym typeface="Albert Sans"/>
              </a:rPr>
              <a:t>datos</a:t>
            </a:r>
            <a:r>
              <a:rPr lang="en-US" sz="2000" dirty="0">
                <a:sym typeface="Albert Sans"/>
              </a:rPr>
              <a:t> no </a:t>
            </a:r>
            <a:r>
              <a:rPr lang="en-US" sz="2000" dirty="0" err="1">
                <a:sym typeface="Albert Sans"/>
              </a:rPr>
              <a:t>estan</a:t>
            </a:r>
            <a:r>
              <a:rPr lang="en-US" sz="2000" dirty="0">
                <a:sym typeface="Albert Sans"/>
              </a:rPr>
              <a:t> </a:t>
            </a:r>
            <a:r>
              <a:rPr lang="en-US" sz="2000" dirty="0" err="1">
                <a:sym typeface="Albert Sans"/>
              </a:rPr>
              <a:t>balanceados</a:t>
            </a:r>
            <a:r>
              <a:rPr lang="en-US" sz="2000" dirty="0">
                <a:sym typeface="Albert Sans"/>
              </a:rPr>
              <a:t>, </a:t>
            </a:r>
            <a:r>
              <a:rPr lang="es-MX" sz="2000" dirty="0">
                <a:sym typeface="Albert Sans"/>
              </a:rPr>
              <a:t>el muestreo estratificado es crucial para garantizar que los conjuntos de entrenamiento y prueba reflejen adecuadamente la proporción de clientes que incumplen y los que no. Dado que existe un desequilibrio entre estas clases, el muestreo estratificado asegura que ambas clases estén representadas proporcionalmente en ambos conjuntos. Esto es vital para prevenir el sesgo en el modelo, mejorar su capacidad de generalización y asegurar una evaluación precisa de su rendimiento.</a:t>
            </a:r>
          </a:p>
          <a:p>
            <a:pPr>
              <a:lnSpc>
                <a:spcPct val="90000"/>
              </a:lnSpc>
              <a:spcAft>
                <a:spcPts val="600"/>
              </a:spcAft>
              <a:buClr>
                <a:srgbClr val="0F3D3E"/>
              </a:buClr>
            </a:pPr>
            <a:endParaRPr lang="es-MX" sz="2000" dirty="0">
              <a:sym typeface="Albert Sans"/>
            </a:endParaRPr>
          </a:p>
          <a:p>
            <a:r>
              <a:rPr lang="es-CO" sz="1500" b="0" dirty="0">
                <a:solidFill>
                  <a:srgbClr val="000000"/>
                </a:solidFill>
                <a:effectLst/>
                <a:latin typeface="Courier New" panose="02070309020205020404" pitchFamily="49" charset="0"/>
              </a:rPr>
              <a:t>  </a:t>
            </a:r>
            <a:r>
              <a:rPr lang="es-CO" sz="1500" b="0" dirty="0">
                <a:solidFill>
                  <a:srgbClr val="008000"/>
                </a:solidFill>
                <a:effectLst/>
                <a:latin typeface="Courier New" panose="02070309020205020404" pitchFamily="49" charset="0"/>
              </a:rPr>
              <a:t># Separar las características y la variable objetivo</a:t>
            </a:r>
            <a:endParaRPr lang="es-CO" sz="1500" b="0" dirty="0">
              <a:solidFill>
                <a:srgbClr val="000000"/>
              </a:solidFill>
              <a:effectLst/>
              <a:latin typeface="Courier New" panose="02070309020205020404" pitchFamily="49" charset="0"/>
            </a:endParaRPr>
          </a:p>
          <a:p>
            <a:r>
              <a:rPr lang="es-CO" sz="1500" b="0" dirty="0">
                <a:solidFill>
                  <a:srgbClr val="000000"/>
                </a:solidFill>
                <a:effectLst/>
                <a:latin typeface="Courier New" panose="02070309020205020404" pitchFamily="49" charset="0"/>
              </a:rPr>
              <a:t>X = </a:t>
            </a:r>
            <a:r>
              <a:rPr lang="es-CO" sz="1500" b="0" dirty="0" err="1">
                <a:solidFill>
                  <a:srgbClr val="000000"/>
                </a:solidFill>
                <a:effectLst/>
                <a:latin typeface="Courier New" panose="02070309020205020404" pitchFamily="49" charset="0"/>
              </a:rPr>
              <a:t>df_final.drop</a:t>
            </a:r>
            <a:r>
              <a:rPr lang="es-CO" sz="1500" b="0" dirty="0">
                <a:solidFill>
                  <a:srgbClr val="000000"/>
                </a:solidFill>
                <a:effectLst/>
                <a:latin typeface="Courier New" panose="02070309020205020404" pitchFamily="49" charset="0"/>
              </a:rPr>
              <a:t>(</a:t>
            </a:r>
            <a:r>
              <a:rPr lang="es-CO" sz="1500" b="0" dirty="0">
                <a:solidFill>
                  <a:srgbClr val="A31515"/>
                </a:solidFill>
                <a:effectLst/>
                <a:latin typeface="Courier New" panose="02070309020205020404" pitchFamily="49" charset="0"/>
              </a:rPr>
              <a:t>'</a:t>
            </a:r>
            <a:r>
              <a:rPr lang="es-CO" sz="1500" b="0" dirty="0" err="1">
                <a:solidFill>
                  <a:srgbClr val="A31515"/>
                </a:solidFill>
                <a:effectLst/>
                <a:latin typeface="Courier New" panose="02070309020205020404" pitchFamily="49" charset="0"/>
              </a:rPr>
              <a:t>BGI_max</a:t>
            </a:r>
            <a:r>
              <a:rPr lang="es-CO" sz="1500" b="0" dirty="0">
                <a:solidFill>
                  <a:srgbClr val="A31515"/>
                </a:solidFill>
                <a:effectLst/>
                <a:latin typeface="Courier New" panose="02070309020205020404" pitchFamily="49" charset="0"/>
              </a:rPr>
              <a:t>'</a:t>
            </a:r>
            <a:r>
              <a:rPr lang="es-CO" sz="1500" b="0" dirty="0">
                <a:solidFill>
                  <a:srgbClr val="000000"/>
                </a:solidFill>
                <a:effectLst/>
                <a:latin typeface="Courier New" panose="02070309020205020404" pitchFamily="49" charset="0"/>
              </a:rPr>
              <a:t>, axis=</a:t>
            </a:r>
            <a:r>
              <a:rPr lang="es-CO" sz="1500" b="0" dirty="0">
                <a:solidFill>
                  <a:srgbClr val="116644"/>
                </a:solidFill>
                <a:effectLst/>
                <a:latin typeface="Courier New" panose="02070309020205020404" pitchFamily="49" charset="0"/>
              </a:rPr>
              <a:t>1</a:t>
            </a:r>
            <a:r>
              <a:rPr lang="es-CO" sz="1500" b="0" dirty="0">
                <a:solidFill>
                  <a:srgbClr val="000000"/>
                </a:solidFill>
                <a:effectLst/>
                <a:latin typeface="Courier New" panose="02070309020205020404" pitchFamily="49" charset="0"/>
              </a:rPr>
              <a:t>)</a:t>
            </a:r>
          </a:p>
          <a:p>
            <a:r>
              <a:rPr lang="es-CO" sz="1500" b="0" dirty="0">
                <a:solidFill>
                  <a:srgbClr val="000000"/>
                </a:solidFill>
                <a:effectLst/>
                <a:latin typeface="Courier New" panose="02070309020205020404" pitchFamily="49" charset="0"/>
              </a:rPr>
              <a:t>y = </a:t>
            </a:r>
            <a:r>
              <a:rPr lang="es-CO" sz="1500" b="0" dirty="0" err="1">
                <a:solidFill>
                  <a:srgbClr val="000000"/>
                </a:solidFill>
                <a:effectLst/>
                <a:latin typeface="Courier New" panose="02070309020205020404" pitchFamily="49" charset="0"/>
              </a:rPr>
              <a:t>df_final</a:t>
            </a:r>
            <a:r>
              <a:rPr lang="es-CO" sz="1500" b="0" dirty="0">
                <a:solidFill>
                  <a:srgbClr val="000000"/>
                </a:solidFill>
                <a:effectLst/>
                <a:latin typeface="Courier New" panose="02070309020205020404" pitchFamily="49" charset="0"/>
              </a:rPr>
              <a:t>[</a:t>
            </a:r>
            <a:r>
              <a:rPr lang="es-CO" sz="1500" b="0" dirty="0">
                <a:solidFill>
                  <a:srgbClr val="A31515"/>
                </a:solidFill>
                <a:effectLst/>
                <a:latin typeface="Courier New" panose="02070309020205020404" pitchFamily="49" charset="0"/>
              </a:rPr>
              <a:t>'</a:t>
            </a:r>
            <a:r>
              <a:rPr lang="es-CO" sz="1500" b="0" dirty="0" err="1">
                <a:solidFill>
                  <a:srgbClr val="A31515"/>
                </a:solidFill>
                <a:effectLst/>
                <a:latin typeface="Courier New" panose="02070309020205020404" pitchFamily="49" charset="0"/>
              </a:rPr>
              <a:t>BGI_max</a:t>
            </a:r>
            <a:r>
              <a:rPr lang="es-CO" sz="1500" b="0" dirty="0">
                <a:solidFill>
                  <a:srgbClr val="A31515"/>
                </a:solidFill>
                <a:effectLst/>
                <a:latin typeface="Courier New" panose="02070309020205020404" pitchFamily="49" charset="0"/>
              </a:rPr>
              <a:t>'</a:t>
            </a:r>
            <a:r>
              <a:rPr lang="es-CO" sz="1500" b="0" dirty="0">
                <a:solidFill>
                  <a:srgbClr val="000000"/>
                </a:solidFill>
                <a:effectLst/>
                <a:latin typeface="Courier New" panose="02070309020205020404" pitchFamily="49" charset="0"/>
              </a:rPr>
              <a:t>]</a:t>
            </a:r>
          </a:p>
          <a:p>
            <a:br>
              <a:rPr lang="es-CO" sz="1500" b="0" dirty="0">
                <a:solidFill>
                  <a:srgbClr val="000000"/>
                </a:solidFill>
                <a:effectLst/>
                <a:latin typeface="Courier New" panose="02070309020205020404" pitchFamily="49" charset="0"/>
              </a:rPr>
            </a:br>
            <a:r>
              <a:rPr lang="es-CO" sz="1500" b="0" dirty="0">
                <a:solidFill>
                  <a:srgbClr val="008000"/>
                </a:solidFill>
                <a:effectLst/>
                <a:latin typeface="Courier New" panose="02070309020205020404" pitchFamily="49" charset="0"/>
              </a:rPr>
              <a:t># Dividir los datos en conjuntos de entrenamiento y prueba</a:t>
            </a:r>
            <a:endParaRPr lang="es-CO" sz="1500" b="0" dirty="0">
              <a:solidFill>
                <a:srgbClr val="000000"/>
              </a:solidFill>
              <a:effectLst/>
              <a:latin typeface="Courier New" panose="02070309020205020404" pitchFamily="49" charset="0"/>
            </a:endParaRPr>
          </a:p>
          <a:p>
            <a:r>
              <a:rPr lang="es-CO" sz="1500" b="0" dirty="0" err="1">
                <a:solidFill>
                  <a:srgbClr val="000000"/>
                </a:solidFill>
                <a:effectLst/>
                <a:latin typeface="Courier New" panose="02070309020205020404" pitchFamily="49" charset="0"/>
              </a:rPr>
              <a:t>X_train</a:t>
            </a:r>
            <a:r>
              <a:rPr lang="es-CO" sz="1500" b="0" dirty="0">
                <a:solidFill>
                  <a:srgbClr val="000000"/>
                </a:solidFill>
                <a:effectLst/>
                <a:latin typeface="Courier New" panose="02070309020205020404" pitchFamily="49" charset="0"/>
              </a:rPr>
              <a:t>, </a:t>
            </a:r>
            <a:r>
              <a:rPr lang="es-CO" sz="1500" b="0" dirty="0" err="1">
                <a:solidFill>
                  <a:srgbClr val="000000"/>
                </a:solidFill>
                <a:effectLst/>
                <a:latin typeface="Courier New" panose="02070309020205020404" pitchFamily="49" charset="0"/>
              </a:rPr>
              <a:t>X_test</a:t>
            </a:r>
            <a:r>
              <a:rPr lang="es-CO" sz="1500" b="0" dirty="0">
                <a:solidFill>
                  <a:srgbClr val="000000"/>
                </a:solidFill>
                <a:effectLst/>
                <a:latin typeface="Courier New" panose="02070309020205020404" pitchFamily="49" charset="0"/>
              </a:rPr>
              <a:t>, </a:t>
            </a:r>
            <a:r>
              <a:rPr lang="es-CO" sz="1500" b="0" dirty="0" err="1">
                <a:solidFill>
                  <a:srgbClr val="000000"/>
                </a:solidFill>
                <a:effectLst/>
                <a:latin typeface="Courier New" panose="02070309020205020404" pitchFamily="49" charset="0"/>
              </a:rPr>
              <a:t>y_train</a:t>
            </a:r>
            <a:r>
              <a:rPr lang="es-CO" sz="1500" b="0" dirty="0">
                <a:solidFill>
                  <a:srgbClr val="000000"/>
                </a:solidFill>
                <a:effectLst/>
                <a:latin typeface="Courier New" panose="02070309020205020404" pitchFamily="49" charset="0"/>
              </a:rPr>
              <a:t>, </a:t>
            </a:r>
            <a:r>
              <a:rPr lang="es-CO" sz="1500" b="0" dirty="0" err="1">
                <a:solidFill>
                  <a:srgbClr val="000000"/>
                </a:solidFill>
                <a:effectLst/>
                <a:latin typeface="Courier New" panose="02070309020205020404" pitchFamily="49" charset="0"/>
              </a:rPr>
              <a:t>y_test</a:t>
            </a:r>
            <a:r>
              <a:rPr lang="es-CO" sz="1500" b="0" dirty="0">
                <a:solidFill>
                  <a:srgbClr val="000000"/>
                </a:solidFill>
                <a:effectLst/>
                <a:latin typeface="Courier New" panose="02070309020205020404" pitchFamily="49" charset="0"/>
              </a:rPr>
              <a:t> = </a:t>
            </a:r>
            <a:r>
              <a:rPr lang="es-CO" sz="1500" b="0" dirty="0" err="1">
                <a:solidFill>
                  <a:srgbClr val="000000"/>
                </a:solidFill>
                <a:effectLst/>
                <a:latin typeface="Courier New" panose="02070309020205020404" pitchFamily="49" charset="0"/>
              </a:rPr>
              <a:t>train_test_split</a:t>
            </a:r>
            <a:r>
              <a:rPr lang="es-CO" sz="1500" b="0" dirty="0">
                <a:solidFill>
                  <a:srgbClr val="000000"/>
                </a:solidFill>
                <a:effectLst/>
                <a:latin typeface="Courier New" panose="02070309020205020404" pitchFamily="49" charset="0"/>
              </a:rPr>
              <a:t>(X, y, </a:t>
            </a:r>
            <a:r>
              <a:rPr lang="es-CO" sz="1500" b="0" dirty="0" err="1">
                <a:solidFill>
                  <a:srgbClr val="000000"/>
                </a:solidFill>
                <a:effectLst/>
                <a:latin typeface="Courier New" panose="02070309020205020404" pitchFamily="49" charset="0"/>
              </a:rPr>
              <a:t>test_size</a:t>
            </a:r>
            <a:r>
              <a:rPr lang="es-CO" sz="1500" b="0" dirty="0">
                <a:solidFill>
                  <a:srgbClr val="000000"/>
                </a:solidFill>
                <a:effectLst/>
                <a:latin typeface="Courier New" panose="02070309020205020404" pitchFamily="49" charset="0"/>
              </a:rPr>
              <a:t>=</a:t>
            </a:r>
            <a:r>
              <a:rPr lang="es-CO" sz="1500" b="0" dirty="0">
                <a:solidFill>
                  <a:srgbClr val="116644"/>
                </a:solidFill>
                <a:effectLst/>
                <a:latin typeface="Courier New" panose="02070309020205020404" pitchFamily="49" charset="0"/>
              </a:rPr>
              <a:t>0.2</a:t>
            </a:r>
            <a:r>
              <a:rPr lang="es-CO" sz="1500" b="0" dirty="0">
                <a:solidFill>
                  <a:srgbClr val="000000"/>
                </a:solidFill>
                <a:effectLst/>
                <a:latin typeface="Courier New" panose="02070309020205020404" pitchFamily="49" charset="0"/>
              </a:rPr>
              <a:t>, </a:t>
            </a:r>
            <a:r>
              <a:rPr lang="es-CO" sz="1500" b="0" dirty="0" err="1">
                <a:solidFill>
                  <a:srgbClr val="000000"/>
                </a:solidFill>
                <a:effectLst/>
                <a:latin typeface="Courier New" panose="02070309020205020404" pitchFamily="49" charset="0"/>
              </a:rPr>
              <a:t>random_state</a:t>
            </a:r>
            <a:r>
              <a:rPr lang="es-CO" sz="1500" b="0" dirty="0">
                <a:solidFill>
                  <a:srgbClr val="000000"/>
                </a:solidFill>
                <a:effectLst/>
                <a:latin typeface="Courier New" panose="02070309020205020404" pitchFamily="49" charset="0"/>
              </a:rPr>
              <a:t>=</a:t>
            </a:r>
            <a:r>
              <a:rPr lang="es-CO" sz="1500" b="0" dirty="0">
                <a:solidFill>
                  <a:srgbClr val="116644"/>
                </a:solidFill>
                <a:effectLst/>
                <a:latin typeface="Courier New" panose="02070309020205020404" pitchFamily="49" charset="0"/>
              </a:rPr>
              <a:t>123</a:t>
            </a:r>
            <a:r>
              <a:rPr lang="es-CO" sz="1500" b="0" dirty="0">
                <a:solidFill>
                  <a:srgbClr val="000000"/>
                </a:solidFill>
                <a:effectLst/>
                <a:latin typeface="Courier New" panose="02070309020205020404" pitchFamily="49" charset="0"/>
              </a:rPr>
              <a:t>,</a:t>
            </a:r>
            <a:r>
              <a:rPr lang="es-CO" sz="1500" b="0" u="sng" dirty="0">
                <a:solidFill>
                  <a:srgbClr val="000000"/>
                </a:solidFill>
                <a:effectLst/>
                <a:latin typeface="Courier New" panose="02070309020205020404" pitchFamily="49" charset="0"/>
              </a:rPr>
              <a:t>stratify=y</a:t>
            </a:r>
            <a:r>
              <a:rPr lang="es-CO" sz="1500" b="0" dirty="0">
                <a:solidFill>
                  <a:srgbClr val="000000"/>
                </a:solidFill>
                <a:effectLst/>
                <a:latin typeface="Courier New" panose="02070309020205020404" pitchFamily="49" charset="0"/>
              </a:rPr>
              <a:t>)</a:t>
            </a:r>
          </a:p>
          <a:p>
            <a:pPr>
              <a:lnSpc>
                <a:spcPct val="90000"/>
              </a:lnSpc>
              <a:spcAft>
                <a:spcPts val="600"/>
              </a:spcAft>
              <a:buClr>
                <a:srgbClr val="0F3D3E"/>
              </a:buClr>
            </a:pPr>
            <a:endParaRPr lang="en-US" sz="2000" dirty="0">
              <a:sym typeface="Albert Sans"/>
            </a:endParaRPr>
          </a:p>
        </p:txBody>
      </p:sp>
    </p:spTree>
    <p:extLst>
      <p:ext uri="{BB962C8B-B14F-4D97-AF65-F5344CB8AC3E}">
        <p14:creationId xmlns:p14="http://schemas.microsoft.com/office/powerpoint/2010/main" val="734617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0"/>
          <p:cNvSpPr txBox="1">
            <a:spLocks noGrp="1"/>
          </p:cNvSpPr>
          <p:nvPr>
            <p:ph type="title"/>
          </p:nvPr>
        </p:nvSpPr>
        <p:spPr>
          <a:xfrm>
            <a:off x="1049027" y="200589"/>
            <a:ext cx="7139631" cy="836642"/>
          </a:xfrm>
          <a:prstGeom prst="rect">
            <a:avLst/>
          </a:prstGeom>
        </p:spPr>
        <p:txBody>
          <a:bodyPr spcFirstLastPara="1" vert="horz" lIns="91440" tIns="45720" rIns="91440" bIns="45720" rtlCol="0" anchor="ctr" anchorCtr="0">
            <a:normAutofit/>
          </a:bodyPr>
          <a:lstStyle/>
          <a:p>
            <a:pPr>
              <a:spcBef>
                <a:spcPct val="0"/>
              </a:spcBef>
            </a:pPr>
            <a:r>
              <a:rPr lang="en-US" sz="3700" dirty="0" err="1"/>
              <a:t>Proceso</a:t>
            </a:r>
            <a:r>
              <a:rPr lang="en-US" sz="3700" dirty="0"/>
              <a:t> de </a:t>
            </a:r>
            <a:r>
              <a:rPr lang="en-US" sz="3700" dirty="0" err="1"/>
              <a:t>Modelado</a:t>
            </a:r>
            <a:endParaRPr lang="en-US" sz="3700" kern="1200" dirty="0">
              <a:solidFill>
                <a:schemeClr val="tx1"/>
              </a:solidFill>
              <a:latin typeface="+mj-lt"/>
              <a:ea typeface="+mj-ea"/>
              <a:cs typeface="+mj-cs"/>
            </a:endParaRPr>
          </a:p>
        </p:txBody>
      </p:sp>
      <p:sp>
        <p:nvSpPr>
          <p:cNvPr id="442" name="Google Shape;442;p50"/>
          <p:cNvSpPr txBox="1"/>
          <p:nvPr/>
        </p:nvSpPr>
        <p:spPr>
          <a:xfrm>
            <a:off x="0" y="1037231"/>
            <a:ext cx="10647105" cy="1234898"/>
          </a:xfrm>
          <a:prstGeom prst="rect">
            <a:avLst/>
          </a:prstGeom>
        </p:spPr>
        <p:txBody>
          <a:bodyPr spcFirstLastPara="1" vert="horz" lIns="91440" tIns="45720" rIns="91440" bIns="45720" rtlCol="0" anchorCtr="0">
            <a:normAutofit lnSpcReduction="10000"/>
          </a:bodyPr>
          <a:lstStyle/>
          <a:p>
            <a:pPr>
              <a:lnSpc>
                <a:spcPct val="90000"/>
              </a:lnSpc>
              <a:spcAft>
                <a:spcPts val="600"/>
              </a:spcAft>
              <a:buClr>
                <a:srgbClr val="0F3D3E"/>
              </a:buClr>
            </a:pPr>
            <a:r>
              <a:rPr lang="es-CO" sz="2000" dirty="0">
                <a:sym typeface="Albert Sans"/>
              </a:rPr>
              <a:t>En nuestro caso, de clases no balanceadas, se consideraron principalmente modelos de </a:t>
            </a:r>
            <a:r>
              <a:rPr lang="es-CO" sz="2000" dirty="0" err="1">
                <a:sym typeface="Albert Sans"/>
              </a:rPr>
              <a:t>Boosting</a:t>
            </a:r>
            <a:r>
              <a:rPr lang="es-CO" sz="2000" dirty="0">
                <a:sym typeface="Albert Sans"/>
              </a:rPr>
              <a:t>, esto debido a que son modelos que generalmente tienen mejor desempeño en contexto de modelado en bases no balanceadas. Para cada modelo, se siguen los siguientes pasos:</a:t>
            </a:r>
            <a:br>
              <a:rPr lang="es-CO" sz="2000" dirty="0">
                <a:sym typeface="Albert Sans"/>
              </a:rPr>
            </a:br>
            <a:endParaRPr lang="es-CO" sz="2000" dirty="0">
              <a:sym typeface="Albert Sans"/>
            </a:endParaRPr>
          </a:p>
        </p:txBody>
      </p:sp>
      <p:graphicFrame>
        <p:nvGraphicFramePr>
          <p:cNvPr id="2" name="Diagram 1">
            <a:extLst>
              <a:ext uri="{FF2B5EF4-FFF2-40B4-BE49-F238E27FC236}">
                <a16:creationId xmlns:a16="http://schemas.microsoft.com/office/drawing/2014/main" id="{0561CD90-B5A2-75F1-97E9-1323C7BF542F}"/>
              </a:ext>
            </a:extLst>
          </p:cNvPr>
          <p:cNvGraphicFramePr/>
          <p:nvPr>
            <p:extLst>
              <p:ext uri="{D42A27DB-BD31-4B8C-83A1-F6EECF244321}">
                <p14:modId xmlns:p14="http://schemas.microsoft.com/office/powerpoint/2010/main" val="1302891248"/>
              </p:ext>
            </p:extLst>
          </p:nvPr>
        </p:nvGraphicFramePr>
        <p:xfrm>
          <a:off x="1779348" y="2494115"/>
          <a:ext cx="7412251" cy="39442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57119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38"/>
        <p:cNvGrpSpPr/>
        <p:nvPr/>
      </p:nvGrpSpPr>
      <p:grpSpPr>
        <a:xfrm>
          <a:off x="0" y="0"/>
          <a:ext cx="0" cy="0"/>
          <a:chOff x="0" y="0"/>
          <a:chExt cx="0" cy="0"/>
        </a:xfrm>
      </p:grpSpPr>
      <p:sp>
        <p:nvSpPr>
          <p:cNvPr id="439" name="Google Shape;439;p50"/>
          <p:cNvSpPr txBox="1">
            <a:spLocks noGrp="1"/>
          </p:cNvSpPr>
          <p:nvPr>
            <p:ph type="title"/>
          </p:nvPr>
        </p:nvSpPr>
        <p:spPr>
          <a:xfrm>
            <a:off x="876693" y="523584"/>
            <a:ext cx="3549649" cy="706215"/>
          </a:xfrm>
          <a:prstGeom prst="rect">
            <a:avLst/>
          </a:prstGeom>
        </p:spPr>
        <p:txBody>
          <a:bodyPr spcFirstLastPara="1" vert="horz" lIns="91440" tIns="45720" rIns="91440" bIns="45720" rtlCol="0" anchor="b" anchorCtr="0">
            <a:normAutofit/>
          </a:bodyPr>
          <a:lstStyle/>
          <a:p>
            <a:pPr>
              <a:spcBef>
                <a:spcPct val="0"/>
              </a:spcBef>
            </a:pPr>
            <a:r>
              <a:rPr lang="es-CO" sz="3200" dirty="0"/>
              <a:t>Modelo Logístico</a:t>
            </a:r>
          </a:p>
        </p:txBody>
      </p:sp>
      <p:sp>
        <p:nvSpPr>
          <p:cNvPr id="442" name="Google Shape;442;p50"/>
          <p:cNvSpPr txBox="1"/>
          <p:nvPr/>
        </p:nvSpPr>
        <p:spPr>
          <a:xfrm>
            <a:off x="432156" y="1229799"/>
            <a:ext cx="3873388" cy="4690710"/>
          </a:xfrm>
          <a:prstGeom prst="rect">
            <a:avLst/>
          </a:prstGeom>
        </p:spPr>
        <p:txBody>
          <a:bodyPr spcFirstLastPara="1" vert="horz" lIns="91440" tIns="45720" rIns="91440" bIns="45720" rtlCol="0" anchor="t" anchorCtr="0">
            <a:normAutofit fontScale="92500" lnSpcReduction="20000"/>
          </a:bodyPr>
          <a:lstStyle/>
          <a:p>
            <a:pPr indent="-228600">
              <a:lnSpc>
                <a:spcPct val="90000"/>
              </a:lnSpc>
              <a:spcAft>
                <a:spcPts val="600"/>
              </a:spcAft>
              <a:buClr>
                <a:srgbClr val="0F3D3E"/>
              </a:buClr>
              <a:buFont typeface="Arial" panose="020B0604020202020204" pitchFamily="34" charset="0"/>
              <a:buChar char="•"/>
            </a:pPr>
            <a:r>
              <a:rPr lang="es-CO" sz="1600" dirty="0">
                <a:sym typeface="Albert Sans"/>
              </a:rPr>
              <a:t>Se empleó un modelo de regresión logística. Este modelo, adecuado para clasificación binaria, estima la probabilidad de pertenencia a una categoría basándose en los predictores.</a:t>
            </a:r>
          </a:p>
          <a:p>
            <a:pPr indent="-228600">
              <a:lnSpc>
                <a:spcPct val="90000"/>
              </a:lnSpc>
              <a:spcAft>
                <a:spcPts val="600"/>
              </a:spcAft>
              <a:buClr>
                <a:srgbClr val="0F3D3E"/>
              </a:buClr>
              <a:buFont typeface="Arial" panose="020B0604020202020204" pitchFamily="34" charset="0"/>
              <a:buChar char="•"/>
            </a:pPr>
            <a:endParaRPr lang="es-CO" sz="1600" dirty="0">
              <a:sym typeface="Albert Sans"/>
            </a:endParaRPr>
          </a:p>
          <a:p>
            <a:pPr indent="-228600">
              <a:lnSpc>
                <a:spcPct val="90000"/>
              </a:lnSpc>
              <a:spcAft>
                <a:spcPts val="600"/>
              </a:spcAft>
              <a:buClr>
                <a:srgbClr val="0F3D3E"/>
              </a:buClr>
              <a:buFont typeface="Arial" panose="020B0604020202020204" pitchFamily="34" charset="0"/>
              <a:buChar char="•"/>
            </a:pPr>
            <a:r>
              <a:rPr lang="es-CO" sz="1600" dirty="0">
                <a:sym typeface="Albert Sans"/>
              </a:rPr>
              <a:t>Se realizó una búsqueda de </a:t>
            </a:r>
            <a:r>
              <a:rPr lang="es-CO" sz="1600" dirty="0" err="1">
                <a:sym typeface="Albert Sans"/>
              </a:rPr>
              <a:t>hiperparámetros</a:t>
            </a:r>
            <a:r>
              <a:rPr lang="es-CO" sz="1600" dirty="0">
                <a:sym typeface="Albert Sans"/>
              </a:rPr>
              <a:t> óptimos mediante </a:t>
            </a:r>
            <a:r>
              <a:rPr lang="es-CO" sz="1600" dirty="0" err="1">
                <a:sym typeface="Albert Sans"/>
              </a:rPr>
              <a:t>GridSearchCV</a:t>
            </a:r>
            <a:r>
              <a:rPr lang="es-CO" sz="1600" dirty="0">
                <a:sym typeface="Albert Sans"/>
              </a:rPr>
              <a:t>, enfocándose en la regularización (parámetro 'C') y el algoritmo de optimización ('</a:t>
            </a:r>
            <a:r>
              <a:rPr lang="es-CO" sz="1600" dirty="0" err="1">
                <a:sym typeface="Albert Sans"/>
              </a:rPr>
              <a:t>solver</a:t>
            </a:r>
            <a:r>
              <a:rPr lang="es-CO" sz="1600" dirty="0">
                <a:sym typeface="Albert Sans"/>
              </a:rPr>
              <a:t>'). La regularización ayuda a evitar el sobreajuste, crucial en un contexto de datos desequilibrados.</a:t>
            </a:r>
          </a:p>
          <a:p>
            <a:pPr indent="-228600">
              <a:lnSpc>
                <a:spcPct val="90000"/>
              </a:lnSpc>
              <a:spcAft>
                <a:spcPts val="600"/>
              </a:spcAft>
              <a:buClr>
                <a:srgbClr val="0F3D3E"/>
              </a:buClr>
              <a:buFont typeface="Arial" panose="020B0604020202020204" pitchFamily="34" charset="0"/>
              <a:buChar char="•"/>
            </a:pPr>
            <a:endParaRPr lang="es-CO" sz="1600" dirty="0">
              <a:sym typeface="Albert Sans"/>
            </a:endParaRPr>
          </a:p>
          <a:p>
            <a:pPr indent="-228600">
              <a:lnSpc>
                <a:spcPct val="90000"/>
              </a:lnSpc>
              <a:spcAft>
                <a:spcPts val="600"/>
              </a:spcAft>
              <a:buClr>
                <a:srgbClr val="0F3D3E"/>
              </a:buClr>
              <a:buFont typeface="Arial" panose="020B0604020202020204" pitchFamily="34" charset="0"/>
              <a:buChar char="•"/>
            </a:pPr>
            <a:r>
              <a:rPr lang="es-CO" sz="1600" dirty="0">
                <a:sym typeface="Albert Sans"/>
              </a:rPr>
              <a:t>Posteriormente, se aplicó RFECV para seleccionar las características más relevantes, optimizando así el modelo. Con las características seleccionadas, el modelo se entrenó y evaluó usando la métrica ROC AUC, que es efectiva en escenarios con clases desbalanceadas.</a:t>
            </a:r>
          </a:p>
          <a:p>
            <a:pPr indent="-228600">
              <a:lnSpc>
                <a:spcPct val="90000"/>
              </a:lnSpc>
              <a:spcAft>
                <a:spcPts val="600"/>
              </a:spcAft>
              <a:buClr>
                <a:srgbClr val="0F3D3E"/>
              </a:buClr>
              <a:buFont typeface="Arial" panose="020B0604020202020204" pitchFamily="34" charset="0"/>
              <a:buChar char="•"/>
            </a:pPr>
            <a:r>
              <a:rPr lang="es-MX" sz="1600" dirty="0">
                <a:sym typeface="Albert Sans"/>
              </a:rPr>
              <a:t>mostró un AUC-ROC de 0.735 en el conjunto de entrenamiento y 0.728 en el conjunto de prueba, indicando una capacidad razonable para distinguir entre las clases y una capacidad de generalización aceptable.</a:t>
            </a:r>
            <a:endParaRPr lang="es-CO" sz="1600" dirty="0">
              <a:sym typeface="Albert Sans"/>
            </a:endParaRPr>
          </a:p>
          <a:p>
            <a:pPr indent="-228600">
              <a:lnSpc>
                <a:spcPct val="90000"/>
              </a:lnSpc>
              <a:spcAft>
                <a:spcPts val="600"/>
              </a:spcAft>
              <a:buClr>
                <a:srgbClr val="0F3D3E"/>
              </a:buClr>
              <a:buFont typeface="Arial" panose="020B0604020202020204" pitchFamily="34" charset="0"/>
              <a:buChar char="•"/>
            </a:pPr>
            <a:endParaRPr lang="es-CO" sz="1600" dirty="0">
              <a:sym typeface="Albert Sans"/>
            </a:endParaRPr>
          </a:p>
        </p:txBody>
      </p:sp>
      <p:pic>
        <p:nvPicPr>
          <p:cNvPr id="8194" name="Picture 2">
            <a:extLst>
              <a:ext uri="{FF2B5EF4-FFF2-40B4-BE49-F238E27FC236}">
                <a16:creationId xmlns:a16="http://schemas.microsoft.com/office/drawing/2014/main" id="{CCFDC6BF-EA4A-1CD1-4B09-F125F65D70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832" b="1"/>
          <a:stretch/>
        </p:blipFill>
        <p:spPr bwMode="auto">
          <a:xfrm>
            <a:off x="5089243" y="877413"/>
            <a:ext cx="6222628" cy="5043096"/>
          </a:xfrm>
          <a:prstGeom prst="rect">
            <a:avLst/>
          </a:prstGeom>
          <a:noFill/>
          <a:extLst>
            <a:ext uri="{909E8E84-426E-40DD-AFC4-6F175D3DCCD1}">
              <a14:hiddenFill xmlns:a14="http://schemas.microsoft.com/office/drawing/2010/main">
                <a:solidFill>
                  <a:srgbClr val="FFFFFF"/>
                </a:solidFill>
              </a14:hiddenFill>
            </a:ext>
          </a:extLst>
        </p:spPr>
      </p:pic>
      <p:grpSp>
        <p:nvGrpSpPr>
          <p:cNvPr id="8199" name="Group 8198">
            <a:extLst>
              <a:ext uri="{FF2B5EF4-FFF2-40B4-BE49-F238E27FC236}">
                <a16:creationId xmlns:a16="http://schemas.microsoft.com/office/drawing/2014/main" id="{3AFCAD34-1AFC-BC1A-F6B2-C34C63912E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89243" y="5858828"/>
            <a:ext cx="6226463" cy="123363"/>
            <a:chOff x="7015162" y="5858828"/>
            <a:chExt cx="4300544" cy="123363"/>
          </a:xfrm>
        </p:grpSpPr>
        <p:sp>
          <p:nvSpPr>
            <p:cNvPr id="8200" name="Rectangle 8199">
              <a:extLst>
                <a:ext uri="{FF2B5EF4-FFF2-40B4-BE49-F238E27FC236}">
                  <a16:creationId xmlns:a16="http://schemas.microsoft.com/office/drawing/2014/main" id="{1129F4A2-3705-CF87-3DDA-AF9CE9389B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03753" y="3770237"/>
              <a:ext cx="123362" cy="4300544"/>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1" name="Rectangle 8200">
              <a:extLst>
                <a:ext uri="{FF2B5EF4-FFF2-40B4-BE49-F238E27FC236}">
                  <a16:creationId xmlns:a16="http://schemas.microsoft.com/office/drawing/2014/main" id="{891B1028-FC76-5583-3A1F-5815A7DCF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09789" y="4876274"/>
              <a:ext cx="123362" cy="2088471"/>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30401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38"/>
        <p:cNvGrpSpPr/>
        <p:nvPr/>
      </p:nvGrpSpPr>
      <p:grpSpPr>
        <a:xfrm>
          <a:off x="0" y="0"/>
          <a:ext cx="0" cy="0"/>
          <a:chOff x="0" y="0"/>
          <a:chExt cx="0" cy="0"/>
        </a:xfrm>
      </p:grpSpPr>
      <p:sp>
        <p:nvSpPr>
          <p:cNvPr id="439" name="Google Shape;439;p50"/>
          <p:cNvSpPr txBox="1">
            <a:spLocks noGrp="1"/>
          </p:cNvSpPr>
          <p:nvPr>
            <p:ph type="title"/>
          </p:nvPr>
        </p:nvSpPr>
        <p:spPr>
          <a:xfrm>
            <a:off x="7910284" y="306955"/>
            <a:ext cx="3397017" cy="569737"/>
          </a:xfrm>
          <a:prstGeom prst="rect">
            <a:avLst/>
          </a:prstGeom>
        </p:spPr>
        <p:txBody>
          <a:bodyPr spcFirstLastPara="1" vert="horz" lIns="91440" tIns="45720" rIns="91440" bIns="45720" rtlCol="0" anchor="b" anchorCtr="0">
            <a:normAutofit/>
          </a:bodyPr>
          <a:lstStyle/>
          <a:p>
            <a:pPr>
              <a:spcBef>
                <a:spcPct val="0"/>
              </a:spcBef>
            </a:pPr>
            <a:r>
              <a:rPr lang="en-US" sz="3200" dirty="0" err="1"/>
              <a:t>Modelo</a:t>
            </a:r>
            <a:r>
              <a:rPr lang="en-US" sz="3200" dirty="0"/>
              <a:t> </a:t>
            </a:r>
            <a:r>
              <a:rPr lang="en-US" sz="3200" dirty="0" err="1"/>
              <a:t>XGBoost</a:t>
            </a:r>
            <a:endParaRPr lang="en-US" sz="3200" dirty="0"/>
          </a:p>
        </p:txBody>
      </p:sp>
      <p:pic>
        <p:nvPicPr>
          <p:cNvPr id="9265" name="Picture 49">
            <a:extLst>
              <a:ext uri="{FF2B5EF4-FFF2-40B4-BE49-F238E27FC236}">
                <a16:creationId xmlns:a16="http://schemas.microsoft.com/office/drawing/2014/main" id="{B1ED5AB2-BD7B-A829-A01A-A90C691DEC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 b="45"/>
          <a:stretch/>
        </p:blipFill>
        <p:spPr bwMode="auto">
          <a:xfrm>
            <a:off x="884698" y="877413"/>
            <a:ext cx="6406903" cy="5043096"/>
          </a:xfrm>
          <a:prstGeom prst="rect">
            <a:avLst/>
          </a:prstGeom>
          <a:noFill/>
          <a:extLst>
            <a:ext uri="{909E8E84-426E-40DD-AFC4-6F175D3DCCD1}">
              <a14:hiddenFill xmlns:a14="http://schemas.microsoft.com/office/drawing/2010/main">
                <a:solidFill>
                  <a:srgbClr val="FFFFFF"/>
                </a:solidFill>
              </a14:hiddenFill>
            </a:ext>
          </a:extLst>
        </p:spPr>
      </p:pic>
      <p:grpSp>
        <p:nvGrpSpPr>
          <p:cNvPr id="9274" name="Group 9273">
            <a:extLst>
              <a:ext uri="{FF2B5EF4-FFF2-40B4-BE49-F238E27FC236}">
                <a16:creationId xmlns:a16="http://schemas.microsoft.com/office/drawing/2014/main" id="{BE589684-54CA-64D8-C963-5F19FF75BF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4697" y="5858828"/>
            <a:ext cx="6406903" cy="123363"/>
            <a:chOff x="7015162" y="5858828"/>
            <a:chExt cx="4300544" cy="123363"/>
          </a:xfrm>
        </p:grpSpPr>
        <p:sp>
          <p:nvSpPr>
            <p:cNvPr id="9275" name="Rectangle 9274">
              <a:extLst>
                <a:ext uri="{FF2B5EF4-FFF2-40B4-BE49-F238E27FC236}">
                  <a16:creationId xmlns:a16="http://schemas.microsoft.com/office/drawing/2014/main" id="{9B56B8E8-B789-DA4D-E4BE-03FA3165B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03753" y="3770237"/>
              <a:ext cx="123362" cy="4300544"/>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76" name="Rectangle 9275">
              <a:extLst>
                <a:ext uri="{FF2B5EF4-FFF2-40B4-BE49-F238E27FC236}">
                  <a16:creationId xmlns:a16="http://schemas.microsoft.com/office/drawing/2014/main" id="{2255D907-377D-0DF9-B4A4-4B44C46FB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09789" y="4876274"/>
              <a:ext cx="123362" cy="2088471"/>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2" name="Google Shape;442;p50"/>
          <p:cNvSpPr txBox="1"/>
          <p:nvPr/>
        </p:nvSpPr>
        <p:spPr>
          <a:xfrm>
            <a:off x="7910284" y="938212"/>
            <a:ext cx="3405415" cy="5043096"/>
          </a:xfrm>
          <a:prstGeom prst="rect">
            <a:avLst/>
          </a:prstGeom>
        </p:spPr>
        <p:txBody>
          <a:bodyPr spcFirstLastPara="1" vert="horz" lIns="91440" tIns="45720" rIns="91440" bIns="45720" rtlCol="0" anchor="t" anchorCtr="0">
            <a:normAutofit fontScale="92500" lnSpcReduction="20000"/>
          </a:bodyPr>
          <a:lstStyle/>
          <a:p>
            <a:pPr indent="-228600">
              <a:lnSpc>
                <a:spcPct val="90000"/>
              </a:lnSpc>
              <a:spcAft>
                <a:spcPts val="600"/>
              </a:spcAft>
              <a:buClr>
                <a:srgbClr val="0F3D3E"/>
              </a:buClr>
              <a:buFont typeface="Arial" panose="020B0604020202020204" pitchFamily="34" charset="0"/>
              <a:buChar char="•"/>
            </a:pPr>
            <a:r>
              <a:rPr lang="en-US" sz="1600" dirty="0" err="1">
                <a:sym typeface="Albert Sans"/>
              </a:rPr>
              <a:t>XGBoost</a:t>
            </a:r>
            <a:r>
              <a:rPr lang="en-US" sz="1600" dirty="0">
                <a:sym typeface="Albert Sans"/>
              </a:rPr>
              <a:t> Classifier se </a:t>
            </a:r>
            <a:r>
              <a:rPr lang="en-US" sz="1600" dirty="0" err="1">
                <a:sym typeface="Albert Sans"/>
              </a:rPr>
              <a:t>destaca</a:t>
            </a:r>
            <a:r>
              <a:rPr lang="en-US" sz="1600" dirty="0">
                <a:sym typeface="Albert Sans"/>
              </a:rPr>
              <a:t> </a:t>
            </a:r>
            <a:r>
              <a:rPr lang="en-US" sz="1600" dirty="0" err="1">
                <a:sym typeface="Albert Sans"/>
              </a:rPr>
              <a:t>por</a:t>
            </a:r>
            <a:r>
              <a:rPr lang="en-US" sz="1600" dirty="0">
                <a:sym typeface="Albert Sans"/>
              </a:rPr>
              <a:t> </a:t>
            </a:r>
            <a:r>
              <a:rPr lang="en-US" sz="1600" dirty="0" err="1">
                <a:sym typeface="Albert Sans"/>
              </a:rPr>
              <a:t>su</a:t>
            </a:r>
            <a:r>
              <a:rPr lang="en-US" sz="1600" dirty="0">
                <a:sym typeface="Albert Sans"/>
              </a:rPr>
              <a:t> </a:t>
            </a:r>
            <a:r>
              <a:rPr lang="en-US" sz="1600" dirty="0" err="1">
                <a:sym typeface="Albert Sans"/>
              </a:rPr>
              <a:t>eficiencia</a:t>
            </a:r>
            <a:r>
              <a:rPr lang="en-US" sz="1600" dirty="0">
                <a:sym typeface="Albert Sans"/>
              </a:rPr>
              <a:t> y </a:t>
            </a:r>
            <a:r>
              <a:rPr lang="en-US" sz="1600" dirty="0" err="1">
                <a:sym typeface="Albert Sans"/>
              </a:rPr>
              <a:t>precisión</a:t>
            </a:r>
            <a:r>
              <a:rPr lang="en-US" sz="1600" dirty="0">
                <a:sym typeface="Albert Sans"/>
              </a:rPr>
              <a:t>. </a:t>
            </a:r>
            <a:r>
              <a:rPr lang="en-US" sz="1600" dirty="0" err="1">
                <a:sym typeface="Albert Sans"/>
              </a:rPr>
              <a:t>XGBoost</a:t>
            </a:r>
            <a:r>
              <a:rPr lang="en-US" sz="1600" dirty="0">
                <a:sym typeface="Albert Sans"/>
              </a:rPr>
              <a:t>, </a:t>
            </a:r>
            <a:r>
              <a:rPr lang="en-US" sz="1600" dirty="0" err="1">
                <a:sym typeface="Albert Sans"/>
              </a:rPr>
              <a:t>basado</a:t>
            </a:r>
            <a:r>
              <a:rPr lang="en-US" sz="1600" dirty="0">
                <a:sym typeface="Albert Sans"/>
              </a:rPr>
              <a:t> </a:t>
            </a:r>
            <a:r>
              <a:rPr lang="en-US" sz="1600" dirty="0" err="1">
                <a:sym typeface="Albert Sans"/>
              </a:rPr>
              <a:t>en</a:t>
            </a:r>
            <a:r>
              <a:rPr lang="en-US" sz="1600" dirty="0">
                <a:sym typeface="Albert Sans"/>
              </a:rPr>
              <a:t> </a:t>
            </a:r>
            <a:r>
              <a:rPr lang="en-US" sz="1600" dirty="0" err="1">
                <a:sym typeface="Albert Sans"/>
              </a:rPr>
              <a:t>árboles</a:t>
            </a:r>
            <a:r>
              <a:rPr lang="en-US" sz="1600" dirty="0">
                <a:sym typeface="Albert Sans"/>
              </a:rPr>
              <a:t> de </a:t>
            </a:r>
            <a:r>
              <a:rPr lang="en-US" sz="1600" dirty="0" err="1">
                <a:sym typeface="Albert Sans"/>
              </a:rPr>
              <a:t>decisión</a:t>
            </a:r>
            <a:r>
              <a:rPr lang="en-US" sz="1600" dirty="0">
                <a:sym typeface="Albert Sans"/>
              </a:rPr>
              <a:t>, </a:t>
            </a:r>
            <a:r>
              <a:rPr lang="en-US" sz="1600" dirty="0" err="1">
                <a:sym typeface="Albert Sans"/>
              </a:rPr>
              <a:t>mejora</a:t>
            </a:r>
            <a:r>
              <a:rPr lang="en-US" sz="1600" dirty="0">
                <a:sym typeface="Albert Sans"/>
              </a:rPr>
              <a:t> </a:t>
            </a:r>
            <a:r>
              <a:rPr lang="en-US" sz="1600" dirty="0" err="1">
                <a:sym typeface="Albert Sans"/>
              </a:rPr>
              <a:t>su</a:t>
            </a:r>
            <a:r>
              <a:rPr lang="en-US" sz="1600" dirty="0">
                <a:sym typeface="Albert Sans"/>
              </a:rPr>
              <a:t> </a:t>
            </a:r>
            <a:r>
              <a:rPr lang="en-US" sz="1600" dirty="0" err="1">
                <a:sym typeface="Albert Sans"/>
              </a:rPr>
              <a:t>rendimiento</a:t>
            </a:r>
            <a:r>
              <a:rPr lang="en-US" sz="1600" dirty="0">
                <a:sym typeface="Albert Sans"/>
              </a:rPr>
              <a:t> a </a:t>
            </a:r>
            <a:r>
              <a:rPr lang="en-US" sz="1600" dirty="0" err="1">
                <a:sym typeface="Albert Sans"/>
              </a:rPr>
              <a:t>través</a:t>
            </a:r>
            <a:r>
              <a:rPr lang="en-US" sz="1600" dirty="0">
                <a:sym typeface="Albert Sans"/>
              </a:rPr>
              <a:t> del 'boosting', </a:t>
            </a:r>
            <a:r>
              <a:rPr lang="en-US" sz="1600" dirty="0" err="1">
                <a:sym typeface="Albert Sans"/>
              </a:rPr>
              <a:t>corrigiendo</a:t>
            </a:r>
            <a:r>
              <a:rPr lang="en-US" sz="1600" dirty="0">
                <a:sym typeface="Albert Sans"/>
              </a:rPr>
              <a:t> </a:t>
            </a:r>
            <a:r>
              <a:rPr lang="en-US" sz="1600" dirty="0" err="1">
                <a:sym typeface="Albert Sans"/>
              </a:rPr>
              <a:t>errores</a:t>
            </a:r>
            <a:r>
              <a:rPr lang="en-US" sz="1600" dirty="0">
                <a:sym typeface="Albert Sans"/>
              </a:rPr>
              <a:t> de </a:t>
            </a:r>
            <a:r>
              <a:rPr lang="en-US" sz="1600" dirty="0" err="1">
                <a:sym typeface="Albert Sans"/>
              </a:rPr>
              <a:t>árboles</a:t>
            </a:r>
            <a:r>
              <a:rPr lang="en-US" sz="1600" dirty="0">
                <a:sym typeface="Albert Sans"/>
              </a:rPr>
              <a:t> </a:t>
            </a:r>
            <a:r>
              <a:rPr lang="en-US" sz="1600" dirty="0" err="1">
                <a:sym typeface="Albert Sans"/>
              </a:rPr>
              <a:t>anteriores</a:t>
            </a:r>
            <a:r>
              <a:rPr lang="en-US" sz="1600" dirty="0">
                <a:sym typeface="Albert Sans"/>
              </a:rPr>
              <a:t> </a:t>
            </a:r>
            <a:r>
              <a:rPr lang="en-US" sz="1600" dirty="0" err="1">
                <a:sym typeface="Albert Sans"/>
              </a:rPr>
              <a:t>en</a:t>
            </a:r>
            <a:r>
              <a:rPr lang="en-US" sz="1600" dirty="0">
                <a:sym typeface="Albert Sans"/>
              </a:rPr>
              <a:t> </a:t>
            </a:r>
            <a:r>
              <a:rPr lang="en-US" sz="1600" dirty="0" err="1">
                <a:sym typeface="Albert Sans"/>
              </a:rPr>
              <a:t>cada</a:t>
            </a:r>
            <a:r>
              <a:rPr lang="en-US" sz="1600" dirty="0">
                <a:sym typeface="Albert Sans"/>
              </a:rPr>
              <a:t> </a:t>
            </a:r>
            <a:r>
              <a:rPr lang="en-US" sz="1600" dirty="0" err="1">
                <a:sym typeface="Albert Sans"/>
              </a:rPr>
              <a:t>iteración</a:t>
            </a:r>
            <a:r>
              <a:rPr lang="en-US" sz="1600" dirty="0">
                <a:sym typeface="Albert Sans"/>
              </a:rPr>
              <a:t>.</a:t>
            </a:r>
          </a:p>
          <a:p>
            <a:pPr indent="-228600">
              <a:lnSpc>
                <a:spcPct val="90000"/>
              </a:lnSpc>
              <a:spcAft>
                <a:spcPts val="600"/>
              </a:spcAft>
              <a:buClr>
                <a:srgbClr val="0F3D3E"/>
              </a:buClr>
              <a:buFont typeface="Arial" panose="020B0604020202020204" pitchFamily="34" charset="0"/>
              <a:buChar char="•"/>
            </a:pPr>
            <a:r>
              <a:rPr lang="en-US" sz="1600" dirty="0">
                <a:sym typeface="Albert Sans"/>
              </a:rPr>
              <a:t>Dado </a:t>
            </a:r>
            <a:r>
              <a:rPr lang="en-US" sz="1600" dirty="0" err="1">
                <a:sym typeface="Albert Sans"/>
              </a:rPr>
              <a:t>el</a:t>
            </a:r>
            <a:r>
              <a:rPr lang="en-US" sz="1600" dirty="0">
                <a:sym typeface="Albert Sans"/>
              </a:rPr>
              <a:t> </a:t>
            </a:r>
            <a:r>
              <a:rPr lang="en-US" sz="1600" dirty="0" err="1">
                <a:sym typeface="Albert Sans"/>
              </a:rPr>
              <a:t>desequilibrio</a:t>
            </a:r>
            <a:r>
              <a:rPr lang="en-US" sz="1600" dirty="0">
                <a:sym typeface="Albert Sans"/>
              </a:rPr>
              <a:t> de </a:t>
            </a:r>
            <a:r>
              <a:rPr lang="en-US" sz="1600" dirty="0" err="1">
                <a:sym typeface="Albert Sans"/>
              </a:rPr>
              <a:t>clases</a:t>
            </a:r>
            <a:r>
              <a:rPr lang="en-US" sz="1600" dirty="0">
                <a:sym typeface="Albert Sans"/>
              </a:rPr>
              <a:t> </a:t>
            </a:r>
            <a:r>
              <a:rPr lang="en-US" sz="1600" dirty="0" err="1">
                <a:sym typeface="Albert Sans"/>
              </a:rPr>
              <a:t>en</a:t>
            </a:r>
            <a:r>
              <a:rPr lang="en-US" sz="1600" dirty="0">
                <a:sym typeface="Albert Sans"/>
              </a:rPr>
              <a:t> </a:t>
            </a:r>
            <a:r>
              <a:rPr lang="en-US" sz="1600" dirty="0" err="1">
                <a:sym typeface="Albert Sans"/>
              </a:rPr>
              <a:t>los</a:t>
            </a:r>
            <a:r>
              <a:rPr lang="en-US" sz="1600" dirty="0">
                <a:sym typeface="Albert Sans"/>
              </a:rPr>
              <a:t> </a:t>
            </a:r>
            <a:r>
              <a:rPr lang="en-US" sz="1600" dirty="0" err="1">
                <a:sym typeface="Albert Sans"/>
              </a:rPr>
              <a:t>datos</a:t>
            </a:r>
            <a:r>
              <a:rPr lang="en-US" sz="1600" dirty="0">
                <a:sym typeface="Albert Sans"/>
              </a:rPr>
              <a:t>, se </a:t>
            </a:r>
            <a:r>
              <a:rPr lang="en-US" sz="1600" dirty="0" err="1">
                <a:sym typeface="Albert Sans"/>
              </a:rPr>
              <a:t>ajustó</a:t>
            </a:r>
            <a:r>
              <a:rPr lang="en-US" sz="1600" dirty="0">
                <a:sym typeface="Albert Sans"/>
              </a:rPr>
              <a:t> </a:t>
            </a:r>
            <a:r>
              <a:rPr lang="en-US" sz="1600" dirty="0" err="1">
                <a:sym typeface="Albert Sans"/>
              </a:rPr>
              <a:t>el</a:t>
            </a:r>
            <a:r>
              <a:rPr lang="en-US" sz="1600" dirty="0">
                <a:sym typeface="Albert Sans"/>
              </a:rPr>
              <a:t> </a:t>
            </a:r>
            <a:r>
              <a:rPr lang="en-US" sz="1600" dirty="0" err="1">
                <a:sym typeface="Albert Sans"/>
              </a:rPr>
              <a:t>parámetro</a:t>
            </a:r>
            <a:r>
              <a:rPr lang="en-US" sz="1600" dirty="0">
                <a:sym typeface="Albert Sans"/>
              </a:rPr>
              <a:t> '</a:t>
            </a:r>
            <a:r>
              <a:rPr lang="en-US" sz="1600" dirty="0" err="1">
                <a:sym typeface="Albert Sans"/>
              </a:rPr>
              <a:t>scale_pos_weight</a:t>
            </a:r>
            <a:r>
              <a:rPr lang="en-US" sz="1600" dirty="0">
                <a:sym typeface="Albert Sans"/>
              </a:rPr>
              <a:t>' para </a:t>
            </a:r>
            <a:r>
              <a:rPr lang="en-US" sz="1600" dirty="0" err="1">
                <a:sym typeface="Albert Sans"/>
              </a:rPr>
              <a:t>equilibrar</a:t>
            </a:r>
            <a:r>
              <a:rPr lang="en-US" sz="1600" dirty="0">
                <a:sym typeface="Albert Sans"/>
              </a:rPr>
              <a:t> la </a:t>
            </a:r>
            <a:r>
              <a:rPr lang="en-US" sz="1600" dirty="0" err="1">
                <a:sym typeface="Albert Sans"/>
              </a:rPr>
              <a:t>influencia</a:t>
            </a:r>
            <a:r>
              <a:rPr lang="en-US" sz="1600" dirty="0">
                <a:sym typeface="Albert Sans"/>
              </a:rPr>
              <a:t> de las </a:t>
            </a:r>
            <a:r>
              <a:rPr lang="en-US" sz="1600" dirty="0" err="1">
                <a:sym typeface="Albert Sans"/>
              </a:rPr>
              <a:t>clases</a:t>
            </a:r>
            <a:r>
              <a:rPr lang="en-US" sz="1600" dirty="0">
                <a:sym typeface="Albert Sans"/>
              </a:rPr>
              <a:t> </a:t>
            </a:r>
            <a:r>
              <a:rPr lang="en-US" sz="1600" dirty="0" err="1">
                <a:sym typeface="Albert Sans"/>
              </a:rPr>
              <a:t>en</a:t>
            </a:r>
            <a:r>
              <a:rPr lang="en-US" sz="1600" dirty="0">
                <a:sym typeface="Albert Sans"/>
              </a:rPr>
              <a:t> </a:t>
            </a:r>
            <a:r>
              <a:rPr lang="en-US" sz="1600" dirty="0" err="1">
                <a:sym typeface="Albert Sans"/>
              </a:rPr>
              <a:t>el</a:t>
            </a:r>
            <a:r>
              <a:rPr lang="en-US" sz="1600" dirty="0">
                <a:sym typeface="Albert Sans"/>
              </a:rPr>
              <a:t> </a:t>
            </a:r>
            <a:r>
              <a:rPr lang="en-US" sz="1600" dirty="0" err="1">
                <a:sym typeface="Albert Sans"/>
              </a:rPr>
              <a:t>entrenamiento</a:t>
            </a:r>
            <a:r>
              <a:rPr lang="en-US" sz="1600" dirty="0">
                <a:sym typeface="Albert Sans"/>
              </a:rPr>
              <a:t>. Este </a:t>
            </a:r>
            <a:r>
              <a:rPr lang="en-US" sz="1600" dirty="0" err="1">
                <a:sym typeface="Albert Sans"/>
              </a:rPr>
              <a:t>ajuste</a:t>
            </a:r>
            <a:r>
              <a:rPr lang="en-US" sz="1600" dirty="0">
                <a:sym typeface="Albert Sans"/>
              </a:rPr>
              <a:t> es crucial para </a:t>
            </a:r>
            <a:r>
              <a:rPr lang="en-US" sz="1600" dirty="0" err="1">
                <a:sym typeface="Albert Sans"/>
              </a:rPr>
              <a:t>mejorar</a:t>
            </a:r>
            <a:r>
              <a:rPr lang="en-US" sz="1600" dirty="0">
                <a:sym typeface="Albert Sans"/>
              </a:rPr>
              <a:t> la </a:t>
            </a:r>
            <a:r>
              <a:rPr lang="en-US" sz="1600" dirty="0" err="1">
                <a:sym typeface="Albert Sans"/>
              </a:rPr>
              <a:t>detección</a:t>
            </a:r>
            <a:r>
              <a:rPr lang="en-US" sz="1600" dirty="0">
                <a:sym typeface="Albert Sans"/>
              </a:rPr>
              <a:t> de la </a:t>
            </a:r>
            <a:r>
              <a:rPr lang="en-US" sz="1600" dirty="0" err="1">
                <a:sym typeface="Albert Sans"/>
              </a:rPr>
              <a:t>clase</a:t>
            </a:r>
            <a:r>
              <a:rPr lang="en-US" sz="1600" dirty="0">
                <a:sym typeface="Albert Sans"/>
              </a:rPr>
              <a:t> </a:t>
            </a:r>
            <a:r>
              <a:rPr lang="en-US" sz="1600" dirty="0" err="1">
                <a:sym typeface="Albert Sans"/>
              </a:rPr>
              <a:t>minoritaria</a:t>
            </a:r>
            <a:r>
              <a:rPr lang="en-US" sz="1600" dirty="0">
                <a:sym typeface="Albert Sans"/>
              </a:rPr>
              <a:t>, </a:t>
            </a:r>
            <a:r>
              <a:rPr lang="en-US" sz="1600" dirty="0" err="1">
                <a:sym typeface="Albert Sans"/>
              </a:rPr>
              <a:t>en</a:t>
            </a:r>
            <a:r>
              <a:rPr lang="en-US" sz="1600" dirty="0">
                <a:sym typeface="Albert Sans"/>
              </a:rPr>
              <a:t> </a:t>
            </a:r>
            <a:r>
              <a:rPr lang="en-US" sz="1600" dirty="0" err="1">
                <a:sym typeface="Albert Sans"/>
              </a:rPr>
              <a:t>este</a:t>
            </a:r>
            <a:r>
              <a:rPr lang="en-US" sz="1600" dirty="0">
                <a:sym typeface="Albert Sans"/>
              </a:rPr>
              <a:t> </a:t>
            </a:r>
            <a:r>
              <a:rPr lang="en-US" sz="1600" dirty="0" err="1">
                <a:sym typeface="Albert Sans"/>
              </a:rPr>
              <a:t>caso</a:t>
            </a:r>
            <a:r>
              <a:rPr lang="en-US" sz="1600" dirty="0">
                <a:sym typeface="Albert Sans"/>
              </a:rPr>
              <a:t>, </a:t>
            </a:r>
            <a:r>
              <a:rPr lang="en-US" sz="1600" dirty="0" err="1">
                <a:sym typeface="Albert Sans"/>
              </a:rPr>
              <a:t>los</a:t>
            </a:r>
            <a:r>
              <a:rPr lang="en-US" sz="1600" dirty="0">
                <a:sym typeface="Albert Sans"/>
              </a:rPr>
              <a:t> </a:t>
            </a:r>
            <a:r>
              <a:rPr lang="en-US" sz="1600" dirty="0" err="1">
                <a:sym typeface="Albert Sans"/>
              </a:rPr>
              <a:t>incumplimientos</a:t>
            </a:r>
            <a:r>
              <a:rPr lang="en-US" sz="1600" dirty="0">
                <a:sym typeface="Albert Sans"/>
              </a:rPr>
              <a:t>.</a:t>
            </a:r>
          </a:p>
          <a:p>
            <a:pPr indent="-228600">
              <a:lnSpc>
                <a:spcPct val="90000"/>
              </a:lnSpc>
              <a:spcAft>
                <a:spcPts val="600"/>
              </a:spcAft>
              <a:buClr>
                <a:srgbClr val="0F3D3E"/>
              </a:buClr>
              <a:buFont typeface="Arial" panose="020B0604020202020204" pitchFamily="34" charset="0"/>
              <a:buChar char="•"/>
            </a:pPr>
            <a:r>
              <a:rPr lang="en-US" sz="1600" dirty="0">
                <a:sym typeface="Albert Sans"/>
              </a:rPr>
              <a:t>La </a:t>
            </a:r>
            <a:r>
              <a:rPr lang="en-US" sz="1600" dirty="0" err="1">
                <a:sym typeface="Albert Sans"/>
              </a:rPr>
              <a:t>optimización</a:t>
            </a:r>
            <a:r>
              <a:rPr lang="en-US" sz="1600" dirty="0">
                <a:sym typeface="Albert Sans"/>
              </a:rPr>
              <a:t> del </a:t>
            </a:r>
            <a:r>
              <a:rPr lang="en-US" sz="1600" dirty="0" err="1">
                <a:sym typeface="Albert Sans"/>
              </a:rPr>
              <a:t>modelo</a:t>
            </a:r>
            <a:r>
              <a:rPr lang="en-US" sz="1600" dirty="0">
                <a:sym typeface="Albert Sans"/>
              </a:rPr>
              <a:t> </a:t>
            </a:r>
            <a:r>
              <a:rPr lang="en-US" sz="1600" dirty="0" err="1">
                <a:sym typeface="Albert Sans"/>
              </a:rPr>
              <a:t>comenzó</a:t>
            </a:r>
            <a:r>
              <a:rPr lang="en-US" sz="1600" dirty="0">
                <a:sym typeface="Albert Sans"/>
              </a:rPr>
              <a:t> con la </a:t>
            </a:r>
            <a:r>
              <a:rPr lang="en-US" sz="1600" dirty="0" err="1">
                <a:sym typeface="Albert Sans"/>
              </a:rPr>
              <a:t>selección</a:t>
            </a:r>
            <a:r>
              <a:rPr lang="en-US" sz="1600" dirty="0">
                <a:sym typeface="Albert Sans"/>
              </a:rPr>
              <a:t> de </a:t>
            </a:r>
            <a:r>
              <a:rPr lang="en-US" sz="1600" dirty="0" err="1">
                <a:sym typeface="Albert Sans"/>
              </a:rPr>
              <a:t>hiperparámetros</a:t>
            </a:r>
            <a:r>
              <a:rPr lang="en-US" sz="1600" dirty="0">
                <a:sym typeface="Albert Sans"/>
              </a:rPr>
              <a:t> </a:t>
            </a:r>
            <a:r>
              <a:rPr lang="en-US" sz="1600" dirty="0" err="1">
                <a:sym typeface="Albert Sans"/>
              </a:rPr>
              <a:t>mediante</a:t>
            </a:r>
            <a:r>
              <a:rPr lang="en-US" sz="1600" dirty="0">
                <a:sym typeface="Albert Sans"/>
              </a:rPr>
              <a:t> </a:t>
            </a:r>
            <a:r>
              <a:rPr lang="en-US" sz="1600" dirty="0" err="1">
                <a:sym typeface="Albert Sans"/>
              </a:rPr>
              <a:t>GridSearchCV</a:t>
            </a:r>
            <a:r>
              <a:rPr lang="en-US" sz="1600" dirty="0">
                <a:sym typeface="Albert Sans"/>
              </a:rPr>
              <a:t>, </a:t>
            </a:r>
            <a:r>
              <a:rPr lang="en-US" sz="1600" dirty="0" err="1">
                <a:sym typeface="Albert Sans"/>
              </a:rPr>
              <a:t>enfocándose</a:t>
            </a:r>
            <a:r>
              <a:rPr lang="en-US" sz="1600" dirty="0">
                <a:sym typeface="Albert Sans"/>
              </a:rPr>
              <a:t> </a:t>
            </a:r>
            <a:r>
              <a:rPr lang="en-US" sz="1600" dirty="0" err="1">
                <a:sym typeface="Albert Sans"/>
              </a:rPr>
              <a:t>en</a:t>
            </a:r>
            <a:r>
              <a:rPr lang="en-US" sz="1600" dirty="0">
                <a:sym typeface="Albert Sans"/>
              </a:rPr>
              <a:t> '</a:t>
            </a:r>
            <a:r>
              <a:rPr lang="en-US" sz="1600" dirty="0" err="1">
                <a:sym typeface="Albert Sans"/>
              </a:rPr>
              <a:t>n_estimators</a:t>
            </a:r>
            <a:r>
              <a:rPr lang="en-US" sz="1600" dirty="0">
                <a:sym typeface="Albert Sans"/>
              </a:rPr>
              <a:t>', '</a:t>
            </a:r>
            <a:r>
              <a:rPr lang="en-US" sz="1600" dirty="0" err="1">
                <a:sym typeface="Albert Sans"/>
              </a:rPr>
              <a:t>learning_rate</a:t>
            </a:r>
            <a:r>
              <a:rPr lang="en-US" sz="1600" dirty="0">
                <a:sym typeface="Albert Sans"/>
              </a:rPr>
              <a:t>' y '</a:t>
            </a:r>
            <a:r>
              <a:rPr lang="en-US" sz="1600" dirty="0" err="1">
                <a:sym typeface="Albert Sans"/>
              </a:rPr>
              <a:t>max_depth</a:t>
            </a:r>
            <a:r>
              <a:rPr lang="en-US" sz="1600" dirty="0">
                <a:sym typeface="Albert Sans"/>
              </a:rPr>
              <a:t>'. </a:t>
            </a:r>
            <a:r>
              <a:rPr lang="en-US" sz="1600" dirty="0" err="1">
                <a:sym typeface="Albert Sans"/>
              </a:rPr>
              <a:t>Estos</a:t>
            </a:r>
            <a:r>
              <a:rPr lang="en-US" sz="1600" dirty="0">
                <a:sym typeface="Albert Sans"/>
              </a:rPr>
              <a:t> </a:t>
            </a:r>
            <a:r>
              <a:rPr lang="en-US" sz="1600" dirty="0" err="1">
                <a:sym typeface="Albert Sans"/>
              </a:rPr>
              <a:t>hiperparámetros</a:t>
            </a:r>
            <a:r>
              <a:rPr lang="en-US" sz="1600" dirty="0">
                <a:sym typeface="Albert Sans"/>
              </a:rPr>
              <a:t> </a:t>
            </a:r>
            <a:r>
              <a:rPr lang="en-US" sz="1600" dirty="0" err="1">
                <a:sym typeface="Albert Sans"/>
              </a:rPr>
              <a:t>controlan</a:t>
            </a:r>
            <a:r>
              <a:rPr lang="en-US" sz="1600" dirty="0">
                <a:sym typeface="Albert Sans"/>
              </a:rPr>
              <a:t> la </a:t>
            </a:r>
            <a:r>
              <a:rPr lang="en-US" sz="1600" dirty="0" err="1">
                <a:sym typeface="Albert Sans"/>
              </a:rPr>
              <a:t>complejidad</a:t>
            </a:r>
            <a:r>
              <a:rPr lang="en-US" sz="1600" dirty="0">
                <a:sym typeface="Albert Sans"/>
              </a:rPr>
              <a:t> del </a:t>
            </a:r>
            <a:r>
              <a:rPr lang="en-US" sz="1600" dirty="0" err="1">
                <a:sym typeface="Albert Sans"/>
              </a:rPr>
              <a:t>modelo</a:t>
            </a:r>
            <a:r>
              <a:rPr lang="en-US" sz="1600" dirty="0">
                <a:sym typeface="Albert Sans"/>
              </a:rPr>
              <a:t> y </a:t>
            </a:r>
            <a:r>
              <a:rPr lang="en-US" sz="1600" dirty="0" err="1">
                <a:sym typeface="Albert Sans"/>
              </a:rPr>
              <a:t>previenen</a:t>
            </a:r>
            <a:r>
              <a:rPr lang="en-US" sz="1600" dirty="0">
                <a:sym typeface="Albert Sans"/>
              </a:rPr>
              <a:t> </a:t>
            </a:r>
            <a:r>
              <a:rPr lang="en-US" sz="1600" dirty="0" err="1">
                <a:sym typeface="Albert Sans"/>
              </a:rPr>
              <a:t>el</a:t>
            </a:r>
            <a:r>
              <a:rPr lang="en-US" sz="1600" dirty="0">
                <a:sym typeface="Albert Sans"/>
              </a:rPr>
              <a:t> </a:t>
            </a:r>
            <a:r>
              <a:rPr lang="en-US" sz="1600" dirty="0" err="1">
                <a:sym typeface="Albert Sans"/>
              </a:rPr>
              <a:t>sobreajuste</a:t>
            </a:r>
            <a:r>
              <a:rPr lang="en-US" sz="1600" dirty="0">
                <a:sym typeface="Albert Sans"/>
              </a:rPr>
              <a:t>.</a:t>
            </a:r>
          </a:p>
          <a:p>
            <a:pPr indent="-228600">
              <a:lnSpc>
                <a:spcPct val="90000"/>
              </a:lnSpc>
              <a:spcAft>
                <a:spcPts val="600"/>
              </a:spcAft>
              <a:buClr>
                <a:srgbClr val="0F3D3E"/>
              </a:buClr>
              <a:buFont typeface="Arial" panose="020B0604020202020204" pitchFamily="34" charset="0"/>
              <a:buChar char="•"/>
            </a:pPr>
            <a:r>
              <a:rPr lang="en-US" sz="1600" dirty="0" err="1">
                <a:sym typeface="Albert Sans"/>
              </a:rPr>
              <a:t>Tras</a:t>
            </a:r>
            <a:r>
              <a:rPr lang="en-US" sz="1600" dirty="0">
                <a:sym typeface="Albert Sans"/>
              </a:rPr>
              <a:t> </a:t>
            </a:r>
            <a:r>
              <a:rPr lang="en-US" sz="1600" dirty="0" err="1">
                <a:sym typeface="Albert Sans"/>
              </a:rPr>
              <a:t>determinar</a:t>
            </a:r>
            <a:r>
              <a:rPr lang="en-US" sz="1600" dirty="0">
                <a:sym typeface="Albert Sans"/>
              </a:rPr>
              <a:t> </a:t>
            </a:r>
            <a:r>
              <a:rPr lang="en-US" sz="1600" dirty="0" err="1">
                <a:sym typeface="Albert Sans"/>
              </a:rPr>
              <a:t>los</a:t>
            </a:r>
            <a:r>
              <a:rPr lang="en-US" sz="1600" dirty="0">
                <a:sym typeface="Albert Sans"/>
              </a:rPr>
              <a:t> </a:t>
            </a:r>
            <a:r>
              <a:rPr lang="en-US" sz="1600" dirty="0" err="1">
                <a:sym typeface="Albert Sans"/>
              </a:rPr>
              <a:t>mejores</a:t>
            </a:r>
            <a:r>
              <a:rPr lang="en-US" sz="1600" dirty="0">
                <a:sym typeface="Albert Sans"/>
              </a:rPr>
              <a:t> </a:t>
            </a:r>
            <a:r>
              <a:rPr lang="en-US" sz="1600" dirty="0" err="1">
                <a:sym typeface="Albert Sans"/>
              </a:rPr>
              <a:t>hiperparámetros</a:t>
            </a:r>
            <a:r>
              <a:rPr lang="en-US" sz="1600" dirty="0">
                <a:sym typeface="Albert Sans"/>
              </a:rPr>
              <a:t>, se </a:t>
            </a:r>
            <a:r>
              <a:rPr lang="en-US" sz="1600" dirty="0" err="1">
                <a:sym typeface="Albert Sans"/>
              </a:rPr>
              <a:t>aplicó</a:t>
            </a:r>
            <a:r>
              <a:rPr lang="en-US" sz="1600" dirty="0">
                <a:sym typeface="Albert Sans"/>
              </a:rPr>
              <a:t> RFECV para </a:t>
            </a:r>
            <a:r>
              <a:rPr lang="en-US" sz="1600" dirty="0" err="1">
                <a:sym typeface="Albert Sans"/>
              </a:rPr>
              <a:t>seleccionar</a:t>
            </a:r>
            <a:r>
              <a:rPr lang="en-US" sz="1600" dirty="0">
                <a:sym typeface="Albert Sans"/>
              </a:rPr>
              <a:t> las </a:t>
            </a:r>
            <a:r>
              <a:rPr lang="en-US" sz="1600" dirty="0" err="1">
                <a:sym typeface="Albert Sans"/>
              </a:rPr>
              <a:t>características</a:t>
            </a:r>
            <a:r>
              <a:rPr lang="en-US" sz="1600" dirty="0">
                <a:sym typeface="Albert Sans"/>
              </a:rPr>
              <a:t> </a:t>
            </a:r>
            <a:r>
              <a:rPr lang="en-US" sz="1600" dirty="0" err="1">
                <a:sym typeface="Albert Sans"/>
              </a:rPr>
              <a:t>más</a:t>
            </a:r>
            <a:r>
              <a:rPr lang="en-US" sz="1600" dirty="0">
                <a:sym typeface="Albert Sans"/>
              </a:rPr>
              <a:t> </a:t>
            </a:r>
            <a:r>
              <a:rPr lang="en-US" sz="1600" dirty="0" err="1">
                <a:sym typeface="Albert Sans"/>
              </a:rPr>
              <a:t>relevantes</a:t>
            </a:r>
            <a:r>
              <a:rPr lang="en-US" sz="1600" dirty="0">
                <a:sym typeface="Albert Sans"/>
              </a:rPr>
              <a:t>, </a:t>
            </a:r>
            <a:r>
              <a:rPr lang="en-US" sz="1600" dirty="0" err="1">
                <a:sym typeface="Albert Sans"/>
              </a:rPr>
              <a:t>mejorando</a:t>
            </a:r>
            <a:r>
              <a:rPr lang="en-US" sz="1600" dirty="0">
                <a:sym typeface="Albert Sans"/>
              </a:rPr>
              <a:t> </a:t>
            </a:r>
            <a:r>
              <a:rPr lang="en-US" sz="1600" dirty="0" err="1">
                <a:sym typeface="Albert Sans"/>
              </a:rPr>
              <a:t>así</a:t>
            </a:r>
            <a:r>
              <a:rPr lang="en-US" sz="1600" dirty="0">
                <a:sym typeface="Albert Sans"/>
              </a:rPr>
              <a:t> la </a:t>
            </a:r>
            <a:r>
              <a:rPr lang="en-US" sz="1600" dirty="0" err="1">
                <a:sym typeface="Albert Sans"/>
              </a:rPr>
              <a:t>eficiencia</a:t>
            </a:r>
            <a:r>
              <a:rPr lang="en-US" sz="1600" dirty="0">
                <a:sym typeface="Albert Sans"/>
              </a:rPr>
              <a:t> del </a:t>
            </a:r>
            <a:r>
              <a:rPr lang="en-US" sz="1600" dirty="0" err="1">
                <a:sym typeface="Albert Sans"/>
              </a:rPr>
              <a:t>modelo</a:t>
            </a:r>
            <a:r>
              <a:rPr lang="en-US" sz="1600" dirty="0">
                <a:sym typeface="Albert Sans"/>
              </a:rPr>
              <a:t>. El </a:t>
            </a:r>
            <a:r>
              <a:rPr lang="en-US" sz="1600" dirty="0" err="1">
                <a:sym typeface="Albert Sans"/>
              </a:rPr>
              <a:t>modelo</a:t>
            </a:r>
            <a:r>
              <a:rPr lang="en-US" sz="1600" dirty="0">
                <a:sym typeface="Albert Sans"/>
              </a:rPr>
              <a:t> </a:t>
            </a:r>
            <a:r>
              <a:rPr lang="en-US" sz="1600" dirty="0" err="1">
                <a:sym typeface="Albert Sans"/>
              </a:rPr>
              <a:t>optimizado</a:t>
            </a:r>
            <a:r>
              <a:rPr lang="en-US" sz="1600" dirty="0">
                <a:sym typeface="Albert Sans"/>
              </a:rPr>
              <a:t> se </a:t>
            </a:r>
            <a:r>
              <a:rPr lang="en-US" sz="1600" dirty="0" err="1">
                <a:sym typeface="Albert Sans"/>
              </a:rPr>
              <a:t>evaluó</a:t>
            </a:r>
            <a:r>
              <a:rPr lang="en-US" sz="1600" dirty="0">
                <a:sym typeface="Albert Sans"/>
              </a:rPr>
              <a:t> con la </a:t>
            </a:r>
            <a:r>
              <a:rPr lang="en-US" sz="1600" dirty="0" err="1">
                <a:sym typeface="Albert Sans"/>
              </a:rPr>
              <a:t>métrica</a:t>
            </a:r>
            <a:r>
              <a:rPr lang="en-US" sz="1600" dirty="0">
                <a:sym typeface="Albert Sans"/>
              </a:rPr>
              <a:t> ROC AUC, que es </a:t>
            </a:r>
            <a:r>
              <a:rPr lang="en-US" sz="1600" dirty="0" err="1">
                <a:sym typeface="Albert Sans"/>
              </a:rPr>
              <a:t>efectiva</a:t>
            </a:r>
            <a:r>
              <a:rPr lang="en-US" sz="1600" dirty="0">
                <a:sym typeface="Albert Sans"/>
              </a:rPr>
              <a:t> </a:t>
            </a:r>
            <a:r>
              <a:rPr lang="en-US" sz="1600" dirty="0" err="1">
                <a:sym typeface="Albert Sans"/>
              </a:rPr>
              <a:t>en</a:t>
            </a:r>
            <a:r>
              <a:rPr lang="en-US" sz="1600" dirty="0">
                <a:sym typeface="Albert Sans"/>
              </a:rPr>
              <a:t> </a:t>
            </a:r>
            <a:r>
              <a:rPr lang="en-US" sz="1600" dirty="0" err="1">
                <a:sym typeface="Albert Sans"/>
              </a:rPr>
              <a:t>contextos</a:t>
            </a:r>
            <a:r>
              <a:rPr lang="en-US" sz="1600" dirty="0">
                <a:sym typeface="Albert Sans"/>
              </a:rPr>
              <a:t> de </a:t>
            </a:r>
            <a:r>
              <a:rPr lang="en-US" sz="1600" dirty="0" err="1">
                <a:sym typeface="Albert Sans"/>
              </a:rPr>
              <a:t>clases</a:t>
            </a:r>
            <a:r>
              <a:rPr lang="en-US" sz="1600" dirty="0">
                <a:sym typeface="Albert Sans"/>
              </a:rPr>
              <a:t> </a:t>
            </a:r>
            <a:r>
              <a:rPr lang="en-US" sz="1600" dirty="0" err="1">
                <a:sym typeface="Albert Sans"/>
              </a:rPr>
              <a:t>desequilibradas</a:t>
            </a:r>
            <a:r>
              <a:rPr lang="en-US" sz="1600" dirty="0">
                <a:sym typeface="Albert Sans"/>
              </a:rPr>
              <a:t>.</a:t>
            </a:r>
          </a:p>
        </p:txBody>
      </p:sp>
    </p:spTree>
    <p:extLst>
      <p:ext uri="{BB962C8B-B14F-4D97-AF65-F5344CB8AC3E}">
        <p14:creationId xmlns:p14="http://schemas.microsoft.com/office/powerpoint/2010/main" val="4271187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38"/>
        <p:cNvGrpSpPr/>
        <p:nvPr/>
      </p:nvGrpSpPr>
      <p:grpSpPr>
        <a:xfrm>
          <a:off x="0" y="0"/>
          <a:ext cx="0" cy="0"/>
          <a:chOff x="0" y="0"/>
          <a:chExt cx="0" cy="0"/>
        </a:xfrm>
      </p:grpSpPr>
      <p:sp>
        <p:nvSpPr>
          <p:cNvPr id="439" name="Google Shape;439;p50"/>
          <p:cNvSpPr txBox="1">
            <a:spLocks noGrp="1"/>
          </p:cNvSpPr>
          <p:nvPr>
            <p:ph type="title"/>
          </p:nvPr>
        </p:nvSpPr>
        <p:spPr>
          <a:xfrm>
            <a:off x="7678271" y="550880"/>
            <a:ext cx="3397017" cy="651624"/>
          </a:xfrm>
          <a:prstGeom prst="rect">
            <a:avLst/>
          </a:prstGeom>
        </p:spPr>
        <p:txBody>
          <a:bodyPr spcFirstLastPara="1" vert="horz" lIns="91440" tIns="45720" rIns="91440" bIns="45720" rtlCol="0" anchor="b" anchorCtr="0">
            <a:normAutofit/>
          </a:bodyPr>
          <a:lstStyle/>
          <a:p>
            <a:pPr>
              <a:spcBef>
                <a:spcPct val="0"/>
              </a:spcBef>
            </a:pPr>
            <a:r>
              <a:rPr lang="es-CO" sz="3200" dirty="0"/>
              <a:t>Modelo </a:t>
            </a:r>
            <a:r>
              <a:rPr lang="es-CO" sz="3200" dirty="0" err="1"/>
              <a:t>LightGBM</a:t>
            </a:r>
            <a:endParaRPr lang="es-CO" sz="3200" dirty="0"/>
          </a:p>
        </p:txBody>
      </p:sp>
      <p:pic>
        <p:nvPicPr>
          <p:cNvPr id="10242" name="Picture 2">
            <a:extLst>
              <a:ext uri="{FF2B5EF4-FFF2-40B4-BE49-F238E27FC236}">
                <a16:creationId xmlns:a16="http://schemas.microsoft.com/office/drawing/2014/main" id="{BE5E0EFF-D626-C6D4-5968-34328FB9D9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 b="45"/>
          <a:stretch/>
        </p:blipFill>
        <p:spPr bwMode="auto">
          <a:xfrm>
            <a:off x="884698" y="877413"/>
            <a:ext cx="6406903" cy="5043096"/>
          </a:xfrm>
          <a:prstGeom prst="rect">
            <a:avLst/>
          </a:prstGeom>
          <a:noFill/>
          <a:extLst>
            <a:ext uri="{909E8E84-426E-40DD-AFC4-6F175D3DCCD1}">
              <a14:hiddenFill xmlns:a14="http://schemas.microsoft.com/office/drawing/2010/main">
                <a:solidFill>
                  <a:srgbClr val="FFFFFF"/>
                </a:solidFill>
              </a14:hiddenFill>
            </a:ext>
          </a:extLst>
        </p:spPr>
      </p:pic>
      <p:grpSp>
        <p:nvGrpSpPr>
          <p:cNvPr id="10247" name="Group 10246">
            <a:extLst>
              <a:ext uri="{FF2B5EF4-FFF2-40B4-BE49-F238E27FC236}">
                <a16:creationId xmlns:a16="http://schemas.microsoft.com/office/drawing/2014/main" id="{BE589684-54CA-64D8-C963-5F19FF75BF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4697" y="5858828"/>
            <a:ext cx="6406903" cy="123363"/>
            <a:chOff x="7015162" y="5858828"/>
            <a:chExt cx="4300544" cy="123363"/>
          </a:xfrm>
        </p:grpSpPr>
        <p:sp>
          <p:nvSpPr>
            <p:cNvPr id="10248" name="Rectangle 10247">
              <a:extLst>
                <a:ext uri="{FF2B5EF4-FFF2-40B4-BE49-F238E27FC236}">
                  <a16:creationId xmlns:a16="http://schemas.microsoft.com/office/drawing/2014/main" id="{9B56B8E8-B789-DA4D-E4BE-03FA3165B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03753" y="3770237"/>
              <a:ext cx="123362" cy="4300544"/>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9" name="Rectangle 10248">
              <a:extLst>
                <a:ext uri="{FF2B5EF4-FFF2-40B4-BE49-F238E27FC236}">
                  <a16:creationId xmlns:a16="http://schemas.microsoft.com/office/drawing/2014/main" id="{2255D907-377D-0DF9-B4A4-4B44C46FB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09789" y="4876274"/>
              <a:ext cx="123362" cy="2088471"/>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2" name="Google Shape;442;p50"/>
          <p:cNvSpPr txBox="1"/>
          <p:nvPr/>
        </p:nvSpPr>
        <p:spPr>
          <a:xfrm>
            <a:off x="7096836" y="1202503"/>
            <a:ext cx="4210466" cy="5043095"/>
          </a:xfrm>
          <a:prstGeom prst="rect">
            <a:avLst/>
          </a:prstGeom>
        </p:spPr>
        <p:txBody>
          <a:bodyPr spcFirstLastPara="1" vert="horz" lIns="91440" tIns="45720" rIns="91440" bIns="45720" rtlCol="0" anchor="t" anchorCtr="0">
            <a:normAutofit fontScale="92500"/>
          </a:bodyPr>
          <a:lstStyle/>
          <a:p>
            <a:pPr marL="285750" indent="-228600">
              <a:lnSpc>
                <a:spcPct val="90000"/>
              </a:lnSpc>
              <a:spcAft>
                <a:spcPts val="600"/>
              </a:spcAft>
              <a:buFont typeface="Arial" panose="020B0604020202020204" pitchFamily="34" charset="0"/>
              <a:buChar char="•"/>
            </a:pPr>
            <a:r>
              <a:rPr lang="es-CO" sz="1400" b="0" i="0" dirty="0" err="1">
                <a:effectLst/>
              </a:rPr>
              <a:t>LightGBM</a:t>
            </a:r>
            <a:r>
              <a:rPr lang="es-CO" sz="1400" b="0" i="0" dirty="0">
                <a:effectLst/>
              </a:rPr>
              <a:t> </a:t>
            </a:r>
            <a:r>
              <a:rPr lang="es-CO" sz="1400" b="0" i="0" dirty="0" err="1">
                <a:effectLst/>
              </a:rPr>
              <a:t>Classifier</a:t>
            </a:r>
            <a:r>
              <a:rPr lang="es-CO" sz="1400" b="0" i="0" dirty="0">
                <a:effectLst/>
              </a:rPr>
              <a:t>, conocido por su rapidez y eficiencia en el manejo de grandes conjuntos de datos. </a:t>
            </a:r>
            <a:r>
              <a:rPr lang="es-CO" sz="1400" b="0" i="0" dirty="0" err="1">
                <a:effectLst/>
              </a:rPr>
              <a:t>LightGBM</a:t>
            </a:r>
            <a:r>
              <a:rPr lang="es-CO" sz="1400" b="0" i="0" dirty="0">
                <a:effectLst/>
              </a:rPr>
              <a:t> utiliza un método de construcción de árboles basado en </a:t>
            </a:r>
            <a:r>
              <a:rPr lang="es-CO" sz="1400" b="0" i="0" dirty="0" err="1">
                <a:effectLst/>
              </a:rPr>
              <a:t>gradient</a:t>
            </a:r>
            <a:r>
              <a:rPr lang="es-CO" sz="1400" b="0" i="0" dirty="0">
                <a:effectLst/>
              </a:rPr>
              <a:t> </a:t>
            </a:r>
            <a:r>
              <a:rPr lang="es-CO" sz="1400" b="0" i="0" dirty="0" err="1">
                <a:effectLst/>
              </a:rPr>
              <a:t>boosting</a:t>
            </a:r>
            <a:r>
              <a:rPr lang="es-CO" sz="1400" b="0" i="0" dirty="0">
                <a:effectLst/>
              </a:rPr>
              <a:t>, optimizando tanto la velocidad como la precisión.</a:t>
            </a:r>
          </a:p>
          <a:p>
            <a:pPr marL="285750" indent="-228600">
              <a:lnSpc>
                <a:spcPct val="90000"/>
              </a:lnSpc>
              <a:spcAft>
                <a:spcPts val="600"/>
              </a:spcAft>
              <a:buFont typeface="Arial" panose="020B0604020202020204" pitchFamily="34" charset="0"/>
              <a:buChar char="•"/>
            </a:pPr>
            <a:r>
              <a:rPr lang="es-CO" sz="1400" b="0" i="0" dirty="0">
                <a:effectLst/>
              </a:rPr>
              <a:t>Para abordar el desequilibrio de clases en los datos, se ajustó el parámetro '</a:t>
            </a:r>
            <a:r>
              <a:rPr lang="es-CO" sz="1400" b="0" i="0" dirty="0" err="1">
                <a:effectLst/>
              </a:rPr>
              <a:t>scale_pos_weight</a:t>
            </a:r>
            <a:r>
              <a:rPr lang="es-CO" sz="1400" b="0" i="0" dirty="0">
                <a:effectLst/>
              </a:rPr>
              <a:t>', equilibrando así la influencia de las clases minoritarias y mayoritarias durante el entrenamiento. Este ajuste es crucial para mejorar la identificación de casos de incumplimiento.</a:t>
            </a:r>
          </a:p>
          <a:p>
            <a:pPr marL="285750" indent="-228600">
              <a:lnSpc>
                <a:spcPct val="90000"/>
              </a:lnSpc>
              <a:spcAft>
                <a:spcPts val="600"/>
              </a:spcAft>
              <a:buFont typeface="Arial" panose="020B0604020202020204" pitchFamily="34" charset="0"/>
              <a:buChar char="•"/>
            </a:pPr>
            <a:r>
              <a:rPr lang="es-CO" sz="1400" b="0" i="0" dirty="0">
                <a:effectLst/>
              </a:rPr>
              <a:t>La optimización del modelo comenzó con la selección de </a:t>
            </a:r>
            <a:r>
              <a:rPr lang="es-CO" sz="1400" b="0" i="0" dirty="0" err="1">
                <a:effectLst/>
              </a:rPr>
              <a:t>hiperparámetros</a:t>
            </a:r>
            <a:r>
              <a:rPr lang="es-CO" sz="1400" b="0" i="0" dirty="0">
                <a:effectLst/>
              </a:rPr>
              <a:t> a través de </a:t>
            </a:r>
            <a:r>
              <a:rPr lang="es-CO" sz="1400" b="0" i="0" dirty="0" err="1">
                <a:effectLst/>
              </a:rPr>
              <a:t>GridSearchCV</a:t>
            </a:r>
            <a:r>
              <a:rPr lang="es-CO" sz="1400" b="0" i="0" dirty="0">
                <a:effectLst/>
              </a:rPr>
              <a:t>, enfocándose en '</a:t>
            </a:r>
            <a:r>
              <a:rPr lang="es-CO" sz="1400" b="0" i="0" dirty="0" err="1">
                <a:effectLst/>
              </a:rPr>
              <a:t>n_estimators</a:t>
            </a:r>
            <a:r>
              <a:rPr lang="es-CO" sz="1400" b="0" i="0" dirty="0">
                <a:effectLst/>
              </a:rPr>
              <a:t>', '</a:t>
            </a:r>
            <a:r>
              <a:rPr lang="es-CO" sz="1400" b="0" i="0" dirty="0" err="1">
                <a:effectLst/>
              </a:rPr>
              <a:t>learning_rate</a:t>
            </a:r>
            <a:r>
              <a:rPr lang="es-CO" sz="1400" b="0" i="0" dirty="0">
                <a:effectLst/>
              </a:rPr>
              <a:t>', '</a:t>
            </a:r>
            <a:r>
              <a:rPr lang="es-CO" sz="1400" b="0" i="0" dirty="0" err="1">
                <a:effectLst/>
              </a:rPr>
              <a:t>max_depth</a:t>
            </a:r>
            <a:r>
              <a:rPr lang="es-CO" sz="1400" b="0" i="0" dirty="0">
                <a:effectLst/>
              </a:rPr>
              <a:t>' y '</a:t>
            </a:r>
            <a:r>
              <a:rPr lang="es-CO" sz="1400" b="0" i="0" dirty="0" err="1">
                <a:effectLst/>
              </a:rPr>
              <a:t>num_leaves</a:t>
            </a:r>
            <a:r>
              <a:rPr lang="es-CO" sz="1400" b="0" i="0" dirty="0">
                <a:effectLst/>
              </a:rPr>
              <a:t>'. Estos </a:t>
            </a:r>
            <a:r>
              <a:rPr lang="es-CO" sz="1400" b="0" i="0" dirty="0" err="1">
                <a:effectLst/>
              </a:rPr>
              <a:t>hiperparámetros</a:t>
            </a:r>
            <a:r>
              <a:rPr lang="es-CO" sz="1400" b="0" i="0" dirty="0">
                <a:effectLst/>
              </a:rPr>
              <a:t> son fundamentales para controlar la complejidad del modelo y evitar el sobreajuste.</a:t>
            </a:r>
          </a:p>
          <a:p>
            <a:pPr marL="285750" indent="-228600">
              <a:lnSpc>
                <a:spcPct val="90000"/>
              </a:lnSpc>
              <a:spcAft>
                <a:spcPts val="600"/>
              </a:spcAft>
              <a:buFont typeface="Arial" panose="020B0604020202020204" pitchFamily="34" charset="0"/>
              <a:buChar char="•"/>
            </a:pPr>
            <a:r>
              <a:rPr lang="es-CO" sz="1400" b="0" i="0" dirty="0">
                <a:effectLst/>
              </a:rPr>
              <a:t>Tras determinar los mejores </a:t>
            </a:r>
            <a:r>
              <a:rPr lang="es-CO" sz="1400" b="0" i="0" dirty="0" err="1">
                <a:effectLst/>
              </a:rPr>
              <a:t>hiperparámetros</a:t>
            </a:r>
            <a:r>
              <a:rPr lang="es-CO" sz="1400" b="0" i="0" dirty="0">
                <a:effectLst/>
              </a:rPr>
              <a:t>, se aplicó RFECV para seleccionar las características más influyentes, mejorando la eficiencia del modelo. El modelo optimizado fue evaluado utilizando la métrica ROC AUC, adecuada para contextos con clases desequilibradas, y se generó un informe de clasificación para analizar su rendimiento en términos de precisión, </a:t>
            </a:r>
            <a:r>
              <a:rPr lang="es-CO" sz="1400" b="0" i="0" dirty="0" err="1">
                <a:effectLst/>
              </a:rPr>
              <a:t>recall</a:t>
            </a:r>
            <a:r>
              <a:rPr lang="es-CO" sz="1400" b="0" i="0" dirty="0">
                <a:effectLst/>
              </a:rPr>
              <a:t> y f1-score. Estas métricas son vitales para evaluar la capacidad del modelo para identificar correctamente los casos de incumplimiento.</a:t>
            </a:r>
          </a:p>
        </p:txBody>
      </p:sp>
    </p:spTree>
    <p:extLst>
      <p:ext uri="{BB962C8B-B14F-4D97-AF65-F5344CB8AC3E}">
        <p14:creationId xmlns:p14="http://schemas.microsoft.com/office/powerpoint/2010/main" val="2560257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38"/>
        <p:cNvGrpSpPr/>
        <p:nvPr/>
      </p:nvGrpSpPr>
      <p:grpSpPr>
        <a:xfrm>
          <a:off x="0" y="0"/>
          <a:ext cx="0" cy="0"/>
          <a:chOff x="0" y="0"/>
          <a:chExt cx="0" cy="0"/>
        </a:xfrm>
      </p:grpSpPr>
      <p:sp>
        <p:nvSpPr>
          <p:cNvPr id="439" name="Google Shape;439;p50"/>
          <p:cNvSpPr txBox="1">
            <a:spLocks noGrp="1"/>
          </p:cNvSpPr>
          <p:nvPr>
            <p:ph type="title"/>
          </p:nvPr>
        </p:nvSpPr>
        <p:spPr>
          <a:xfrm>
            <a:off x="775350" y="503584"/>
            <a:ext cx="3549649" cy="746215"/>
          </a:xfrm>
          <a:prstGeom prst="rect">
            <a:avLst/>
          </a:prstGeom>
        </p:spPr>
        <p:txBody>
          <a:bodyPr spcFirstLastPara="1" vert="horz" lIns="91440" tIns="45720" rIns="91440" bIns="45720" rtlCol="0" anchor="b" anchorCtr="0">
            <a:normAutofit/>
          </a:bodyPr>
          <a:lstStyle/>
          <a:p>
            <a:pPr>
              <a:spcBef>
                <a:spcPct val="0"/>
              </a:spcBef>
            </a:pPr>
            <a:r>
              <a:rPr lang="en-US" sz="3200" dirty="0" err="1"/>
              <a:t>Modelo</a:t>
            </a:r>
            <a:r>
              <a:rPr lang="en-US" sz="3200" dirty="0"/>
              <a:t> </a:t>
            </a:r>
            <a:r>
              <a:rPr lang="en-US" sz="3200" dirty="0" err="1"/>
              <a:t>CatBoost</a:t>
            </a:r>
            <a:endParaRPr lang="en-US" sz="3200" dirty="0"/>
          </a:p>
        </p:txBody>
      </p:sp>
      <p:sp>
        <p:nvSpPr>
          <p:cNvPr id="12302" name="Google Shape;442;p50"/>
          <p:cNvSpPr txBox="1"/>
          <p:nvPr/>
        </p:nvSpPr>
        <p:spPr>
          <a:xfrm>
            <a:off x="191070" y="1455302"/>
            <a:ext cx="4408226" cy="5402697"/>
          </a:xfrm>
          <a:prstGeom prst="rect">
            <a:avLst/>
          </a:prstGeom>
        </p:spPr>
        <p:txBody>
          <a:bodyPr spcFirstLastPara="1" vert="horz" lIns="91440" tIns="45720" rIns="91440" bIns="45720" rtlCol="0" anchor="t" anchorCtr="0">
            <a:normAutofit/>
          </a:bodyPr>
          <a:lstStyle/>
          <a:p>
            <a:pPr indent="-228600">
              <a:lnSpc>
                <a:spcPct val="90000"/>
              </a:lnSpc>
              <a:buFont typeface="Arial" panose="020B0604020202020204" pitchFamily="34" charset="0"/>
              <a:buChar char="•"/>
            </a:pPr>
            <a:r>
              <a:rPr lang="es-CO" sz="1300" b="0" i="0" dirty="0" err="1">
                <a:effectLst/>
              </a:rPr>
              <a:t>CatBoost</a:t>
            </a:r>
            <a:r>
              <a:rPr lang="es-CO" sz="1300" b="0" i="0" dirty="0">
                <a:effectLst/>
              </a:rPr>
              <a:t> </a:t>
            </a:r>
            <a:r>
              <a:rPr lang="es-CO" sz="1300" b="0" i="0" dirty="0" err="1">
                <a:effectLst/>
              </a:rPr>
              <a:t>Classifier</a:t>
            </a:r>
            <a:r>
              <a:rPr lang="es-CO" sz="1300" b="0" i="0" dirty="0">
                <a:effectLst/>
              </a:rPr>
              <a:t>, destacado por su eficacia en el manejo de datos categóricos y su capacidad para manejar el desequilibrio de clases. </a:t>
            </a:r>
            <a:r>
              <a:rPr lang="es-CO" sz="1300" b="0" i="0" dirty="0" err="1">
                <a:effectLst/>
              </a:rPr>
              <a:t>CatBoost</a:t>
            </a:r>
            <a:r>
              <a:rPr lang="es-CO" sz="1300" b="0" i="0" dirty="0">
                <a:effectLst/>
              </a:rPr>
              <a:t> es un algoritmo de </a:t>
            </a:r>
            <a:r>
              <a:rPr lang="es-CO" sz="1300" b="0" i="0" dirty="0" err="1">
                <a:effectLst/>
              </a:rPr>
              <a:t>boosting</a:t>
            </a:r>
            <a:r>
              <a:rPr lang="es-CO" sz="1300" b="0" i="0" dirty="0">
                <a:effectLst/>
              </a:rPr>
              <a:t> basado en árboles de decisión que se enfoca en reducir el sobreajuste y mejorar la precisión del modelo.</a:t>
            </a:r>
          </a:p>
          <a:p>
            <a:pPr indent="-228600">
              <a:lnSpc>
                <a:spcPct val="90000"/>
              </a:lnSpc>
              <a:buFont typeface="Arial" panose="020B0604020202020204" pitchFamily="34" charset="0"/>
              <a:buChar char="•"/>
            </a:pPr>
            <a:r>
              <a:rPr lang="es-CO" sz="1300" b="0" i="0" dirty="0">
                <a:effectLst/>
              </a:rPr>
              <a:t>Para abordar el desequilibrio de clases, se calculó el '</a:t>
            </a:r>
            <a:r>
              <a:rPr lang="es-CO" sz="1300" b="0" i="0" dirty="0" err="1">
                <a:effectLst/>
              </a:rPr>
              <a:t>scale_pos_weight</a:t>
            </a:r>
            <a:r>
              <a:rPr lang="es-CO" sz="1300" b="0" i="0" dirty="0">
                <a:effectLst/>
              </a:rPr>
              <a:t>', equilibrando la influencia de las clases mayoritarias y minoritarias. Este ajuste es crucial para mejorar la detección de casos de incumplimiento.</a:t>
            </a:r>
          </a:p>
          <a:p>
            <a:pPr indent="-228600">
              <a:lnSpc>
                <a:spcPct val="90000"/>
              </a:lnSpc>
              <a:buFont typeface="Arial" panose="020B0604020202020204" pitchFamily="34" charset="0"/>
              <a:buChar char="•"/>
            </a:pPr>
            <a:r>
              <a:rPr lang="es-CO" sz="1300" b="0" i="0" dirty="0">
                <a:effectLst/>
              </a:rPr>
              <a:t>La optimización del modelo comenzó con la selección de </a:t>
            </a:r>
            <a:r>
              <a:rPr lang="es-CO" sz="1300" b="0" i="0" dirty="0" err="1">
                <a:effectLst/>
              </a:rPr>
              <a:t>hiperparámetros</a:t>
            </a:r>
            <a:r>
              <a:rPr lang="es-CO" sz="1300" b="0" i="0" dirty="0">
                <a:effectLst/>
              </a:rPr>
              <a:t> mediante </a:t>
            </a:r>
            <a:r>
              <a:rPr lang="es-CO" sz="1300" b="0" i="0" dirty="0" err="1">
                <a:effectLst/>
              </a:rPr>
              <a:t>GridSearchCV</a:t>
            </a:r>
            <a:r>
              <a:rPr lang="es-CO" sz="1300" b="0" i="0" dirty="0">
                <a:effectLst/>
              </a:rPr>
              <a:t>, enfocándose en '</a:t>
            </a:r>
            <a:r>
              <a:rPr lang="es-CO" sz="1300" b="0" i="0" dirty="0" err="1">
                <a:effectLst/>
              </a:rPr>
              <a:t>iterations</a:t>
            </a:r>
            <a:r>
              <a:rPr lang="es-CO" sz="1300" b="0" i="0" dirty="0">
                <a:effectLst/>
              </a:rPr>
              <a:t>', '</a:t>
            </a:r>
            <a:r>
              <a:rPr lang="es-CO" sz="1300" b="0" i="0" dirty="0" err="1">
                <a:effectLst/>
              </a:rPr>
              <a:t>learning_rate</a:t>
            </a:r>
            <a:r>
              <a:rPr lang="es-CO" sz="1300" b="0" i="0" dirty="0">
                <a:effectLst/>
              </a:rPr>
              <a:t>' y '</a:t>
            </a:r>
            <a:r>
              <a:rPr lang="es-CO" sz="1300" b="0" i="0" dirty="0" err="1">
                <a:effectLst/>
              </a:rPr>
              <a:t>depth</a:t>
            </a:r>
            <a:r>
              <a:rPr lang="es-CO" sz="1300" b="0" i="0" dirty="0">
                <a:effectLst/>
              </a:rPr>
              <a:t>'. Estos </a:t>
            </a:r>
            <a:r>
              <a:rPr lang="es-CO" sz="1300" b="0" i="0" dirty="0" err="1">
                <a:effectLst/>
              </a:rPr>
              <a:t>hiperparámetros</a:t>
            </a:r>
            <a:r>
              <a:rPr lang="es-CO" sz="1300" b="0" i="0" dirty="0">
                <a:effectLst/>
              </a:rPr>
              <a:t> son esenciales para controlar la complejidad del modelo, la velocidad de aprendizaje y la profundidad de los árboles, respectivamente.</a:t>
            </a:r>
          </a:p>
          <a:p>
            <a:pPr indent="-228600">
              <a:lnSpc>
                <a:spcPct val="90000"/>
              </a:lnSpc>
              <a:buFont typeface="Arial" panose="020B0604020202020204" pitchFamily="34" charset="0"/>
              <a:buChar char="•"/>
            </a:pPr>
            <a:r>
              <a:rPr lang="es-CO" sz="1300" b="0" i="0" dirty="0">
                <a:effectLst/>
              </a:rPr>
              <a:t>Tras determinar los mejores </a:t>
            </a:r>
            <a:r>
              <a:rPr lang="es-CO" sz="1300" b="0" i="0" dirty="0" err="1">
                <a:effectLst/>
              </a:rPr>
              <a:t>hiperparámetros</a:t>
            </a:r>
            <a:r>
              <a:rPr lang="es-CO" sz="1300" b="0" i="0" dirty="0">
                <a:effectLst/>
              </a:rPr>
              <a:t>, se aplicó RFECV para seleccionar las características más relevantes, mejorando así la eficiencia del modelo. Finalmente, el modelo optimizado fue evaluado utilizando la métrica ROC AUC, adecuada para contextos con clases desequilibradas, y se generó un informe de clasificación para analizar su rendimiento en términos de precisión, </a:t>
            </a:r>
            <a:r>
              <a:rPr lang="es-CO" sz="1300" b="0" i="0" dirty="0" err="1">
                <a:effectLst/>
              </a:rPr>
              <a:t>recall</a:t>
            </a:r>
            <a:r>
              <a:rPr lang="es-CO" sz="1300" b="0" i="0" dirty="0">
                <a:effectLst/>
              </a:rPr>
              <a:t> y f1-score. Estas métricas son fundamentales para evaluar la capacidad del modelo para identificar correctamente los casos de incumplimiento</a:t>
            </a:r>
          </a:p>
          <a:p>
            <a:pPr marL="57150" indent="-228600">
              <a:lnSpc>
                <a:spcPct val="90000"/>
              </a:lnSpc>
              <a:spcAft>
                <a:spcPts val="600"/>
              </a:spcAft>
              <a:buFont typeface="Arial" panose="020B0604020202020204" pitchFamily="34" charset="0"/>
              <a:buChar char="•"/>
            </a:pPr>
            <a:endParaRPr lang="en-US" sz="800" b="0" i="0" dirty="0">
              <a:effectLst/>
            </a:endParaRPr>
          </a:p>
        </p:txBody>
      </p:sp>
      <p:pic>
        <p:nvPicPr>
          <p:cNvPr id="12294" name="Picture 6">
            <a:extLst>
              <a:ext uri="{FF2B5EF4-FFF2-40B4-BE49-F238E27FC236}">
                <a16:creationId xmlns:a16="http://schemas.microsoft.com/office/drawing/2014/main" id="{CB710DB2-0F2F-2F8C-3686-9A5A62E31CF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832" b="1"/>
          <a:stretch/>
        </p:blipFill>
        <p:spPr bwMode="auto">
          <a:xfrm>
            <a:off x="5089243" y="877413"/>
            <a:ext cx="6222628" cy="5043096"/>
          </a:xfrm>
          <a:prstGeom prst="rect">
            <a:avLst/>
          </a:prstGeom>
          <a:noFill/>
          <a:extLst>
            <a:ext uri="{909E8E84-426E-40DD-AFC4-6F175D3DCCD1}">
              <a14:hiddenFill xmlns:a14="http://schemas.microsoft.com/office/drawing/2010/main">
                <a:solidFill>
                  <a:srgbClr val="FFFFFF"/>
                </a:solidFill>
              </a14:hiddenFill>
            </a:ext>
          </a:extLst>
        </p:spPr>
      </p:pic>
      <p:grpSp>
        <p:nvGrpSpPr>
          <p:cNvPr id="12299" name="Group 12298">
            <a:extLst>
              <a:ext uri="{FF2B5EF4-FFF2-40B4-BE49-F238E27FC236}">
                <a16:creationId xmlns:a16="http://schemas.microsoft.com/office/drawing/2014/main" id="{3AFCAD34-1AFC-BC1A-F6B2-C34C63912E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89243" y="5858828"/>
            <a:ext cx="6226463" cy="123363"/>
            <a:chOff x="7015162" y="5858828"/>
            <a:chExt cx="4300544" cy="123363"/>
          </a:xfrm>
        </p:grpSpPr>
        <p:sp>
          <p:nvSpPr>
            <p:cNvPr id="12300" name="Rectangle 12299">
              <a:extLst>
                <a:ext uri="{FF2B5EF4-FFF2-40B4-BE49-F238E27FC236}">
                  <a16:creationId xmlns:a16="http://schemas.microsoft.com/office/drawing/2014/main" id="{1129F4A2-3705-CF87-3DDA-AF9CE9389B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03753" y="3770237"/>
              <a:ext cx="123362" cy="4300544"/>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1" name="Rectangle 12300">
              <a:extLst>
                <a:ext uri="{FF2B5EF4-FFF2-40B4-BE49-F238E27FC236}">
                  <a16:creationId xmlns:a16="http://schemas.microsoft.com/office/drawing/2014/main" id="{891B1028-FC76-5583-3A1F-5815A7DCF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09789" y="4876274"/>
              <a:ext cx="123362" cy="2088471"/>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69347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0"/>
          <p:cNvSpPr txBox="1">
            <a:spLocks noGrp="1"/>
          </p:cNvSpPr>
          <p:nvPr>
            <p:ph type="title"/>
          </p:nvPr>
        </p:nvSpPr>
        <p:spPr>
          <a:xfrm>
            <a:off x="775350" y="503584"/>
            <a:ext cx="3549649" cy="746215"/>
          </a:xfrm>
          <a:prstGeom prst="rect">
            <a:avLst/>
          </a:prstGeom>
        </p:spPr>
        <p:txBody>
          <a:bodyPr spcFirstLastPara="1" vert="horz" lIns="91440" tIns="45720" rIns="91440" bIns="45720" rtlCol="0" anchor="b" anchorCtr="0">
            <a:normAutofit/>
          </a:bodyPr>
          <a:lstStyle/>
          <a:p>
            <a:pPr>
              <a:spcBef>
                <a:spcPct val="0"/>
              </a:spcBef>
            </a:pPr>
            <a:r>
              <a:rPr lang="en-US" sz="3200" dirty="0" err="1"/>
              <a:t>Modelo</a:t>
            </a:r>
            <a:r>
              <a:rPr lang="en-US" sz="3200" dirty="0"/>
              <a:t> AdaBoost</a:t>
            </a:r>
          </a:p>
        </p:txBody>
      </p:sp>
      <p:sp>
        <p:nvSpPr>
          <p:cNvPr id="12302" name="Google Shape;442;p50"/>
          <p:cNvSpPr txBox="1"/>
          <p:nvPr/>
        </p:nvSpPr>
        <p:spPr>
          <a:xfrm>
            <a:off x="191070" y="1455302"/>
            <a:ext cx="4408226" cy="5402697"/>
          </a:xfrm>
          <a:prstGeom prst="rect">
            <a:avLst/>
          </a:prstGeom>
        </p:spPr>
        <p:txBody>
          <a:bodyPr spcFirstLastPara="1" vert="horz" lIns="91440" tIns="45720" rIns="91440" bIns="45720" rtlCol="0" anchor="t" anchorCtr="0">
            <a:normAutofit/>
          </a:bodyPr>
          <a:lstStyle/>
          <a:p>
            <a:pPr indent="-228600">
              <a:lnSpc>
                <a:spcPct val="90000"/>
              </a:lnSpc>
              <a:buFont typeface="Arial" panose="020B0604020202020204" pitchFamily="34" charset="0"/>
              <a:buChar char="•"/>
            </a:pPr>
            <a:r>
              <a:rPr lang="es-MX" sz="1300" b="0" i="0" dirty="0" err="1">
                <a:effectLst/>
              </a:rPr>
              <a:t>AdaBoost</a:t>
            </a:r>
            <a:r>
              <a:rPr lang="es-MX" sz="1300" b="0" i="0" dirty="0">
                <a:effectLst/>
              </a:rPr>
              <a:t>, un algoritmo de </a:t>
            </a:r>
            <a:r>
              <a:rPr lang="es-MX" sz="1300" b="0" i="0" dirty="0" err="1">
                <a:effectLst/>
              </a:rPr>
              <a:t>boosting</a:t>
            </a:r>
            <a:r>
              <a:rPr lang="es-MX" sz="1300" b="0" i="0" dirty="0">
                <a:effectLst/>
              </a:rPr>
              <a:t>, funciona combinando múltiples modelos débiles, en este caso, árboles de decisión, para crear un clasificador fuerte y más preciso.</a:t>
            </a:r>
          </a:p>
          <a:p>
            <a:pPr indent="-228600">
              <a:lnSpc>
                <a:spcPct val="90000"/>
              </a:lnSpc>
              <a:buFont typeface="Arial" panose="020B0604020202020204" pitchFamily="34" charset="0"/>
              <a:buChar char="•"/>
            </a:pPr>
            <a:endParaRPr lang="es-MX" sz="1300" b="0" i="0" dirty="0">
              <a:effectLst/>
            </a:endParaRPr>
          </a:p>
          <a:p>
            <a:pPr indent="-228600">
              <a:lnSpc>
                <a:spcPct val="90000"/>
              </a:lnSpc>
              <a:buFont typeface="Arial" panose="020B0604020202020204" pitchFamily="34" charset="0"/>
              <a:buChar char="•"/>
            </a:pPr>
            <a:r>
              <a:rPr lang="es-MX" sz="1300" b="0" i="0" dirty="0">
                <a:effectLst/>
              </a:rPr>
              <a:t>Para abordar el desequilibrio de clases, se asignaron pesos a las clases, equilibrando así la influencia de las clases mayoritarias y minoritarias. Este ajuste es crucial en contextos con desequilibrio de clases, como en la predicción de incumplimientos.</a:t>
            </a:r>
          </a:p>
          <a:p>
            <a:pPr indent="-228600">
              <a:lnSpc>
                <a:spcPct val="90000"/>
              </a:lnSpc>
              <a:buFont typeface="Arial" panose="020B0604020202020204" pitchFamily="34" charset="0"/>
              <a:buChar char="•"/>
            </a:pPr>
            <a:endParaRPr lang="es-MX" sz="1300" b="0" i="0" dirty="0">
              <a:effectLst/>
            </a:endParaRPr>
          </a:p>
          <a:p>
            <a:pPr indent="-228600">
              <a:lnSpc>
                <a:spcPct val="90000"/>
              </a:lnSpc>
              <a:buFont typeface="Arial" panose="020B0604020202020204" pitchFamily="34" charset="0"/>
              <a:buChar char="•"/>
            </a:pPr>
            <a:r>
              <a:rPr lang="es-MX" sz="1300" b="0" i="0" dirty="0">
                <a:effectLst/>
              </a:rPr>
              <a:t>La optimización del modelo comenzó con la selección de </a:t>
            </a:r>
            <a:r>
              <a:rPr lang="es-MX" sz="1300" b="0" i="0" dirty="0" err="1">
                <a:effectLst/>
              </a:rPr>
              <a:t>hiperparámetros</a:t>
            </a:r>
            <a:r>
              <a:rPr lang="es-MX" sz="1300" b="0" i="0" dirty="0">
                <a:effectLst/>
              </a:rPr>
              <a:t> a través de </a:t>
            </a:r>
            <a:r>
              <a:rPr lang="es-MX" sz="1300" b="0" i="0" dirty="0" err="1">
                <a:effectLst/>
              </a:rPr>
              <a:t>GridSearchCV</a:t>
            </a:r>
            <a:r>
              <a:rPr lang="es-MX" sz="1300" b="0" i="0" dirty="0">
                <a:effectLst/>
              </a:rPr>
              <a:t>, enfocándose en '</a:t>
            </a:r>
            <a:r>
              <a:rPr lang="es-MX" sz="1300" b="0" i="0" dirty="0" err="1">
                <a:effectLst/>
              </a:rPr>
              <a:t>n_estimators</a:t>
            </a:r>
            <a:r>
              <a:rPr lang="es-MX" sz="1300" b="0" i="0" dirty="0">
                <a:effectLst/>
              </a:rPr>
              <a:t>' y '</a:t>
            </a:r>
            <a:r>
              <a:rPr lang="es-MX" sz="1300" b="0" i="0" dirty="0" err="1">
                <a:effectLst/>
              </a:rPr>
              <a:t>learning_rate</a:t>
            </a:r>
            <a:r>
              <a:rPr lang="es-MX" sz="1300" b="0" i="0" dirty="0">
                <a:effectLst/>
              </a:rPr>
              <a:t>'. Estos </a:t>
            </a:r>
            <a:r>
              <a:rPr lang="es-MX" sz="1300" b="0" i="0" dirty="0" err="1">
                <a:effectLst/>
              </a:rPr>
              <a:t>hiperparámetros</a:t>
            </a:r>
            <a:r>
              <a:rPr lang="es-MX" sz="1300" b="0" i="0" dirty="0">
                <a:effectLst/>
              </a:rPr>
              <a:t> son esenciales para controlar el número de modelos débiles en el ensamblaje y la tasa de aprendizaje del algoritmo, respectivamente.</a:t>
            </a:r>
          </a:p>
          <a:p>
            <a:pPr indent="-228600">
              <a:lnSpc>
                <a:spcPct val="90000"/>
              </a:lnSpc>
              <a:buFont typeface="Arial" panose="020B0604020202020204" pitchFamily="34" charset="0"/>
              <a:buChar char="•"/>
            </a:pPr>
            <a:endParaRPr lang="es-MX" sz="1300" b="0" i="0" dirty="0">
              <a:effectLst/>
            </a:endParaRPr>
          </a:p>
          <a:p>
            <a:pPr indent="-228600">
              <a:lnSpc>
                <a:spcPct val="90000"/>
              </a:lnSpc>
              <a:buFont typeface="Arial" panose="020B0604020202020204" pitchFamily="34" charset="0"/>
              <a:buChar char="•"/>
            </a:pPr>
            <a:r>
              <a:rPr lang="es-MX" sz="1300" b="0" i="0" dirty="0">
                <a:effectLst/>
              </a:rPr>
              <a:t>Tras determinar los mejores </a:t>
            </a:r>
            <a:r>
              <a:rPr lang="es-MX" sz="1300" b="0" i="0" dirty="0" err="1">
                <a:effectLst/>
              </a:rPr>
              <a:t>hiperparámetros</a:t>
            </a:r>
            <a:r>
              <a:rPr lang="es-MX" sz="1300" b="0" i="0" dirty="0">
                <a:effectLst/>
              </a:rPr>
              <a:t>, se aplicó RFECV para seleccionar las características más relevantes, mejorando así la eficiencia del modelo. Finalmente, el modelo optimizado fue evaluado utilizando la métrica ROC AUC, adecuada para contextos con clases desequilibradas, y se generó un informe de clasificación para analizar su rendimiento en términos de precisión, </a:t>
            </a:r>
            <a:r>
              <a:rPr lang="es-MX" sz="1300" b="0" i="0" dirty="0" err="1">
                <a:effectLst/>
              </a:rPr>
              <a:t>recall</a:t>
            </a:r>
            <a:r>
              <a:rPr lang="es-MX" sz="1300" b="0" i="0" dirty="0">
                <a:effectLst/>
              </a:rPr>
              <a:t> y f1-score. Estas métricas son fundamentales para evaluar la capacidad del modelo para identificar correctamente los casos de incumplimiento.</a:t>
            </a:r>
            <a:endParaRPr lang="en-US" sz="800" b="0" i="0" dirty="0">
              <a:effectLst/>
            </a:endParaRPr>
          </a:p>
        </p:txBody>
      </p:sp>
      <p:pic>
        <p:nvPicPr>
          <p:cNvPr id="3" name="Picture 2">
            <a:extLst>
              <a:ext uri="{FF2B5EF4-FFF2-40B4-BE49-F238E27FC236}">
                <a16:creationId xmlns:a16="http://schemas.microsoft.com/office/drawing/2014/main" id="{80763E04-6C8D-378A-3F99-DCE37BF465D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 b="45"/>
          <a:stretch/>
        </p:blipFill>
        <p:spPr bwMode="auto">
          <a:xfrm>
            <a:off x="4663551" y="1249799"/>
            <a:ext cx="6406903" cy="5043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8349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1"/>
          <p:cNvSpPr txBox="1">
            <a:spLocks noGrp="1"/>
          </p:cNvSpPr>
          <p:nvPr>
            <p:ph type="title"/>
          </p:nvPr>
        </p:nvSpPr>
        <p:spPr>
          <a:xfrm>
            <a:off x="2720667" y="2348951"/>
            <a:ext cx="5730606" cy="2230800"/>
          </a:xfrm>
          <a:prstGeom prst="rect">
            <a:avLst/>
          </a:prstGeom>
        </p:spPr>
        <p:txBody>
          <a:bodyPr spcFirstLastPara="1" vert="horz" wrap="square" lIns="121900" tIns="121900" rIns="121900" bIns="121900" rtlCol="0" anchor="b" anchorCtr="0">
            <a:noAutofit/>
          </a:bodyPr>
          <a:lstStyle/>
          <a:p>
            <a:pPr>
              <a:buClr>
                <a:schemeClr val="dk1"/>
              </a:buClr>
              <a:buSzPts val="1100"/>
            </a:pPr>
            <a:r>
              <a:rPr lang="es-CO" dirty="0"/>
              <a:t>Evaluación</a:t>
            </a:r>
            <a:endParaRPr dirty="0"/>
          </a:p>
        </p:txBody>
      </p:sp>
      <p:sp>
        <p:nvSpPr>
          <p:cNvPr id="266" name="Google Shape;266;p41"/>
          <p:cNvSpPr txBox="1">
            <a:spLocks noGrp="1"/>
          </p:cNvSpPr>
          <p:nvPr>
            <p:ph type="title" idx="2"/>
          </p:nvPr>
        </p:nvSpPr>
        <p:spPr>
          <a:xfrm>
            <a:off x="960000" y="2703633"/>
            <a:ext cx="1630800" cy="1630800"/>
          </a:xfrm>
          <a:prstGeom prst="rect">
            <a:avLst/>
          </a:prstGeom>
        </p:spPr>
        <p:txBody>
          <a:bodyPr spcFirstLastPara="1" vert="horz" wrap="square" lIns="121900" tIns="121900" rIns="121900" bIns="121900" rtlCol="0" anchor="ctr" anchorCtr="0">
            <a:noAutofit/>
          </a:bodyPr>
          <a:lstStyle/>
          <a:p>
            <a:r>
              <a:rPr lang="en" dirty="0"/>
              <a:t>05</a:t>
            </a:r>
            <a:endParaRPr dirty="0"/>
          </a:p>
        </p:txBody>
      </p:sp>
      <p:sp>
        <p:nvSpPr>
          <p:cNvPr id="267" name="Google Shape;267;p41"/>
          <p:cNvSpPr txBox="1">
            <a:spLocks noGrp="1"/>
          </p:cNvSpPr>
          <p:nvPr>
            <p:ph type="subTitle" idx="1"/>
          </p:nvPr>
        </p:nvSpPr>
        <p:spPr>
          <a:xfrm>
            <a:off x="960000" y="5020700"/>
            <a:ext cx="6472800" cy="798000"/>
          </a:xfrm>
          <a:prstGeom prst="rect">
            <a:avLst/>
          </a:prstGeom>
        </p:spPr>
        <p:txBody>
          <a:bodyPr spcFirstLastPara="1" vert="horz" wrap="square" lIns="121900" tIns="121900" rIns="121900" bIns="121900" rtlCol="0" anchor="t" anchorCtr="0">
            <a:noAutofit/>
          </a:bodyPr>
          <a:lstStyle/>
          <a:p>
            <a:pPr marL="0" indent="0">
              <a:spcAft>
                <a:spcPts val="2133"/>
              </a:spcAft>
              <a:buClr>
                <a:schemeClr val="dk1"/>
              </a:buClr>
              <a:buSzPts val="1100"/>
            </a:pPr>
            <a:endParaRPr dirty="0"/>
          </a:p>
        </p:txBody>
      </p:sp>
      <p:cxnSp>
        <p:nvCxnSpPr>
          <p:cNvPr id="268" name="Google Shape;268;p41"/>
          <p:cNvCxnSpPr/>
          <p:nvPr/>
        </p:nvCxnSpPr>
        <p:spPr>
          <a:xfrm>
            <a:off x="960000" y="4800233"/>
            <a:ext cx="8552800" cy="0"/>
          </a:xfrm>
          <a:prstGeom prst="straightConnector1">
            <a:avLst/>
          </a:prstGeom>
          <a:noFill/>
          <a:ln w="9525" cap="flat" cmpd="sng">
            <a:solidFill>
              <a:schemeClr val="dk1"/>
            </a:solidFill>
            <a:prstDash val="solid"/>
            <a:round/>
            <a:headEnd type="none" w="med" len="med"/>
            <a:tailEnd type="none" w="med" len="med"/>
          </a:ln>
        </p:spPr>
      </p:cxnSp>
      <p:grpSp>
        <p:nvGrpSpPr>
          <p:cNvPr id="269" name="Google Shape;269;p41"/>
          <p:cNvGrpSpPr/>
          <p:nvPr/>
        </p:nvGrpSpPr>
        <p:grpSpPr>
          <a:xfrm>
            <a:off x="691415" y="473375"/>
            <a:ext cx="537155" cy="493244"/>
            <a:chOff x="6985538" y="307000"/>
            <a:chExt cx="1545325" cy="1419000"/>
          </a:xfrm>
        </p:grpSpPr>
        <p:sp>
          <p:nvSpPr>
            <p:cNvPr id="270" name="Google Shape;270;p41"/>
            <p:cNvSpPr/>
            <p:nvPr/>
          </p:nvSpPr>
          <p:spPr>
            <a:xfrm>
              <a:off x="7441700" y="1016500"/>
              <a:ext cx="633000" cy="709500"/>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71" name="Google Shape;271;p41"/>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72" name="Google Shape;272;p41"/>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73" name="Google Shape;273;p41"/>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74" name="Google Shape;274;p41"/>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75" name="Google Shape;275;p41"/>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grpSp>
      <p:pic>
        <p:nvPicPr>
          <p:cNvPr id="276" name="Google Shape;276;p41"/>
          <p:cNvPicPr preferRelativeResize="0"/>
          <p:nvPr/>
        </p:nvPicPr>
        <p:blipFill>
          <a:blip r:embed="rId3">
            <a:alphaModFix/>
          </a:blip>
          <a:stretch>
            <a:fillRect/>
          </a:stretch>
        </p:blipFill>
        <p:spPr>
          <a:xfrm flipH="1">
            <a:off x="9506401" y="1"/>
            <a:ext cx="2685601" cy="6857967"/>
          </a:xfrm>
          <a:prstGeom prst="rect">
            <a:avLst/>
          </a:prstGeom>
          <a:noFill/>
          <a:ln>
            <a:noFill/>
          </a:ln>
        </p:spPr>
      </p:pic>
    </p:spTree>
    <p:extLst>
      <p:ext uri="{BB962C8B-B14F-4D97-AF65-F5344CB8AC3E}">
        <p14:creationId xmlns:p14="http://schemas.microsoft.com/office/powerpoint/2010/main" val="39029809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38"/>
        <p:cNvGrpSpPr/>
        <p:nvPr/>
      </p:nvGrpSpPr>
      <p:grpSpPr>
        <a:xfrm>
          <a:off x="0" y="0"/>
          <a:ext cx="0" cy="0"/>
          <a:chOff x="0" y="0"/>
          <a:chExt cx="0" cy="0"/>
        </a:xfrm>
      </p:grpSpPr>
      <p:sp>
        <p:nvSpPr>
          <p:cNvPr id="454" name="Rectangle 45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Google Shape;439;p50"/>
          <p:cNvSpPr txBox="1">
            <a:spLocks noGrp="1"/>
          </p:cNvSpPr>
          <p:nvPr>
            <p:ph type="title"/>
          </p:nvPr>
        </p:nvSpPr>
        <p:spPr>
          <a:xfrm>
            <a:off x="556532" y="643467"/>
            <a:ext cx="11210925" cy="744836"/>
          </a:xfrm>
          <a:prstGeom prst="rect">
            <a:avLst/>
          </a:prstGeom>
        </p:spPr>
        <p:txBody>
          <a:bodyPr spcFirstLastPara="1" vert="horz" lIns="91440" tIns="45720" rIns="91440" bIns="45720" rtlCol="0" anchor="ctr" anchorCtr="0">
            <a:normAutofit/>
          </a:bodyPr>
          <a:lstStyle/>
          <a:p>
            <a:pPr algn="ctr">
              <a:spcBef>
                <a:spcPct val="0"/>
              </a:spcBef>
            </a:pPr>
            <a:r>
              <a:rPr lang="es-CO" sz="3200" kern="1200" dirty="0">
                <a:solidFill>
                  <a:schemeClr val="bg1"/>
                </a:solidFill>
                <a:latin typeface="+mj-lt"/>
                <a:ea typeface="+mj-ea"/>
                <a:cs typeface="+mj-cs"/>
              </a:rPr>
              <a:t>Resultados de la Evaluación</a:t>
            </a:r>
          </a:p>
        </p:txBody>
      </p:sp>
      <p:sp>
        <p:nvSpPr>
          <p:cNvPr id="442" name="Google Shape;442;p50"/>
          <p:cNvSpPr txBox="1"/>
          <p:nvPr/>
        </p:nvSpPr>
        <p:spPr>
          <a:xfrm>
            <a:off x="257456" y="2194102"/>
            <a:ext cx="10647105" cy="3908586"/>
          </a:xfrm>
          <a:prstGeom prst="rect">
            <a:avLst/>
          </a:prstGeom>
        </p:spPr>
        <p:txBody>
          <a:bodyPr spcFirstLastPara="1" vert="horz" lIns="91440" tIns="45720" rIns="91440" bIns="45720" rtlCol="0" anchorCtr="0">
            <a:normAutofit/>
          </a:bodyPr>
          <a:lstStyle/>
          <a:p>
            <a:pPr>
              <a:lnSpc>
                <a:spcPct val="90000"/>
              </a:lnSpc>
              <a:spcAft>
                <a:spcPts val="600"/>
              </a:spcAft>
              <a:buClr>
                <a:srgbClr val="0F3D3E"/>
              </a:buClr>
            </a:pPr>
            <a:endParaRPr lang="en-US" sz="2000" dirty="0">
              <a:sym typeface="Albert Sans"/>
            </a:endParaRPr>
          </a:p>
        </p:txBody>
      </p:sp>
      <p:graphicFrame>
        <p:nvGraphicFramePr>
          <p:cNvPr id="3" name="Table 2">
            <a:extLst>
              <a:ext uri="{FF2B5EF4-FFF2-40B4-BE49-F238E27FC236}">
                <a16:creationId xmlns:a16="http://schemas.microsoft.com/office/drawing/2014/main" id="{855118F0-E8C8-CA11-6C35-BC25B3C33834}"/>
              </a:ext>
            </a:extLst>
          </p:cNvPr>
          <p:cNvGraphicFramePr>
            <a:graphicFrameLocks noGrp="1"/>
          </p:cNvGraphicFramePr>
          <p:nvPr>
            <p:extLst>
              <p:ext uri="{D42A27DB-BD31-4B8C-83A1-F6EECF244321}">
                <p14:modId xmlns:p14="http://schemas.microsoft.com/office/powerpoint/2010/main" val="2349442884"/>
              </p:ext>
            </p:extLst>
          </p:nvPr>
        </p:nvGraphicFramePr>
        <p:xfrm>
          <a:off x="257456" y="2952468"/>
          <a:ext cx="10905071" cy="3606945"/>
        </p:xfrm>
        <a:graphic>
          <a:graphicData uri="http://schemas.openxmlformats.org/drawingml/2006/table">
            <a:tbl>
              <a:tblPr firstRow="1" bandRow="1"/>
              <a:tblGrid>
                <a:gridCol w="1006428">
                  <a:extLst>
                    <a:ext uri="{9D8B030D-6E8A-4147-A177-3AD203B41FA5}">
                      <a16:colId xmlns:a16="http://schemas.microsoft.com/office/drawing/2014/main" val="3738082993"/>
                    </a:ext>
                  </a:extLst>
                </a:gridCol>
                <a:gridCol w="1474192">
                  <a:extLst>
                    <a:ext uri="{9D8B030D-6E8A-4147-A177-3AD203B41FA5}">
                      <a16:colId xmlns:a16="http://schemas.microsoft.com/office/drawing/2014/main" val="2992904709"/>
                    </a:ext>
                  </a:extLst>
                </a:gridCol>
                <a:gridCol w="776958">
                  <a:extLst>
                    <a:ext uri="{9D8B030D-6E8A-4147-A177-3AD203B41FA5}">
                      <a16:colId xmlns:a16="http://schemas.microsoft.com/office/drawing/2014/main" val="4084343200"/>
                    </a:ext>
                  </a:extLst>
                </a:gridCol>
                <a:gridCol w="766367">
                  <a:extLst>
                    <a:ext uri="{9D8B030D-6E8A-4147-A177-3AD203B41FA5}">
                      <a16:colId xmlns:a16="http://schemas.microsoft.com/office/drawing/2014/main" val="1078032105"/>
                    </a:ext>
                  </a:extLst>
                </a:gridCol>
                <a:gridCol w="766367">
                  <a:extLst>
                    <a:ext uri="{9D8B030D-6E8A-4147-A177-3AD203B41FA5}">
                      <a16:colId xmlns:a16="http://schemas.microsoft.com/office/drawing/2014/main" val="53351949"/>
                    </a:ext>
                  </a:extLst>
                </a:gridCol>
                <a:gridCol w="949943">
                  <a:extLst>
                    <a:ext uri="{9D8B030D-6E8A-4147-A177-3AD203B41FA5}">
                      <a16:colId xmlns:a16="http://schemas.microsoft.com/office/drawing/2014/main" val="2063388935"/>
                    </a:ext>
                  </a:extLst>
                </a:gridCol>
                <a:gridCol w="949943">
                  <a:extLst>
                    <a:ext uri="{9D8B030D-6E8A-4147-A177-3AD203B41FA5}">
                      <a16:colId xmlns:a16="http://schemas.microsoft.com/office/drawing/2014/main" val="1653042964"/>
                    </a:ext>
                  </a:extLst>
                </a:gridCol>
                <a:gridCol w="766367">
                  <a:extLst>
                    <a:ext uri="{9D8B030D-6E8A-4147-A177-3AD203B41FA5}">
                      <a16:colId xmlns:a16="http://schemas.microsoft.com/office/drawing/2014/main" val="479079055"/>
                    </a:ext>
                  </a:extLst>
                </a:gridCol>
                <a:gridCol w="766367">
                  <a:extLst>
                    <a:ext uri="{9D8B030D-6E8A-4147-A177-3AD203B41FA5}">
                      <a16:colId xmlns:a16="http://schemas.microsoft.com/office/drawing/2014/main" val="1825854126"/>
                    </a:ext>
                  </a:extLst>
                </a:gridCol>
                <a:gridCol w="939352">
                  <a:extLst>
                    <a:ext uri="{9D8B030D-6E8A-4147-A177-3AD203B41FA5}">
                      <a16:colId xmlns:a16="http://schemas.microsoft.com/office/drawing/2014/main" val="55782518"/>
                    </a:ext>
                  </a:extLst>
                </a:gridCol>
                <a:gridCol w="734595">
                  <a:extLst>
                    <a:ext uri="{9D8B030D-6E8A-4147-A177-3AD203B41FA5}">
                      <a16:colId xmlns:a16="http://schemas.microsoft.com/office/drawing/2014/main" val="699509151"/>
                    </a:ext>
                  </a:extLst>
                </a:gridCol>
                <a:gridCol w="1008192">
                  <a:extLst>
                    <a:ext uri="{9D8B030D-6E8A-4147-A177-3AD203B41FA5}">
                      <a16:colId xmlns:a16="http://schemas.microsoft.com/office/drawing/2014/main" val="3070304008"/>
                    </a:ext>
                  </a:extLst>
                </a:gridCol>
              </a:tblGrid>
              <a:tr h="563123">
                <a:tc>
                  <a:txBody>
                    <a:bodyPr/>
                    <a:lstStyle/>
                    <a:p>
                      <a:pPr algn="l" fontAlgn="b"/>
                      <a:r>
                        <a:rPr lang="es-CO" sz="1700" b="1" i="0" u="none" strike="noStrike">
                          <a:solidFill>
                            <a:srgbClr val="FFFFFF"/>
                          </a:solidFill>
                          <a:effectLst/>
                          <a:latin typeface="Calibri" panose="020F0502020204030204" pitchFamily="34" charset="0"/>
                        </a:rPr>
                        <a:t>Modelo</a:t>
                      </a:r>
                    </a:p>
                  </a:txBody>
                  <a:tcPr marL="14090" marR="14090" marT="1409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l" fontAlgn="b"/>
                      <a:r>
                        <a:rPr lang="es-CO" sz="1700" b="1" i="0" u="none" strike="noStrike">
                          <a:solidFill>
                            <a:srgbClr val="FFFFFF"/>
                          </a:solidFill>
                          <a:effectLst/>
                          <a:latin typeface="Calibri" panose="020F0502020204030204" pitchFamily="34" charset="0"/>
                        </a:rPr>
                        <a:t>AUC Entrenamiento</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s-CO" sz="1700" b="1" i="0" u="none" strike="noStrike" dirty="0">
                          <a:solidFill>
                            <a:srgbClr val="FFFFFF"/>
                          </a:solidFill>
                          <a:effectLst/>
                          <a:latin typeface="Calibri" panose="020F0502020204030204" pitchFamily="34" charset="0"/>
                        </a:rPr>
                        <a:t>AUC Prueba</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s-CO" sz="1700" b="1" i="0" u="none" strike="noStrike">
                          <a:solidFill>
                            <a:srgbClr val="FFFFFF"/>
                          </a:solidFill>
                          <a:effectLst/>
                          <a:latin typeface="Calibri" panose="020F0502020204030204" pitchFamily="34" charset="0"/>
                        </a:rPr>
                        <a:t>F1 Score Clase 0</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s-CO" sz="1700" b="1" i="0" u="none" strike="noStrike">
                          <a:solidFill>
                            <a:srgbClr val="FFFFFF"/>
                          </a:solidFill>
                          <a:effectLst/>
                          <a:latin typeface="Calibri" panose="020F0502020204030204" pitchFamily="34" charset="0"/>
                        </a:rPr>
                        <a:t>F1 Score Clase 1</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s-CO" sz="1700" b="1" i="0" u="none" strike="noStrike">
                          <a:solidFill>
                            <a:srgbClr val="FFFFFF"/>
                          </a:solidFill>
                          <a:effectLst/>
                          <a:latin typeface="Calibri" panose="020F0502020204030204" pitchFamily="34" charset="0"/>
                        </a:rPr>
                        <a:t>Precision Clase 0</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s-CO" sz="1700" b="1" i="0" u="none" strike="noStrike" dirty="0" err="1">
                          <a:solidFill>
                            <a:srgbClr val="FFFFFF"/>
                          </a:solidFill>
                          <a:effectLst/>
                          <a:latin typeface="Calibri" panose="020F0502020204030204" pitchFamily="34" charset="0"/>
                        </a:rPr>
                        <a:t>Precision</a:t>
                      </a:r>
                      <a:r>
                        <a:rPr lang="es-CO" sz="1700" b="1" i="0" u="none" strike="noStrike" dirty="0">
                          <a:solidFill>
                            <a:srgbClr val="FFFFFF"/>
                          </a:solidFill>
                          <a:effectLst/>
                          <a:latin typeface="Calibri" panose="020F0502020204030204" pitchFamily="34" charset="0"/>
                        </a:rPr>
                        <a:t> Clase 1</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s-CO" sz="1700" b="1" i="0" u="none" strike="noStrike">
                          <a:solidFill>
                            <a:srgbClr val="FFFFFF"/>
                          </a:solidFill>
                          <a:effectLst/>
                          <a:latin typeface="Calibri" panose="020F0502020204030204" pitchFamily="34" charset="0"/>
                        </a:rPr>
                        <a:t>Recall Clase 0</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s-CO" sz="1700" b="1" i="0" u="none" strike="noStrike">
                          <a:solidFill>
                            <a:srgbClr val="FFFFFF"/>
                          </a:solidFill>
                          <a:effectLst/>
                          <a:latin typeface="Calibri" panose="020F0502020204030204" pitchFamily="34" charset="0"/>
                        </a:rPr>
                        <a:t>Recall Clase 1</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s-CO" sz="1700" b="1" i="0" u="none" strike="noStrike">
                          <a:solidFill>
                            <a:srgbClr val="FFFFFF"/>
                          </a:solidFill>
                          <a:effectLst/>
                          <a:latin typeface="Calibri" panose="020F0502020204030204" pitchFamily="34" charset="0"/>
                        </a:rPr>
                        <a:t>Accuracy</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s-CO" sz="1700" b="1" i="0" u="none" strike="noStrike">
                          <a:solidFill>
                            <a:srgbClr val="FFFFFF"/>
                          </a:solidFill>
                          <a:effectLst/>
                          <a:latin typeface="Calibri" panose="020F0502020204030204" pitchFamily="34" charset="0"/>
                        </a:rPr>
                        <a:t>Macro Avg F1</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s-CO" sz="1700" b="1" i="0" u="none" strike="noStrike">
                          <a:solidFill>
                            <a:srgbClr val="FFFFFF"/>
                          </a:solidFill>
                          <a:effectLst/>
                          <a:latin typeface="Calibri" panose="020F0502020204030204" pitchFamily="34" charset="0"/>
                        </a:rPr>
                        <a:t>Weighted Avg F1</a:t>
                      </a:r>
                    </a:p>
                  </a:txBody>
                  <a:tcPr marL="14090" marR="14090" marT="1409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015199043"/>
                  </a:ext>
                </a:extLst>
              </a:tr>
              <a:tr h="563123">
                <a:tc>
                  <a:txBody>
                    <a:bodyPr/>
                    <a:lstStyle/>
                    <a:p>
                      <a:pPr algn="l" fontAlgn="b"/>
                      <a:r>
                        <a:rPr lang="es-CO" sz="1700" b="0" i="0" u="none" strike="noStrike">
                          <a:solidFill>
                            <a:srgbClr val="000000"/>
                          </a:solidFill>
                          <a:effectLst/>
                          <a:latin typeface="Calibri" panose="020F0502020204030204" pitchFamily="34" charset="0"/>
                        </a:rPr>
                        <a:t>Regresión Logística</a:t>
                      </a:r>
                    </a:p>
                  </a:txBody>
                  <a:tcPr marL="14090" marR="14090" marT="1409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0.7353</a:t>
                      </a:r>
                    </a:p>
                  </a:txBody>
                  <a:tcPr marL="14090" marR="14090" marT="1409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0.7278</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0.81</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0.12</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dirty="0">
                          <a:solidFill>
                            <a:srgbClr val="000000"/>
                          </a:solidFill>
                          <a:effectLst/>
                          <a:latin typeface="Calibri" panose="020F0502020204030204" pitchFamily="34" charset="0"/>
                        </a:rPr>
                        <a:t>0.98</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0.07</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0.69</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0.66</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0.69</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0.47</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0.79</a:t>
                      </a:r>
                    </a:p>
                  </a:txBody>
                  <a:tcPr marL="14090" marR="14090" marT="1409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3501815"/>
                  </a:ext>
                </a:extLst>
              </a:tr>
              <a:tr h="563123">
                <a:tc>
                  <a:txBody>
                    <a:bodyPr/>
                    <a:lstStyle/>
                    <a:p>
                      <a:pPr algn="l" fontAlgn="b"/>
                      <a:r>
                        <a:rPr lang="es-CO" sz="1700" b="0" i="0" u="none" strike="noStrike">
                          <a:solidFill>
                            <a:srgbClr val="000000"/>
                          </a:solidFill>
                          <a:effectLst/>
                          <a:latin typeface="Calibri" panose="020F0502020204030204" pitchFamily="34" charset="0"/>
                        </a:rPr>
                        <a:t>XGBoost Classifier</a:t>
                      </a:r>
                    </a:p>
                  </a:txBody>
                  <a:tcPr marL="14090" marR="14090" marT="1409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0.7721</a:t>
                      </a:r>
                    </a:p>
                  </a:txBody>
                  <a:tcPr marL="14090" marR="14090" marT="1409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0.7067</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0.78</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0.11</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0.98</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0.06</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0.65</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0.66</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0.65</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0.45</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0.76</a:t>
                      </a:r>
                    </a:p>
                  </a:txBody>
                  <a:tcPr marL="14090" marR="14090" marT="1409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508346"/>
                  </a:ext>
                </a:extLst>
              </a:tr>
              <a:tr h="563123">
                <a:tc>
                  <a:txBody>
                    <a:bodyPr/>
                    <a:lstStyle/>
                    <a:p>
                      <a:pPr algn="l" fontAlgn="b"/>
                      <a:r>
                        <a:rPr lang="es-CO" sz="1700" b="0" i="0" u="none" strike="noStrike">
                          <a:solidFill>
                            <a:srgbClr val="000000"/>
                          </a:solidFill>
                          <a:effectLst/>
                          <a:latin typeface="Calibri" panose="020F0502020204030204" pitchFamily="34" charset="0"/>
                        </a:rPr>
                        <a:t>LightGBM Classifier</a:t>
                      </a:r>
                    </a:p>
                  </a:txBody>
                  <a:tcPr marL="14090" marR="14090" marT="1409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0.7480</a:t>
                      </a:r>
                    </a:p>
                  </a:txBody>
                  <a:tcPr marL="14090" marR="14090" marT="1409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0.6991</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0.98</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0.00</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0.97</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0.00</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1.00</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0.00</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0.97</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0.49</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0.95</a:t>
                      </a:r>
                    </a:p>
                  </a:txBody>
                  <a:tcPr marL="14090" marR="14090" marT="1409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9183615"/>
                  </a:ext>
                </a:extLst>
              </a:tr>
              <a:tr h="563123">
                <a:tc>
                  <a:txBody>
                    <a:bodyPr/>
                    <a:lstStyle/>
                    <a:p>
                      <a:pPr algn="l" fontAlgn="b"/>
                      <a:r>
                        <a:rPr lang="es-CO" sz="1700" b="0" i="0" u="none" strike="noStrike">
                          <a:solidFill>
                            <a:srgbClr val="000000"/>
                          </a:solidFill>
                          <a:effectLst/>
                          <a:latin typeface="Calibri" panose="020F0502020204030204" pitchFamily="34" charset="0"/>
                        </a:rPr>
                        <a:t>CatBoost Classifier</a:t>
                      </a:r>
                    </a:p>
                  </a:txBody>
                  <a:tcPr marL="14090" marR="14090" marT="1409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0.7479</a:t>
                      </a:r>
                    </a:p>
                  </a:txBody>
                  <a:tcPr marL="14090" marR="14090" marT="1409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0.7339</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0.98</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0.00</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0.97</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0.00</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1.00</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0.00</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0.97</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0.49</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0.95</a:t>
                      </a:r>
                    </a:p>
                  </a:txBody>
                  <a:tcPr marL="14090" marR="14090" marT="1409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9543582"/>
                  </a:ext>
                </a:extLst>
              </a:tr>
              <a:tr h="563123">
                <a:tc>
                  <a:txBody>
                    <a:bodyPr/>
                    <a:lstStyle/>
                    <a:p>
                      <a:pPr algn="l" fontAlgn="b"/>
                      <a:r>
                        <a:rPr lang="es-CO" sz="1700" b="0" i="0" u="none" strike="noStrike">
                          <a:solidFill>
                            <a:srgbClr val="000000"/>
                          </a:solidFill>
                          <a:effectLst/>
                          <a:latin typeface="Calibri" panose="020F0502020204030204" pitchFamily="34" charset="0"/>
                        </a:rPr>
                        <a:t>AdaBoost Classifier</a:t>
                      </a:r>
                    </a:p>
                  </a:txBody>
                  <a:tcPr marL="14090" marR="14090" marT="1409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CO" sz="1700" b="0" i="0" u="none" strike="noStrike" dirty="0">
                          <a:solidFill>
                            <a:srgbClr val="000000"/>
                          </a:solidFill>
                          <a:effectLst/>
                          <a:latin typeface="Calibri" panose="020F0502020204030204" pitchFamily="34" charset="0"/>
                        </a:rPr>
                        <a:t>0.7320</a:t>
                      </a:r>
                    </a:p>
                  </a:txBody>
                  <a:tcPr marL="14090" marR="14090" marT="1409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0.7063</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0.78</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0.11</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0.98</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0.06</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0.64</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0.68</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0.64</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a:solidFill>
                            <a:srgbClr val="000000"/>
                          </a:solidFill>
                          <a:effectLst/>
                          <a:latin typeface="Calibri" panose="020F0502020204030204" pitchFamily="34" charset="0"/>
                        </a:rPr>
                        <a:t>0.44</a:t>
                      </a:r>
                    </a:p>
                  </a:txBody>
                  <a:tcPr marL="14090" marR="14090" marT="1409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1700" b="0" i="0" u="none" strike="noStrike" dirty="0">
                          <a:solidFill>
                            <a:srgbClr val="000000"/>
                          </a:solidFill>
                          <a:effectLst/>
                          <a:latin typeface="Calibri" panose="020F0502020204030204" pitchFamily="34" charset="0"/>
                        </a:rPr>
                        <a:t>0.76</a:t>
                      </a:r>
                    </a:p>
                  </a:txBody>
                  <a:tcPr marL="14090" marR="14090" marT="1409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7751023"/>
                  </a:ext>
                </a:extLst>
              </a:tr>
            </a:tbl>
          </a:graphicData>
        </a:graphic>
      </p:graphicFrame>
      <p:sp>
        <p:nvSpPr>
          <p:cNvPr id="7" name="TextBox 6">
            <a:extLst>
              <a:ext uri="{FF2B5EF4-FFF2-40B4-BE49-F238E27FC236}">
                <a16:creationId xmlns:a16="http://schemas.microsoft.com/office/drawing/2014/main" id="{81F03B95-DE7F-0539-99EE-DDFE6F1F84D0}"/>
              </a:ext>
            </a:extLst>
          </p:cNvPr>
          <p:cNvSpPr txBox="1"/>
          <p:nvPr/>
        </p:nvSpPr>
        <p:spPr>
          <a:xfrm>
            <a:off x="257456" y="1484949"/>
            <a:ext cx="11054687" cy="1323439"/>
          </a:xfrm>
          <a:prstGeom prst="rect">
            <a:avLst/>
          </a:prstGeom>
          <a:noFill/>
        </p:spPr>
        <p:txBody>
          <a:bodyPr wrap="square">
            <a:spAutoFit/>
          </a:bodyPr>
          <a:lstStyle/>
          <a:p>
            <a:r>
              <a:rPr lang="es-MX" sz="1600" dirty="0"/>
              <a:t>El AUC mide la capacidad de discriminación del modelo. La precisión y el </a:t>
            </a:r>
            <a:r>
              <a:rPr lang="es-MX" sz="1600" dirty="0" err="1"/>
              <a:t>recall</a:t>
            </a:r>
            <a:r>
              <a:rPr lang="es-MX" sz="1600" dirty="0"/>
              <a:t> son métricas de identificación correcta, útiles cuando los falsos positivos son costosos y no se deben perder positivos reales, respectivamente. El F1 Score equilibra precisión y </a:t>
            </a:r>
            <a:r>
              <a:rPr lang="es-MX" sz="1600" dirty="0" err="1"/>
              <a:t>recall</a:t>
            </a:r>
            <a:r>
              <a:rPr lang="es-MX" sz="1600" dirty="0"/>
              <a:t>, útil en desequilibrio de clases. El promedio macro calcula métricas por clase y promedia, tratando todas las clases por igual. El promedio ponderado pondera la contribución de cada clase por su tamaño. La precisión general mide la proporción de predicciones correctas, pero puede ser engañosa en conjuntos de datos desequilibrados.</a:t>
            </a:r>
            <a:endParaRPr lang="es-CO" sz="1600" dirty="0"/>
          </a:p>
        </p:txBody>
      </p:sp>
    </p:spTree>
    <p:extLst>
      <p:ext uri="{BB962C8B-B14F-4D97-AF65-F5344CB8AC3E}">
        <p14:creationId xmlns:p14="http://schemas.microsoft.com/office/powerpoint/2010/main" val="2256656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0"/>
          <p:cNvSpPr txBox="1">
            <a:spLocks noGrp="1"/>
          </p:cNvSpPr>
          <p:nvPr>
            <p:ph type="title"/>
          </p:nvPr>
        </p:nvSpPr>
        <p:spPr>
          <a:xfrm>
            <a:off x="556532" y="643467"/>
            <a:ext cx="11210925" cy="744836"/>
          </a:xfrm>
          <a:prstGeom prst="rect">
            <a:avLst/>
          </a:prstGeom>
        </p:spPr>
        <p:txBody>
          <a:bodyPr spcFirstLastPara="1" vert="horz" lIns="91440" tIns="45720" rIns="91440" bIns="45720" rtlCol="0" anchor="ctr" anchorCtr="0">
            <a:normAutofit/>
          </a:bodyPr>
          <a:lstStyle/>
          <a:p>
            <a:pPr algn="ctr">
              <a:spcBef>
                <a:spcPct val="0"/>
              </a:spcBef>
            </a:pPr>
            <a:r>
              <a:rPr lang="es-CO" sz="3200" kern="1200" dirty="0">
                <a:solidFill>
                  <a:schemeClr val="bg1"/>
                </a:solidFill>
                <a:latin typeface="+mj-lt"/>
                <a:ea typeface="+mj-ea"/>
                <a:cs typeface="+mj-cs"/>
              </a:rPr>
              <a:t>Resultados de la Evaluación</a:t>
            </a:r>
          </a:p>
        </p:txBody>
      </p:sp>
      <p:sp>
        <p:nvSpPr>
          <p:cNvPr id="442" name="Google Shape;442;p50"/>
          <p:cNvSpPr txBox="1"/>
          <p:nvPr/>
        </p:nvSpPr>
        <p:spPr>
          <a:xfrm>
            <a:off x="257456" y="2194102"/>
            <a:ext cx="10647105" cy="3908586"/>
          </a:xfrm>
          <a:prstGeom prst="rect">
            <a:avLst/>
          </a:prstGeom>
        </p:spPr>
        <p:txBody>
          <a:bodyPr spcFirstLastPara="1" vert="horz" lIns="91440" tIns="45720" rIns="91440" bIns="45720" rtlCol="0" anchorCtr="0">
            <a:normAutofit/>
          </a:bodyPr>
          <a:lstStyle/>
          <a:p>
            <a:pPr>
              <a:lnSpc>
                <a:spcPct val="90000"/>
              </a:lnSpc>
              <a:spcAft>
                <a:spcPts val="600"/>
              </a:spcAft>
              <a:buClr>
                <a:srgbClr val="0F3D3E"/>
              </a:buClr>
            </a:pPr>
            <a:endParaRPr lang="en-US" sz="2000" dirty="0">
              <a:sym typeface="Albert Sans"/>
            </a:endParaRPr>
          </a:p>
        </p:txBody>
      </p:sp>
      <p:sp>
        <p:nvSpPr>
          <p:cNvPr id="7" name="TextBox 6">
            <a:extLst>
              <a:ext uri="{FF2B5EF4-FFF2-40B4-BE49-F238E27FC236}">
                <a16:creationId xmlns:a16="http://schemas.microsoft.com/office/drawing/2014/main" id="{81F03B95-DE7F-0539-99EE-DDFE6F1F84D0}"/>
              </a:ext>
            </a:extLst>
          </p:cNvPr>
          <p:cNvSpPr txBox="1"/>
          <p:nvPr/>
        </p:nvSpPr>
        <p:spPr>
          <a:xfrm>
            <a:off x="257456" y="1484949"/>
            <a:ext cx="11054687" cy="5509200"/>
          </a:xfrm>
          <a:prstGeom prst="rect">
            <a:avLst/>
          </a:prstGeom>
          <a:noFill/>
        </p:spPr>
        <p:txBody>
          <a:bodyPr wrap="square">
            <a:spAutoFit/>
          </a:bodyPr>
          <a:lstStyle/>
          <a:p>
            <a:pPr marL="342900" indent="-342900" algn="l">
              <a:buFont typeface="+mj-lt"/>
              <a:buAutoNum type="arabicPeriod"/>
            </a:pPr>
            <a:r>
              <a:rPr lang="es-MX" sz="1600" b="0" i="0" dirty="0">
                <a:solidFill>
                  <a:srgbClr val="212121"/>
                </a:solidFill>
                <a:effectLst/>
                <a:latin typeface="Roboto" panose="02000000000000000000" pitchFamily="2" charset="0"/>
              </a:rPr>
              <a:t>El Modelo de Regresión Logística muestra un AUC moderadamente alto tanto en entrenamiento como en prueba, indicando una capacidad decente para distinguir entre clases. Aunque su precisión para la clase de incumplimiento es baja, su alto </a:t>
            </a:r>
            <a:r>
              <a:rPr lang="es-MX" sz="1600" b="0" i="0" dirty="0" err="1">
                <a:solidFill>
                  <a:srgbClr val="212121"/>
                </a:solidFill>
                <a:effectLst/>
                <a:latin typeface="Roboto" panose="02000000000000000000" pitchFamily="2" charset="0"/>
              </a:rPr>
              <a:t>recall</a:t>
            </a:r>
            <a:r>
              <a:rPr lang="es-MX" sz="1600" b="0" i="0" dirty="0">
                <a:solidFill>
                  <a:srgbClr val="212121"/>
                </a:solidFill>
                <a:effectLst/>
                <a:latin typeface="Roboto" panose="02000000000000000000" pitchFamily="2" charset="0"/>
              </a:rPr>
              <a:t> sugiere que es capaz de identificar una buena cantidad de incumplimientos reales, aunque a costa de un número significativo de falsos positivos. En nuestro contexto, es preferible errar por exceso en la identificación de posibles incumplimientos, ya que los costos asociados a no detectar un incumplimiento real pueden ser sustanciales.</a:t>
            </a:r>
          </a:p>
          <a:p>
            <a:pPr marL="342900" indent="-342900" algn="l">
              <a:buFont typeface="+mj-lt"/>
              <a:buAutoNum type="arabicPeriod"/>
            </a:pPr>
            <a:r>
              <a:rPr lang="es-MX" sz="1600" b="0" i="0" dirty="0">
                <a:solidFill>
                  <a:srgbClr val="212121"/>
                </a:solidFill>
                <a:effectLst/>
                <a:latin typeface="Roboto" panose="02000000000000000000" pitchFamily="2" charset="0"/>
              </a:rPr>
              <a:t>El Modelo </a:t>
            </a:r>
            <a:r>
              <a:rPr lang="es-MX" sz="1600" b="0" i="0" dirty="0" err="1">
                <a:solidFill>
                  <a:srgbClr val="212121"/>
                </a:solidFill>
                <a:effectLst/>
                <a:latin typeface="Roboto" panose="02000000000000000000" pitchFamily="2" charset="0"/>
              </a:rPr>
              <a:t>XGBoost</a:t>
            </a:r>
            <a:r>
              <a:rPr lang="es-MX" sz="1600" b="0" i="0" dirty="0">
                <a:solidFill>
                  <a:srgbClr val="212121"/>
                </a:solidFill>
                <a:effectLst/>
                <a:latin typeface="Roboto" panose="02000000000000000000" pitchFamily="2" charset="0"/>
              </a:rPr>
              <a:t> </a:t>
            </a:r>
            <a:r>
              <a:rPr lang="es-MX" sz="1600" b="0" i="0" dirty="0" err="1">
                <a:solidFill>
                  <a:srgbClr val="212121"/>
                </a:solidFill>
                <a:effectLst/>
                <a:latin typeface="Roboto" panose="02000000000000000000" pitchFamily="2" charset="0"/>
              </a:rPr>
              <a:t>Classifier</a:t>
            </a:r>
            <a:r>
              <a:rPr lang="es-MX" sz="1600" b="0" i="0" dirty="0">
                <a:solidFill>
                  <a:srgbClr val="212121"/>
                </a:solidFill>
                <a:effectLst/>
                <a:latin typeface="Roboto" panose="02000000000000000000" pitchFamily="2" charset="0"/>
              </a:rPr>
              <a:t>, aunque muestra un alto AUC en entrenamiento, su rendimiento disminuye en la prueba, lo que podría indicar sobreajuste. Al igual que la regresión logística, tiene una baja precisión pero un alto </a:t>
            </a:r>
            <a:r>
              <a:rPr lang="es-MX" sz="1600" b="0" i="0" dirty="0" err="1">
                <a:solidFill>
                  <a:srgbClr val="212121"/>
                </a:solidFill>
                <a:effectLst/>
                <a:latin typeface="Roboto" panose="02000000000000000000" pitchFamily="2" charset="0"/>
              </a:rPr>
              <a:t>recall</a:t>
            </a:r>
            <a:r>
              <a:rPr lang="es-MX" sz="1600" b="0" i="0" dirty="0">
                <a:solidFill>
                  <a:srgbClr val="212121"/>
                </a:solidFill>
                <a:effectLst/>
                <a:latin typeface="Roboto" panose="02000000000000000000" pitchFamily="2" charset="0"/>
              </a:rPr>
              <a:t> para la clase de incumplimiento, lo que significa que, aunque identifica muchos incumplimientos reales, también genera muchos falsos positivos. Nuevamente, en nuestro contexto, este enfoque de "mejor prevenir que lamentar" puede ser más beneficioso.</a:t>
            </a:r>
          </a:p>
          <a:p>
            <a:pPr marL="342900" indent="-342900" algn="l">
              <a:buFont typeface="+mj-lt"/>
              <a:buAutoNum type="arabicPeriod"/>
            </a:pPr>
            <a:r>
              <a:rPr lang="es-MX" sz="1600" b="0" i="0" dirty="0">
                <a:solidFill>
                  <a:srgbClr val="212121"/>
                </a:solidFill>
                <a:effectLst/>
                <a:latin typeface="Roboto" panose="02000000000000000000" pitchFamily="2" charset="0"/>
              </a:rPr>
              <a:t>El Modelo </a:t>
            </a:r>
            <a:r>
              <a:rPr lang="es-MX" sz="1600" b="0" i="0" dirty="0" err="1">
                <a:solidFill>
                  <a:srgbClr val="212121"/>
                </a:solidFill>
                <a:effectLst/>
                <a:latin typeface="Roboto" panose="02000000000000000000" pitchFamily="2" charset="0"/>
              </a:rPr>
              <a:t>LightGBM</a:t>
            </a:r>
            <a:r>
              <a:rPr lang="es-MX" sz="1600" b="0" i="0" dirty="0">
                <a:solidFill>
                  <a:srgbClr val="212121"/>
                </a:solidFill>
                <a:effectLst/>
                <a:latin typeface="Roboto" panose="02000000000000000000" pitchFamily="2" charset="0"/>
              </a:rPr>
              <a:t> </a:t>
            </a:r>
            <a:r>
              <a:rPr lang="es-MX" sz="1600" b="0" i="0" dirty="0" err="1">
                <a:solidFill>
                  <a:srgbClr val="212121"/>
                </a:solidFill>
                <a:effectLst/>
                <a:latin typeface="Roboto" panose="02000000000000000000" pitchFamily="2" charset="0"/>
              </a:rPr>
              <a:t>Classifier</a:t>
            </a:r>
            <a:r>
              <a:rPr lang="es-MX" sz="1600" b="0" i="0" dirty="0">
                <a:solidFill>
                  <a:srgbClr val="212121"/>
                </a:solidFill>
                <a:effectLst/>
                <a:latin typeface="Roboto" panose="02000000000000000000" pitchFamily="2" charset="0"/>
              </a:rPr>
              <a:t> y el Modelo </a:t>
            </a:r>
            <a:r>
              <a:rPr lang="es-MX" sz="1600" b="0" i="0" dirty="0" err="1">
                <a:solidFill>
                  <a:srgbClr val="212121"/>
                </a:solidFill>
                <a:effectLst/>
                <a:latin typeface="Roboto" panose="02000000000000000000" pitchFamily="2" charset="0"/>
              </a:rPr>
              <a:t>CatBoost</a:t>
            </a:r>
            <a:r>
              <a:rPr lang="es-MX" sz="1600" b="0" i="0" dirty="0">
                <a:solidFill>
                  <a:srgbClr val="212121"/>
                </a:solidFill>
                <a:effectLst/>
                <a:latin typeface="Roboto" panose="02000000000000000000" pitchFamily="2" charset="0"/>
              </a:rPr>
              <a:t> </a:t>
            </a:r>
            <a:r>
              <a:rPr lang="es-MX" sz="1600" b="0" i="0" dirty="0" err="1">
                <a:solidFill>
                  <a:srgbClr val="212121"/>
                </a:solidFill>
                <a:effectLst/>
                <a:latin typeface="Roboto" panose="02000000000000000000" pitchFamily="2" charset="0"/>
              </a:rPr>
              <a:t>Classifier</a:t>
            </a:r>
            <a:r>
              <a:rPr lang="es-MX" sz="1600" b="0" i="0" dirty="0">
                <a:solidFill>
                  <a:srgbClr val="212121"/>
                </a:solidFill>
                <a:effectLst/>
                <a:latin typeface="Roboto" panose="02000000000000000000" pitchFamily="2" charset="0"/>
              </a:rPr>
              <a:t>, a pesar de tener buenos AUC, fallan notablemente en identificar incumplimientos, mostrando una muy baja precisión y </a:t>
            </a:r>
            <a:r>
              <a:rPr lang="es-MX" sz="1600" b="0" i="0" dirty="0" err="1">
                <a:solidFill>
                  <a:srgbClr val="212121"/>
                </a:solidFill>
                <a:effectLst/>
                <a:latin typeface="Roboto" panose="02000000000000000000" pitchFamily="2" charset="0"/>
              </a:rPr>
              <a:t>recall</a:t>
            </a:r>
            <a:r>
              <a:rPr lang="es-MX" sz="1600" b="0" i="0" dirty="0">
                <a:solidFill>
                  <a:srgbClr val="212121"/>
                </a:solidFill>
                <a:effectLst/>
                <a:latin typeface="Roboto" panose="02000000000000000000" pitchFamily="2" charset="0"/>
              </a:rPr>
              <a:t> para esta clase. Esto los hace menos adecuados para nuestro objetivo, ya que es crítico detectar la mayoría de los incumplimientos reales, incluso si esto implica aceptar un mayor número de falsos positivos.</a:t>
            </a:r>
          </a:p>
          <a:p>
            <a:pPr marL="342900" indent="-342900" algn="l">
              <a:buFont typeface="+mj-lt"/>
              <a:buAutoNum type="arabicPeriod"/>
            </a:pPr>
            <a:r>
              <a:rPr lang="es-MX" sz="1600" b="0" i="0" dirty="0">
                <a:solidFill>
                  <a:srgbClr val="212121"/>
                </a:solidFill>
                <a:effectLst/>
                <a:latin typeface="Roboto" panose="02000000000000000000" pitchFamily="2" charset="0"/>
              </a:rPr>
              <a:t>El Modelo </a:t>
            </a:r>
            <a:r>
              <a:rPr lang="es-MX" sz="1600" b="0" i="0" dirty="0" err="1">
                <a:solidFill>
                  <a:srgbClr val="212121"/>
                </a:solidFill>
                <a:effectLst/>
                <a:latin typeface="Roboto" panose="02000000000000000000" pitchFamily="2" charset="0"/>
              </a:rPr>
              <a:t>AdaBoost</a:t>
            </a:r>
            <a:r>
              <a:rPr lang="es-MX" sz="1600" b="0" i="0" dirty="0">
                <a:solidFill>
                  <a:srgbClr val="212121"/>
                </a:solidFill>
                <a:effectLst/>
                <a:latin typeface="Roboto" panose="02000000000000000000" pitchFamily="2" charset="0"/>
              </a:rPr>
              <a:t> </a:t>
            </a:r>
            <a:r>
              <a:rPr lang="es-MX" sz="1600" b="0" i="0" dirty="0" err="1">
                <a:solidFill>
                  <a:srgbClr val="212121"/>
                </a:solidFill>
                <a:effectLst/>
                <a:latin typeface="Roboto" panose="02000000000000000000" pitchFamily="2" charset="0"/>
              </a:rPr>
              <a:t>Classifier</a:t>
            </a:r>
            <a:r>
              <a:rPr lang="es-MX" sz="1600" b="0" i="0" dirty="0">
                <a:solidFill>
                  <a:srgbClr val="212121"/>
                </a:solidFill>
                <a:effectLst/>
                <a:latin typeface="Roboto" panose="02000000000000000000" pitchFamily="2" charset="0"/>
              </a:rPr>
              <a:t> presenta un equilibrio moderado en términos de AUC y un alto </a:t>
            </a:r>
            <a:r>
              <a:rPr lang="es-MX" sz="1600" b="0" i="0" dirty="0" err="1">
                <a:solidFill>
                  <a:srgbClr val="212121"/>
                </a:solidFill>
                <a:effectLst/>
                <a:latin typeface="Roboto" panose="02000000000000000000" pitchFamily="2" charset="0"/>
              </a:rPr>
              <a:t>recall</a:t>
            </a:r>
            <a:r>
              <a:rPr lang="es-MX" sz="1600" b="0" i="0" dirty="0">
                <a:solidFill>
                  <a:srgbClr val="212121"/>
                </a:solidFill>
                <a:effectLst/>
                <a:latin typeface="Roboto" panose="02000000000000000000" pitchFamily="2" charset="0"/>
              </a:rPr>
              <a:t> para la clase de incumplimiento, similar a la regresión logística y </a:t>
            </a:r>
            <a:r>
              <a:rPr lang="es-MX" sz="1600" b="0" i="0" dirty="0" err="1">
                <a:solidFill>
                  <a:srgbClr val="212121"/>
                </a:solidFill>
                <a:effectLst/>
                <a:latin typeface="Roboto" panose="02000000000000000000" pitchFamily="2" charset="0"/>
              </a:rPr>
              <a:t>XGBoost</a:t>
            </a:r>
            <a:r>
              <a:rPr lang="es-MX" sz="1600" b="0" i="0" dirty="0">
                <a:solidFill>
                  <a:srgbClr val="212121"/>
                </a:solidFill>
                <a:effectLst/>
                <a:latin typeface="Roboto" panose="02000000000000000000" pitchFamily="2" charset="0"/>
              </a:rPr>
              <a:t>. Aunque su precisión es baja, su capacidad para identificar incumplimientos es valiosa en nuestro contexto, donde el costo de no detectar un incumplimiento real puede ser significativo.</a:t>
            </a:r>
          </a:p>
          <a:p>
            <a:pPr marL="342900" indent="-342900" algn="l">
              <a:buFont typeface="+mj-lt"/>
              <a:buAutoNum type="arabicPeriod"/>
            </a:pPr>
            <a:r>
              <a:rPr lang="es-MX" sz="1600" b="0" i="0" dirty="0">
                <a:solidFill>
                  <a:srgbClr val="212121"/>
                </a:solidFill>
                <a:effectLst/>
                <a:latin typeface="Roboto" panose="02000000000000000000" pitchFamily="2" charset="0"/>
              </a:rPr>
              <a:t>El modelo </a:t>
            </a:r>
            <a:r>
              <a:rPr lang="es-MX" sz="1600" b="0" i="0" dirty="0" err="1">
                <a:solidFill>
                  <a:srgbClr val="212121"/>
                </a:solidFill>
                <a:effectLst/>
                <a:latin typeface="Roboto" panose="02000000000000000000" pitchFamily="2" charset="0"/>
              </a:rPr>
              <a:t>CatBoost</a:t>
            </a:r>
            <a:r>
              <a:rPr lang="es-MX" sz="1600" b="0" i="0" dirty="0">
                <a:solidFill>
                  <a:srgbClr val="212121"/>
                </a:solidFill>
                <a:effectLst/>
                <a:latin typeface="Roboto" panose="02000000000000000000" pitchFamily="2" charset="0"/>
              </a:rPr>
              <a:t> </a:t>
            </a:r>
            <a:r>
              <a:rPr lang="es-MX" sz="1600" b="0" i="0" dirty="0" err="1">
                <a:solidFill>
                  <a:srgbClr val="212121"/>
                </a:solidFill>
                <a:effectLst/>
                <a:latin typeface="Roboto" panose="02000000000000000000" pitchFamily="2" charset="0"/>
              </a:rPr>
              <a:t>Classifier</a:t>
            </a:r>
            <a:r>
              <a:rPr lang="es-MX" sz="1600" b="0" i="0" dirty="0">
                <a:solidFill>
                  <a:srgbClr val="212121"/>
                </a:solidFill>
                <a:effectLst/>
                <a:latin typeface="Roboto" panose="02000000000000000000" pitchFamily="2" charset="0"/>
              </a:rPr>
              <a:t> muestra un AUC Consistentemente bueno tanto en entrenamiento como en prueba, pero para el Precisión y </a:t>
            </a:r>
            <a:r>
              <a:rPr lang="es-MX" sz="1600" b="0" i="0" dirty="0" err="1">
                <a:solidFill>
                  <a:srgbClr val="212121"/>
                </a:solidFill>
                <a:effectLst/>
                <a:latin typeface="Roboto" panose="02000000000000000000" pitchFamily="2" charset="0"/>
              </a:rPr>
              <a:t>Recall</a:t>
            </a:r>
            <a:r>
              <a:rPr lang="es-MX" sz="1600" b="0" i="0" dirty="0">
                <a:solidFill>
                  <a:srgbClr val="212121"/>
                </a:solidFill>
                <a:effectLst/>
                <a:latin typeface="Roboto" panose="02000000000000000000" pitchFamily="2" charset="0"/>
              </a:rPr>
              <a:t> para la clase 1, es Muy baja similar a </a:t>
            </a:r>
            <a:r>
              <a:rPr lang="es-MX" sz="1600" b="0" i="0" dirty="0" err="1">
                <a:solidFill>
                  <a:srgbClr val="212121"/>
                </a:solidFill>
                <a:effectLst/>
                <a:latin typeface="Roboto" panose="02000000000000000000" pitchFamily="2" charset="0"/>
              </a:rPr>
              <a:t>LightGBM</a:t>
            </a:r>
            <a:r>
              <a:rPr lang="es-MX" sz="1600" b="0" i="0" dirty="0">
                <a:solidFill>
                  <a:srgbClr val="212121"/>
                </a:solidFill>
                <a:effectLst/>
                <a:latin typeface="Roboto" panose="02000000000000000000" pitchFamily="2" charset="0"/>
              </a:rPr>
              <a:t>. A pesar de un buen AUC, el modelo no logra identificar efectivamente los incumplimientos.</a:t>
            </a:r>
          </a:p>
        </p:txBody>
      </p:sp>
      <p:sp>
        <p:nvSpPr>
          <p:cNvPr id="2" name="Google Shape;439;p50">
            <a:extLst>
              <a:ext uri="{FF2B5EF4-FFF2-40B4-BE49-F238E27FC236}">
                <a16:creationId xmlns:a16="http://schemas.microsoft.com/office/drawing/2014/main" id="{D6344CF0-75CF-F743-8976-052AD25386F7}"/>
              </a:ext>
            </a:extLst>
          </p:cNvPr>
          <p:cNvSpPr txBox="1">
            <a:spLocks/>
          </p:cNvSpPr>
          <p:nvPr/>
        </p:nvSpPr>
        <p:spPr>
          <a:xfrm>
            <a:off x="708932" y="795867"/>
            <a:ext cx="11210925" cy="744836"/>
          </a:xfrm>
          <a:prstGeom prst="rect">
            <a:avLst/>
          </a:prstGeom>
        </p:spPr>
        <p:txBody>
          <a:bodyPr spcFirstLastPara="1" vert="horz" wrap="square" lIns="91440" tIns="45720" rIns="91440" bIns="45720" rtlCol="0" anchor="ctr" anchorCtr="0">
            <a:normAutofit/>
          </a:bodyPr>
          <a:lstStyle>
            <a:lvl1pPr lvl="0" algn="l" defTabSz="914400" rtl="0" eaLnBrk="1" latinLnBrk="0" hangingPunct="1">
              <a:lnSpc>
                <a:spcPct val="90000"/>
              </a:lnSpc>
              <a:spcBef>
                <a:spcPts val="0"/>
              </a:spcBef>
              <a:spcAft>
                <a:spcPts val="0"/>
              </a:spcAft>
              <a:buSzPts val="3000"/>
              <a:buNone/>
              <a:defRPr sz="4400" kern="1200">
                <a:solidFill>
                  <a:schemeClr val="tx1"/>
                </a:solidFill>
                <a:latin typeface="+mj-lt"/>
                <a:ea typeface="+mj-ea"/>
                <a:cs typeface="+mj-cs"/>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pPr algn="ctr">
              <a:spcBef>
                <a:spcPct val="0"/>
              </a:spcBef>
            </a:pPr>
            <a:r>
              <a:rPr lang="es-CO" sz="3200" dirty="0"/>
              <a:t>Resultados de la Evaluación</a:t>
            </a:r>
          </a:p>
        </p:txBody>
      </p:sp>
    </p:spTree>
    <p:extLst>
      <p:ext uri="{BB962C8B-B14F-4D97-AF65-F5344CB8AC3E}">
        <p14:creationId xmlns:p14="http://schemas.microsoft.com/office/powerpoint/2010/main" val="2577910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1"/>
          <p:cNvSpPr txBox="1">
            <a:spLocks noGrp="1"/>
          </p:cNvSpPr>
          <p:nvPr>
            <p:ph type="title"/>
          </p:nvPr>
        </p:nvSpPr>
        <p:spPr>
          <a:xfrm>
            <a:off x="2720667" y="2348951"/>
            <a:ext cx="5730606" cy="2230800"/>
          </a:xfrm>
          <a:prstGeom prst="rect">
            <a:avLst/>
          </a:prstGeom>
        </p:spPr>
        <p:txBody>
          <a:bodyPr spcFirstLastPara="1" vert="horz" wrap="square" lIns="121900" tIns="121900" rIns="121900" bIns="121900" rtlCol="0" anchor="b" anchorCtr="0">
            <a:noAutofit/>
          </a:bodyPr>
          <a:lstStyle/>
          <a:p>
            <a:pPr>
              <a:buClr>
                <a:schemeClr val="dk1"/>
              </a:buClr>
              <a:buSzPts val="1100"/>
            </a:pPr>
            <a:r>
              <a:rPr lang="es-CO" dirty="0"/>
              <a:t>Comprensión del ejercicio</a:t>
            </a:r>
            <a:endParaRPr dirty="0"/>
          </a:p>
        </p:txBody>
      </p:sp>
      <p:sp>
        <p:nvSpPr>
          <p:cNvPr id="266" name="Google Shape;266;p41"/>
          <p:cNvSpPr txBox="1">
            <a:spLocks noGrp="1"/>
          </p:cNvSpPr>
          <p:nvPr>
            <p:ph type="title" idx="2"/>
          </p:nvPr>
        </p:nvSpPr>
        <p:spPr>
          <a:xfrm>
            <a:off x="960000" y="2703633"/>
            <a:ext cx="1630800" cy="1630800"/>
          </a:xfrm>
          <a:prstGeom prst="rect">
            <a:avLst/>
          </a:prstGeom>
        </p:spPr>
        <p:txBody>
          <a:bodyPr spcFirstLastPara="1" vert="horz" wrap="square" lIns="121900" tIns="121900" rIns="121900" bIns="121900" rtlCol="0" anchor="ctr" anchorCtr="0">
            <a:noAutofit/>
          </a:bodyPr>
          <a:lstStyle/>
          <a:p>
            <a:r>
              <a:rPr lang="en"/>
              <a:t>01</a:t>
            </a:r>
            <a:endParaRPr/>
          </a:p>
        </p:txBody>
      </p:sp>
      <p:sp>
        <p:nvSpPr>
          <p:cNvPr id="267" name="Google Shape;267;p41"/>
          <p:cNvSpPr txBox="1">
            <a:spLocks noGrp="1"/>
          </p:cNvSpPr>
          <p:nvPr>
            <p:ph type="subTitle" idx="1"/>
          </p:nvPr>
        </p:nvSpPr>
        <p:spPr>
          <a:xfrm>
            <a:off x="960000" y="5020700"/>
            <a:ext cx="6472800" cy="798000"/>
          </a:xfrm>
          <a:prstGeom prst="rect">
            <a:avLst/>
          </a:prstGeom>
        </p:spPr>
        <p:txBody>
          <a:bodyPr spcFirstLastPara="1" vert="horz" wrap="square" lIns="121900" tIns="121900" rIns="121900" bIns="121900" rtlCol="0" anchor="t" anchorCtr="0">
            <a:noAutofit/>
          </a:bodyPr>
          <a:lstStyle/>
          <a:p>
            <a:pPr marL="0" indent="0">
              <a:spcAft>
                <a:spcPts val="2133"/>
              </a:spcAft>
              <a:buClr>
                <a:schemeClr val="dk1"/>
              </a:buClr>
              <a:buSzPts val="1100"/>
            </a:pPr>
            <a:endParaRPr dirty="0"/>
          </a:p>
        </p:txBody>
      </p:sp>
      <p:cxnSp>
        <p:nvCxnSpPr>
          <p:cNvPr id="268" name="Google Shape;268;p41"/>
          <p:cNvCxnSpPr/>
          <p:nvPr/>
        </p:nvCxnSpPr>
        <p:spPr>
          <a:xfrm>
            <a:off x="960000" y="4800233"/>
            <a:ext cx="8552800" cy="0"/>
          </a:xfrm>
          <a:prstGeom prst="straightConnector1">
            <a:avLst/>
          </a:prstGeom>
          <a:noFill/>
          <a:ln w="9525" cap="flat" cmpd="sng">
            <a:solidFill>
              <a:schemeClr val="dk1"/>
            </a:solidFill>
            <a:prstDash val="solid"/>
            <a:round/>
            <a:headEnd type="none" w="med" len="med"/>
            <a:tailEnd type="none" w="med" len="med"/>
          </a:ln>
        </p:spPr>
      </p:cxnSp>
      <p:grpSp>
        <p:nvGrpSpPr>
          <p:cNvPr id="269" name="Google Shape;269;p41"/>
          <p:cNvGrpSpPr/>
          <p:nvPr/>
        </p:nvGrpSpPr>
        <p:grpSpPr>
          <a:xfrm>
            <a:off x="691415" y="473375"/>
            <a:ext cx="537155" cy="493244"/>
            <a:chOff x="6985538" y="307000"/>
            <a:chExt cx="1545325" cy="1419000"/>
          </a:xfrm>
        </p:grpSpPr>
        <p:sp>
          <p:nvSpPr>
            <p:cNvPr id="270" name="Google Shape;270;p41"/>
            <p:cNvSpPr/>
            <p:nvPr/>
          </p:nvSpPr>
          <p:spPr>
            <a:xfrm>
              <a:off x="7441700" y="1016500"/>
              <a:ext cx="633000" cy="709500"/>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71" name="Google Shape;271;p41"/>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72" name="Google Shape;272;p41"/>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73" name="Google Shape;273;p41"/>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74" name="Google Shape;274;p41"/>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75" name="Google Shape;275;p41"/>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grpSp>
      <p:pic>
        <p:nvPicPr>
          <p:cNvPr id="276" name="Google Shape;276;p41"/>
          <p:cNvPicPr preferRelativeResize="0"/>
          <p:nvPr/>
        </p:nvPicPr>
        <p:blipFill>
          <a:blip r:embed="rId3">
            <a:alphaModFix/>
          </a:blip>
          <a:stretch>
            <a:fillRect/>
          </a:stretch>
        </p:blipFill>
        <p:spPr>
          <a:xfrm flipH="1">
            <a:off x="9506401" y="1"/>
            <a:ext cx="2685601" cy="685796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1"/>
          <p:cNvSpPr txBox="1">
            <a:spLocks noGrp="1"/>
          </p:cNvSpPr>
          <p:nvPr>
            <p:ph type="title"/>
          </p:nvPr>
        </p:nvSpPr>
        <p:spPr>
          <a:xfrm>
            <a:off x="2720667" y="2348951"/>
            <a:ext cx="5730606" cy="2230800"/>
          </a:xfrm>
          <a:prstGeom prst="rect">
            <a:avLst/>
          </a:prstGeom>
        </p:spPr>
        <p:txBody>
          <a:bodyPr spcFirstLastPara="1" vert="horz" wrap="square" lIns="121900" tIns="121900" rIns="121900" bIns="121900" rtlCol="0" anchor="b" anchorCtr="0">
            <a:noAutofit/>
          </a:bodyPr>
          <a:lstStyle/>
          <a:p>
            <a:pPr>
              <a:buClr>
                <a:schemeClr val="dk1"/>
              </a:buClr>
              <a:buSzPts val="1100"/>
            </a:pPr>
            <a:r>
              <a:rPr lang="es-CO" dirty="0"/>
              <a:t>Conclusión</a:t>
            </a:r>
            <a:endParaRPr dirty="0"/>
          </a:p>
        </p:txBody>
      </p:sp>
      <p:sp>
        <p:nvSpPr>
          <p:cNvPr id="266" name="Google Shape;266;p41"/>
          <p:cNvSpPr txBox="1">
            <a:spLocks noGrp="1"/>
          </p:cNvSpPr>
          <p:nvPr>
            <p:ph type="title" idx="2"/>
          </p:nvPr>
        </p:nvSpPr>
        <p:spPr>
          <a:xfrm>
            <a:off x="960000" y="2703633"/>
            <a:ext cx="1630800" cy="1630800"/>
          </a:xfrm>
          <a:prstGeom prst="rect">
            <a:avLst/>
          </a:prstGeom>
        </p:spPr>
        <p:txBody>
          <a:bodyPr spcFirstLastPara="1" vert="horz" wrap="square" lIns="121900" tIns="121900" rIns="121900" bIns="121900" rtlCol="0" anchor="ctr" anchorCtr="0">
            <a:noAutofit/>
          </a:bodyPr>
          <a:lstStyle/>
          <a:p>
            <a:r>
              <a:rPr lang="en" dirty="0"/>
              <a:t>05</a:t>
            </a:r>
            <a:endParaRPr dirty="0"/>
          </a:p>
        </p:txBody>
      </p:sp>
      <p:sp>
        <p:nvSpPr>
          <p:cNvPr id="267" name="Google Shape;267;p41"/>
          <p:cNvSpPr txBox="1">
            <a:spLocks noGrp="1"/>
          </p:cNvSpPr>
          <p:nvPr>
            <p:ph type="subTitle" idx="1"/>
          </p:nvPr>
        </p:nvSpPr>
        <p:spPr>
          <a:xfrm>
            <a:off x="960000" y="5020700"/>
            <a:ext cx="6472800" cy="798000"/>
          </a:xfrm>
          <a:prstGeom prst="rect">
            <a:avLst/>
          </a:prstGeom>
        </p:spPr>
        <p:txBody>
          <a:bodyPr spcFirstLastPara="1" vert="horz" wrap="square" lIns="121900" tIns="121900" rIns="121900" bIns="121900" rtlCol="0" anchor="t" anchorCtr="0">
            <a:noAutofit/>
          </a:bodyPr>
          <a:lstStyle/>
          <a:p>
            <a:pPr marL="0" indent="0">
              <a:spcAft>
                <a:spcPts val="2133"/>
              </a:spcAft>
              <a:buClr>
                <a:schemeClr val="dk1"/>
              </a:buClr>
              <a:buSzPts val="1100"/>
            </a:pPr>
            <a:endParaRPr dirty="0"/>
          </a:p>
        </p:txBody>
      </p:sp>
      <p:cxnSp>
        <p:nvCxnSpPr>
          <p:cNvPr id="268" name="Google Shape;268;p41"/>
          <p:cNvCxnSpPr/>
          <p:nvPr/>
        </p:nvCxnSpPr>
        <p:spPr>
          <a:xfrm>
            <a:off x="960000" y="4800233"/>
            <a:ext cx="8552800" cy="0"/>
          </a:xfrm>
          <a:prstGeom prst="straightConnector1">
            <a:avLst/>
          </a:prstGeom>
          <a:noFill/>
          <a:ln w="9525" cap="flat" cmpd="sng">
            <a:solidFill>
              <a:schemeClr val="dk1"/>
            </a:solidFill>
            <a:prstDash val="solid"/>
            <a:round/>
            <a:headEnd type="none" w="med" len="med"/>
            <a:tailEnd type="none" w="med" len="med"/>
          </a:ln>
        </p:spPr>
      </p:cxnSp>
      <p:grpSp>
        <p:nvGrpSpPr>
          <p:cNvPr id="269" name="Google Shape;269;p41"/>
          <p:cNvGrpSpPr/>
          <p:nvPr/>
        </p:nvGrpSpPr>
        <p:grpSpPr>
          <a:xfrm>
            <a:off x="691415" y="473375"/>
            <a:ext cx="537155" cy="493244"/>
            <a:chOff x="6985538" y="307000"/>
            <a:chExt cx="1545325" cy="1419000"/>
          </a:xfrm>
        </p:grpSpPr>
        <p:sp>
          <p:nvSpPr>
            <p:cNvPr id="270" name="Google Shape;270;p41"/>
            <p:cNvSpPr/>
            <p:nvPr/>
          </p:nvSpPr>
          <p:spPr>
            <a:xfrm>
              <a:off x="7441700" y="1016500"/>
              <a:ext cx="633000" cy="709500"/>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71" name="Google Shape;271;p41"/>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72" name="Google Shape;272;p41"/>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73" name="Google Shape;273;p41"/>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74" name="Google Shape;274;p41"/>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75" name="Google Shape;275;p41"/>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grpSp>
      <p:pic>
        <p:nvPicPr>
          <p:cNvPr id="276" name="Google Shape;276;p41"/>
          <p:cNvPicPr preferRelativeResize="0"/>
          <p:nvPr/>
        </p:nvPicPr>
        <p:blipFill>
          <a:blip r:embed="rId3">
            <a:alphaModFix/>
          </a:blip>
          <a:stretch>
            <a:fillRect/>
          </a:stretch>
        </p:blipFill>
        <p:spPr>
          <a:xfrm flipH="1">
            <a:off x="9506401" y="1"/>
            <a:ext cx="2685601" cy="6857967"/>
          </a:xfrm>
          <a:prstGeom prst="rect">
            <a:avLst/>
          </a:prstGeom>
          <a:noFill/>
          <a:ln>
            <a:noFill/>
          </a:ln>
        </p:spPr>
      </p:pic>
    </p:spTree>
    <p:extLst>
      <p:ext uri="{BB962C8B-B14F-4D97-AF65-F5344CB8AC3E}">
        <p14:creationId xmlns:p14="http://schemas.microsoft.com/office/powerpoint/2010/main" val="23304534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0"/>
          <p:cNvSpPr txBox="1">
            <a:spLocks noGrp="1"/>
          </p:cNvSpPr>
          <p:nvPr>
            <p:ph type="title"/>
          </p:nvPr>
        </p:nvSpPr>
        <p:spPr>
          <a:xfrm>
            <a:off x="556532" y="643467"/>
            <a:ext cx="11210925" cy="744836"/>
          </a:xfrm>
          <a:prstGeom prst="rect">
            <a:avLst/>
          </a:prstGeom>
        </p:spPr>
        <p:txBody>
          <a:bodyPr spcFirstLastPara="1" vert="horz" lIns="91440" tIns="45720" rIns="91440" bIns="45720" rtlCol="0" anchor="ctr" anchorCtr="0">
            <a:normAutofit/>
          </a:bodyPr>
          <a:lstStyle/>
          <a:p>
            <a:pPr algn="ctr">
              <a:spcBef>
                <a:spcPct val="0"/>
              </a:spcBef>
            </a:pPr>
            <a:r>
              <a:rPr lang="es-CO" sz="3200" kern="1200" dirty="0">
                <a:solidFill>
                  <a:schemeClr val="bg1"/>
                </a:solidFill>
                <a:latin typeface="+mj-lt"/>
                <a:ea typeface="+mj-ea"/>
                <a:cs typeface="+mj-cs"/>
              </a:rPr>
              <a:t>Resultados de la Evaluación</a:t>
            </a:r>
          </a:p>
        </p:txBody>
      </p:sp>
      <p:sp>
        <p:nvSpPr>
          <p:cNvPr id="442" name="Google Shape;442;p50"/>
          <p:cNvSpPr txBox="1"/>
          <p:nvPr/>
        </p:nvSpPr>
        <p:spPr>
          <a:xfrm>
            <a:off x="257456" y="2194102"/>
            <a:ext cx="10647105" cy="3908586"/>
          </a:xfrm>
          <a:prstGeom prst="rect">
            <a:avLst/>
          </a:prstGeom>
        </p:spPr>
        <p:txBody>
          <a:bodyPr spcFirstLastPara="1" vert="horz" lIns="91440" tIns="45720" rIns="91440" bIns="45720" rtlCol="0" anchorCtr="0">
            <a:normAutofit/>
          </a:bodyPr>
          <a:lstStyle/>
          <a:p>
            <a:pPr>
              <a:lnSpc>
                <a:spcPct val="90000"/>
              </a:lnSpc>
              <a:spcAft>
                <a:spcPts val="600"/>
              </a:spcAft>
              <a:buClr>
                <a:srgbClr val="0F3D3E"/>
              </a:buClr>
            </a:pPr>
            <a:endParaRPr lang="en-US" sz="2000" dirty="0">
              <a:sym typeface="Albert Sans"/>
            </a:endParaRPr>
          </a:p>
        </p:txBody>
      </p:sp>
      <p:sp>
        <p:nvSpPr>
          <p:cNvPr id="7" name="TextBox 6">
            <a:extLst>
              <a:ext uri="{FF2B5EF4-FFF2-40B4-BE49-F238E27FC236}">
                <a16:creationId xmlns:a16="http://schemas.microsoft.com/office/drawing/2014/main" id="{81F03B95-DE7F-0539-99EE-DDFE6F1F84D0}"/>
              </a:ext>
            </a:extLst>
          </p:cNvPr>
          <p:cNvSpPr txBox="1"/>
          <p:nvPr/>
        </p:nvSpPr>
        <p:spPr>
          <a:xfrm>
            <a:off x="257456" y="1484949"/>
            <a:ext cx="11054687" cy="1323439"/>
          </a:xfrm>
          <a:prstGeom prst="rect">
            <a:avLst/>
          </a:prstGeom>
          <a:noFill/>
        </p:spPr>
        <p:txBody>
          <a:bodyPr wrap="square">
            <a:spAutoFit/>
          </a:bodyPr>
          <a:lstStyle/>
          <a:p>
            <a:pPr algn="l"/>
            <a:r>
              <a:rPr lang="es-MX" sz="1600" b="0" i="0" dirty="0">
                <a:solidFill>
                  <a:srgbClr val="212121"/>
                </a:solidFill>
                <a:effectLst/>
                <a:latin typeface="Roboto" panose="02000000000000000000" pitchFamily="2" charset="0"/>
              </a:rPr>
              <a:t>Aunque ninguno de los modelos es perfecto, la Regresión Logística, </a:t>
            </a:r>
            <a:r>
              <a:rPr lang="es-MX" sz="1600" b="0" i="0" dirty="0" err="1">
                <a:solidFill>
                  <a:srgbClr val="212121"/>
                </a:solidFill>
                <a:effectLst/>
                <a:latin typeface="Roboto" panose="02000000000000000000" pitchFamily="2" charset="0"/>
              </a:rPr>
              <a:t>XGBoost</a:t>
            </a:r>
            <a:r>
              <a:rPr lang="es-MX" sz="1600" b="0" i="0" dirty="0">
                <a:solidFill>
                  <a:srgbClr val="212121"/>
                </a:solidFill>
                <a:effectLst/>
                <a:latin typeface="Roboto" panose="02000000000000000000" pitchFamily="2" charset="0"/>
              </a:rPr>
              <a:t> y </a:t>
            </a:r>
            <a:r>
              <a:rPr lang="es-MX" sz="1600" b="0" i="0" dirty="0" err="1">
                <a:solidFill>
                  <a:srgbClr val="212121"/>
                </a:solidFill>
                <a:effectLst/>
                <a:latin typeface="Roboto" panose="02000000000000000000" pitchFamily="2" charset="0"/>
              </a:rPr>
              <a:t>AdaBoost</a:t>
            </a:r>
            <a:r>
              <a:rPr lang="es-MX" sz="1600" b="0" i="0" dirty="0">
                <a:solidFill>
                  <a:srgbClr val="212121"/>
                </a:solidFill>
                <a:effectLst/>
                <a:latin typeface="Roboto" panose="02000000000000000000" pitchFamily="2" charset="0"/>
              </a:rPr>
              <a:t> ofrecen un mejor equilibrio entre AUC y </a:t>
            </a:r>
            <a:r>
              <a:rPr lang="es-MX" sz="1600" b="0" i="0" dirty="0" err="1">
                <a:solidFill>
                  <a:srgbClr val="212121"/>
                </a:solidFill>
                <a:effectLst/>
                <a:latin typeface="Roboto" panose="02000000000000000000" pitchFamily="2" charset="0"/>
              </a:rPr>
              <a:t>recall</a:t>
            </a:r>
            <a:r>
              <a:rPr lang="es-MX" sz="1600" b="0" i="0" dirty="0">
                <a:solidFill>
                  <a:srgbClr val="212121"/>
                </a:solidFill>
                <a:effectLst/>
                <a:latin typeface="Roboto" panose="02000000000000000000" pitchFamily="2" charset="0"/>
              </a:rPr>
              <a:t> para la clase de incumplimiento. En un escenario donde es crucial no pasar por alto los incumplimientos, estos modelos son preferibles, a pesar de que esto pueda llevar a un mayor número de falsos positivos. En nuestro contexto, es más prudente equivocarse por exceso en la identificación de posibles incumplimientos que no detectarlos.</a:t>
            </a:r>
          </a:p>
        </p:txBody>
      </p:sp>
      <p:sp>
        <p:nvSpPr>
          <p:cNvPr id="2" name="Google Shape;439;p50">
            <a:extLst>
              <a:ext uri="{FF2B5EF4-FFF2-40B4-BE49-F238E27FC236}">
                <a16:creationId xmlns:a16="http://schemas.microsoft.com/office/drawing/2014/main" id="{D6344CF0-75CF-F743-8976-052AD25386F7}"/>
              </a:ext>
            </a:extLst>
          </p:cNvPr>
          <p:cNvSpPr txBox="1">
            <a:spLocks/>
          </p:cNvSpPr>
          <p:nvPr/>
        </p:nvSpPr>
        <p:spPr>
          <a:xfrm>
            <a:off x="708932" y="795867"/>
            <a:ext cx="11210925" cy="744836"/>
          </a:xfrm>
          <a:prstGeom prst="rect">
            <a:avLst/>
          </a:prstGeom>
        </p:spPr>
        <p:txBody>
          <a:bodyPr spcFirstLastPara="1" vert="horz" wrap="square" lIns="91440" tIns="45720" rIns="91440" bIns="45720" rtlCol="0" anchor="ctr" anchorCtr="0">
            <a:normAutofit/>
          </a:bodyPr>
          <a:lstStyle>
            <a:lvl1pPr lvl="0" algn="l" defTabSz="914400" rtl="0" eaLnBrk="1" latinLnBrk="0" hangingPunct="1">
              <a:lnSpc>
                <a:spcPct val="90000"/>
              </a:lnSpc>
              <a:spcBef>
                <a:spcPts val="0"/>
              </a:spcBef>
              <a:spcAft>
                <a:spcPts val="0"/>
              </a:spcAft>
              <a:buSzPts val="3000"/>
              <a:buNone/>
              <a:defRPr sz="4400" kern="1200">
                <a:solidFill>
                  <a:schemeClr val="tx1"/>
                </a:solidFill>
                <a:latin typeface="+mj-lt"/>
                <a:ea typeface="+mj-ea"/>
                <a:cs typeface="+mj-cs"/>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pPr algn="ctr">
              <a:spcBef>
                <a:spcPct val="0"/>
              </a:spcBef>
            </a:pPr>
            <a:r>
              <a:rPr lang="es-CO" sz="3200" dirty="0"/>
              <a:t>Conclusión</a:t>
            </a:r>
          </a:p>
        </p:txBody>
      </p:sp>
    </p:spTree>
    <p:extLst>
      <p:ext uri="{BB962C8B-B14F-4D97-AF65-F5344CB8AC3E}">
        <p14:creationId xmlns:p14="http://schemas.microsoft.com/office/powerpoint/2010/main" val="2756675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2"/>
          <p:cNvSpPr txBox="1">
            <a:spLocks noGrp="1"/>
          </p:cNvSpPr>
          <p:nvPr>
            <p:ph type="title"/>
          </p:nvPr>
        </p:nvSpPr>
        <p:spPr>
          <a:xfrm>
            <a:off x="3770033" y="2192728"/>
            <a:ext cx="6986400" cy="1121600"/>
          </a:xfrm>
          <a:prstGeom prst="rect">
            <a:avLst/>
          </a:prstGeom>
        </p:spPr>
        <p:txBody>
          <a:bodyPr spcFirstLastPara="1" vert="horz" wrap="square" lIns="121900" tIns="121900" rIns="121900" bIns="121900" rtlCol="0" anchor="b" anchorCtr="0">
            <a:noAutofit/>
          </a:bodyPr>
          <a:lstStyle/>
          <a:p>
            <a:r>
              <a:rPr lang="en" dirty="0"/>
              <a:t>Comprension del ejercicio</a:t>
            </a:r>
            <a:endParaRPr dirty="0"/>
          </a:p>
        </p:txBody>
      </p:sp>
      <p:sp>
        <p:nvSpPr>
          <p:cNvPr id="282" name="Google Shape;282;p42"/>
          <p:cNvSpPr txBox="1">
            <a:spLocks noGrp="1"/>
          </p:cNvSpPr>
          <p:nvPr>
            <p:ph type="subTitle" idx="1"/>
          </p:nvPr>
        </p:nvSpPr>
        <p:spPr>
          <a:xfrm>
            <a:off x="3717040" y="4391892"/>
            <a:ext cx="6986400" cy="1622589"/>
          </a:xfrm>
          <a:prstGeom prst="rect">
            <a:avLst/>
          </a:prstGeom>
        </p:spPr>
        <p:txBody>
          <a:bodyPr spcFirstLastPara="1" vert="horz" wrap="square" lIns="121900" tIns="121900" rIns="121900" bIns="121900" rtlCol="0" anchor="ctr" anchorCtr="0">
            <a:noAutofit/>
          </a:bodyPr>
          <a:lstStyle/>
          <a:p>
            <a:pPr marL="0" indent="0">
              <a:buClr>
                <a:schemeClr val="dk1"/>
              </a:buClr>
              <a:buSzPts val="1100"/>
            </a:pPr>
            <a:r>
              <a:rPr lang="es-MX" dirty="0"/>
              <a:t>El objetivo principal de este proyecto es desarrollar un modelo de aprendizaje automático que pueda predecir la probabilidad de incumplimiento de un cliente. Esta tarea es crucial para la gestión de riesgos y la toma de decisiones en el ámbito financiero, ya que permite a las instituciones anticipar y mitigar posibles pérdidas debidas a incumplimientos de pago.</a:t>
            </a:r>
          </a:p>
          <a:p>
            <a:pPr marL="0" indent="0">
              <a:buClr>
                <a:schemeClr val="dk1"/>
              </a:buClr>
              <a:buSzPts val="1100"/>
            </a:pPr>
            <a:endParaRPr lang="es-MX" dirty="0"/>
          </a:p>
          <a:p>
            <a:pPr marL="0" indent="0">
              <a:buClr>
                <a:schemeClr val="dk1"/>
              </a:buClr>
              <a:buSzPts val="1100"/>
            </a:pPr>
            <a:r>
              <a:rPr lang="es-MX" dirty="0"/>
              <a:t>El problema a abordar es un caso de clasificación binaria en el ámbito del crédito y riesgo financiero. Utilizando la base de datos proporcionada ("MDT_prueba.csv"), el modelo debe ser capaz de estimar la probabilidad de que un cliente incurra en incumplimiento en un periodo de 12 meses después de la "cosecha" (entendida como el momento de otorgamiento del crédito o servicio financiero).</a:t>
            </a:r>
            <a:endParaRPr lang="en-US" dirty="0"/>
          </a:p>
        </p:txBody>
      </p:sp>
      <p:grpSp>
        <p:nvGrpSpPr>
          <p:cNvPr id="283" name="Google Shape;283;p42"/>
          <p:cNvGrpSpPr/>
          <p:nvPr/>
        </p:nvGrpSpPr>
        <p:grpSpPr>
          <a:xfrm>
            <a:off x="10963432" y="473375"/>
            <a:ext cx="537155" cy="493244"/>
            <a:chOff x="6985538" y="307000"/>
            <a:chExt cx="1545325" cy="1419000"/>
          </a:xfrm>
        </p:grpSpPr>
        <p:sp>
          <p:nvSpPr>
            <p:cNvPr id="284" name="Google Shape;284;p42"/>
            <p:cNvSpPr/>
            <p:nvPr/>
          </p:nvSpPr>
          <p:spPr>
            <a:xfrm>
              <a:off x="7441700" y="1016500"/>
              <a:ext cx="633000" cy="709500"/>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85" name="Google Shape;285;p42"/>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86" name="Google Shape;286;p42"/>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87" name="Google Shape;287;p42"/>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88" name="Google Shape;288;p42"/>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89" name="Google Shape;289;p42"/>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grpSp>
      <p:cxnSp>
        <p:nvCxnSpPr>
          <p:cNvPr id="290" name="Google Shape;290;p42"/>
          <p:cNvCxnSpPr/>
          <p:nvPr/>
        </p:nvCxnSpPr>
        <p:spPr>
          <a:xfrm>
            <a:off x="3283000" y="3414869"/>
            <a:ext cx="7920400" cy="0"/>
          </a:xfrm>
          <a:prstGeom prst="straightConnector1">
            <a:avLst/>
          </a:prstGeom>
          <a:noFill/>
          <a:ln w="9525" cap="flat" cmpd="sng">
            <a:solidFill>
              <a:schemeClr val="dk1"/>
            </a:solidFill>
            <a:prstDash val="solid"/>
            <a:round/>
            <a:headEnd type="none" w="med" len="med"/>
            <a:tailEnd type="none" w="med" len="med"/>
          </a:ln>
        </p:spPr>
      </p:cxnSp>
      <p:pic>
        <p:nvPicPr>
          <p:cNvPr id="291" name="Google Shape;291;p42"/>
          <p:cNvPicPr preferRelativeResize="0"/>
          <p:nvPr/>
        </p:nvPicPr>
        <p:blipFill>
          <a:blip r:embed="rId3">
            <a:alphaModFix/>
          </a:blip>
          <a:stretch>
            <a:fillRect/>
          </a:stretch>
        </p:blipFill>
        <p:spPr>
          <a:xfrm>
            <a:off x="612886" y="1"/>
            <a:ext cx="2685601" cy="6857967"/>
          </a:xfrm>
          <a:prstGeom prst="rect">
            <a:avLst/>
          </a:prstGeom>
          <a:noFill/>
          <a:ln>
            <a:noFill/>
          </a:ln>
        </p:spPr>
      </p:pic>
      <p:sp>
        <p:nvSpPr>
          <p:cNvPr id="292" name="Google Shape;292;p42"/>
          <p:cNvSpPr/>
          <p:nvPr/>
        </p:nvSpPr>
        <p:spPr>
          <a:xfrm>
            <a:off x="-39733" y="-32000"/>
            <a:ext cx="2454000" cy="69220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1"/>
          <p:cNvSpPr txBox="1">
            <a:spLocks noGrp="1"/>
          </p:cNvSpPr>
          <p:nvPr>
            <p:ph type="title"/>
          </p:nvPr>
        </p:nvSpPr>
        <p:spPr>
          <a:xfrm>
            <a:off x="2720667" y="2348951"/>
            <a:ext cx="5730606" cy="2230800"/>
          </a:xfrm>
          <a:prstGeom prst="rect">
            <a:avLst/>
          </a:prstGeom>
        </p:spPr>
        <p:txBody>
          <a:bodyPr spcFirstLastPara="1" vert="horz" wrap="square" lIns="121900" tIns="121900" rIns="121900" bIns="121900" rtlCol="0" anchor="b" anchorCtr="0">
            <a:noAutofit/>
          </a:bodyPr>
          <a:lstStyle/>
          <a:p>
            <a:pPr>
              <a:buClr>
                <a:schemeClr val="dk1"/>
              </a:buClr>
              <a:buSzPts val="1100"/>
            </a:pPr>
            <a:r>
              <a:rPr lang="es-CO" dirty="0"/>
              <a:t>Comprensión de los datos</a:t>
            </a:r>
            <a:endParaRPr dirty="0"/>
          </a:p>
        </p:txBody>
      </p:sp>
      <p:sp>
        <p:nvSpPr>
          <p:cNvPr id="266" name="Google Shape;266;p41"/>
          <p:cNvSpPr txBox="1">
            <a:spLocks noGrp="1"/>
          </p:cNvSpPr>
          <p:nvPr>
            <p:ph type="title" idx="2"/>
          </p:nvPr>
        </p:nvSpPr>
        <p:spPr>
          <a:xfrm>
            <a:off x="960000" y="2703633"/>
            <a:ext cx="1630800" cy="1630800"/>
          </a:xfrm>
          <a:prstGeom prst="rect">
            <a:avLst/>
          </a:prstGeom>
        </p:spPr>
        <p:txBody>
          <a:bodyPr spcFirstLastPara="1" vert="horz" wrap="square" lIns="121900" tIns="121900" rIns="121900" bIns="121900" rtlCol="0" anchor="ctr" anchorCtr="0">
            <a:noAutofit/>
          </a:bodyPr>
          <a:lstStyle/>
          <a:p>
            <a:r>
              <a:rPr lang="en" dirty="0"/>
              <a:t>02</a:t>
            </a:r>
            <a:endParaRPr dirty="0"/>
          </a:p>
        </p:txBody>
      </p:sp>
      <p:sp>
        <p:nvSpPr>
          <p:cNvPr id="267" name="Google Shape;267;p41"/>
          <p:cNvSpPr txBox="1">
            <a:spLocks noGrp="1"/>
          </p:cNvSpPr>
          <p:nvPr>
            <p:ph type="subTitle" idx="1"/>
          </p:nvPr>
        </p:nvSpPr>
        <p:spPr>
          <a:xfrm>
            <a:off x="960000" y="5020700"/>
            <a:ext cx="6472800" cy="798000"/>
          </a:xfrm>
          <a:prstGeom prst="rect">
            <a:avLst/>
          </a:prstGeom>
        </p:spPr>
        <p:txBody>
          <a:bodyPr spcFirstLastPara="1" vert="horz" wrap="square" lIns="121900" tIns="121900" rIns="121900" bIns="121900" rtlCol="0" anchor="t" anchorCtr="0">
            <a:noAutofit/>
          </a:bodyPr>
          <a:lstStyle/>
          <a:p>
            <a:pPr marL="0" indent="0">
              <a:spcAft>
                <a:spcPts val="2133"/>
              </a:spcAft>
              <a:buClr>
                <a:schemeClr val="dk1"/>
              </a:buClr>
              <a:buSzPts val="1100"/>
            </a:pPr>
            <a:endParaRPr dirty="0"/>
          </a:p>
        </p:txBody>
      </p:sp>
      <p:cxnSp>
        <p:nvCxnSpPr>
          <p:cNvPr id="268" name="Google Shape;268;p41"/>
          <p:cNvCxnSpPr/>
          <p:nvPr/>
        </p:nvCxnSpPr>
        <p:spPr>
          <a:xfrm>
            <a:off x="960000" y="4800233"/>
            <a:ext cx="8552800" cy="0"/>
          </a:xfrm>
          <a:prstGeom prst="straightConnector1">
            <a:avLst/>
          </a:prstGeom>
          <a:noFill/>
          <a:ln w="9525" cap="flat" cmpd="sng">
            <a:solidFill>
              <a:schemeClr val="dk1"/>
            </a:solidFill>
            <a:prstDash val="solid"/>
            <a:round/>
            <a:headEnd type="none" w="med" len="med"/>
            <a:tailEnd type="none" w="med" len="med"/>
          </a:ln>
        </p:spPr>
      </p:cxnSp>
      <p:grpSp>
        <p:nvGrpSpPr>
          <p:cNvPr id="269" name="Google Shape;269;p41"/>
          <p:cNvGrpSpPr/>
          <p:nvPr/>
        </p:nvGrpSpPr>
        <p:grpSpPr>
          <a:xfrm>
            <a:off x="691415" y="473375"/>
            <a:ext cx="537155" cy="493244"/>
            <a:chOff x="6985538" y="307000"/>
            <a:chExt cx="1545325" cy="1419000"/>
          </a:xfrm>
        </p:grpSpPr>
        <p:sp>
          <p:nvSpPr>
            <p:cNvPr id="270" name="Google Shape;270;p41"/>
            <p:cNvSpPr/>
            <p:nvPr/>
          </p:nvSpPr>
          <p:spPr>
            <a:xfrm>
              <a:off x="7441700" y="1016500"/>
              <a:ext cx="633000" cy="709500"/>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71" name="Google Shape;271;p41"/>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72" name="Google Shape;272;p41"/>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73" name="Google Shape;273;p41"/>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74" name="Google Shape;274;p41"/>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75" name="Google Shape;275;p41"/>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grpSp>
      <p:pic>
        <p:nvPicPr>
          <p:cNvPr id="276" name="Google Shape;276;p41"/>
          <p:cNvPicPr preferRelativeResize="0"/>
          <p:nvPr/>
        </p:nvPicPr>
        <p:blipFill>
          <a:blip r:embed="rId3">
            <a:alphaModFix/>
          </a:blip>
          <a:stretch>
            <a:fillRect/>
          </a:stretch>
        </p:blipFill>
        <p:spPr>
          <a:xfrm flipH="1">
            <a:off x="9506401" y="1"/>
            <a:ext cx="2685601" cy="6857967"/>
          </a:xfrm>
          <a:prstGeom prst="rect">
            <a:avLst/>
          </a:prstGeom>
          <a:noFill/>
          <a:ln>
            <a:noFill/>
          </a:ln>
        </p:spPr>
      </p:pic>
    </p:spTree>
    <p:extLst>
      <p:ext uri="{BB962C8B-B14F-4D97-AF65-F5344CB8AC3E}">
        <p14:creationId xmlns:p14="http://schemas.microsoft.com/office/powerpoint/2010/main" val="3193759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2"/>
          <p:cNvSpPr txBox="1">
            <a:spLocks noGrp="1"/>
          </p:cNvSpPr>
          <p:nvPr>
            <p:ph type="title"/>
          </p:nvPr>
        </p:nvSpPr>
        <p:spPr>
          <a:xfrm>
            <a:off x="3717040" y="815257"/>
            <a:ext cx="6986400" cy="1121600"/>
          </a:xfrm>
          <a:prstGeom prst="rect">
            <a:avLst/>
          </a:prstGeom>
        </p:spPr>
        <p:txBody>
          <a:bodyPr spcFirstLastPara="1" vert="horz" wrap="square" lIns="121900" tIns="121900" rIns="121900" bIns="121900" rtlCol="0" anchor="b" anchorCtr="0">
            <a:noAutofit/>
          </a:bodyPr>
          <a:lstStyle/>
          <a:p>
            <a:r>
              <a:rPr lang="en" dirty="0"/>
              <a:t>Comprension de los Datos</a:t>
            </a:r>
            <a:endParaRPr dirty="0"/>
          </a:p>
        </p:txBody>
      </p:sp>
      <p:sp>
        <p:nvSpPr>
          <p:cNvPr id="282" name="Google Shape;282;p42"/>
          <p:cNvSpPr txBox="1">
            <a:spLocks noGrp="1"/>
          </p:cNvSpPr>
          <p:nvPr>
            <p:ph type="subTitle" idx="1"/>
          </p:nvPr>
        </p:nvSpPr>
        <p:spPr>
          <a:xfrm>
            <a:off x="3637766" y="2055165"/>
            <a:ext cx="6986400" cy="1009943"/>
          </a:xfrm>
          <a:prstGeom prst="rect">
            <a:avLst/>
          </a:prstGeom>
        </p:spPr>
        <p:txBody>
          <a:bodyPr spcFirstLastPara="1" vert="horz" wrap="square" lIns="121900" tIns="121900" rIns="121900" bIns="121900" rtlCol="0" anchor="ctr" anchorCtr="0">
            <a:noAutofit/>
          </a:bodyPr>
          <a:lstStyle/>
          <a:p>
            <a:pPr marL="0" indent="0">
              <a:buClr>
                <a:schemeClr val="dk1"/>
              </a:buClr>
              <a:buSzPts val="1100"/>
            </a:pPr>
            <a:r>
              <a:rPr lang="es-MX" dirty="0"/>
              <a:t>La base de datos "MDT_prueba.csv" es el recurso principal para este proyecto. Contiene información detallada por cliente, que se utilizará para predecir la probabilidad de incumplimiento..</a:t>
            </a:r>
            <a:endParaRPr lang="en-US" dirty="0"/>
          </a:p>
        </p:txBody>
      </p:sp>
      <p:grpSp>
        <p:nvGrpSpPr>
          <p:cNvPr id="283" name="Google Shape;283;p42"/>
          <p:cNvGrpSpPr/>
          <p:nvPr/>
        </p:nvGrpSpPr>
        <p:grpSpPr>
          <a:xfrm>
            <a:off x="10963432" y="473375"/>
            <a:ext cx="537155" cy="493244"/>
            <a:chOff x="6985538" y="307000"/>
            <a:chExt cx="1545325" cy="1419000"/>
          </a:xfrm>
        </p:grpSpPr>
        <p:sp>
          <p:nvSpPr>
            <p:cNvPr id="284" name="Google Shape;284;p42"/>
            <p:cNvSpPr/>
            <p:nvPr/>
          </p:nvSpPr>
          <p:spPr>
            <a:xfrm>
              <a:off x="7441700" y="1016500"/>
              <a:ext cx="633000" cy="709500"/>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85" name="Google Shape;285;p42"/>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86" name="Google Shape;286;p42"/>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87" name="Google Shape;287;p42"/>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88" name="Google Shape;288;p42"/>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89" name="Google Shape;289;p42"/>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grpSp>
      <p:cxnSp>
        <p:nvCxnSpPr>
          <p:cNvPr id="290" name="Google Shape;290;p42"/>
          <p:cNvCxnSpPr/>
          <p:nvPr/>
        </p:nvCxnSpPr>
        <p:spPr>
          <a:xfrm>
            <a:off x="3250040" y="1943508"/>
            <a:ext cx="7920400" cy="0"/>
          </a:xfrm>
          <a:prstGeom prst="straightConnector1">
            <a:avLst/>
          </a:prstGeom>
          <a:noFill/>
          <a:ln w="9525" cap="flat" cmpd="sng">
            <a:solidFill>
              <a:schemeClr val="dk1"/>
            </a:solidFill>
            <a:prstDash val="solid"/>
            <a:round/>
            <a:headEnd type="none" w="med" len="med"/>
            <a:tailEnd type="none" w="med" len="med"/>
          </a:ln>
        </p:spPr>
      </p:cxnSp>
      <p:pic>
        <p:nvPicPr>
          <p:cNvPr id="291" name="Google Shape;291;p42"/>
          <p:cNvPicPr preferRelativeResize="0"/>
          <p:nvPr/>
        </p:nvPicPr>
        <p:blipFill>
          <a:blip r:embed="rId3">
            <a:alphaModFix/>
          </a:blip>
          <a:stretch>
            <a:fillRect/>
          </a:stretch>
        </p:blipFill>
        <p:spPr>
          <a:xfrm>
            <a:off x="612886" y="1"/>
            <a:ext cx="2685601" cy="6857967"/>
          </a:xfrm>
          <a:prstGeom prst="rect">
            <a:avLst/>
          </a:prstGeom>
          <a:noFill/>
          <a:ln>
            <a:noFill/>
          </a:ln>
        </p:spPr>
      </p:pic>
      <p:sp>
        <p:nvSpPr>
          <p:cNvPr id="292" name="Google Shape;292;p42"/>
          <p:cNvSpPr/>
          <p:nvPr/>
        </p:nvSpPr>
        <p:spPr>
          <a:xfrm>
            <a:off x="-39733" y="-32000"/>
            <a:ext cx="2454000" cy="69220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121900" tIns="121900" rIns="121900" bIns="121900" anchor="ctr" anchorCtr="0">
            <a:noAutofit/>
          </a:bodyPr>
          <a:lstStyle/>
          <a:p>
            <a:endParaRPr sz="2400"/>
          </a:p>
        </p:txBody>
      </p:sp>
      <p:graphicFrame>
        <p:nvGraphicFramePr>
          <p:cNvPr id="2" name="Diagram 1">
            <a:extLst>
              <a:ext uri="{FF2B5EF4-FFF2-40B4-BE49-F238E27FC236}">
                <a16:creationId xmlns:a16="http://schemas.microsoft.com/office/drawing/2014/main" id="{75B51CFB-8095-8444-CF13-3FCAF40D4104}"/>
              </a:ext>
            </a:extLst>
          </p:cNvPr>
          <p:cNvGraphicFramePr/>
          <p:nvPr>
            <p:extLst>
              <p:ext uri="{D42A27DB-BD31-4B8C-83A1-F6EECF244321}">
                <p14:modId xmlns:p14="http://schemas.microsoft.com/office/powerpoint/2010/main" val="3727132648"/>
              </p:ext>
            </p:extLst>
          </p:nvPr>
        </p:nvGraphicFramePr>
        <p:xfrm>
          <a:off x="3823937" y="3151635"/>
          <a:ext cx="6303736" cy="36624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76485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1"/>
          <p:cNvSpPr txBox="1">
            <a:spLocks noGrp="1"/>
          </p:cNvSpPr>
          <p:nvPr>
            <p:ph type="title"/>
          </p:nvPr>
        </p:nvSpPr>
        <p:spPr>
          <a:xfrm>
            <a:off x="2720667" y="2348951"/>
            <a:ext cx="5730606" cy="2230800"/>
          </a:xfrm>
          <a:prstGeom prst="rect">
            <a:avLst/>
          </a:prstGeom>
        </p:spPr>
        <p:txBody>
          <a:bodyPr spcFirstLastPara="1" vert="horz" wrap="square" lIns="121900" tIns="121900" rIns="121900" bIns="121900" rtlCol="0" anchor="b" anchorCtr="0">
            <a:noAutofit/>
          </a:bodyPr>
          <a:lstStyle/>
          <a:p>
            <a:pPr>
              <a:buClr>
                <a:schemeClr val="dk1"/>
              </a:buClr>
              <a:buSzPts val="1100"/>
            </a:pPr>
            <a:r>
              <a:rPr lang="es-CO" dirty="0"/>
              <a:t>Preparación de los datos</a:t>
            </a:r>
            <a:endParaRPr dirty="0"/>
          </a:p>
        </p:txBody>
      </p:sp>
      <p:sp>
        <p:nvSpPr>
          <p:cNvPr id="266" name="Google Shape;266;p41"/>
          <p:cNvSpPr txBox="1">
            <a:spLocks noGrp="1"/>
          </p:cNvSpPr>
          <p:nvPr>
            <p:ph type="title" idx="2"/>
          </p:nvPr>
        </p:nvSpPr>
        <p:spPr>
          <a:xfrm>
            <a:off x="960000" y="2703633"/>
            <a:ext cx="1630800" cy="1630800"/>
          </a:xfrm>
          <a:prstGeom prst="rect">
            <a:avLst/>
          </a:prstGeom>
        </p:spPr>
        <p:txBody>
          <a:bodyPr spcFirstLastPara="1" vert="horz" wrap="square" lIns="121900" tIns="121900" rIns="121900" bIns="121900" rtlCol="0" anchor="ctr" anchorCtr="0">
            <a:noAutofit/>
          </a:bodyPr>
          <a:lstStyle/>
          <a:p>
            <a:r>
              <a:rPr lang="en" dirty="0"/>
              <a:t>03</a:t>
            </a:r>
            <a:endParaRPr dirty="0"/>
          </a:p>
        </p:txBody>
      </p:sp>
      <p:sp>
        <p:nvSpPr>
          <p:cNvPr id="267" name="Google Shape;267;p41"/>
          <p:cNvSpPr txBox="1">
            <a:spLocks noGrp="1"/>
          </p:cNvSpPr>
          <p:nvPr>
            <p:ph type="subTitle" idx="1"/>
          </p:nvPr>
        </p:nvSpPr>
        <p:spPr>
          <a:xfrm>
            <a:off x="960000" y="5020700"/>
            <a:ext cx="6472800" cy="798000"/>
          </a:xfrm>
          <a:prstGeom prst="rect">
            <a:avLst/>
          </a:prstGeom>
        </p:spPr>
        <p:txBody>
          <a:bodyPr spcFirstLastPara="1" vert="horz" wrap="square" lIns="121900" tIns="121900" rIns="121900" bIns="121900" rtlCol="0" anchor="t" anchorCtr="0">
            <a:noAutofit/>
          </a:bodyPr>
          <a:lstStyle/>
          <a:p>
            <a:pPr marL="0" indent="0">
              <a:spcAft>
                <a:spcPts val="2133"/>
              </a:spcAft>
              <a:buClr>
                <a:schemeClr val="dk1"/>
              </a:buClr>
              <a:buSzPts val="1100"/>
            </a:pPr>
            <a:endParaRPr dirty="0"/>
          </a:p>
        </p:txBody>
      </p:sp>
      <p:cxnSp>
        <p:nvCxnSpPr>
          <p:cNvPr id="268" name="Google Shape;268;p41"/>
          <p:cNvCxnSpPr/>
          <p:nvPr/>
        </p:nvCxnSpPr>
        <p:spPr>
          <a:xfrm>
            <a:off x="960000" y="4800233"/>
            <a:ext cx="8552800" cy="0"/>
          </a:xfrm>
          <a:prstGeom prst="straightConnector1">
            <a:avLst/>
          </a:prstGeom>
          <a:noFill/>
          <a:ln w="9525" cap="flat" cmpd="sng">
            <a:solidFill>
              <a:schemeClr val="dk1"/>
            </a:solidFill>
            <a:prstDash val="solid"/>
            <a:round/>
            <a:headEnd type="none" w="med" len="med"/>
            <a:tailEnd type="none" w="med" len="med"/>
          </a:ln>
        </p:spPr>
      </p:cxnSp>
      <p:grpSp>
        <p:nvGrpSpPr>
          <p:cNvPr id="269" name="Google Shape;269;p41"/>
          <p:cNvGrpSpPr/>
          <p:nvPr/>
        </p:nvGrpSpPr>
        <p:grpSpPr>
          <a:xfrm>
            <a:off x="691415" y="473375"/>
            <a:ext cx="537155" cy="493244"/>
            <a:chOff x="6985538" y="307000"/>
            <a:chExt cx="1545325" cy="1419000"/>
          </a:xfrm>
        </p:grpSpPr>
        <p:sp>
          <p:nvSpPr>
            <p:cNvPr id="270" name="Google Shape;270;p41"/>
            <p:cNvSpPr/>
            <p:nvPr/>
          </p:nvSpPr>
          <p:spPr>
            <a:xfrm>
              <a:off x="7441700" y="1016500"/>
              <a:ext cx="633000" cy="709500"/>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71" name="Google Shape;271;p41"/>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72" name="Google Shape;272;p41"/>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73" name="Google Shape;273;p41"/>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74" name="Google Shape;274;p41"/>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75" name="Google Shape;275;p41"/>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grpSp>
      <p:pic>
        <p:nvPicPr>
          <p:cNvPr id="276" name="Google Shape;276;p41"/>
          <p:cNvPicPr preferRelativeResize="0"/>
          <p:nvPr/>
        </p:nvPicPr>
        <p:blipFill>
          <a:blip r:embed="rId3">
            <a:alphaModFix/>
          </a:blip>
          <a:stretch>
            <a:fillRect/>
          </a:stretch>
        </p:blipFill>
        <p:spPr>
          <a:xfrm flipH="1">
            <a:off x="9506401" y="1"/>
            <a:ext cx="2685601" cy="6857967"/>
          </a:xfrm>
          <a:prstGeom prst="rect">
            <a:avLst/>
          </a:prstGeom>
          <a:noFill/>
          <a:ln>
            <a:noFill/>
          </a:ln>
        </p:spPr>
      </p:pic>
    </p:spTree>
    <p:extLst>
      <p:ext uri="{BB962C8B-B14F-4D97-AF65-F5344CB8AC3E}">
        <p14:creationId xmlns:p14="http://schemas.microsoft.com/office/powerpoint/2010/main" val="3306373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38"/>
        <p:cNvGrpSpPr/>
        <p:nvPr/>
      </p:nvGrpSpPr>
      <p:grpSpPr>
        <a:xfrm>
          <a:off x="0" y="0"/>
          <a:ext cx="0" cy="0"/>
          <a:chOff x="0" y="0"/>
          <a:chExt cx="0" cy="0"/>
        </a:xfrm>
      </p:grpSpPr>
      <p:sp useBgFill="1">
        <p:nvSpPr>
          <p:cNvPr id="467" name="Rectangle 466">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8" name="Freeform: Shape 467">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9" name="Google Shape;439;p50"/>
          <p:cNvSpPr txBox="1">
            <a:spLocks noGrp="1"/>
          </p:cNvSpPr>
          <p:nvPr>
            <p:ph type="title"/>
          </p:nvPr>
        </p:nvSpPr>
        <p:spPr>
          <a:xfrm>
            <a:off x="257456" y="623668"/>
            <a:ext cx="3739341" cy="1330839"/>
          </a:xfrm>
          <a:prstGeom prst="rect">
            <a:avLst/>
          </a:prstGeom>
        </p:spPr>
        <p:txBody>
          <a:bodyPr spcFirstLastPara="1" vert="horz" lIns="91440" tIns="45720" rIns="91440" bIns="45720" rtlCol="0" anchor="ctr" anchorCtr="0">
            <a:normAutofit/>
          </a:bodyPr>
          <a:lstStyle/>
          <a:p>
            <a:pPr>
              <a:spcBef>
                <a:spcPct val="0"/>
              </a:spcBef>
            </a:pPr>
            <a:r>
              <a:rPr lang="en-US" sz="3700" kern="1200" dirty="0" err="1">
                <a:solidFill>
                  <a:schemeClr val="tx1"/>
                </a:solidFill>
                <a:latin typeface="+mj-lt"/>
                <a:ea typeface="+mj-ea"/>
                <a:cs typeface="+mj-cs"/>
              </a:rPr>
              <a:t>Datos</a:t>
            </a:r>
            <a:r>
              <a:rPr lang="en-US" sz="3700" kern="1200" dirty="0">
                <a:solidFill>
                  <a:schemeClr val="tx1"/>
                </a:solidFill>
                <a:latin typeface="+mj-lt"/>
                <a:ea typeface="+mj-ea"/>
                <a:cs typeface="+mj-cs"/>
              </a:rPr>
              <a:t> </a:t>
            </a:r>
            <a:r>
              <a:rPr lang="en-US" sz="3700" kern="1200" dirty="0" err="1">
                <a:solidFill>
                  <a:schemeClr val="tx1"/>
                </a:solidFill>
                <a:latin typeface="+mj-lt"/>
                <a:ea typeface="+mj-ea"/>
                <a:cs typeface="+mj-cs"/>
              </a:rPr>
              <a:t>Faltantes</a:t>
            </a:r>
            <a:endParaRPr lang="en-US" sz="3700" kern="1200" dirty="0">
              <a:solidFill>
                <a:schemeClr val="tx1"/>
              </a:solidFill>
              <a:latin typeface="+mj-lt"/>
              <a:ea typeface="+mj-ea"/>
              <a:cs typeface="+mj-cs"/>
            </a:endParaRPr>
          </a:p>
        </p:txBody>
      </p:sp>
      <p:sp>
        <p:nvSpPr>
          <p:cNvPr id="442" name="Google Shape;442;p50"/>
          <p:cNvSpPr txBox="1"/>
          <p:nvPr/>
        </p:nvSpPr>
        <p:spPr>
          <a:xfrm>
            <a:off x="257456" y="2194102"/>
            <a:ext cx="3427001" cy="3908586"/>
          </a:xfrm>
          <a:prstGeom prst="rect">
            <a:avLst/>
          </a:prstGeom>
        </p:spPr>
        <p:txBody>
          <a:bodyPr spcFirstLastPara="1" vert="horz" lIns="91440" tIns="45720" rIns="91440" bIns="45720" rtlCol="0" anchorCtr="0">
            <a:normAutofit/>
          </a:bodyPr>
          <a:lstStyle/>
          <a:p>
            <a:pPr>
              <a:lnSpc>
                <a:spcPct val="90000"/>
              </a:lnSpc>
              <a:spcAft>
                <a:spcPts val="600"/>
              </a:spcAft>
              <a:buClr>
                <a:srgbClr val="0F3D3E"/>
              </a:buClr>
            </a:pPr>
            <a:r>
              <a:rPr lang="en-US" sz="2000" dirty="0">
                <a:sym typeface="Albert Sans"/>
              </a:rPr>
              <a:t>Se </a:t>
            </a:r>
            <a:r>
              <a:rPr lang="en-US" sz="2000" dirty="0" err="1">
                <a:sym typeface="Albert Sans"/>
              </a:rPr>
              <a:t>observa</a:t>
            </a:r>
            <a:r>
              <a:rPr lang="en-US" sz="2000" dirty="0">
                <a:sym typeface="Albert Sans"/>
              </a:rPr>
              <a:t> </a:t>
            </a:r>
            <a:r>
              <a:rPr lang="en-US" sz="2000" dirty="0" err="1">
                <a:sym typeface="Albert Sans"/>
              </a:rPr>
              <a:t>una</a:t>
            </a:r>
            <a:r>
              <a:rPr lang="en-US" sz="2000" dirty="0">
                <a:sym typeface="Albert Sans"/>
              </a:rPr>
              <a:t> gran </a:t>
            </a:r>
            <a:r>
              <a:rPr lang="en-US" sz="2000" dirty="0" err="1">
                <a:sym typeface="Albert Sans"/>
              </a:rPr>
              <a:t>cantidad</a:t>
            </a:r>
            <a:r>
              <a:rPr lang="en-US" sz="2000" dirty="0">
                <a:sym typeface="Albert Sans"/>
              </a:rPr>
              <a:t> de </a:t>
            </a:r>
            <a:r>
              <a:rPr lang="en-US" sz="2000" dirty="0" err="1">
                <a:sym typeface="Albert Sans"/>
              </a:rPr>
              <a:t>datos</a:t>
            </a:r>
            <a:r>
              <a:rPr lang="en-US" sz="2000" dirty="0">
                <a:sym typeface="Albert Sans"/>
              </a:rPr>
              <a:t> </a:t>
            </a:r>
            <a:r>
              <a:rPr lang="en-US" sz="2000" dirty="0" err="1">
                <a:sym typeface="Albert Sans"/>
              </a:rPr>
              <a:t>Nulos</a:t>
            </a:r>
            <a:r>
              <a:rPr lang="en-US" sz="2000" dirty="0">
                <a:sym typeface="Albert Sans"/>
              </a:rPr>
              <a:t> </a:t>
            </a:r>
            <a:r>
              <a:rPr lang="en-US" sz="2000" dirty="0" err="1">
                <a:sym typeface="Albert Sans"/>
              </a:rPr>
              <a:t>en</a:t>
            </a:r>
            <a:r>
              <a:rPr lang="en-US" sz="2000" dirty="0">
                <a:sym typeface="Albert Sans"/>
              </a:rPr>
              <a:t> </a:t>
            </a:r>
            <a:r>
              <a:rPr lang="en-US" sz="2000" dirty="0" err="1">
                <a:sym typeface="Albert Sans"/>
              </a:rPr>
              <a:t>ciertas</a:t>
            </a:r>
            <a:r>
              <a:rPr lang="en-US" sz="2000" dirty="0">
                <a:sym typeface="Albert Sans"/>
              </a:rPr>
              <a:t> </a:t>
            </a:r>
            <a:r>
              <a:rPr lang="en-US" sz="2000" dirty="0" err="1">
                <a:sym typeface="Albert Sans"/>
              </a:rPr>
              <a:t>columnas</a:t>
            </a:r>
            <a:r>
              <a:rPr lang="en-US" sz="2000" dirty="0">
                <a:sym typeface="Albert Sans"/>
              </a:rPr>
              <a:t>. </a:t>
            </a:r>
            <a:r>
              <a:rPr lang="en-US" sz="2000" dirty="0" err="1">
                <a:sym typeface="Albert Sans"/>
              </a:rPr>
              <a:t>Sabiendo</a:t>
            </a:r>
            <a:r>
              <a:rPr lang="en-US" sz="2000" dirty="0">
                <a:sym typeface="Albert Sans"/>
              </a:rPr>
              <a:t> que la base de </a:t>
            </a:r>
            <a:r>
              <a:rPr lang="en-US" sz="2000" dirty="0" err="1">
                <a:sym typeface="Albert Sans"/>
              </a:rPr>
              <a:t>datos</a:t>
            </a:r>
            <a:r>
              <a:rPr lang="en-US" sz="2000" dirty="0">
                <a:sym typeface="Albert Sans"/>
              </a:rPr>
              <a:t> </a:t>
            </a:r>
            <a:r>
              <a:rPr lang="en-US" sz="2000" dirty="0" err="1">
                <a:sym typeface="Albert Sans"/>
              </a:rPr>
              <a:t>tiene</a:t>
            </a:r>
            <a:r>
              <a:rPr lang="en-US" sz="2000" dirty="0">
                <a:sym typeface="Albert Sans"/>
              </a:rPr>
              <a:t> 23591 </a:t>
            </a:r>
            <a:r>
              <a:rPr lang="en-US" sz="2000" dirty="0" err="1">
                <a:sym typeface="Albert Sans"/>
              </a:rPr>
              <a:t>filas</a:t>
            </a:r>
            <a:r>
              <a:rPr lang="en-US" sz="2000" dirty="0">
                <a:sym typeface="Albert Sans"/>
              </a:rPr>
              <a:t> </a:t>
            </a:r>
            <a:r>
              <a:rPr lang="en-US" sz="2000" dirty="0" err="1">
                <a:sym typeface="Albert Sans"/>
              </a:rPr>
              <a:t>en</a:t>
            </a:r>
            <a:r>
              <a:rPr lang="en-US" sz="2000" dirty="0">
                <a:sym typeface="Albert Sans"/>
              </a:rPr>
              <a:t> total, las variables con 22343 </a:t>
            </a:r>
            <a:r>
              <a:rPr lang="en-US" sz="2000" dirty="0" err="1">
                <a:sym typeface="Albert Sans"/>
              </a:rPr>
              <a:t>valores</a:t>
            </a:r>
            <a:r>
              <a:rPr lang="en-US" sz="2000" dirty="0">
                <a:sym typeface="Albert Sans"/>
              </a:rPr>
              <a:t> </a:t>
            </a:r>
            <a:r>
              <a:rPr lang="en-US" sz="2000" dirty="0" err="1">
                <a:sym typeface="Albert Sans"/>
              </a:rPr>
              <a:t>Nulos</a:t>
            </a:r>
            <a:r>
              <a:rPr lang="en-US" sz="2000" dirty="0">
                <a:sym typeface="Albert Sans"/>
              </a:rPr>
              <a:t> son variables que no </a:t>
            </a:r>
            <a:r>
              <a:rPr lang="en-US" sz="2000" dirty="0" err="1">
                <a:sym typeface="Albert Sans"/>
              </a:rPr>
              <a:t>aportan</a:t>
            </a:r>
            <a:r>
              <a:rPr lang="en-US" sz="2000" dirty="0">
                <a:sym typeface="Albert Sans"/>
              </a:rPr>
              <a:t> </a:t>
            </a:r>
            <a:r>
              <a:rPr lang="en-US" sz="2000" dirty="0" err="1">
                <a:sym typeface="Albert Sans"/>
              </a:rPr>
              <a:t>casi</a:t>
            </a:r>
            <a:r>
              <a:rPr lang="en-US" sz="2000" dirty="0">
                <a:sym typeface="Albert Sans"/>
              </a:rPr>
              <a:t> nada al </a:t>
            </a:r>
            <a:r>
              <a:rPr lang="en-US" sz="2000" dirty="0" err="1">
                <a:sym typeface="Albert Sans"/>
              </a:rPr>
              <a:t>analisis</a:t>
            </a:r>
            <a:r>
              <a:rPr lang="en-US" sz="2000" dirty="0">
                <a:sym typeface="Albert Sans"/>
              </a:rPr>
              <a:t>.</a:t>
            </a:r>
          </a:p>
        </p:txBody>
      </p:sp>
      <p:pic>
        <p:nvPicPr>
          <p:cNvPr id="3" name="Picture 2" descr="A purple and yellow lines&#10;&#10;Description automatically generated">
            <a:extLst>
              <a:ext uri="{FF2B5EF4-FFF2-40B4-BE49-F238E27FC236}">
                <a16:creationId xmlns:a16="http://schemas.microsoft.com/office/drawing/2014/main" id="{980EADED-0BB5-838B-37FF-DF94CCCCD0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6796" y="0"/>
            <a:ext cx="7937747" cy="80179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51"/>
          <p:cNvSpPr txBox="1">
            <a:spLocks noGrp="1"/>
          </p:cNvSpPr>
          <p:nvPr>
            <p:ph type="title" idx="8"/>
          </p:nvPr>
        </p:nvSpPr>
        <p:spPr>
          <a:xfrm>
            <a:off x="960000" y="593367"/>
            <a:ext cx="10272000" cy="763600"/>
          </a:xfrm>
          <a:prstGeom prst="rect">
            <a:avLst/>
          </a:prstGeom>
        </p:spPr>
        <p:txBody>
          <a:bodyPr spcFirstLastPara="1" vert="horz" wrap="square" lIns="121900" tIns="121900" rIns="121900" bIns="121900" rtlCol="0" anchor="t" anchorCtr="0">
            <a:noAutofit/>
          </a:bodyPr>
          <a:lstStyle/>
          <a:p>
            <a:r>
              <a:rPr lang="en" dirty="0"/>
              <a:t>Imputacion de Datos Faltantes</a:t>
            </a:r>
            <a:endParaRPr dirty="0"/>
          </a:p>
        </p:txBody>
      </p:sp>
      <p:sp>
        <p:nvSpPr>
          <p:cNvPr id="18" name="Google Shape;442;p50">
            <a:extLst>
              <a:ext uri="{FF2B5EF4-FFF2-40B4-BE49-F238E27FC236}">
                <a16:creationId xmlns:a16="http://schemas.microsoft.com/office/drawing/2014/main" id="{C1ABAA23-14AE-6FF1-B039-841B22E63C12}"/>
              </a:ext>
            </a:extLst>
          </p:cNvPr>
          <p:cNvSpPr txBox="1"/>
          <p:nvPr/>
        </p:nvSpPr>
        <p:spPr>
          <a:xfrm>
            <a:off x="492984" y="1474707"/>
            <a:ext cx="8761854" cy="3908586"/>
          </a:xfrm>
          <a:prstGeom prst="rect">
            <a:avLst/>
          </a:prstGeom>
        </p:spPr>
        <p:txBody>
          <a:bodyPr spcFirstLastPara="1" vert="horz" lIns="91440" tIns="45720" rIns="91440" bIns="45720" rtlCol="0" anchorCtr="0">
            <a:normAutofit lnSpcReduction="10000"/>
          </a:bodyPr>
          <a:lstStyle/>
          <a:p>
            <a:pPr>
              <a:lnSpc>
                <a:spcPct val="90000"/>
              </a:lnSpc>
              <a:spcAft>
                <a:spcPts val="600"/>
              </a:spcAft>
              <a:buClr>
                <a:srgbClr val="0F3D3E"/>
              </a:buClr>
            </a:pPr>
            <a:r>
              <a:rPr lang="es-MX" sz="2000" dirty="0">
                <a:sym typeface="Albert Sans"/>
              </a:rPr>
              <a:t>Existen varias formas de tratar con los datos Nulos. Dos de las formas mas famosas son: Eliminar los datos nulos o imputarlos.</a:t>
            </a:r>
          </a:p>
          <a:p>
            <a:pPr>
              <a:lnSpc>
                <a:spcPct val="90000"/>
              </a:lnSpc>
              <a:spcAft>
                <a:spcPts val="600"/>
              </a:spcAft>
              <a:buClr>
                <a:srgbClr val="0F3D3E"/>
              </a:buClr>
            </a:pPr>
            <a:endParaRPr lang="es-MX" sz="2000" dirty="0">
              <a:sym typeface="Albert Sans"/>
            </a:endParaRPr>
          </a:p>
          <a:p>
            <a:pPr>
              <a:lnSpc>
                <a:spcPct val="90000"/>
              </a:lnSpc>
              <a:spcAft>
                <a:spcPts val="600"/>
              </a:spcAft>
              <a:buClr>
                <a:srgbClr val="0F3D3E"/>
              </a:buClr>
            </a:pPr>
            <a:r>
              <a:rPr lang="es-MX" sz="2000" dirty="0">
                <a:sym typeface="Albert Sans"/>
              </a:rPr>
              <a:t>En este caso, se procedió eliminando aquellas columnas que tienen mas del 20% de los datos como nulos, y las que tienen menos del 20% de los datos nulos, se imputaran de la siguiente manera:</a:t>
            </a:r>
          </a:p>
          <a:p>
            <a:pPr>
              <a:lnSpc>
                <a:spcPct val="90000"/>
              </a:lnSpc>
              <a:spcAft>
                <a:spcPts val="600"/>
              </a:spcAft>
              <a:buClr>
                <a:srgbClr val="0F3D3E"/>
              </a:buClr>
            </a:pPr>
            <a:endParaRPr lang="es-MX" sz="2000" dirty="0">
              <a:sym typeface="Albert Sans"/>
            </a:endParaRPr>
          </a:p>
          <a:p>
            <a:pPr marL="342900" indent="-342900">
              <a:lnSpc>
                <a:spcPct val="90000"/>
              </a:lnSpc>
              <a:spcAft>
                <a:spcPts val="600"/>
              </a:spcAft>
              <a:buClr>
                <a:srgbClr val="0F3D3E"/>
              </a:buClr>
              <a:buFont typeface="Arial" panose="020B0604020202020204" pitchFamily="34" charset="0"/>
              <a:buChar char="•"/>
            </a:pPr>
            <a:r>
              <a:rPr lang="es-MX" sz="2000" dirty="0">
                <a:sym typeface="Albert Sans"/>
              </a:rPr>
              <a:t>los datos continuos se imputarán con la mediana</a:t>
            </a:r>
          </a:p>
          <a:p>
            <a:pPr marL="342900" indent="-342900">
              <a:lnSpc>
                <a:spcPct val="90000"/>
              </a:lnSpc>
              <a:spcAft>
                <a:spcPts val="600"/>
              </a:spcAft>
              <a:buClr>
                <a:srgbClr val="0F3D3E"/>
              </a:buClr>
              <a:buFont typeface="Arial" panose="020B0604020202020204" pitchFamily="34" charset="0"/>
              <a:buChar char="•"/>
            </a:pPr>
            <a:r>
              <a:rPr lang="es-MX" sz="2000" dirty="0">
                <a:sym typeface="Albert Sans"/>
              </a:rPr>
              <a:t>los datos dicotómicos (por ejemplo 0 y 1), se creará un tercer código que será "99" y denota faltante</a:t>
            </a:r>
          </a:p>
          <a:p>
            <a:pPr marL="342900" indent="-342900">
              <a:lnSpc>
                <a:spcPct val="90000"/>
              </a:lnSpc>
              <a:spcAft>
                <a:spcPts val="600"/>
              </a:spcAft>
              <a:buClr>
                <a:srgbClr val="0F3D3E"/>
              </a:buClr>
              <a:buFont typeface="Arial" panose="020B0604020202020204" pitchFamily="34" charset="0"/>
              <a:buChar char="•"/>
            </a:pPr>
            <a:endParaRPr lang="es-MX" sz="2000" dirty="0">
              <a:sym typeface="Albert Sans"/>
            </a:endParaRPr>
          </a:p>
          <a:p>
            <a:pPr>
              <a:lnSpc>
                <a:spcPct val="90000"/>
              </a:lnSpc>
              <a:spcAft>
                <a:spcPts val="600"/>
              </a:spcAft>
              <a:buClr>
                <a:srgbClr val="0F3D3E"/>
              </a:buClr>
            </a:pPr>
            <a:r>
              <a:rPr lang="es-MX" sz="2000" dirty="0">
                <a:sym typeface="Albert Sans"/>
              </a:rPr>
              <a:t>Se obtuvo que, de 102 variables iniciales, quedaron 65 variables que estamos seguros de que están completas.</a:t>
            </a:r>
            <a:endParaRPr lang="en-US" sz="2000" dirty="0">
              <a:sym typeface="Albert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2004</TotalTime>
  <Words>2973</Words>
  <Application>Microsoft Office PowerPoint</Application>
  <PresentationFormat>Widescreen</PresentationFormat>
  <Paragraphs>217</Paragraphs>
  <Slides>31</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Albert Sans</vt:lpstr>
      <vt:lpstr>Anybody SemiBold</vt:lpstr>
      <vt:lpstr>Arial</vt:lpstr>
      <vt:lpstr>Calibri</vt:lpstr>
      <vt:lpstr>Calibri Light</vt:lpstr>
      <vt:lpstr>Courier New</vt:lpstr>
      <vt:lpstr>Roboto</vt:lpstr>
      <vt:lpstr>Office Theme</vt:lpstr>
      <vt:lpstr>Prueba Técnica banco AV Villas</vt:lpstr>
      <vt:lpstr>02</vt:lpstr>
      <vt:lpstr>Comprensión del ejercicio</vt:lpstr>
      <vt:lpstr>Comprension del ejercicio</vt:lpstr>
      <vt:lpstr>Comprensión de los datos</vt:lpstr>
      <vt:lpstr>Comprension de los Datos</vt:lpstr>
      <vt:lpstr>Preparación de los datos</vt:lpstr>
      <vt:lpstr>Datos Faltantes</vt:lpstr>
      <vt:lpstr>Imputacion de Datos Faltantes</vt:lpstr>
      <vt:lpstr>Importancia de las variables.</vt:lpstr>
      <vt:lpstr>Metodos para evaluar Importancia de las Variables</vt:lpstr>
      <vt:lpstr>Variables Seleccionadas</vt:lpstr>
      <vt:lpstr>Outliers o Anomalías </vt:lpstr>
      <vt:lpstr>Outliers o Anomalías </vt:lpstr>
      <vt:lpstr>Outliers o Anomalías </vt:lpstr>
      <vt:lpstr>Outliers o Anomalías </vt:lpstr>
      <vt:lpstr>Gráfico de Conteos</vt:lpstr>
      <vt:lpstr>Gráfico de Conteos</vt:lpstr>
      <vt:lpstr>Modelado</vt:lpstr>
      <vt:lpstr>Muestreo para Desarrollo y Pruebas</vt:lpstr>
      <vt:lpstr>Proceso de Modelado</vt:lpstr>
      <vt:lpstr>Modelo Logístico</vt:lpstr>
      <vt:lpstr>Modelo XGBoost</vt:lpstr>
      <vt:lpstr>Modelo LightGBM</vt:lpstr>
      <vt:lpstr>Modelo CatBoost</vt:lpstr>
      <vt:lpstr>Modelo AdaBoost</vt:lpstr>
      <vt:lpstr>Evaluación</vt:lpstr>
      <vt:lpstr>Resultados de la Evaluación</vt:lpstr>
      <vt:lpstr>Resultados de la Evaluación</vt:lpstr>
      <vt:lpstr>Conclusión</vt:lpstr>
      <vt:lpstr>Resultados de la Evaluación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Prueba Técnica banco AV Villas</dc:title>
  <dc:creator>Manuel Alejandro Diaz Rubiano</dc:creator>
  <cp:lastModifiedBy>Manuel Alejandro Diaz Rubiano</cp:lastModifiedBy>
  <cp:revision>2</cp:revision>
  <dcterms:created xsi:type="dcterms:W3CDTF">2023-11-14T05:07:47Z</dcterms:created>
  <dcterms:modified xsi:type="dcterms:W3CDTF">2023-11-15T14:32:45Z</dcterms:modified>
</cp:coreProperties>
</file>