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9" r:id="rId3"/>
    <p:sldId id="289" r:id="rId4"/>
    <p:sldId id="260" r:id="rId5"/>
    <p:sldId id="285" r:id="rId6"/>
    <p:sldId id="286" r:id="rId7"/>
    <p:sldId id="288" r:id="rId8"/>
    <p:sldId id="279" r:id="rId9"/>
  </p:sldIdLst>
  <p:sldSz cx="9144000" cy="5143500" type="screen16x9"/>
  <p:notesSz cx="6858000" cy="9144000"/>
  <p:embeddedFontLst>
    <p:embeddedFont>
      <p:font typeface="Walter Turncoat" charset="0"/>
      <p:regular r:id="rId11"/>
    </p:embeddedFont>
    <p:embeddedFont>
      <p:font typeface="Sniglet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E93FBBA-DCEB-45B8-90DA-21CD77EC62B6}">
  <a:tblStyle styleId="{CE93FBBA-DCEB-45B8-90DA-21CD77EC62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23" autoAdjust="0"/>
    <p:restoredTop sz="94660"/>
  </p:normalViewPr>
  <p:slideViewPr>
    <p:cSldViewPr snapToGrid="0">
      <p:cViewPr varScale="1">
        <p:scale>
          <a:sx n="87" d="100"/>
          <a:sy n="87" d="100"/>
        </p:scale>
        <p:origin x="-728" y="-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685800" y="2047009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Faculty data Fetcher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" name="Google Shape;51;p11"/>
          <p:cNvGrpSpPr>
            <a:grpSpLocks/>
          </p:cNvGrpSpPr>
          <p:nvPr/>
        </p:nvGrpSpPr>
        <p:grpSpPr>
          <a:xfrm rot="13200000">
            <a:off x="4924616" y="1844424"/>
            <a:ext cx="998175" cy="884989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51;p11">
            <a:extLst>
              <a:ext uri="{FF2B5EF4-FFF2-40B4-BE49-F238E27FC236}">
                <a16:creationId xmlns:a16="http://schemas.microsoft.com/office/drawing/2014/main" xmlns="" id="{72C8F564-0D00-4B5F-ACB1-61191FAE88C0}"/>
              </a:ext>
            </a:extLst>
          </p:cNvPr>
          <p:cNvGrpSpPr/>
          <p:nvPr/>
        </p:nvGrpSpPr>
        <p:grpSpPr>
          <a:xfrm rot="2777599">
            <a:off x="2446201" y="2189130"/>
            <a:ext cx="1799989" cy="1800293"/>
            <a:chOff x="1113100" y="2199475"/>
            <a:chExt cx="801900" cy="709925"/>
          </a:xfrm>
        </p:grpSpPr>
        <p:sp>
          <p:nvSpPr>
            <p:cNvPr id="13" name="Google Shape;52;p11">
              <a:extLst>
                <a:ext uri="{FF2B5EF4-FFF2-40B4-BE49-F238E27FC236}">
                  <a16:creationId xmlns:a16="http://schemas.microsoft.com/office/drawing/2014/main" xmlns="" id="{CDC13DCD-8ACA-48A3-9D41-C16CB93AE98C}"/>
                </a:ext>
              </a:extLst>
            </p:cNvPr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3;p11">
              <a:extLst>
                <a:ext uri="{FF2B5EF4-FFF2-40B4-BE49-F238E27FC236}">
                  <a16:creationId xmlns:a16="http://schemas.microsoft.com/office/drawing/2014/main" xmlns="" id="{B388CCBE-B5BB-4245-A54E-FB7AD02D74C6}"/>
                </a:ext>
              </a:extLst>
            </p:cNvPr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80808" y="106007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</a:t>
            </a:r>
            <a:r>
              <a:rPr lang="en-US" sz="3600" dirty="0"/>
              <a:t>roblem</a:t>
            </a:r>
            <a:r>
              <a:rPr lang="en-US" dirty="0"/>
              <a:t> </a:t>
            </a:r>
            <a:r>
              <a:rPr lang="en-US" b="1" dirty="0"/>
              <a:t>S</a:t>
            </a:r>
            <a:r>
              <a:rPr lang="en-US" sz="3600" dirty="0"/>
              <a:t>tatement</a:t>
            </a:r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680808" y="240742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>
                <a:latin typeface="Walter Turncoat" panose="02000000000000000000" pitchFamily="2" charset="0"/>
              </a:rPr>
              <a:t>To Help a Student access the in-detail information of his/her particular Project Guide and also suggest him where he/she can find their particular guide at any particular instance explicitly.</a:t>
            </a:r>
            <a:endParaRPr lang="en-US" sz="1400" b="1" dirty="0">
              <a:latin typeface="Walter Turncoat" panose="02000000000000000000" pitchFamily="2" charset="0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3907699" y="175277"/>
            <a:ext cx="1075427" cy="1015663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37D4BF9-7727-487E-9BB1-AFD8FAFBF555}"/>
              </a:ext>
            </a:extLst>
          </p:cNvPr>
          <p:cNvSpPr txBox="1"/>
          <p:nvPr/>
        </p:nvSpPr>
        <p:spPr>
          <a:xfrm>
            <a:off x="4230707" y="269054"/>
            <a:ext cx="978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Walter Turncoat" panose="02000000000000000000" pitchFamily="2" charset="0"/>
              </a:rPr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AA137EC-7754-4D27-8859-0507CA8F0DE2}"/>
              </a:ext>
            </a:extLst>
          </p:cNvPr>
          <p:cNvSpPr/>
          <p:nvPr/>
        </p:nvSpPr>
        <p:spPr>
          <a:xfrm>
            <a:off x="493521" y="318170"/>
            <a:ext cx="12431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6000" dirty="0" smtClean="0">
                <a:solidFill>
                  <a:srgbClr val="FFFFFF"/>
                </a:solidFill>
              </a:rPr>
              <a:t>🏃</a:t>
            </a:r>
            <a:endParaRPr lang="en-US" sz="6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AE0AF1A-0398-41CD-BA70-AD605817F3D1}"/>
              </a:ext>
            </a:extLst>
          </p:cNvPr>
          <p:cNvSpPr/>
          <p:nvPr/>
        </p:nvSpPr>
        <p:spPr>
          <a:xfrm>
            <a:off x="7402267" y="222887"/>
            <a:ext cx="4315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6600" dirty="0">
                <a:solidFill>
                  <a:srgbClr val="FFFFFF"/>
                </a:solidFill>
              </a:rPr>
              <a:t>💣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 idx="4294967295"/>
          </p:nvPr>
        </p:nvSpPr>
        <p:spPr>
          <a:xfrm>
            <a:off x="1759264" y="966116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a</a:t>
            </a:r>
            <a:r>
              <a:rPr lang="en" sz="3600" dirty="0"/>
              <a:t>bstract</a:t>
            </a:r>
            <a:endParaRPr sz="36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1859052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Font typeface="Wingdings" pitchFamily="2" charset="2"/>
              <a:buChar char="ü"/>
            </a:pPr>
            <a:r>
              <a:rPr lang="en-US" sz="2400" dirty="0" smtClean="0">
                <a:latin typeface="Walter Turncoat" panose="02000000000000000000" pitchFamily="2" charset="0"/>
              </a:rPr>
              <a:t>  The </a:t>
            </a:r>
            <a:r>
              <a:rPr lang="en-US" sz="2400" dirty="0">
                <a:latin typeface="Walter Turncoat" panose="02000000000000000000" pitchFamily="2" charset="0"/>
              </a:rPr>
              <a:t>main goal of this project is to </a:t>
            </a:r>
            <a:r>
              <a:rPr lang="en-US" sz="2400" dirty="0" smtClean="0">
                <a:latin typeface="Walter Turncoat" panose="02000000000000000000" pitchFamily="2" charset="0"/>
              </a:rPr>
              <a:t>               simplify </a:t>
            </a:r>
            <a:r>
              <a:rPr lang="en-US" sz="2400" dirty="0">
                <a:latin typeface="Walter Turncoat" panose="02000000000000000000" pitchFamily="2" charset="0"/>
              </a:rPr>
              <a:t>the process of </a:t>
            </a:r>
            <a:r>
              <a:rPr lang="en-US" sz="2400" dirty="0" smtClean="0">
                <a:latin typeface="Walter Turncoat" panose="02000000000000000000" pitchFamily="2" charset="0"/>
              </a:rPr>
              <a:t>faculty                    information </a:t>
            </a:r>
            <a:r>
              <a:rPr lang="en-US" sz="2400" dirty="0">
                <a:latin typeface="Walter Turncoat" panose="02000000000000000000" pitchFamily="2" charset="0"/>
              </a:rPr>
              <a:t>gathering in our college.</a:t>
            </a:r>
          </a:p>
          <a:p>
            <a:pPr marL="0" indent="0">
              <a:buFont typeface="Wingdings" pitchFamily="2" charset="2"/>
              <a:buChar char="ü"/>
            </a:pPr>
            <a:r>
              <a:rPr lang="en-US" sz="2400" dirty="0" smtClean="0">
                <a:latin typeface="Walter Turncoat" panose="02000000000000000000" pitchFamily="2" charset="0"/>
              </a:rPr>
              <a:t>  </a:t>
            </a:r>
            <a:r>
              <a:rPr lang="en-US" sz="2400" dirty="0" err="1" smtClean="0">
                <a:latin typeface="Walter Turncoat" panose="02000000000000000000" pitchFamily="2" charset="0"/>
              </a:rPr>
              <a:t>FdF</a:t>
            </a:r>
            <a:r>
              <a:rPr lang="en-US" sz="2400" dirty="0" smtClean="0">
                <a:latin typeface="Walter Turncoat" panose="02000000000000000000" pitchFamily="2" charset="0"/>
              </a:rPr>
              <a:t> </a:t>
            </a:r>
            <a:r>
              <a:rPr lang="en-US" sz="2400" dirty="0">
                <a:latin typeface="Walter Turncoat" panose="02000000000000000000" pitchFamily="2" charset="0"/>
              </a:rPr>
              <a:t>software makes faculty information accessible to the students in a simpler manner.</a:t>
            </a:r>
          </a:p>
        </p:txBody>
      </p:sp>
      <p:sp>
        <p:nvSpPr>
          <p:cNvPr id="74" name="Google Shape;74;p13"/>
          <p:cNvSpPr/>
          <p:nvPr/>
        </p:nvSpPr>
        <p:spPr>
          <a:xfrm>
            <a:off x="3766105" y="1726388"/>
            <a:ext cx="1442481" cy="10471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7" name="Google Shape;361;p37">
            <a:extLst>
              <a:ext uri="{FF2B5EF4-FFF2-40B4-BE49-F238E27FC236}">
                <a16:creationId xmlns:a16="http://schemas.microsoft.com/office/drawing/2014/main" xmlns="" id="{9B52A1CE-AD4A-4403-8AF6-965F497C3D33}"/>
              </a:ext>
            </a:extLst>
          </p:cNvPr>
          <p:cNvSpPr/>
          <p:nvPr/>
        </p:nvSpPr>
        <p:spPr>
          <a:xfrm rot="1797182">
            <a:off x="4218586" y="378890"/>
            <a:ext cx="522890" cy="55997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3;p14"/>
          <p:cNvSpPr/>
          <p:nvPr/>
        </p:nvSpPr>
        <p:spPr>
          <a:xfrm>
            <a:off x="3907699" y="153331"/>
            <a:ext cx="1075427" cy="1015663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9A2114-DE55-47D0-9E2C-B3844FE1F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23777"/>
            <a:ext cx="7772400" cy="956930"/>
          </a:xfrm>
        </p:spPr>
        <p:txBody>
          <a:bodyPr/>
          <a:lstStyle/>
          <a:p>
            <a:r>
              <a:rPr lang="en-US" dirty="0">
                <a:latin typeface="Walter Turncoat" panose="02000000000000000000" pitchFamily="2" charset="0"/>
              </a:rPr>
              <a:t/>
            </a:r>
            <a:br>
              <a:rPr lang="en-US" dirty="0">
                <a:latin typeface="Walter Turncoat" panose="02000000000000000000" pitchFamily="2" charset="0"/>
              </a:rPr>
            </a:br>
            <a:r>
              <a:rPr lang="en-US" b="1" dirty="0">
                <a:latin typeface="Walter Turncoat" panose="02000000000000000000" pitchFamily="2" charset="0"/>
              </a:rPr>
              <a:t>S</a:t>
            </a:r>
            <a:r>
              <a:rPr lang="en-US" dirty="0">
                <a:latin typeface="Walter Turncoat" panose="02000000000000000000" pitchFamily="2" charset="0"/>
              </a:rPr>
              <a:t>olution</a:t>
            </a:r>
            <a:r>
              <a:rPr lang="en-US" b="1" dirty="0">
                <a:latin typeface="Walter Turncoat" panose="02000000000000000000" pitchFamily="2" charset="0"/>
              </a:rPr>
              <a:t> </a:t>
            </a:r>
            <a:r>
              <a:rPr lang="en-US" b="1" dirty="0">
                <a:latin typeface="Walter Turncoat" panose="02000000000000000000" pitchFamily="2" charset="0"/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659543" y="2031978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 </a:t>
            </a:r>
            <a:r>
              <a:rPr lang="en-US" dirty="0">
                <a:latin typeface="Walter Turncoat" panose="02000000000000000000" pitchFamily="2" charset="0"/>
              </a:rPr>
              <a:t>Our team is going to help the user know about his/her project guide in a better manner by providing the guide's field of expertise and current status which makes it easier to contact the project guide and get the work done.</a:t>
            </a:r>
            <a:endParaRPr sz="5400" dirty="0">
              <a:latin typeface="Walter Turncoat" panose="020000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5" name="Google Shape;350;p37">
            <a:extLst>
              <a:ext uri="{FF2B5EF4-FFF2-40B4-BE49-F238E27FC236}">
                <a16:creationId xmlns:a16="http://schemas.microsoft.com/office/drawing/2014/main" xmlns="" id="{E93E9A05-3418-4BCD-86FD-D383898F429F}"/>
              </a:ext>
            </a:extLst>
          </p:cNvPr>
          <p:cNvSpPr/>
          <p:nvPr/>
        </p:nvSpPr>
        <p:spPr>
          <a:xfrm>
            <a:off x="7868094" y="172506"/>
            <a:ext cx="834006" cy="841131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52;p37">
            <a:extLst>
              <a:ext uri="{FF2B5EF4-FFF2-40B4-BE49-F238E27FC236}">
                <a16:creationId xmlns:a16="http://schemas.microsoft.com/office/drawing/2014/main" xmlns="" id="{0221FA43-0903-4B6A-B8FB-95322E55FD16}"/>
              </a:ext>
            </a:extLst>
          </p:cNvPr>
          <p:cNvSpPr/>
          <p:nvPr/>
        </p:nvSpPr>
        <p:spPr>
          <a:xfrm>
            <a:off x="335126" y="321361"/>
            <a:ext cx="614715" cy="692275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2B869C-8E53-47F2-B474-F79C318CD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4426"/>
            <a:ext cx="9156000" cy="857400"/>
          </a:xfrm>
        </p:spPr>
        <p:txBody>
          <a:bodyPr/>
          <a:lstStyle/>
          <a:p>
            <a:r>
              <a:rPr lang="en-US" sz="4800" b="1" dirty="0"/>
              <a:t>T</a:t>
            </a:r>
            <a:r>
              <a:rPr lang="en-US" sz="3600" dirty="0"/>
              <a:t>ECHNOLOGY </a:t>
            </a:r>
            <a:r>
              <a:rPr lang="en-US" dirty="0"/>
              <a:t> </a:t>
            </a:r>
            <a:r>
              <a:rPr lang="en-US" sz="4800" b="1" dirty="0"/>
              <a:t>U</a:t>
            </a:r>
            <a:r>
              <a:rPr lang="en-US" sz="3600" dirty="0"/>
              <a:t>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7182DF8-5FE9-4438-B4AE-AD54F6B83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7939" y="1943790"/>
            <a:ext cx="8229600" cy="2503200"/>
          </a:xfrm>
        </p:spPr>
        <p:txBody>
          <a:bodyPr/>
          <a:lstStyle/>
          <a:p>
            <a:r>
              <a:rPr lang="en-IN" dirty="0" smtClean="0">
                <a:latin typeface="Walter Turncoat" charset="0"/>
              </a:rPr>
              <a:t>A high level programming language.</a:t>
            </a:r>
          </a:p>
          <a:p>
            <a:r>
              <a:rPr lang="en-IN" dirty="0" smtClean="0">
                <a:latin typeface="Walter Turncoat" charset="0"/>
              </a:rPr>
              <a:t>Some .</a:t>
            </a:r>
            <a:r>
              <a:rPr lang="en-IN" dirty="0" err="1" smtClean="0">
                <a:latin typeface="Walter Turncoat" charset="0"/>
              </a:rPr>
              <a:t>xlsx</a:t>
            </a:r>
            <a:r>
              <a:rPr lang="en-IN" dirty="0" smtClean="0">
                <a:latin typeface="Walter Turncoat" charset="0"/>
              </a:rPr>
              <a:t> files to make a basic data set for guide time table and guide details</a:t>
            </a:r>
          </a:p>
          <a:p>
            <a:r>
              <a:rPr lang="en-IN" dirty="0" smtClean="0">
                <a:latin typeface="Walter Turncoat" charset="0"/>
              </a:rPr>
              <a:t>Modules like pandas, time, calendar, </a:t>
            </a:r>
            <a:r>
              <a:rPr lang="en-IN" dirty="0" err="1" smtClean="0">
                <a:latin typeface="Walter Turncoat" charset="0"/>
              </a:rPr>
              <a:t>xrld</a:t>
            </a:r>
            <a:r>
              <a:rPr lang="en-IN" dirty="0" smtClean="0">
                <a:latin typeface="Walter Turncoat" charset="0"/>
              </a:rPr>
              <a:t>, </a:t>
            </a:r>
            <a:r>
              <a:rPr lang="en-IN" dirty="0" err="1" smtClean="0">
                <a:latin typeface="Walter Turncoat" charset="0"/>
              </a:rPr>
              <a:t>tkinter</a:t>
            </a:r>
            <a:r>
              <a:rPr lang="en-IN" dirty="0" smtClean="0">
                <a:latin typeface="Walter Turncoat" charset="0"/>
              </a:rPr>
              <a:t> etc.</a:t>
            </a:r>
            <a:endParaRPr lang="en-US" dirty="0">
              <a:latin typeface="Walter Turncoat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6DD064-DE96-418C-8EC8-8183FFC92F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sp>
        <p:nvSpPr>
          <p:cNvPr id="5" name="Google Shape;229;p27"/>
          <p:cNvSpPr/>
          <p:nvPr/>
        </p:nvSpPr>
        <p:spPr>
          <a:xfrm>
            <a:off x="4223505" y="412396"/>
            <a:ext cx="575269" cy="49468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3;p14"/>
          <p:cNvSpPr/>
          <p:nvPr/>
        </p:nvSpPr>
        <p:spPr>
          <a:xfrm>
            <a:off x="3958908" y="146016"/>
            <a:ext cx="1075427" cy="1015663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613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000" y="967975"/>
            <a:ext cx="9156000" cy="857400"/>
          </a:xfrm>
        </p:spPr>
        <p:txBody>
          <a:bodyPr/>
          <a:lstStyle/>
          <a:p>
            <a:r>
              <a:rPr lang="en-IN" sz="4800" b="1" dirty="0" smtClean="0"/>
              <a:t>I</a:t>
            </a:r>
            <a:r>
              <a:rPr lang="en-IN" sz="3600" dirty="0" smtClean="0"/>
              <a:t>mpact of the </a:t>
            </a:r>
            <a:r>
              <a:rPr lang="en-IN" sz="4800" b="1" dirty="0" smtClean="0"/>
              <a:t>p</a:t>
            </a:r>
            <a:r>
              <a:rPr lang="en-IN" sz="3600" dirty="0" smtClean="0"/>
              <a:t>roject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145" y="1826747"/>
            <a:ext cx="8229600" cy="2503200"/>
          </a:xfrm>
        </p:spPr>
        <p:txBody>
          <a:bodyPr/>
          <a:lstStyle/>
          <a:p>
            <a:r>
              <a:rPr lang="en-IN" dirty="0" smtClean="0">
                <a:latin typeface="Walter Turncoat" charset="0"/>
              </a:rPr>
              <a:t>This project helps the students by providing valuable insights on the faculty members.</a:t>
            </a:r>
          </a:p>
          <a:p>
            <a:r>
              <a:rPr lang="en-IN" dirty="0" smtClean="0">
                <a:latin typeface="Walter Turncoat" charset="0"/>
              </a:rPr>
              <a:t>The student will be able to see the area of expertise of the particular faculty.</a:t>
            </a:r>
          </a:p>
          <a:p>
            <a:r>
              <a:rPr lang="en-IN" dirty="0" smtClean="0">
                <a:latin typeface="Walter Turncoat" charset="0"/>
              </a:rPr>
              <a:t>The student are also able to view the current status of the faculty.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sp>
        <p:nvSpPr>
          <p:cNvPr id="5" name="Google Shape;252;p28"/>
          <p:cNvSpPr/>
          <p:nvPr/>
        </p:nvSpPr>
        <p:spPr>
          <a:xfrm>
            <a:off x="4213557" y="393176"/>
            <a:ext cx="433905" cy="535858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3;p14"/>
          <p:cNvSpPr/>
          <p:nvPr/>
        </p:nvSpPr>
        <p:spPr>
          <a:xfrm>
            <a:off x="3907699" y="175277"/>
            <a:ext cx="1075427" cy="1015663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Walter Turncoat" panose="02000000000000000000" pitchFamily="2" charset="0"/>
              </a:rPr>
              <a:t>Advancements</a:t>
            </a:r>
            <a:endParaRPr sz="6000" dirty="0">
              <a:latin typeface="Walter Turncoat" panose="02000000000000000000" pitchFamily="2" charset="0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endParaRPr lang="en-US" dirty="0"/>
          </a:p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-US" sz="1800" dirty="0">
                <a:latin typeface="Walter Turncoat" charset="0"/>
              </a:rPr>
              <a:t>This project can be enhanced using automation by involving IoT.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-US" sz="1800" dirty="0">
                <a:latin typeface="Walter Turncoat" charset="0"/>
              </a:rPr>
              <a:t>RFID data chips can be used to track live location of faculty.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-US" sz="1800" dirty="0">
                <a:latin typeface="Walter Turncoat" charset="0"/>
              </a:rPr>
              <a:t>Allowing the faculty to modify the schedule details manually.</a:t>
            </a:r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5" name="Google Shape;379;p37"/>
          <p:cNvSpPr/>
          <p:nvPr/>
        </p:nvSpPr>
        <p:spPr>
          <a:xfrm>
            <a:off x="4200346" y="422464"/>
            <a:ext cx="517960" cy="528515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3;p14"/>
          <p:cNvSpPr/>
          <p:nvPr/>
        </p:nvSpPr>
        <p:spPr>
          <a:xfrm>
            <a:off x="3922333" y="167961"/>
            <a:ext cx="1075427" cy="1015663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ctrTitle" idx="4294967295"/>
          </p:nvPr>
        </p:nvSpPr>
        <p:spPr>
          <a:xfrm>
            <a:off x="1829815" y="2043598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/>
              <a:t>thanks!</a:t>
            </a:r>
            <a:endParaRPr sz="6600"/>
          </a:p>
        </p:txBody>
      </p:sp>
      <p:sp>
        <p:nvSpPr>
          <p:cNvPr id="299" name="Google Shape;299;p34"/>
          <p:cNvSpPr/>
          <p:nvPr/>
        </p:nvSpPr>
        <p:spPr>
          <a:xfrm>
            <a:off x="4229220" y="1488604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806717" y="3024491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204</Words>
  <Application>Microsoft Office PowerPoint</Application>
  <PresentationFormat>On-screen Show (16:9)</PresentationFormat>
  <Paragraphs>33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Walter Turncoat</vt:lpstr>
      <vt:lpstr>Sniglet</vt:lpstr>
      <vt:lpstr>Wingdings</vt:lpstr>
      <vt:lpstr>Ursula template</vt:lpstr>
      <vt:lpstr>Faculty data Fetcher </vt:lpstr>
      <vt:lpstr> Problem Statement</vt:lpstr>
      <vt:lpstr>abstract</vt:lpstr>
      <vt:lpstr> Solution </vt:lpstr>
      <vt:lpstr>TECHNOLOGY  USED</vt:lpstr>
      <vt:lpstr>Impact of the project</vt:lpstr>
      <vt:lpstr>Advancements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</dc:title>
  <dc:creator>POTHIREDDY GOKUL REDDY</dc:creator>
  <cp:lastModifiedBy>Windows User</cp:lastModifiedBy>
  <cp:revision>24</cp:revision>
  <dcterms:modified xsi:type="dcterms:W3CDTF">2019-09-07T04:51:25Z</dcterms:modified>
</cp:coreProperties>
</file>