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72" r:id="rId1"/>
  </p:sldMasterIdLst>
  <p:notesMasterIdLst>
    <p:notesMasterId r:id="rId22"/>
  </p:notesMasterIdLst>
  <p:handoutMasterIdLst>
    <p:handoutMasterId r:id="rId23"/>
  </p:handoutMasterIdLst>
  <p:sldIdLst>
    <p:sldId id="270" r:id="rId2"/>
    <p:sldId id="271" r:id="rId3"/>
    <p:sldId id="272" r:id="rId4"/>
    <p:sldId id="273" r:id="rId5"/>
    <p:sldId id="278" r:id="rId6"/>
    <p:sldId id="274" r:id="rId7"/>
    <p:sldId id="275" r:id="rId8"/>
    <p:sldId id="276" r:id="rId9"/>
    <p:sldId id="280" r:id="rId10"/>
    <p:sldId id="277" r:id="rId11"/>
    <p:sldId id="279" r:id="rId12"/>
    <p:sldId id="282" r:id="rId13"/>
    <p:sldId id="283" r:id="rId14"/>
    <p:sldId id="284" r:id="rId15"/>
    <p:sldId id="285" r:id="rId16"/>
    <p:sldId id="289" r:id="rId17"/>
    <p:sldId id="290" r:id="rId18"/>
    <p:sldId id="287" r:id="rId19"/>
    <p:sldId id="288" r:id="rId20"/>
    <p:sldId id="28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2538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00FC0-9E7A-4C53-8A3B-3C3C9A736C42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8944F-81ED-4843-A3E6-D41A690876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714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122B6-E47E-4A80-A9F3-23FD10D674FE}" type="datetimeFigureOut">
              <a:rPr lang="en-US" smtClean="0"/>
              <a:t>11/30/2017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1C5CE-222C-4659-9A99-B99FC42AF6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27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609601"/>
            <a:ext cx="103632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953000"/>
            <a:ext cx="85344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391DE8C0-232B-4E92-9462-AA0034DB37C8}" type="datetime1">
              <a:rPr lang="en-US" smtClean="0"/>
              <a:t>11/30/2017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820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C9004-C083-458D-865A-038D404354F5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995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F7FC3-3FDB-4B26-8A47-E6DB7E61F1D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990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buFont typeface="Arial" pitchFamily="34" charset="0"/>
              <a:buChar char="•"/>
              <a:defRPr>
                <a:solidFill>
                  <a:schemeClr val="tx1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F7042-BEAC-4146-8C1A-D3F938878F48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6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59944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>
          <a:xfrm>
            <a:off x="6261100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>
          <a:xfrm>
            <a:off x="5728971" y="3924300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371601"/>
            <a:ext cx="103632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068764"/>
            <a:ext cx="103632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7189-EBAB-4C39-A313-4CEBB23B5B2F}" type="datetime1">
              <a:rPr lang="en-US" smtClean="0"/>
              <a:t>11/30/2017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68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487680" y="1600200"/>
            <a:ext cx="5388864" cy="452628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8AB9-2836-4A39-B559-028E4A367D1C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336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5386917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2212848"/>
            <a:ext cx="5388864" cy="391363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1" y="1600200"/>
            <a:ext cx="5389033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230112" y="2212849"/>
            <a:ext cx="5388864" cy="391318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5A0C96-D870-4FC2-B50E-A129C041D558}" type="datetime1">
              <a:rPr lang="en-US" smtClean="0"/>
              <a:t>11/30/2017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593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625"/>
            <a:ext cx="10972800" cy="1600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EB49C0-F14E-47C4-99C0-F5EEFA52E741}" type="datetime1">
              <a:rPr lang="en-US" smtClean="0"/>
              <a:t>11/30/2017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989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B5041-8F42-40B7-9556-690C61D21CF8}" type="datetime1">
              <a:rPr lang="en-US" smtClean="0"/>
              <a:t>11/30/2017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00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76117" y="266700"/>
            <a:ext cx="4011084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8850" y="273051"/>
            <a:ext cx="66611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876117" y="2438401"/>
            <a:ext cx="4011084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62D56-512E-42C7-9C13-75E749F91B91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8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9435" y="228600"/>
            <a:ext cx="7615765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2010835" y="1143000"/>
            <a:ext cx="8072965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9435" y="5810250"/>
            <a:ext cx="7615765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1B9E4-232F-4E43-9E32-EC235512F2C3}" type="datetime1">
              <a:rPr lang="en-US" smtClean="0"/>
              <a:t>11/30/2017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47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/>
        </p:nvSpPr>
        <p:spPr>
          <a:xfrm>
            <a:off x="11277014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Oval 7"/>
          <p:cNvSpPr/>
          <p:nvPr/>
        </p:nvSpPr>
        <p:spPr>
          <a:xfrm>
            <a:off x="758826" y="6499384"/>
            <a:ext cx="113029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0"/>
            <a:ext cx="109728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78887" y="6356351"/>
            <a:ext cx="3797300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84463" y="6356351"/>
            <a:ext cx="2781300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5A2E9A88-0190-43CB-A8A3-7E0A670AD02E}" type="datetime1">
              <a:rPr lang="en-US" smtClean="0"/>
              <a:t>11/30/2017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91038" y="6356351"/>
            <a:ext cx="749300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/>
                </a:solidFill>
                <a:latin typeface="Century Gothic" pitchFamily="34" charset="0"/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251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ctr" defTabSz="914400" rtl="0" eaLnBrk="1" latinLnBrk="0" hangingPunct="1">
        <a:lnSpc>
          <a:spcPts val="4800"/>
        </a:lnSpc>
        <a:spcBef>
          <a:spcPct val="0"/>
        </a:spcBef>
        <a:buNone/>
        <a:defRPr sz="4800" kern="1200"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8AC1BCA-678C-48D8-A76C-DFC5C91717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28800" y="4970755"/>
            <a:ext cx="8534400" cy="121920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Presented by Polykarpos Thomadakis</a:t>
            </a:r>
          </a:p>
          <a:p>
            <a:r>
              <a:rPr lang="en-US" dirty="0"/>
              <a:t>CS 834 - Introduction to Information Retrieval</a:t>
            </a:r>
          </a:p>
          <a:p>
            <a:r>
              <a:rPr lang="en-US" dirty="0"/>
              <a:t>Fall 2017</a:t>
            </a:r>
          </a:p>
          <a:p>
            <a:r>
              <a:rPr lang="en-US" dirty="0"/>
              <a:t>Old Dominion University</a:t>
            </a:r>
          </a:p>
        </p:txBody>
      </p:sp>
    </p:spTree>
    <p:extLst>
      <p:ext uri="{BB962C8B-B14F-4D97-AF65-F5344CB8AC3E}">
        <p14:creationId xmlns:p14="http://schemas.microsoft.com/office/powerpoint/2010/main" val="1096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C90A-AE2E-419E-8D04-0A03CC156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(CQL)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D9B54-3723-4E42-B716-0112809B7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Investigate whether CQL can perform good quality cluster ranking</a:t>
            </a:r>
          </a:p>
          <a:p>
            <a:pPr lvl="1"/>
            <a:r>
              <a:rPr lang="en-US" dirty="0"/>
              <a:t>Five different clustering algorithms</a:t>
            </a:r>
          </a:p>
          <a:p>
            <a:pPr lvl="1"/>
            <a:r>
              <a:rPr lang="en-US" dirty="0"/>
              <a:t>Various similarity thresholds </a:t>
            </a:r>
          </a:p>
          <a:p>
            <a:pPr lvl="1"/>
            <a:r>
              <a:rPr lang="en-US" dirty="0"/>
              <a:t>Two smoothing techniques</a:t>
            </a:r>
          </a:p>
          <a:p>
            <a:pPr lvl="1"/>
            <a:r>
              <a:rPr lang="en-US" dirty="0"/>
              <a:t>Results compared to the standard document based query-likelihood</a:t>
            </a:r>
          </a:p>
          <a:p>
            <a:r>
              <a:rPr lang="en-US" dirty="0"/>
              <a:t>First perform document based retrieval using standard model, then use CQL to cluster the top 1000 documents retrieved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95CF0-FC59-49E4-ACBA-9F3013C3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3B78A-82ED-4061-85B2-99E0DE4CE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30" y="4210057"/>
            <a:ext cx="11253140" cy="166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40966-ACB8-46C3-ADFB-6450D9B55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  <a:br>
              <a:rPr lang="en-US" dirty="0"/>
            </a:br>
            <a:r>
              <a:rPr lang="en-US" dirty="0"/>
              <a:t>(CBDM)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FC4D0-C548-4A67-B117-5CCF722AD3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Examine the effectiveness of cluster-based retrieval CBDM</a:t>
            </a:r>
          </a:p>
          <a:p>
            <a:pPr lvl="1"/>
            <a:r>
              <a:rPr lang="en-US" dirty="0"/>
              <a:t>Query likelihood (QL) retrieval context </a:t>
            </a:r>
          </a:p>
          <a:p>
            <a:pPr lvl="1"/>
            <a:r>
              <a:rPr lang="en-US" dirty="0"/>
              <a:t>Relevance model (RM) context</a:t>
            </a:r>
          </a:p>
          <a:p>
            <a:pPr lvl="1"/>
            <a:r>
              <a:rPr lang="en-US" dirty="0"/>
              <a:t>For static clustering and query-specific clustering</a:t>
            </a:r>
          </a:p>
          <a:p>
            <a:pPr lvl="1"/>
            <a:r>
              <a:rPr lang="en-US" dirty="0"/>
              <a:t>Compared with that used in the original document model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23AD-5FDB-4F64-A666-5BCA4653F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6FC1B2-C7C6-4437-8271-C67E934D64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3366371"/>
            <a:ext cx="10378181" cy="189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8957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9033" y="363984"/>
            <a:ext cx="11833934" cy="3962401"/>
          </a:xfrm>
        </p:spPr>
        <p:txBody>
          <a:bodyPr/>
          <a:lstStyle/>
          <a:p>
            <a:pPr algn="l"/>
            <a:r>
              <a:rPr lang="en-US" sz="3200" dirty="0"/>
              <a:t>Cluster-Based Retrieval Using Language Models</a:t>
            </a:r>
            <a:br>
              <a:rPr lang="en-US" sz="3200" dirty="0"/>
            </a:br>
            <a:r>
              <a:rPr lang="en-US" sz="2400" dirty="0" err="1"/>
              <a:t>Xiaoyong</a:t>
            </a:r>
            <a:r>
              <a:rPr lang="en-US" sz="2400" dirty="0"/>
              <a:t> Liu and W. Bruce Croft </a:t>
            </a:r>
            <a:br>
              <a:rPr lang="en-US" sz="4000" dirty="0"/>
            </a:br>
            <a:r>
              <a:rPr lang="en-US" sz="1600" dirty="0"/>
              <a:t>Proceedings of the 27th Annual International ACM SIGIR Conference on Research and Development in Information Retrieval. ACM, 2004. </a:t>
            </a:r>
            <a:br>
              <a:rPr lang="en-US" sz="1600" dirty="0"/>
            </a:br>
            <a:r>
              <a:rPr lang="en-US" sz="3200" dirty="0"/>
              <a:t>A Cluster-Based Resampling Method for Pseudo-Relevance Feedback </a:t>
            </a:r>
            <a:br>
              <a:rPr lang="en-US" sz="4000" dirty="0"/>
            </a:br>
            <a:r>
              <a:rPr lang="en-US" sz="2400" dirty="0"/>
              <a:t>Kyung Soon Lee, W. Bruce Croft, and James Allan </a:t>
            </a:r>
            <a:br>
              <a:rPr lang="en-US" sz="1600" dirty="0"/>
            </a:br>
            <a:r>
              <a:rPr lang="en-US" sz="1600" dirty="0"/>
              <a:t>Proceedings of the 31st Annual International ACM SIGIR Conference on Research and Development in Information Retrieval. ACM, 2008. </a:t>
            </a:r>
          </a:p>
        </p:txBody>
      </p:sp>
    </p:spTree>
    <p:extLst>
      <p:ext uri="{BB962C8B-B14F-4D97-AF65-F5344CB8AC3E}">
        <p14:creationId xmlns:p14="http://schemas.microsoft.com/office/powerpoint/2010/main" val="3902002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F7241-F3F3-4B30-A19E-8CF6B3053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8656-EFA7-474D-8219-0CF9B5434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pseudo-relevance feedback methods assume that a set of top-retrieved documents is relevant </a:t>
            </a:r>
          </a:p>
          <a:p>
            <a:r>
              <a:rPr lang="en-US" dirty="0"/>
              <a:t>They use this assumption to</a:t>
            </a:r>
          </a:p>
          <a:p>
            <a:pPr lvl="1"/>
            <a:r>
              <a:rPr lang="en-US" dirty="0"/>
              <a:t>Expand terms</a:t>
            </a:r>
          </a:p>
          <a:p>
            <a:pPr lvl="1"/>
            <a:r>
              <a:rPr lang="en-US" dirty="0"/>
              <a:t>Assign better weights to the original query</a:t>
            </a:r>
          </a:p>
          <a:p>
            <a:r>
              <a:rPr lang="en-US" dirty="0"/>
              <a:t>However, top retrieved documents may contain non-relevant documents (“noise”)</a:t>
            </a:r>
          </a:p>
          <a:p>
            <a:pPr lvl="1"/>
            <a:r>
              <a:rPr lang="en-US" dirty="0"/>
              <a:t>Resulting in drifting the query representation away from the original query</a:t>
            </a:r>
          </a:p>
          <a:p>
            <a:r>
              <a:rPr lang="en-US" dirty="0"/>
              <a:t>Selecting the appropriate documents is crucial for effective pseudo-relevance feedback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8EC8B-8426-41D7-A0CB-BE3F806E1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68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550E-C0B3-4284-9CFC-162778065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IR and Pseudo-Relevance Feedback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C019F-BFC8-45C9-A63A-F698E8BE1A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Selective Resampling Approach</a:t>
            </a:r>
          </a:p>
          <a:p>
            <a:pPr lvl="1"/>
            <a:r>
              <a:rPr lang="en-US" dirty="0"/>
              <a:t>Select randomly from the original sample</a:t>
            </a:r>
          </a:p>
          <a:p>
            <a:pPr lvl="1"/>
            <a:r>
              <a:rPr lang="en-US" dirty="0"/>
              <a:t>Selective sampling</a:t>
            </a:r>
          </a:p>
          <a:p>
            <a:pPr lvl="2"/>
            <a:r>
              <a:rPr lang="en-US" dirty="0"/>
              <a:t>Boosting: Adaptively change the distribution of training examples focusing on weak learners</a:t>
            </a:r>
          </a:p>
          <a:p>
            <a:pPr lvl="2"/>
            <a:r>
              <a:rPr lang="en-US" dirty="0"/>
              <a:t>Skipping some top retrieved documents</a:t>
            </a:r>
          </a:p>
          <a:p>
            <a:pPr lvl="2"/>
            <a:r>
              <a:rPr lang="en-US" dirty="0"/>
              <a:t>Using a query-regularized estimation method</a:t>
            </a:r>
          </a:p>
          <a:p>
            <a:pPr lvl="2"/>
            <a:r>
              <a:rPr lang="en-US" dirty="0"/>
              <a:t>Leaving a single term of the query out as a noisy term</a:t>
            </a:r>
          </a:p>
          <a:p>
            <a:r>
              <a:rPr lang="en-US" dirty="0"/>
              <a:t>Cluster-based Approaches</a:t>
            </a:r>
          </a:p>
          <a:p>
            <a:pPr lvl="1"/>
            <a:r>
              <a:rPr lang="en-US" dirty="0"/>
              <a:t>Re-ranking using clusters</a:t>
            </a:r>
          </a:p>
          <a:p>
            <a:pPr lvl="1"/>
            <a:r>
              <a:rPr lang="en-US" dirty="0"/>
              <a:t>Cluster-based resampling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CB75C-4632-4894-A01E-8BCE98C9E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EE851-DDD2-4615-9E12-40C7BF131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Selective Resampling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3AB199-0533-47BA-B86F-6FCB9C7F0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Based on the language and relevance model frameworks</a:t>
            </a:r>
          </a:p>
          <a:p>
            <a:endParaRPr lang="en-US" dirty="0"/>
          </a:p>
          <a:p>
            <a:r>
              <a:rPr lang="en-US" dirty="0"/>
              <a:t>A dominant document for a query is one with good representation of the topics of a query</a:t>
            </a:r>
          </a:p>
          <a:p>
            <a:pPr lvl="1"/>
            <a:r>
              <a:rPr lang="en-US" dirty="0"/>
              <a:t>For example, one with several nearest neighbors with high similarity</a:t>
            </a:r>
          </a:p>
          <a:p>
            <a:pPr lvl="1"/>
            <a:r>
              <a:rPr lang="en-US" dirty="0"/>
              <a:t>In overlapped clusters, will appear in multiple highly-ranked clusters</a:t>
            </a:r>
          </a:p>
          <a:p>
            <a:endParaRPr lang="en-US" dirty="0"/>
          </a:p>
          <a:p>
            <a:r>
              <a:rPr lang="en-US" dirty="0"/>
              <a:t>From such a dominant document, expansion terms that retrieve related documents can be selected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F81F0-7C20-48B6-889D-4A8927DB7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F5232-4973-4C21-9DD2-0A2BA0B7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07236-1049-441B-804A-8E4F999D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Documents are retrieved for a given query by the query likelihood language model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Clusters are generated by </a:t>
            </a:r>
            <a:r>
              <a:rPr lang="en-US" i="1" dirty="0"/>
              <a:t>k</a:t>
            </a:r>
            <a:r>
              <a:rPr lang="en-US" dirty="0"/>
              <a:t>-nearest neighbors clustering method for the top-retrieved </a:t>
            </a:r>
            <a:r>
              <a:rPr lang="en-US" i="1" dirty="0"/>
              <a:t>N </a:t>
            </a:r>
            <a:r>
              <a:rPr lang="en-US" dirty="0"/>
              <a:t>documents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The clusters are ranked by a cluster-based query-likelihood language model (CQL) and the dominant documents are retrieved</a:t>
            </a:r>
          </a:p>
          <a:p>
            <a:pPr marL="857250" lvl="1" indent="-457200"/>
            <a:r>
              <a:rPr lang="en-US" dirty="0"/>
              <a:t>The dominant documents are repeatedly being fed for the resampling process being considered as relevant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9D9C32-06DA-43E5-9DBE-12DB6E18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63709A-2BEC-436E-B4E0-33148CCAFD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339" y="2064218"/>
            <a:ext cx="7035321" cy="1612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95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26C1-0C47-432C-B571-D9708759B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Resampling Process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82559-496A-432F-84D5-480A3B6036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/>
              <a:t>Expansion terms are selected using the relevance model for each dominant document in the top-ranked clusters.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The probability of a word in the distribution is</a:t>
            </a:r>
            <a:r>
              <a:rPr lang="en-US" i="1" dirty="0"/>
              <a:t> </a:t>
            </a:r>
            <a:r>
              <a:rPr lang="en-US" dirty="0"/>
              <a:t>estimated by</a:t>
            </a:r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endParaRPr lang="en-US" dirty="0"/>
          </a:p>
          <a:p>
            <a:pPr marL="457200" indent="-457200">
              <a:buFont typeface="+mj-lt"/>
              <a:buAutoNum type="arabicPeriod" startAt="4"/>
            </a:pPr>
            <a:r>
              <a:rPr lang="en-US" dirty="0"/>
              <a:t>Finally, the most likely terms are  chosen and combined with the original query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1CE3F9-07AD-45AC-8A37-883446E66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376522-06B7-45CD-8FA2-B07FF822C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8550" y="3315494"/>
            <a:ext cx="4714875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6892AF9-64DE-4FDC-A8FF-A54A6C9444A8}"/>
              </a:ext>
            </a:extLst>
          </p:cNvPr>
          <p:cNvSpPr txBox="1"/>
          <p:nvPr/>
        </p:nvSpPr>
        <p:spPr>
          <a:xfrm>
            <a:off x="7567452" y="4041537"/>
            <a:ext cx="400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R: set of pseudo-relevant documents</a:t>
            </a:r>
          </a:p>
        </p:txBody>
      </p:sp>
    </p:spTree>
    <p:extLst>
      <p:ext uri="{BB962C8B-B14F-4D97-AF65-F5344CB8AC3E}">
        <p14:creationId xmlns:p14="http://schemas.microsoft.com/office/powerpoint/2010/main" val="55495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48A32-2AA2-4779-BB8C-562D88B19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2D6BE-7D13-4B64-A8D8-460E07F9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test collection, topics divided into training and test topics </a:t>
            </a:r>
          </a:p>
          <a:p>
            <a:r>
              <a:rPr lang="en-US" dirty="0"/>
              <a:t>Training topics are used for parameter estimation and the test topics are used for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4CD0C-B806-49E9-8678-6B3D54DAD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86241E-1C54-4692-9572-D597C3562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235" y="2510014"/>
            <a:ext cx="6954266" cy="3846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83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C5FF8-289A-44EC-B555-0A520E895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Collection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C786B-5D35-47D6-B35A-915BCD7F1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EF07653-29CB-4711-8D92-D442ABA685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6848" y="2660675"/>
            <a:ext cx="7898304" cy="32051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7D9319-D359-4A51-B04E-7B3AA10B03B3}"/>
              </a:ext>
            </a:extLst>
          </p:cNvPr>
          <p:cNvSpPr txBox="1"/>
          <p:nvPr/>
        </p:nvSpPr>
        <p:spPr>
          <a:xfrm>
            <a:off x="2210540" y="1722268"/>
            <a:ext cx="7317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LM: Language Model		RM: Relevance Model</a:t>
            </a:r>
            <a:br>
              <a:rPr lang="en-US" dirty="0"/>
            </a:br>
            <a:r>
              <a:rPr lang="en-US" dirty="0" err="1"/>
              <a:t>Rerank</a:t>
            </a:r>
            <a:r>
              <a:rPr lang="en-US" dirty="0"/>
              <a:t>: Reranking using clusters	</a:t>
            </a:r>
            <a:r>
              <a:rPr lang="en-US" dirty="0" err="1"/>
              <a:t>TrueRF</a:t>
            </a:r>
            <a:r>
              <a:rPr lang="en-US" dirty="0"/>
              <a:t>: True Relevance Feedback</a:t>
            </a:r>
          </a:p>
        </p:txBody>
      </p:sp>
    </p:spTree>
    <p:extLst>
      <p:ext uri="{BB962C8B-B14F-4D97-AF65-F5344CB8AC3E}">
        <p14:creationId xmlns:p14="http://schemas.microsoft.com/office/powerpoint/2010/main" val="18025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ED-CD91-4CA0-A1C8-C8A72C927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 Based Retrieval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841AF9-B7A2-4917-AE3B-EC891A5E92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Based on the hypothesis that similar documents will match the same information needs</a:t>
            </a:r>
          </a:p>
          <a:p>
            <a:r>
              <a:rPr lang="en-US" dirty="0"/>
              <a:t>Groups documents into clusters and returns a list of documents based on the clusters they come from</a:t>
            </a:r>
          </a:p>
          <a:p>
            <a:r>
              <a:rPr lang="en-US" dirty="0"/>
              <a:t>Two approaches:</a:t>
            </a:r>
          </a:p>
          <a:p>
            <a:pPr lvl="1"/>
            <a:r>
              <a:rPr lang="en-US" dirty="0"/>
              <a:t>Clustering the entire collection and then perform document based retrieval (Static clustering)</a:t>
            </a:r>
          </a:p>
          <a:p>
            <a:pPr lvl="1"/>
            <a:r>
              <a:rPr lang="en-US" dirty="0"/>
              <a:t>Query-specific clustering. Cluster only the documents retrieved from document based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E4C4F0-CE3B-41A3-8D0B-E6031237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72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9E727-5A87-4094-9C19-20D0BB3AF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Justification</a:t>
            </a:r>
            <a:r>
              <a:rPr lang="en-US" b="1" dirty="0"/>
              <a:t> </a:t>
            </a:r>
            <a:r>
              <a:rPr lang="en-US" dirty="0"/>
              <a:t>by Relevance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C6A50-1D83-492B-AFC6-7615665A2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Relevance density is measured to justify the assumption that dominant documents are relevant to the query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C54CC-A19B-406F-B5B3-C17B8C302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A1CCEA-165A-42F6-ACB5-DC6C6FA2E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021277"/>
            <a:ext cx="4948833" cy="6792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2B150E-ACD2-44DF-ADEA-606C5D95B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612" y="2652619"/>
            <a:ext cx="82962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36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A9962-4272-4E7A-A901-3BC2629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81F26-3A98-47FB-B0C7-88BA8EDE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 Clustering</a:t>
            </a:r>
          </a:p>
          <a:p>
            <a:r>
              <a:rPr lang="en-US" dirty="0"/>
              <a:t>Two ways to do use it</a:t>
            </a:r>
          </a:p>
          <a:p>
            <a:pPr lvl="1"/>
            <a:r>
              <a:rPr lang="en-US" dirty="0"/>
              <a:t>Use clusters as a way to identify the subset of documents that are more likely to be relevant, so that only those documents will be matched to the query</a:t>
            </a:r>
          </a:p>
          <a:p>
            <a:pPr lvl="1"/>
            <a:r>
              <a:rPr lang="en-US" dirty="0"/>
              <a:t>Match the query to all clusters in the collection and rank clusters based on their similarity to the query. Documents in clusters with higher rank are considered more relevant</a:t>
            </a:r>
          </a:p>
          <a:p>
            <a:r>
              <a:rPr lang="en-US" dirty="0"/>
              <a:t>Query-specific Clustering</a:t>
            </a:r>
          </a:p>
          <a:p>
            <a:pPr lvl="1"/>
            <a:r>
              <a:rPr lang="en-US" dirty="0"/>
              <a:t>Perform the clustering to the set of documents returned from document based retrieval. This will smooth out the differences between representations of individual documents</a:t>
            </a:r>
          </a:p>
          <a:p>
            <a:r>
              <a:rPr lang="en-US" dirty="0"/>
              <a:t>If an optimal cluster exists and IR retrieves it then it will always perform better than a document-based retrieval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92D6C-216D-4771-9640-9613ADF3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70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1944-0F16-4278-B645-AA4A1970C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Language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4778D-3606-4902-850A-0C333D3B4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 Model (LM): Probability distribution over all terms in a language vocabulary</a:t>
            </a:r>
          </a:p>
          <a:p>
            <a:r>
              <a:rPr lang="en-US" dirty="0"/>
              <a:t>Organize documents around topics</a:t>
            </a:r>
          </a:p>
          <a:p>
            <a:r>
              <a:rPr lang="en-US" dirty="0"/>
              <a:t>Each cluster represents a topic containing only relevant documents</a:t>
            </a:r>
          </a:p>
          <a:p>
            <a:r>
              <a:rPr lang="en-US" dirty="0"/>
              <a:t>Language models are estimated per cluster</a:t>
            </a:r>
          </a:p>
          <a:p>
            <a:r>
              <a:rPr lang="en-US" dirty="0"/>
              <a:t>Language models are used as a representation of each topic and to select the right topics for a given story(query)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0BA97-FC7B-4C22-8A2D-32DFF0A48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70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FA04D-EC6D-44DD-B410-828A97AA9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(Standard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8A7A5-DD12-4160-BB77-8083BEC0D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 approach for using language models for IR is to model the query generation process</a:t>
            </a:r>
          </a:p>
          <a:p>
            <a:r>
              <a:rPr lang="en-US" dirty="0"/>
              <a:t>Rank the documents according to how likely the query Q could have been generated from the document models (referred as query-likelihood)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E79F00-3C0A-4B0A-B653-7E3931CD2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D394D-1773-4DF0-A0A2-5AA55BE7E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659" y="3429000"/>
            <a:ext cx="4570682" cy="1125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4D3F1-148B-463A-994C-F56C5DFBA1FA}"/>
                  </a:ext>
                </a:extLst>
              </p:cNvPr>
              <p:cNvSpPr txBox="1"/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b>
                    </m:sSub>
                  </m:oMath>
                </a14:m>
                <a:r>
                  <a:rPr lang="en-US" dirty="0"/>
                  <a:t> term in the query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specified by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3C4D3F1-148B-463A-994C-F56C5DFBA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8183" y="4758431"/>
                <a:ext cx="7892248" cy="369332"/>
              </a:xfrm>
              <a:prstGeom prst="rect">
                <a:avLst/>
              </a:prstGeom>
              <a:blipFill>
                <a:blip r:embed="rId3"/>
                <a:stretch>
                  <a:fillRect l="-695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4E02867-6921-4724-88E9-7DD8A0E6A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0969" y="5410528"/>
            <a:ext cx="8890062" cy="527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173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43B59-B4E9-44FA-86E3-A153C8D29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7722"/>
            <a:ext cx="10972800" cy="1600200"/>
          </a:xfrm>
        </p:spPr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(CQL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CA476-644E-4229-9009-D3AEE7DF4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22143"/>
            <a:ext cx="10972800" cy="4525963"/>
          </a:xfrm>
        </p:spPr>
        <p:txBody>
          <a:bodyPr/>
          <a:lstStyle/>
          <a:p>
            <a:r>
              <a:rPr lang="en-US" dirty="0"/>
              <a:t>Rank the clusters (instead of individual documents) according to how likely the query Q could have been generated from their models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300ECC-6E64-459B-864F-CD57F73D02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7542" y="3429000"/>
            <a:ext cx="5956916" cy="10476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D434A9B-ACBD-4A7F-A336-FA30E8DBC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082" y="5257799"/>
            <a:ext cx="9313369" cy="67258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514A8-2E2B-4556-880D-5F4385AB3883}"/>
                  </a:ext>
                </a:extLst>
              </p:cNvPr>
              <p:cNvSpPr txBox="1"/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𝐶𝑙𝑢𝑠𝑡𝑒𝑟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specified by the cluster language model CQL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5A514A8-2E2B-4556-880D-5F4385AB38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1955" y="4785064"/>
                <a:ext cx="7176067" cy="369332"/>
              </a:xfrm>
              <a:prstGeom prst="rect">
                <a:avLst/>
              </a:prstGeom>
              <a:blipFill>
                <a:blip r:embed="rId4"/>
                <a:stretch>
                  <a:fillRect l="-6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672A70-3DB1-4316-BA66-27C650896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96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59E49-4334-4871-9D1C-7B977633B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Cluster-based Retrieval using LM </a:t>
            </a:r>
            <a:br>
              <a:rPr lang="en-US" dirty="0"/>
            </a:br>
            <a:r>
              <a:rPr lang="en-US" dirty="0"/>
              <a:t>(CBDM model)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391DDF-0AD0-49AB-BE91-1314B261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Smooth documents language models using models of the clusters that they come from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cluster model is first smoothed with the collection model, and the document model is then smoothed using the smoothed cluster model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038AA3-B269-4D3F-9A30-5208BE512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904" y="2740981"/>
            <a:ext cx="6966192" cy="68801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DDAFE8F-B9A2-45D6-B3A9-C19F45ED9694}"/>
              </a:ext>
            </a:extLst>
          </p:cNvPr>
          <p:cNvSpPr txBox="1"/>
          <p:nvPr/>
        </p:nvSpPr>
        <p:spPr>
          <a:xfrm>
            <a:off x="949910" y="3493850"/>
            <a:ext cx="5328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Where P(</a:t>
            </a:r>
            <a:r>
              <a:rPr lang="en-US" dirty="0" err="1"/>
              <a:t>W|Cluster</a:t>
            </a:r>
            <a:r>
              <a:rPr lang="en-US" dirty="0"/>
              <a:t>) is given from the CQL model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52E3-1DD2-4FA0-AD13-C72DBEBF4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53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1D386-1250-411C-8B56-3F1D987A8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5FFF-584E-44C6-A23D-199413C60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r>
              <a:rPr lang="en-US" dirty="0"/>
              <a:t>First define similarity measures:</a:t>
            </a:r>
          </a:p>
          <a:p>
            <a:pPr lvl="1"/>
            <a:r>
              <a:rPr lang="en-US" dirty="0"/>
              <a:t>Cosine measure</a:t>
            </a:r>
          </a:p>
          <a:p>
            <a:pPr lvl="1"/>
            <a:r>
              <a:rPr lang="en-US" dirty="0"/>
              <a:t>Dice coefficient</a:t>
            </a:r>
          </a:p>
          <a:p>
            <a:pPr lvl="1"/>
            <a:r>
              <a:rPr lang="en-US" dirty="0"/>
              <a:t>Jaccard coefficient</a:t>
            </a:r>
          </a:p>
          <a:p>
            <a:pPr lvl="1"/>
            <a:r>
              <a:rPr lang="en-US" dirty="0"/>
              <a:t>Overlap coefficient</a:t>
            </a:r>
          </a:p>
          <a:p>
            <a:pPr lvl="1"/>
            <a:r>
              <a:rPr lang="en-US" dirty="0" err="1"/>
              <a:t>Kullback-Liebler</a:t>
            </a:r>
            <a:r>
              <a:rPr lang="en-US" dirty="0"/>
              <a:t> divergence</a:t>
            </a:r>
          </a:p>
          <a:p>
            <a:r>
              <a:rPr lang="en-US" dirty="0"/>
              <a:t>For static clustering:</a:t>
            </a:r>
          </a:p>
          <a:p>
            <a:pPr lvl="1"/>
            <a:r>
              <a:rPr lang="en-US" dirty="0"/>
              <a:t>3-pass K-means algorithm</a:t>
            </a:r>
          </a:p>
          <a:p>
            <a:r>
              <a:rPr lang="en-US" dirty="0"/>
              <a:t>For query-specific clustering:</a:t>
            </a:r>
          </a:p>
          <a:p>
            <a:pPr lvl="1"/>
            <a:r>
              <a:rPr lang="en-US" dirty="0"/>
              <a:t>Single linkage</a:t>
            </a:r>
          </a:p>
          <a:p>
            <a:pPr lvl="1"/>
            <a:r>
              <a:rPr lang="en-US" dirty="0"/>
              <a:t>Complete linkage</a:t>
            </a:r>
          </a:p>
          <a:p>
            <a:pPr lvl="1"/>
            <a:r>
              <a:rPr lang="en-US" dirty="0"/>
              <a:t>Group average</a:t>
            </a:r>
          </a:p>
          <a:p>
            <a:pPr lvl="1"/>
            <a:r>
              <a:rPr lang="en-US" dirty="0"/>
              <a:t>Centroid </a:t>
            </a:r>
          </a:p>
          <a:p>
            <a:pPr lvl="1"/>
            <a:r>
              <a:rPr lang="en-US" dirty="0"/>
              <a:t>Ward’s method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645A-1A67-472F-A4DB-D6B260483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1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8207-FBDC-4DE5-93A5-B41AA3690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Setup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BBF2A2-D836-47C7-A860-7D6BB6E88B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778040"/>
            <a:ext cx="10972800" cy="376087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9587A-9BC0-4379-93CD-FE99E75A2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DA8625-2CE6-41D8-ADD2-B7E7242C3F8B}"/>
              </a:ext>
            </a:extLst>
          </p:cNvPr>
          <p:cNvSpPr txBox="1"/>
          <p:nvPr/>
        </p:nvSpPr>
        <p:spPr>
          <a:xfrm>
            <a:off x="726682" y="1949147"/>
            <a:ext cx="101934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Parameter tuning was executed on AP before the actual tests took place. </a:t>
            </a:r>
            <a:br>
              <a:rPr lang="en-US" dirty="0"/>
            </a:br>
            <a:r>
              <a:rPr lang="en-US" dirty="0"/>
              <a:t>All sets but FR are homogenous, for this reason FR is the most difficult case and  extra tuning was </a:t>
            </a:r>
          </a:p>
          <a:p>
            <a:r>
              <a:rPr lang="en-US" dirty="0"/>
              <a:t>performed specifically for it</a:t>
            </a:r>
          </a:p>
        </p:txBody>
      </p:sp>
    </p:spTree>
    <p:extLst>
      <p:ext uri="{BB962C8B-B14F-4D97-AF65-F5344CB8AC3E}">
        <p14:creationId xmlns:p14="http://schemas.microsoft.com/office/powerpoint/2010/main" val="841466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mpany background presenta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>
        <a:solidFill>
          <a:schemeClr val="tx2"/>
        </a:solidFill>
        <a:ln>
          <a:solidFill>
            <a:schemeClr val="tx2"/>
          </a:solidFill>
        </a:ln>
      </a:spPr>
      <a:bodyPr rtlCol="0" anchor="ctr"/>
      <a:lstStyle>
        <a:defPPr algn="ctr">
          <a:defRPr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ompany meeting presentation.potx" id="{77F2D8A2-507B-4878-B2FF-8D528D9C7FD9}" vid="{1CC704D5-A0BA-4179-BDE4-EF17843D99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Company meeting presentation</Template>
  <TotalTime>393</TotalTime>
  <Words>925</Words>
  <Application>Microsoft Office PowerPoint</Application>
  <PresentationFormat>Widescreen</PresentationFormat>
  <Paragraphs>144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Cambria Math</vt:lpstr>
      <vt:lpstr>Century Gothic</vt:lpstr>
      <vt:lpstr>Courier New</vt:lpstr>
      <vt:lpstr>Palatino Linotype</vt:lpstr>
      <vt:lpstr>Company background presentation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Cluster Based Retrieval</vt:lpstr>
      <vt:lpstr>Clustering Methods</vt:lpstr>
      <vt:lpstr>Cluster-based Language Models</vt:lpstr>
      <vt:lpstr>Cluster-based Retrieval using LM  (Standard model)</vt:lpstr>
      <vt:lpstr>Cluster-based Retrieval using LM  (CQL model)</vt:lpstr>
      <vt:lpstr>Cluster-based Retrieval using LM  (CBDM model)</vt:lpstr>
      <vt:lpstr>Clustering Algorithms</vt:lpstr>
      <vt:lpstr>Experiment Setup</vt:lpstr>
      <vt:lpstr>Experimental Design (CQL)</vt:lpstr>
      <vt:lpstr>Experimental Design (CBDM)</vt:lpstr>
      <vt:lpstr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vt:lpstr>
      <vt:lpstr>Pseudo-Relevance Feedback</vt:lpstr>
      <vt:lpstr>Cluster-based IR and Pseudo-Relevance Feedback</vt:lpstr>
      <vt:lpstr>Cluster-Based Selective Resampling</vt:lpstr>
      <vt:lpstr>Resampling Process </vt:lpstr>
      <vt:lpstr>Resampling Process (cont.)</vt:lpstr>
      <vt:lpstr>Experimental Setup</vt:lpstr>
      <vt:lpstr>Test Collection Results</vt:lpstr>
      <vt:lpstr>Justification by Relevance Density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Cluster-Based Retrieval Using Language Models Xiaoyong Liu and W. Bruce Croft  Proceedings of the 27th Annual International ACM SIGIR Conference on Research and Development in Information Retrieval. ACM, 2004.  A Cluster-Based Resampling Method for Pseudo-Relevance Feedback  Kyung Soon Lee, W. Bruce Croft, and James Allan  Proceedings of the 31st Annual International ACM SIGIR Conference on Research and Development in Information Retrieval. ACM, 2008. </dc:title>
  <dc:creator>Pol</dc:creator>
  <cp:lastModifiedBy>Pol</cp:lastModifiedBy>
  <cp:revision>126</cp:revision>
  <dcterms:created xsi:type="dcterms:W3CDTF">2017-11-26T15:01:40Z</dcterms:created>
  <dcterms:modified xsi:type="dcterms:W3CDTF">2017-11-30T20:04:51Z</dcterms:modified>
</cp:coreProperties>
</file>