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714" autoAdjust="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D6463-27F7-45DD-86FC-4FE528059EF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0F730-AFB4-45FD-A7C4-C1994DAB3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43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0F730-AFB4-45FD-A7C4-C1994DAB36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0F730-AFB4-45FD-A7C4-C1994DAB36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0F730-AFB4-45FD-A7C4-C1994DAB36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0F730-AFB4-45FD-A7C4-C1994DAB36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8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A0880-9DF4-4A7B-B64D-3F2E4B9319B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1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9CE6-4E87-495B-A902-2B66FCD1EEDC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0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BA67-FDE5-4F26-AEA4-954C42D6E223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8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66044-B18F-4ADA-98AF-F61A7968E2AC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743C-8735-4E8D-A703-9BC71B11ED73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4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62A1-C593-4F49-92ED-5D4B765CC993}" type="datetime1">
              <a:rPr lang="en-US" smtClean="0"/>
              <a:t>10/29/2017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5125-D4B4-4544-BAC4-E338674A558C}" type="datetime1">
              <a:rPr lang="en-US" smtClean="0"/>
              <a:t>10/29/2017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4433-C230-4AE0-B935-9EF9EFF29255}" type="datetime1">
              <a:rPr lang="en-US" smtClean="0"/>
              <a:t>10/29/2017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F967-9F4F-424F-9B45-5545FD344DC6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3400-9364-472D-A894-29513643B41E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9886-9CF5-4E5A-980E-306FA73E8566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26F3-24EF-4E19-8870-E1917D8EC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567" y="799091"/>
            <a:ext cx="11080866" cy="2387600"/>
          </a:xfrm>
        </p:spPr>
        <p:txBody>
          <a:bodyPr anchor="t">
            <a:noAutofit/>
          </a:bodyPr>
          <a:lstStyle/>
          <a:p>
            <a:pPr algn="l"/>
            <a:r>
              <a:rPr lang="en-US" sz="3600" b="1" dirty="0"/>
              <a:t>Hybrid Index Structures for Location-Based Web Search</a:t>
            </a:r>
            <a:br>
              <a:rPr lang="en-US" sz="3600" b="1" dirty="0"/>
            </a:br>
            <a:r>
              <a:rPr lang="en-US" sz="1600" dirty="0"/>
              <a:t>Y. Zhou, X. </a:t>
            </a:r>
            <a:r>
              <a:rPr lang="en-US" sz="1600" dirty="0" err="1"/>
              <a:t>Xie</a:t>
            </a:r>
            <a:r>
              <a:rPr lang="en-US" sz="1600" dirty="0"/>
              <a:t>, C. Wang, Y. Gong, and W. Ma. </a:t>
            </a:r>
            <a:r>
              <a:rPr lang="en-US" sz="1600" i="1" dirty="0"/>
              <a:t>In Proceedings of the 14th ACM international conference on Information and knowledge management 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3200" b="1" dirty="0"/>
              <a:t>Processing Spatial-Keyword Queries in Geographic Information Retrieval Systems</a:t>
            </a:r>
            <a:br>
              <a:rPr lang="en-US" sz="3600" b="1" dirty="0"/>
            </a:br>
            <a:r>
              <a:rPr lang="en-US" sz="1600" dirty="0"/>
              <a:t>R. </a:t>
            </a:r>
            <a:r>
              <a:rPr lang="en-US" sz="1600" dirty="0" err="1"/>
              <a:t>Hariharan</a:t>
            </a:r>
            <a:r>
              <a:rPr lang="en-US" sz="1600" dirty="0"/>
              <a:t>, B. </a:t>
            </a:r>
            <a:r>
              <a:rPr lang="en-US" sz="1600" dirty="0" err="1"/>
              <a:t>Hore</a:t>
            </a:r>
            <a:r>
              <a:rPr lang="en-US" sz="1600" dirty="0"/>
              <a:t>, C. Li and S. </a:t>
            </a:r>
            <a:r>
              <a:rPr lang="en-US" sz="1600" dirty="0" err="1"/>
              <a:t>Mehrotra</a:t>
            </a:r>
            <a:r>
              <a:rPr lang="en-US" sz="1600" dirty="0"/>
              <a:t>. </a:t>
            </a:r>
            <a:r>
              <a:rPr lang="en-US" sz="1400" i="1" dirty="0"/>
              <a:t>19th International Conference on Scientific and Statistical Database Management (SSDBM 2007)</a:t>
            </a:r>
            <a:endParaRPr lang="en-US" sz="1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0110"/>
            <a:ext cx="9144000" cy="199242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Presented by: Thomadakis Polykarpos</a:t>
            </a:r>
          </a:p>
          <a:p>
            <a:r>
              <a:rPr lang="en-US" dirty="0">
                <a:latin typeface="+mj-lt"/>
              </a:rPr>
              <a:t>CS 834 – Introduction to Information Retrieval</a:t>
            </a:r>
          </a:p>
          <a:p>
            <a:r>
              <a:rPr lang="en-US" dirty="0">
                <a:latin typeface="+mj-lt"/>
              </a:rPr>
              <a:t>Fall 2017</a:t>
            </a:r>
          </a:p>
          <a:p>
            <a:r>
              <a:rPr lang="en-US" dirty="0">
                <a:latin typeface="+mj-lt"/>
              </a:rPr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271867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46E2-A12C-444B-8A1C-CF5FB220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6216E1-05B3-4589-A0E7-3D74A72230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97305" y="2249449"/>
            <a:ext cx="5765685" cy="307157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9B6F54-EC12-4D40-8920-60816EBF49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62990" y="2019649"/>
            <a:ext cx="5838217" cy="35311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C133-8175-4C11-867E-1F9D2851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276AB-717A-4E08-BFC6-6FAE1C86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10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24B390-5571-4093-8794-F50FF1878830}"/>
              </a:ext>
            </a:extLst>
          </p:cNvPr>
          <p:cNvSpPr/>
          <p:nvPr/>
        </p:nvSpPr>
        <p:spPr>
          <a:xfrm>
            <a:off x="5274906" y="3328097"/>
            <a:ext cx="858418" cy="1045028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3E4BBE-16DA-41BA-BDDF-C2F92D0C2D4C}"/>
              </a:ext>
            </a:extLst>
          </p:cNvPr>
          <p:cNvSpPr/>
          <p:nvPr/>
        </p:nvSpPr>
        <p:spPr>
          <a:xfrm>
            <a:off x="5287348" y="4488025"/>
            <a:ext cx="833534" cy="59716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BF4ADC-CD26-414B-87FF-228201EDB1DA}"/>
              </a:ext>
            </a:extLst>
          </p:cNvPr>
          <p:cNvSpPr/>
          <p:nvPr/>
        </p:nvSpPr>
        <p:spPr>
          <a:xfrm>
            <a:off x="6392656" y="4382456"/>
            <a:ext cx="5636019" cy="44147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B0EAC2-B221-4497-B02E-6A4153CC523B}"/>
              </a:ext>
            </a:extLst>
          </p:cNvPr>
          <p:cNvSpPr/>
          <p:nvPr/>
        </p:nvSpPr>
        <p:spPr>
          <a:xfrm>
            <a:off x="6321119" y="5085363"/>
            <a:ext cx="5636019" cy="44147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Processing Queries in GIS?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GIS databases contain vital location-based information for applications such as:</a:t>
            </a:r>
          </a:p>
          <a:p>
            <a:pPr lvl="1"/>
            <a:r>
              <a:rPr lang="en-US" dirty="0">
                <a:latin typeface="+mj-lt"/>
              </a:rPr>
              <a:t>disaster management </a:t>
            </a:r>
          </a:p>
          <a:p>
            <a:pPr lvl="1"/>
            <a:r>
              <a:rPr lang="en-US" dirty="0">
                <a:latin typeface="+mj-lt"/>
              </a:rPr>
              <a:t>national infrastructure protection </a:t>
            </a:r>
          </a:p>
          <a:p>
            <a:pPr lvl="1"/>
            <a:r>
              <a:rPr lang="en-US" dirty="0">
                <a:latin typeface="+mj-lt"/>
              </a:rPr>
              <a:t>crime analysis</a:t>
            </a:r>
          </a:p>
          <a:p>
            <a:r>
              <a:rPr lang="en-US" dirty="0">
                <a:latin typeface="+mj-lt"/>
              </a:rPr>
              <a:t>Crucial to be able to answer geographic based queries </a:t>
            </a:r>
            <a:r>
              <a:rPr lang="en-US" dirty="0" err="1">
                <a:latin typeface="+mj-lt"/>
              </a:rPr>
              <a:t>e.g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>
                <a:latin typeface="+mj-lt"/>
              </a:rPr>
              <a:t>Find shelters with emergency medical facilities in </a:t>
            </a:r>
            <a:r>
              <a:rPr lang="en-US" dirty="0" err="1">
                <a:latin typeface="+mj-lt"/>
              </a:rPr>
              <a:t>OrangeCounty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>
                <a:latin typeface="+mj-lt"/>
              </a:rPr>
              <a:t>Find earthquake-prone zones in Southern California.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B74E-FD81-4901-A507-482AAA2B1129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1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GIS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Comprise of two components:</a:t>
            </a:r>
          </a:p>
          <a:p>
            <a:pPr lvl="1"/>
            <a:r>
              <a:rPr lang="en-US" dirty="0">
                <a:latin typeface="+mj-lt"/>
              </a:rPr>
              <a:t>Spatial information</a:t>
            </a:r>
          </a:p>
          <a:p>
            <a:pPr lvl="1"/>
            <a:r>
              <a:rPr lang="en-US" dirty="0">
                <a:latin typeface="+mj-lt"/>
              </a:rPr>
              <a:t>Textual information</a:t>
            </a:r>
          </a:p>
          <a:p>
            <a:r>
              <a:rPr lang="en-US" dirty="0">
                <a:latin typeface="+mj-lt"/>
              </a:rPr>
              <a:t>Queries also contain spatial and textual components referred as </a:t>
            </a:r>
            <a:r>
              <a:rPr lang="en-US" dirty="0" err="1">
                <a:latin typeface="+mj-lt"/>
              </a:rPr>
              <a:t>spatio</a:t>
            </a:r>
            <a:r>
              <a:rPr lang="en-US" dirty="0">
                <a:latin typeface="+mj-lt"/>
              </a:rPr>
              <a:t>-keyword queries (SK)</a:t>
            </a:r>
          </a:p>
          <a:p>
            <a:pPr lvl="1"/>
            <a:r>
              <a:rPr lang="en-US" dirty="0">
                <a:latin typeface="+mj-lt"/>
              </a:rPr>
              <a:t>Defined as {spatial part as MBR, set of keywords}</a:t>
            </a:r>
          </a:p>
          <a:p>
            <a:pPr lvl="1"/>
            <a:r>
              <a:rPr lang="en-US" dirty="0">
                <a:latin typeface="+mj-lt"/>
              </a:rPr>
              <a:t>Answer is a set of objects which MBRs has a non-empty intersection with the query and contains ALL keywords in the query</a:t>
            </a:r>
          </a:p>
          <a:p>
            <a:r>
              <a:rPr lang="en-US" dirty="0">
                <a:latin typeface="+mj-lt"/>
              </a:rPr>
              <a:t>Retrieval of such information referred as Geographic Information Retrieval (GIR)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Framework for GIR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GIR Database</a:t>
            </a:r>
          </a:p>
          <a:p>
            <a:pPr lvl="1"/>
            <a:r>
              <a:rPr lang="en-US" dirty="0">
                <a:latin typeface="+mj-lt"/>
              </a:rPr>
              <a:t>Can come from structured or unstructured data sources</a:t>
            </a:r>
          </a:p>
          <a:p>
            <a:r>
              <a:rPr lang="en-US" dirty="0">
                <a:latin typeface="+mj-lt"/>
              </a:rPr>
              <a:t>Indexer</a:t>
            </a:r>
          </a:p>
          <a:p>
            <a:pPr lvl="1"/>
            <a:r>
              <a:rPr lang="en-US" dirty="0">
                <a:latin typeface="+mj-lt"/>
              </a:rPr>
              <a:t>Indexes both textual and spatial information</a:t>
            </a:r>
          </a:p>
          <a:p>
            <a:r>
              <a:rPr lang="en-US" dirty="0">
                <a:latin typeface="+mj-lt"/>
              </a:rPr>
              <a:t>Ranker</a:t>
            </a:r>
          </a:p>
          <a:p>
            <a:pPr lvl="1"/>
            <a:r>
              <a:rPr lang="en-US" dirty="0">
                <a:latin typeface="+mj-lt"/>
              </a:rPr>
              <a:t>Ranks GIS objects based on their relevance to the SK query</a:t>
            </a:r>
          </a:p>
          <a:p>
            <a:r>
              <a:rPr lang="en-US" dirty="0">
                <a:latin typeface="+mj-lt"/>
              </a:rPr>
              <a:t>Interface</a:t>
            </a:r>
          </a:p>
          <a:p>
            <a:pPr lvl="1"/>
            <a:r>
              <a:rPr lang="en-US" dirty="0">
                <a:latin typeface="+mj-lt"/>
              </a:rPr>
              <a:t>Input using map and a text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index for spatial and textual attributes</a:t>
            </a:r>
          </a:p>
          <a:p>
            <a:pPr lvl="1"/>
            <a:r>
              <a:rPr lang="en-US" dirty="0"/>
              <a:t>Index of spatial data: Grid, </a:t>
            </a:r>
            <a:r>
              <a:rPr lang="en-US" dirty="0" err="1"/>
              <a:t>Quadtree</a:t>
            </a:r>
            <a:r>
              <a:rPr lang="en-US" dirty="0"/>
              <a:t>, R*-tree, etc.</a:t>
            </a:r>
          </a:p>
          <a:p>
            <a:pPr lvl="1"/>
            <a:r>
              <a:rPr lang="en-US" dirty="0"/>
              <a:t>Index of textual data: Inverted index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Ease of maintaining two separate indices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Too much traffic on the disk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2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Indexing Mechanisms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index combining spatial and text attributes</a:t>
            </a:r>
          </a:p>
          <a:p>
            <a:pPr lvl="1"/>
            <a:r>
              <a:rPr lang="en-US" dirty="0"/>
              <a:t>Inverted File – R*-tree</a:t>
            </a:r>
          </a:p>
          <a:p>
            <a:pPr lvl="1"/>
            <a:r>
              <a:rPr lang="en-US" dirty="0"/>
              <a:t>R*-tree – Inverted File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case: Does not take advantage of the association of keywords in space. Paying extra costs to access closely related SKs from different R*-tress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case: Leverages the above disadvantage but spatial filtering generates many candidate objects 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method: KR*-Tree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Prune text and space simultaneously, merging the two steps into one</a:t>
            </a:r>
          </a:p>
          <a:p>
            <a:pPr lvl="1"/>
            <a:r>
              <a:rPr lang="en-US" dirty="0"/>
              <a:t>Instead of pruning them separately or one after the other</a:t>
            </a:r>
          </a:p>
          <a:p>
            <a:r>
              <a:rPr lang="en-US" dirty="0"/>
              <a:t>Capture the joint distribution of keywords</a:t>
            </a:r>
          </a:p>
          <a:p>
            <a:pPr lvl="1"/>
            <a:r>
              <a:rPr lang="en-US" dirty="0"/>
              <a:t>Instead of maintaining them separately</a:t>
            </a:r>
          </a:p>
          <a:p>
            <a:r>
              <a:rPr lang="en-US" dirty="0"/>
              <a:t>Thus objects containing the query words are directly obtained without merging any lists</a:t>
            </a:r>
          </a:p>
          <a:p>
            <a:r>
              <a:rPr lang="en-US" dirty="0"/>
              <a:t>Similar to R*-tree – Inverted File but</a:t>
            </a:r>
          </a:p>
          <a:p>
            <a:pPr lvl="1"/>
            <a:r>
              <a:rPr lang="en-US" dirty="0"/>
              <a:t>Internal and leaf nodes augmented with a set of keywords appearing in the space covered by them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7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Answering SK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the children node ids of the current node that contain all the keywords in the query are obtained</a:t>
            </a:r>
          </a:p>
          <a:p>
            <a:r>
              <a:rPr lang="en-US" dirty="0"/>
              <a:t>Next, each of these children that has a non-empty intersection with the Q’s MBR is chosen for further traversal</a:t>
            </a:r>
          </a:p>
          <a:p>
            <a:r>
              <a:rPr lang="en-US" dirty="0"/>
              <a:t>Leaf children are added to the results, otherwise they are traversed recursively.</a:t>
            </a:r>
          </a:p>
          <a:p>
            <a:r>
              <a:rPr lang="en-US" dirty="0"/>
              <a:t>Finally, the set of objects that satisfy the query is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18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194" y="1825625"/>
            <a:ext cx="9835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8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F4CE-20ED-4711-8A4E-FB9BFFE3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Location-based web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0F50-C724-426D-B947-66D78B26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Location-specific information common on Web</a:t>
            </a:r>
          </a:p>
          <a:p>
            <a:pPr lvl="1"/>
            <a:r>
              <a:rPr lang="en-US" dirty="0">
                <a:latin typeface="+mj-lt"/>
              </a:rPr>
              <a:t>Nearly one fifth of web search related to place/region</a:t>
            </a:r>
          </a:p>
          <a:p>
            <a:pPr lvl="1"/>
            <a:r>
              <a:rPr lang="en-US" dirty="0">
                <a:latin typeface="+mj-lt"/>
              </a:rPr>
              <a:t>Mostly useful for mobile users</a:t>
            </a:r>
          </a:p>
          <a:p>
            <a:r>
              <a:rPr lang="en-US" dirty="0">
                <a:latin typeface="+mj-lt"/>
              </a:rPr>
              <a:t>Efficiently indexing and searching location-specific information is a key problem</a:t>
            </a:r>
          </a:p>
          <a:p>
            <a:r>
              <a:rPr lang="en-US" dirty="0">
                <a:latin typeface="+mj-lt"/>
              </a:rPr>
              <a:t>Naïve approach: treat location information as common keywords</a:t>
            </a:r>
          </a:p>
          <a:p>
            <a:pPr lvl="1"/>
            <a:r>
              <a:rPr lang="en-US" dirty="0">
                <a:latin typeface="+mj-lt"/>
              </a:rPr>
              <a:t>Neglects spatial relationships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E224D-1D04-41BA-843B-F40F4CA9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0F09B-1BAA-400D-B387-4C09F7FC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2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3AFD-30E7-4E51-B107-47A5DF80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81C8-84D7-4F76-ADCD-A6E8B8A8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Design an indexing structure that considers both spatial and textual features</a:t>
            </a:r>
          </a:p>
          <a:p>
            <a:r>
              <a:rPr lang="en-US" dirty="0">
                <a:latin typeface="+mj-lt"/>
              </a:rPr>
              <a:t>Three approaches tested</a:t>
            </a:r>
          </a:p>
          <a:p>
            <a:pPr lvl="1"/>
            <a:r>
              <a:rPr lang="en-US" dirty="0">
                <a:latin typeface="+mj-lt"/>
              </a:rPr>
              <a:t>Inverted file and R*-tree double index</a:t>
            </a:r>
          </a:p>
          <a:p>
            <a:pPr lvl="1"/>
            <a:r>
              <a:rPr lang="en-US" dirty="0">
                <a:latin typeface="+mj-lt"/>
              </a:rPr>
              <a:t>First index file then R*-tree</a:t>
            </a:r>
          </a:p>
          <a:p>
            <a:pPr lvl="1"/>
            <a:r>
              <a:rPr lang="en-US" dirty="0">
                <a:latin typeface="+mj-lt"/>
              </a:rPr>
              <a:t>First R*-tree then inverted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5E0E-1BE7-41B5-81B6-78118353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E35B1-139A-4B51-A541-018B52B8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DDF7-E70B-42D0-83D3-471C5D64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Preliminaries: MBR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255C750-5480-49D7-B077-B91898196B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474" r="5474"/>
          <a:stretch>
            <a:fillRect/>
          </a:stretch>
        </p:blipFill>
        <p:spPr>
          <a:xfrm>
            <a:off x="6055567" y="1649900"/>
            <a:ext cx="4917266" cy="388271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B78197-723E-4C04-BB92-51092EA5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Minimum Bounding Rectangles (MBRs) can be used for a simple approximation to region’s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Only two diagonal points needed to represent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Memory efficient and simple for computations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Multiple MBRs per web page can be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702C-003A-4669-890D-9E47EB4F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F648B-1758-42EE-836A-2DAB6C70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4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6E03E9-F290-4576-9371-B8EEEFB2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Preliminaries: R*-tree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6DF63A-79A6-4469-B65A-355948F8C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MBR structure where the parent node contains all sub-MBR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Useful to represent part-of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Used to extract the geographical scope of web pages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9D928-9E18-42B0-8CE6-365FE849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3400-9364-472D-A894-29513643B41E}" type="datetime1">
              <a:rPr lang="en-US" smtClean="0"/>
              <a:t>10/29/2017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0C01-E25A-48A7-8FBC-352ED973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97B5A-4F61-474D-8B31-C376DE5B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384" y="1469571"/>
            <a:ext cx="6582431" cy="323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D24036-4CF5-40A8-ADC6-EE0AB150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Framework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2EC16B-BEB4-4E90-9D41-34470F344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713" y="1505209"/>
            <a:ext cx="7094574" cy="473851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016AC-CAEF-4947-AB04-51DA67A6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3400-9364-472D-A894-29513643B41E}" type="datetime1">
              <a:rPr lang="en-US" smtClean="0"/>
              <a:t>10/29/2017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FD77-DB42-44A5-B802-52D18BAC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6</a:t>
            </a:fld>
            <a:endParaRPr lang="en-US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C2CBAE9-288A-4178-94A8-D876FEEBB673}"/>
              </a:ext>
            </a:extLst>
          </p:cNvPr>
          <p:cNvSpPr/>
          <p:nvPr/>
        </p:nvSpPr>
        <p:spPr>
          <a:xfrm>
            <a:off x="9677449" y="3004457"/>
            <a:ext cx="1642188" cy="727788"/>
          </a:xfrm>
          <a:prstGeom prst="wedgeRectCallout">
            <a:avLst>
              <a:gd name="adj1" fmla="val -62878"/>
              <a:gd name="adj2" fmla="val 13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Extracts geographical information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6452E3C-0078-4976-B3FA-097AD4BC70CC}"/>
              </a:ext>
            </a:extLst>
          </p:cNvPr>
          <p:cNvSpPr/>
          <p:nvPr/>
        </p:nvSpPr>
        <p:spPr>
          <a:xfrm>
            <a:off x="2901821" y="4404049"/>
            <a:ext cx="2034074" cy="718457"/>
          </a:xfrm>
          <a:prstGeom prst="wedgeRectCallout">
            <a:avLst>
              <a:gd name="adj1" fmla="val 95101"/>
              <a:gd name="adj2" fmla="val -136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Translates geographical information to MBRs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DEB5987-0A20-468F-980E-16EEA58ADE1B}"/>
              </a:ext>
            </a:extLst>
          </p:cNvPr>
          <p:cNvSpPr/>
          <p:nvPr/>
        </p:nvSpPr>
        <p:spPr>
          <a:xfrm>
            <a:off x="8154955" y="2080727"/>
            <a:ext cx="1352939" cy="849085"/>
          </a:xfrm>
          <a:prstGeom prst="wedgeRectCallout">
            <a:avLst>
              <a:gd name="adj1" fmla="val -20833"/>
              <a:gd name="adj2" fmla="val 95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Builds hybrid index structures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1BA0453-C8C0-45C0-964C-249CA0313697}"/>
              </a:ext>
            </a:extLst>
          </p:cNvPr>
          <p:cNvSpPr/>
          <p:nvPr/>
        </p:nvSpPr>
        <p:spPr>
          <a:xfrm>
            <a:off x="1045029" y="2929812"/>
            <a:ext cx="2332653" cy="802433"/>
          </a:xfrm>
          <a:prstGeom prst="wedgeRectCallout">
            <a:avLst>
              <a:gd name="adj1" fmla="val 59967"/>
              <a:gd name="adj2" fmla="val 43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Combines textual and spatial relevant pages and ranks them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36FAAA2-3DA9-4519-BD0D-41C518C694A6}"/>
              </a:ext>
            </a:extLst>
          </p:cNvPr>
          <p:cNvSpPr/>
          <p:nvPr/>
        </p:nvSpPr>
        <p:spPr>
          <a:xfrm>
            <a:off x="1527788" y="761368"/>
            <a:ext cx="2041849" cy="541176"/>
          </a:xfrm>
          <a:prstGeom prst="wedgeRectCallout">
            <a:avLst>
              <a:gd name="adj1" fmla="val 49316"/>
              <a:gd name="adj2" fmla="val 118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+mj-lt"/>
              </a:rPr>
              <a:t>Accepts input in map region or text</a:t>
            </a:r>
          </a:p>
        </p:txBody>
      </p:sp>
    </p:spTree>
    <p:extLst>
      <p:ext uri="{BB962C8B-B14F-4D97-AF65-F5344CB8AC3E}">
        <p14:creationId xmlns:p14="http://schemas.microsoft.com/office/powerpoint/2010/main" val="186197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479D-3EBF-48AF-AFFA-31CE014D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Approach 1: Inverted file and R*-tree double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5EC7-235E-4581-A3C2-1C0D1ED5B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Web pages indexed separately twice</a:t>
            </a:r>
          </a:p>
          <a:p>
            <a:pPr lvl="1"/>
            <a:r>
              <a:rPr lang="en-US" dirty="0">
                <a:latin typeface="+mj-lt"/>
              </a:rPr>
              <a:t>By R*-tree for MBRs</a:t>
            </a:r>
          </a:p>
          <a:p>
            <a:pPr lvl="1"/>
            <a:r>
              <a:rPr lang="en-US" dirty="0">
                <a:latin typeface="+mj-lt"/>
              </a:rPr>
              <a:t>By inverted file for keywords</a:t>
            </a:r>
          </a:p>
          <a:p>
            <a:r>
              <a:rPr lang="en-US" dirty="0">
                <a:latin typeface="+mj-lt"/>
              </a:rPr>
              <a:t>R*-tree leaves contain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points to a page list</a:t>
            </a:r>
          </a:p>
          <a:p>
            <a:r>
              <a:rPr lang="en-US" dirty="0">
                <a:latin typeface="+mj-lt"/>
              </a:rPr>
              <a:t>Query answering:</a:t>
            </a:r>
          </a:p>
          <a:p>
            <a:pPr lvl="1"/>
            <a:r>
              <a:rPr lang="en-US" sz="2000" dirty="0">
                <a:latin typeface="+mj-lt"/>
              </a:rPr>
              <a:t>Retrieve page lists with the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keywords from inv. Index</a:t>
            </a:r>
          </a:p>
          <a:p>
            <a:pPr lvl="1"/>
            <a:r>
              <a:rPr lang="en-US" sz="2000" dirty="0">
                <a:latin typeface="+mj-lt"/>
              </a:rPr>
              <a:t>Retrieve MBRs for R*-tree and the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corresponding page lists</a:t>
            </a:r>
          </a:p>
          <a:p>
            <a:pPr lvl="1"/>
            <a:r>
              <a:rPr lang="en-US" sz="2000" dirty="0">
                <a:latin typeface="+mj-lt"/>
              </a:rPr>
              <a:t>Merge the two lists</a:t>
            </a:r>
          </a:p>
          <a:p>
            <a:pPr lvl="1"/>
            <a:endParaRPr lang="en-US" sz="20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81C2-EB56-4055-B417-89C6B964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34C09-6E89-4B8E-97A2-6E3B5C7A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16326F3-24EF-4E19-8870-E1917D8EC4D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6F3CE-F913-4E80-A1A3-A0546E1F8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452" y="2486607"/>
            <a:ext cx="5303165" cy="36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4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1274-BBD1-4413-B2D3-63F6452D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First Inverted File Then R*-tree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3B88-FB90-47D1-8122-45C594B6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Each keyword points to an R*-tree </a:t>
            </a:r>
          </a:p>
          <a:p>
            <a:r>
              <a:rPr lang="en-US" dirty="0">
                <a:latin typeface="+mj-lt"/>
              </a:rPr>
              <a:t>Built on the different MBRs of the pages of the in its page list according to their geographic scope </a:t>
            </a:r>
          </a:p>
          <a:p>
            <a:r>
              <a:rPr lang="en-US" dirty="0">
                <a:latin typeface="+mj-lt"/>
              </a:rPr>
              <a:t>Answering queries:</a:t>
            </a:r>
          </a:p>
          <a:p>
            <a:pPr lvl="1"/>
            <a:r>
              <a:rPr lang="en-US" sz="2000" dirty="0">
                <a:latin typeface="+mj-lt"/>
              </a:rPr>
              <a:t>Retrieve the keywords</a:t>
            </a:r>
          </a:p>
          <a:p>
            <a:pPr lvl="1"/>
            <a:r>
              <a:rPr lang="en-US" sz="2000" dirty="0">
                <a:latin typeface="+mj-lt"/>
              </a:rPr>
              <a:t>Search in the corresponding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R*-trees and get their page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lists</a:t>
            </a:r>
          </a:p>
          <a:p>
            <a:pPr lvl="1"/>
            <a:r>
              <a:rPr lang="en-US" sz="2000" dirty="0">
                <a:latin typeface="+mj-lt"/>
              </a:rPr>
              <a:t>Merge the page lists returned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by the R*-trees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45152-1CEB-49C2-A55D-43220697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D5F2A-E0CB-4BA3-A6EC-684C656E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B60DA-192E-4832-91E4-5E8ADFAC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39" y="3286165"/>
            <a:ext cx="6800461" cy="30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7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6E80-6BA3-45C0-BB10-52FF9B1D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Approach 3: First R*-tree Then Inverted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B675-F9F8-4575-BDE6-E92F75B2A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R*-tree is built on all MBRs included in scopes of all web pages</a:t>
            </a:r>
          </a:p>
          <a:p>
            <a:r>
              <a:rPr lang="en-US" dirty="0">
                <a:latin typeface="+mj-lt"/>
              </a:rPr>
              <a:t>Web pages assigned to MBRs according to their scopes </a:t>
            </a:r>
          </a:p>
          <a:p>
            <a:r>
              <a:rPr lang="en-US" dirty="0">
                <a:latin typeface="+mj-lt"/>
              </a:rPr>
              <a:t>All pages of each MBR are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textually indexed by keywords</a:t>
            </a:r>
          </a:p>
          <a:p>
            <a:r>
              <a:rPr lang="en-US" dirty="0">
                <a:latin typeface="+mj-lt"/>
              </a:rPr>
              <a:t>Answering queries</a:t>
            </a:r>
          </a:p>
          <a:p>
            <a:pPr lvl="1"/>
            <a:r>
              <a:rPr lang="en-US" sz="2000" dirty="0">
                <a:latin typeface="+mj-lt"/>
              </a:rPr>
              <a:t>Get the MRBs from the R*-tree</a:t>
            </a:r>
          </a:p>
          <a:p>
            <a:pPr lvl="1"/>
            <a:r>
              <a:rPr lang="en-US" sz="2000" dirty="0">
                <a:latin typeface="+mj-lt"/>
              </a:rPr>
              <a:t>For each MRB, retrieve the keywords’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page lists</a:t>
            </a:r>
          </a:p>
          <a:p>
            <a:pPr lvl="1"/>
            <a:r>
              <a:rPr lang="en-US" sz="2000" dirty="0">
                <a:latin typeface="+mj-lt"/>
              </a:rPr>
              <a:t>Merge the page lists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6C30-3EC7-47A4-997F-50313A3B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2F8B-0868-4DB3-8EDB-23442C8B500D}" type="datetime1">
              <a:rPr lang="en-US" smtClean="0"/>
              <a:t>10/29/2017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B1BF9-08AA-45F3-B14B-B99C44C2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26F3-24EF-4E19-8870-E1917D8EC4DA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E01F1-DFBC-4758-8B35-BCDC942BB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26" y="2791838"/>
            <a:ext cx="5400473" cy="33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8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790</Words>
  <Application>Microsoft Office PowerPoint</Application>
  <PresentationFormat>Widescreen</PresentationFormat>
  <Paragraphs>150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Hybrid Index Structures for Location-Based Web Search Y. Zhou, X. Xie, C. Wang, Y. Gong, and W. Ma. In Proceedings of the 14th ACM international conference on Information and knowledge management   Processing Spatial-Keyword Queries in Geographic Information Retrieval Systems R. Hariharan, B. Hore, C. Li and S. Mehrotra. 19th International Conference on Scientific and Statistical Database Management (SSDBM 2007)</vt:lpstr>
      <vt:lpstr>Location-based web search</vt:lpstr>
      <vt:lpstr>Solution</vt:lpstr>
      <vt:lpstr>Preliminaries: MBR</vt:lpstr>
      <vt:lpstr>Preliminaries: R*-tree</vt:lpstr>
      <vt:lpstr>Framework</vt:lpstr>
      <vt:lpstr>Approach 1: Inverted file and R*-tree double index</vt:lpstr>
      <vt:lpstr>Approach 2: First Inverted File Then R*-tree</vt:lpstr>
      <vt:lpstr> Approach 3: First R*-tree Then Inverted File</vt:lpstr>
      <vt:lpstr>Results</vt:lpstr>
      <vt:lpstr>Why Processing Queries in GIS?</vt:lpstr>
      <vt:lpstr>GIS databases</vt:lpstr>
      <vt:lpstr>Framework for GIR Systems</vt:lpstr>
      <vt:lpstr>Indexing Mechanisms</vt:lpstr>
      <vt:lpstr>Indexing Mechanisms (cont.)</vt:lpstr>
      <vt:lpstr>Proposed method: KR*-Tree</vt:lpstr>
      <vt:lpstr>Answering SK Queries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Index Structures for Location-Based Web Search Y. Zhou, X. Xie, C. Wang, Y. Gong, and W. Ma. In Proceedings of the 14th ACM international conference on Information and knowledge management  Processing Spatial-Keyword Queries in Geographic Information Retrieval Systems R. Hariharan, B. Hore, C. Li and S. Mehrotra. 19th International Conference on Scientific and Statistical Database Management (SSDBM 2007)</dc:title>
  <dc:creator>polykarpos thomadakis</dc:creator>
  <cp:lastModifiedBy>Pol</cp:lastModifiedBy>
  <cp:revision>37</cp:revision>
  <dcterms:created xsi:type="dcterms:W3CDTF">2017-10-27T21:52:32Z</dcterms:created>
  <dcterms:modified xsi:type="dcterms:W3CDTF">2017-10-30T02:54:04Z</dcterms:modified>
</cp:coreProperties>
</file>