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0F03D-7FBE-46A4-9721-1840D6AFD7FC}" type="datetimeFigureOut">
              <a:rPr lang="en-US" smtClean="0"/>
              <a:t>10/12/2017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3691-760B-4EC9-B34E-BC704D5B82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3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3AB4-2674-4FD4-ADF8-6D5A9B1E5EFE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9A2B-D0E3-412E-9139-5A4564B0532D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A3087-1D88-4D14-8ABF-A8DB4610C66B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5CB-8DAD-4B38-B5BA-EFC833CDDE34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2340-AEFC-4C9D-9B30-FD03D8F31085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E3CF-2295-4427-AC13-6FEE746D2E39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4EC9-C30F-4D52-8754-2894D286A7C5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93CC-B1EC-4349-B3B2-D74930CB9A46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FC43-C544-40E9-AEF3-A5EEB13D971D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EAFB-E69E-4C2D-A533-58553BE97C0D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6960-80BC-45FA-B908-24AD8317F41C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EC9A-C830-4949-AE57-050496E08B64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D184-730C-4EF7-B4E3-ECFD7575CE66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5D0A-C54F-4B7C-8BA6-2EB19E2DF2D6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36D5-CB5A-4559-A825-5158DA56549F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F4A0-8117-4DC0-BBD4-C7FD80D772F2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7FC-1289-42E1-8354-A7FC0D9A4CA0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CC82155-79A2-40C2-9766-D8D38BAC96BC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5748-4C1A-466D-8F2E-58DB0D242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29" y="870012"/>
            <a:ext cx="11765872" cy="1639200"/>
          </a:xfrm>
        </p:spPr>
        <p:txBody>
          <a:bodyPr>
            <a:normAutofit/>
          </a:bodyPr>
          <a:lstStyle/>
          <a:p>
            <a:pPr algn="l"/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On-line Index Construction By Geometric Partitioning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Nicholas Lester, Alistair Moffat, And Justin Zobel</a:t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14th ACM International Conference On Information And Knowledge Management.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83A41-DBCE-4808-A130-EEF0EE9D5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4177" y="4601385"/>
            <a:ext cx="8689976" cy="1541963"/>
          </a:xfrm>
        </p:spPr>
        <p:txBody>
          <a:bodyPr>
            <a:normAutofit lnSpcReduction="10000"/>
          </a:bodyPr>
          <a:lstStyle/>
          <a:p>
            <a: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Polykarpos Thomadakis</a:t>
            </a:r>
            <a:b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834 – Introduction to Information Retrieval</a:t>
            </a:r>
            <a:b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2017</a:t>
            </a:r>
            <a:b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EFD158-87E9-4F31-BD8C-C9F040C35455}"/>
              </a:ext>
            </a:extLst>
          </p:cNvPr>
          <p:cNvSpPr txBox="1">
            <a:spLocks/>
          </p:cNvSpPr>
          <p:nvPr/>
        </p:nvSpPr>
        <p:spPr>
          <a:xfrm>
            <a:off x="346229" y="2388094"/>
            <a:ext cx="11765872" cy="2066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On-line Index Maintenance For Dynamic Text Collections By Using Dynamic Balancing Tree</a:t>
            </a:r>
            <a:b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Ruijie Guo, Xueqi Cheng, Hongbo Xu, Bin Wang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16th ACM International Conference On Information And Knowledge Management.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2B906-EB8D-4974-B073-A378EFFD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84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D21FCB-56CB-4EFA-A79A-A9A8EC0F72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3865F18-F936-4DC3-A9FF-F73502AC7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61" y="1271460"/>
            <a:ext cx="6200163" cy="3857879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027BD9-272C-4CC4-9396-1708F8B1F40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DC0F44-97D2-4729-9EE1-5A01D98D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Varying The Radix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EEC3-93E8-470F-B7CB-5C9B0653B5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lang="en-US" sz="1600" dirty="0"/>
              <a:t>The best choice of r depends on the balance of operations</a:t>
            </a:r>
          </a:p>
          <a:p>
            <a:r>
              <a:rPr lang="en-US" sz="1600" dirty="0"/>
              <a:t>An overly small value of r is likely to harm query costs</a:t>
            </a:r>
          </a:p>
          <a:p>
            <a:r>
              <a:rPr lang="en-US" sz="1600" dirty="0"/>
              <a:t>However, for insertions a smaller number for r should be preferred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AA076-AACD-431E-A683-3C12AAB1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5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8FE65CB-EFD8-497D-A30A-093E20EACB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5FAE567-0773-4C4A-BFD6-035B66DF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08" y="405731"/>
            <a:ext cx="5210527" cy="6046537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265C2A-0A58-43AD-A406-8F4478E2875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97CD07-A00B-411B-8FD8-D8C0D8347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Fixing The Number Of Partitions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 dirty="0"/>
              <a:t>Instead of creating a new partition when the limit is reached, increase r by 1</a:t>
            </a:r>
          </a:p>
          <a:p>
            <a:r>
              <a:rPr lang="en-US" sz="1800" dirty="0"/>
              <a:t>Makes the seeks-per-term part querying cost independent of the number of indexes</a:t>
            </a:r>
          </a:p>
          <a:p>
            <a:r>
              <a:rPr lang="en-US" sz="1800" dirty="0"/>
              <a:t>Slowly increases per-insertion times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4F480-3E3C-4587-A3CA-BF3377F3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14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8265-D887-4B39-9ADF-ED73D77E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7C097AA-B5F9-4AF9-8D26-0A33E38689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1202" y="1902616"/>
            <a:ext cx="5570474" cy="3907631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5B20F2A-E6BB-4A8C-BA4B-B0498B41DF0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991225" y="1902615"/>
            <a:ext cx="5884799" cy="39076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BBEE66-11D2-4074-92C6-5B070208FBB6}"/>
              </a:ext>
            </a:extLst>
          </p:cNvPr>
          <p:cNvSpPr txBox="1"/>
          <p:nvPr/>
        </p:nvSpPr>
        <p:spPr>
          <a:xfrm>
            <a:off x="7647054" y="5810246"/>
            <a:ext cx="2693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creation times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FDABDE-96AF-441D-B5BC-74E6D00E54B6}"/>
              </a:ext>
            </a:extLst>
          </p:cNvPr>
          <p:cNvSpPr txBox="1"/>
          <p:nvPr/>
        </p:nvSpPr>
        <p:spPr>
          <a:xfrm>
            <a:off x="2148290" y="5810245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times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C10D1A5-74A1-4D43-BAF1-048C0393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2BE275-D4E9-446F-9B6B-5CDB3879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9E39F-12E2-403F-A783-90B84D2943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Construction costs significantly reduced versus standard contiguous inverted indexes</a:t>
            </a:r>
          </a:p>
          <a:p>
            <a:r>
              <a:rPr lang="en-US" dirty="0"/>
              <a:t>Index reconstruction </a:t>
            </a:r>
            <a:r>
              <a:rPr lang="en-US"/>
              <a:t>for a 10 </a:t>
            </a:r>
            <a:r>
              <a:rPr lang="en-US" dirty="0"/>
              <a:t>GB collection reduced by 4 compared to remerge</a:t>
            </a:r>
          </a:p>
          <a:p>
            <a:r>
              <a:rPr lang="en-US" dirty="0"/>
              <a:t>Modest degradation in query times, about 20%</a:t>
            </a:r>
          </a:p>
          <a:p>
            <a:r>
              <a:rPr lang="en-US" dirty="0"/>
              <a:t>Takeaway: on-line methods offer an attractive compromise between construction costs, querying costs, and access immediacy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15276-088E-412A-A94D-DF4593F7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3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5748-4C1A-466D-8F2E-58DB0D242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29" y="870012"/>
            <a:ext cx="11765872" cy="1639200"/>
          </a:xfrm>
        </p:spPr>
        <p:txBody>
          <a:bodyPr>
            <a:normAutofit/>
          </a:bodyPr>
          <a:lstStyle/>
          <a:p>
            <a:pPr algn="l"/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On-line Index Construction By Geometric Partitioning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Nicholas Lester, Alistair Moffat, And Justin Zobel</a:t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14th ACM International Conference On Information And Knowledge Management.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83A41-DBCE-4808-A130-EEF0EE9D5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4177" y="4601385"/>
            <a:ext cx="8689976" cy="1541963"/>
          </a:xfrm>
        </p:spPr>
        <p:txBody>
          <a:bodyPr>
            <a:normAutofit lnSpcReduction="10000"/>
          </a:bodyPr>
          <a:lstStyle/>
          <a:p>
            <a: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Polykarpos Thomadakis</a:t>
            </a:r>
            <a:b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834 – Introduction to Information Retrieval</a:t>
            </a:r>
            <a:b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2017</a:t>
            </a:r>
            <a:b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EFD158-87E9-4F31-BD8C-C9F040C35455}"/>
              </a:ext>
            </a:extLst>
          </p:cNvPr>
          <p:cNvSpPr txBox="1">
            <a:spLocks/>
          </p:cNvSpPr>
          <p:nvPr/>
        </p:nvSpPr>
        <p:spPr>
          <a:xfrm>
            <a:off x="346229" y="2388094"/>
            <a:ext cx="11765872" cy="2066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On-line Index Maintenance For Dynamic Text Collections By Using Dynamic Balancing Tree</a:t>
            </a:r>
            <a:b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Ruijie Guo, Xueqi Cheng, Hongbo Xu, Bin Wang</a:t>
            </a:r>
            <a:b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16th ACM International Conference On Information And Knowledge Management.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2B906-EB8D-4974-B073-A378EFFD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69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2597-4BF1-47EB-9832-607A5597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A8E43-5B78-4AD4-96D6-EFBDA93119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71675"/>
            <a:ext cx="10363826" cy="4676775"/>
          </a:xfrm>
        </p:spPr>
        <p:txBody>
          <a:bodyPr>
            <a:normAutofit/>
          </a:bodyPr>
          <a:lstStyle/>
          <a:p>
            <a:r>
              <a:rPr lang="en-US" dirty="0"/>
              <a:t>On-line index construction includes query processing and index update operations</a:t>
            </a:r>
          </a:p>
          <a:p>
            <a:pPr lvl="1"/>
            <a:r>
              <a:rPr lang="fr-FR" dirty="0"/>
              <a:t>Document insertions</a:t>
            </a:r>
          </a:p>
          <a:p>
            <a:pPr lvl="1"/>
            <a:r>
              <a:rPr lang="fr-FR" dirty="0"/>
              <a:t>Document </a:t>
            </a:r>
            <a:r>
              <a:rPr lang="fr-FR" dirty="0" err="1"/>
              <a:t>deletions</a:t>
            </a:r>
            <a:endParaRPr lang="fr-FR" dirty="0"/>
          </a:p>
          <a:p>
            <a:r>
              <a:rPr lang="en-US" dirty="0"/>
              <a:t>Insertion or deletion of document =&gt; update for thousands of terms</a:t>
            </a:r>
          </a:p>
          <a:p>
            <a:r>
              <a:rPr lang="en-US" dirty="0"/>
              <a:t>Update operation costly in disk accesses and complex in space management</a:t>
            </a:r>
          </a:p>
          <a:p>
            <a:r>
              <a:rPr lang="en-US" dirty="0"/>
              <a:t> Three methods for index maintenance</a:t>
            </a:r>
          </a:p>
          <a:p>
            <a:pPr lvl="1"/>
            <a:r>
              <a:rPr lang="en-US" dirty="0"/>
              <a:t>In-place</a:t>
            </a:r>
          </a:p>
          <a:p>
            <a:pPr lvl="1"/>
            <a:r>
              <a:rPr lang="en-US" dirty="0"/>
              <a:t>Merge based</a:t>
            </a:r>
          </a:p>
          <a:p>
            <a:pPr lvl="1"/>
            <a:r>
              <a:rPr lang="en-US" dirty="0"/>
              <a:t>Hybrid</a:t>
            </a:r>
          </a:p>
          <a:p>
            <a:pPr lvl="2"/>
            <a:r>
              <a:rPr lang="en-US" dirty="0"/>
              <a:t>Short posting lists updated using a merge strategy</a:t>
            </a:r>
          </a:p>
          <a:p>
            <a:pPr lvl="2"/>
            <a:r>
              <a:rPr lang="en-US" dirty="0"/>
              <a:t>Long posting lists are updated in-place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692AD-94AF-49FB-B293-E1CB6443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972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84BC-3DE3-4580-8468-0F0A0937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Insertions vs Deletions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3A6C1-E1A3-4C2E-A26F-5713B6A161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014658"/>
          </a:xfrm>
        </p:spPr>
        <p:txBody>
          <a:bodyPr/>
          <a:lstStyle/>
          <a:p>
            <a:r>
              <a:rPr lang="en-US" dirty="0"/>
              <a:t>These index update strategies are designed for documents insertions</a:t>
            </a:r>
          </a:p>
          <a:p>
            <a:pPr lvl="1"/>
            <a:r>
              <a:rPr lang="en-US" dirty="0"/>
              <a:t>Without considering document deletions</a:t>
            </a:r>
          </a:p>
          <a:p>
            <a:r>
              <a:rPr lang="en-US" dirty="0"/>
              <a:t>For insertions, new postings can “simply” be appended to an existing posting list</a:t>
            </a:r>
          </a:p>
          <a:p>
            <a:pPr lvl="1"/>
            <a:r>
              <a:rPr lang="en-US" dirty="0"/>
              <a:t>No need to decompress the lists</a:t>
            </a:r>
          </a:p>
          <a:p>
            <a:pPr lvl="1"/>
            <a:r>
              <a:rPr lang="en-US" dirty="0"/>
              <a:t>Efficient</a:t>
            </a:r>
          </a:p>
          <a:p>
            <a:r>
              <a:rPr lang="en-US" dirty="0"/>
              <a:t>For deletions, can potentially affect the posting lists of many indexes</a:t>
            </a:r>
          </a:p>
          <a:p>
            <a:pPr lvl="1"/>
            <a:r>
              <a:rPr lang="en-US" dirty="0"/>
              <a:t>Decompression is required to delete the appropriate postings</a:t>
            </a:r>
          </a:p>
          <a:p>
            <a:pPr lvl="1"/>
            <a:r>
              <a:rPr lang="en-US" dirty="0"/>
              <a:t>Usually performed when a merge event is triggered</a:t>
            </a:r>
          </a:p>
          <a:p>
            <a:pPr lvl="1"/>
            <a:r>
              <a:rPr lang="en-US" dirty="0"/>
              <a:t>Very expensive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5CA63-FBF1-4D25-A49C-2CFE003E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4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954C-AF4A-4345-B179-3D949DD4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Balancing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7E83B-4B5C-41C6-9A17-80FD943CB23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A Dynamic Balancing Tree (DBT ) is an m-way tree</a:t>
                </a:r>
              </a:p>
              <a:p>
                <a:r>
                  <a:rPr lang="en-US" dirty="0"/>
                  <a:t>Nodes of the tree are divided, from bottom to top, into H layers</a:t>
                </a:r>
              </a:p>
              <a:p>
                <a:r>
                  <a:rPr lang="en-US" dirty="0"/>
                  <a:t>At each layer, the number of nodes is less than m (m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2)</a:t>
                </a:r>
              </a:p>
              <a:p>
                <a:r>
                  <a:rPr lang="en-US" dirty="0"/>
                  <a:t>A key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defines the capacity of nodes in each layer</a:t>
                </a:r>
              </a:p>
              <a:p>
                <a:r>
                  <a:rPr lang="en-US" dirty="0"/>
                  <a:t>A constraint of the number of documents in a node j of layer k is given by</a:t>
                </a:r>
              </a:p>
              <a:p>
                <a:r>
                  <a:rPr lang="en-US" dirty="0"/>
                  <a:t>The parameter 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0 is the scale factor of the tree, each leaf node size=1 for s=0</a:t>
                </a:r>
              </a:p>
              <a:p>
                <a:r>
                  <a:rPr lang="en-US" dirty="0"/>
                  <a:t>This constraint limits the size of node in layer k+1 to at-most c times the size of a node in layer k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7E83B-4B5C-41C6-9A17-80FD943CB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9" b="-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8CF0A-7E77-4FDF-80C8-D5EE53DC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F202C-A304-476B-B841-310904C1B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242" y="4079145"/>
            <a:ext cx="1833876" cy="71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28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428D-E6C6-453B-95D2-41C1C547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Balancing Tree Merge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1656C-2E56-4F1C-966C-018DE3D699E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2038350"/>
                <a:ext cx="10363826" cy="44386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Like the previous merging algorithm but</a:t>
                </a:r>
              </a:p>
              <a:p>
                <a:r>
                  <a:rPr lang="en-US" dirty="0"/>
                  <a:t>When main memory is exhausted and a sub-index will be written to disk</a:t>
                </a:r>
              </a:p>
              <a:p>
                <a:pPr lvl="1"/>
                <a:r>
                  <a:rPr lang="en-US" dirty="0"/>
                  <a:t>The sub-index </a:t>
                </a:r>
                <a:r>
                  <a:rPr lang="en-US" dirty="0" err="1"/>
                  <a:t>i</a:t>
                </a:r>
                <a:r>
                  <a:rPr lang="en-US" dirty="0"/>
                  <a:t> is dispatched to layer k of the DBT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≠0)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 dispatch leads to a layer with nodes equal or greater than m</a:t>
                </a:r>
              </a:p>
              <a:p>
                <a:pPr lvl="1"/>
                <a:r>
                  <a:rPr lang="en-US" dirty="0"/>
                  <a:t>A merge event is triggered and a new sub-index is placed in layer k or k+1</a:t>
                </a:r>
              </a:p>
              <a:p>
                <a:r>
                  <a:rPr lang="en-US" dirty="0"/>
                  <a:t>In case of existing deleted postings, the sub-index may be smaller after processing than initially</a:t>
                </a:r>
              </a:p>
              <a:p>
                <a:pPr lvl="1"/>
                <a:r>
                  <a:rPr lang="en-US" dirty="0"/>
                  <a:t>Resulting in an unbalanced tree</a:t>
                </a:r>
              </a:p>
              <a:p>
                <a:pPr lvl="1"/>
                <a:r>
                  <a:rPr lang="en-US" dirty="0"/>
                  <a:t>The node is pushed to a lower layer in order to balance the tree by triggering more merging events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51656C-2E56-4F1C-966C-018DE3D69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2038350"/>
                <a:ext cx="10363826" cy="4438650"/>
              </a:xfrm>
              <a:blipFill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14CF-E1D5-424F-8C5F-EA075EF5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37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437B-3957-4766-8F1F-3B546122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in DBT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FB3C-CD53-498C-8BB4-CBBA74F0CB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035176"/>
            <a:ext cx="10363826" cy="4213224"/>
          </a:xfrm>
        </p:spPr>
        <p:txBody>
          <a:bodyPr>
            <a:normAutofit/>
          </a:bodyPr>
          <a:lstStyle/>
          <a:p>
            <a:r>
              <a:rPr lang="en-US" dirty="0"/>
              <a:t>Two different methods to handle deletions</a:t>
            </a:r>
          </a:p>
          <a:p>
            <a:pPr lvl="1"/>
            <a:r>
              <a:rPr lang="en-US" dirty="0"/>
              <a:t>Keep deleted documents in the posting lists</a:t>
            </a:r>
          </a:p>
          <a:p>
            <a:pPr lvl="2"/>
            <a:r>
              <a:rPr lang="en-US" dirty="0"/>
              <a:t>Need to keep track of the deleted documents in a bitmap</a:t>
            </a:r>
          </a:p>
          <a:p>
            <a:pPr lvl="1"/>
            <a:r>
              <a:rPr lang="en-US" dirty="0"/>
              <a:t>Do not keep them</a:t>
            </a:r>
          </a:p>
          <a:p>
            <a:pPr lvl="2"/>
            <a:r>
              <a:rPr lang="en-US" dirty="0"/>
              <a:t>Filter deleted documents, recompress and write remaining documents</a:t>
            </a:r>
          </a:p>
          <a:p>
            <a:pPr lvl="2"/>
            <a:r>
              <a:rPr lang="en-US" dirty="0"/>
              <a:t>Expensive to run on each merge event</a:t>
            </a:r>
          </a:p>
          <a:p>
            <a:r>
              <a:rPr lang="en-US" dirty="0"/>
              <a:t>DBT: Keep track of the deleted posting lists, perform garbage collection when</a:t>
            </a:r>
          </a:p>
          <a:p>
            <a:pPr lvl="1"/>
            <a:r>
              <a:rPr lang="en-US" dirty="0"/>
              <a:t>Relative number of deleted documents of a sub-index &gt; threshold </a:t>
            </a:r>
            <a:r>
              <a:rPr lang="el-GR" dirty="0"/>
              <a:t>ρ</a:t>
            </a:r>
          </a:p>
          <a:p>
            <a:pPr lvl="1"/>
            <a:r>
              <a:rPr lang="en-US" dirty="0"/>
              <a:t>Relative number of deleted documents of a sub-index included in a merge event &gt; threshold </a:t>
            </a:r>
            <a:r>
              <a:rPr lang="el-GR" dirty="0"/>
              <a:t>ρ</a:t>
            </a:r>
            <a:endParaRPr lang="en-US" dirty="0"/>
          </a:p>
          <a:p>
            <a:r>
              <a:rPr lang="en-US" dirty="0"/>
              <a:t>Reduces the amount of postings decompressed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CED86-9BA7-4AD2-892C-F584B8EB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4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B48D-F832-438F-AB3A-B524B464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Inverted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9780-03D8-4AB3-A199-DDA3720B4B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Consists of two main parts:</a:t>
            </a:r>
          </a:p>
          <a:p>
            <a:pPr lvl="1"/>
            <a:r>
              <a:rPr lang="en-US" dirty="0"/>
              <a:t>Vocabulary</a:t>
            </a:r>
          </a:p>
          <a:p>
            <a:pPr lvl="1"/>
            <a:r>
              <a:rPr lang="en-US" dirty="0"/>
              <a:t>Set of inverted lists of document pointers (postings)</a:t>
            </a:r>
          </a:p>
          <a:p>
            <a:pPr lvl="2"/>
            <a:r>
              <a:rPr lang="en-US" dirty="0"/>
              <a:t>May include within document frequencies and an extra list of positions</a:t>
            </a:r>
          </a:p>
          <a:p>
            <a:pPr lvl="2"/>
            <a:r>
              <a:rPr lang="en-US" dirty="0"/>
              <a:t>Sorted in document, frequency or impact order</a:t>
            </a:r>
          </a:p>
          <a:p>
            <a:r>
              <a:rPr lang="en-US" dirty="0"/>
              <a:t>Compressed to benefit space and query evaluation time</a:t>
            </a:r>
          </a:p>
          <a:p>
            <a:r>
              <a:rPr lang="en-US" dirty="0"/>
              <a:t>Stored on disk in single contiguous extent (partition)</a:t>
            </a:r>
          </a:p>
          <a:p>
            <a:pPr lvl="1"/>
            <a:r>
              <a:rPr lang="en-US" dirty="0"/>
              <a:t>1 disk seek + 1 disk read per query term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E933-9624-4C0D-BBC0-FFA2AB63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34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8977-55A9-4365-AD98-AA328372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/>
              <a:t>Dynamic Balancing Trees (example)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09E9A-29B0-45EB-89F8-93ED7106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7ACC023E-AE9F-4446-A069-A569C1D090D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4" y="2214694"/>
            <a:ext cx="10364451" cy="403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05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FB6B-9241-4B2B-811C-3B38BE068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Partitioning As DBT Without Balancing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C9FFF9-C8F1-4B20-8DD7-EB85C605C6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4" y="2320740"/>
            <a:ext cx="10364451" cy="37300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7F19B-B208-4E7B-8E46-1A193AFD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51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BD21-1F3B-422C-A21E-3FE9D10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0F5EB4-5A92-4B05-82EF-D07B1572D6F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214694"/>
            <a:ext cx="10364451" cy="44878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733C7-DA07-46C8-92C1-B7A0BF83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22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8A40-3237-4911-825C-3F690BF3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3DEC1-99FA-4640-80D7-5622CDFA41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DBT provides an efficient garbage collection mechanism that offers better query processing performance than other methods</a:t>
            </a:r>
          </a:p>
          <a:p>
            <a:pPr lvl="1"/>
            <a:r>
              <a:rPr lang="en-US" dirty="0"/>
              <a:t>While maintaining equivalent level of index maintenance</a:t>
            </a:r>
          </a:p>
          <a:p>
            <a:r>
              <a:rPr lang="en-US" dirty="0"/>
              <a:t>Can process queries 30% faster by a cost of 2% in index maintenance performance</a:t>
            </a:r>
          </a:p>
          <a:p>
            <a:r>
              <a:rPr lang="en-US" dirty="0"/>
              <a:t>Cost of document deletions still very expensive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A169E-801D-4A85-A5B7-E24DE727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7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6A28-F655-4BDD-884C-A47116A0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D784-942C-425F-9B43-5AB104045F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687479"/>
          </a:xfrm>
        </p:spPr>
        <p:txBody>
          <a:bodyPr/>
          <a:lstStyle/>
          <a:p>
            <a:r>
              <a:rPr lang="en-US" dirty="0"/>
              <a:t>Adding new documents (postings) to the index is not trivial</a:t>
            </a:r>
          </a:p>
          <a:p>
            <a:r>
              <a:rPr lang="en-US" dirty="0"/>
              <a:t>Two approaches:</a:t>
            </a:r>
          </a:p>
          <a:p>
            <a:pPr lvl="1"/>
            <a:r>
              <a:rPr lang="en-US" dirty="0"/>
              <a:t>Off-line</a:t>
            </a:r>
          </a:p>
          <a:p>
            <a:pPr lvl="2"/>
            <a:r>
              <a:rPr lang="en-US" dirty="0"/>
              <a:t>Introduces lag to the availability of a new document for queries</a:t>
            </a:r>
          </a:p>
          <a:p>
            <a:pPr lvl="2"/>
            <a:r>
              <a:rPr lang="en-US" dirty="0"/>
              <a:t>Easier to implement</a:t>
            </a:r>
          </a:p>
          <a:p>
            <a:pPr lvl="1"/>
            <a:r>
              <a:rPr lang="en-US" dirty="0"/>
              <a:t>On-line</a:t>
            </a:r>
          </a:p>
          <a:p>
            <a:pPr lvl="2"/>
            <a:r>
              <a:rPr lang="en-US" dirty="0"/>
              <a:t>Data must be continuously queryable</a:t>
            </a:r>
          </a:p>
          <a:p>
            <a:pPr lvl="2"/>
            <a:r>
              <a:rPr lang="en-US" dirty="0"/>
              <a:t>More complex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DA850-3876-406D-89DE-1BC29C41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82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C892-B37D-47E0-AC07-6AB569D8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Merge-based Index Update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369F8-42B3-4FA1-A7D6-2AB6633B4A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953809"/>
          </a:xfrm>
        </p:spPr>
        <p:txBody>
          <a:bodyPr/>
          <a:lstStyle/>
          <a:p>
            <a:r>
              <a:rPr lang="en-US" dirty="0"/>
              <a:t>Inverted index stored in two components</a:t>
            </a:r>
          </a:p>
          <a:p>
            <a:pPr lvl="1"/>
            <a:r>
              <a:rPr lang="en-US" dirty="0"/>
              <a:t>In-memory for recently included documents</a:t>
            </a:r>
          </a:p>
          <a:p>
            <a:pPr lvl="1"/>
            <a:r>
              <a:rPr lang="en-US" dirty="0"/>
              <a:t>On-disk for existing index</a:t>
            </a:r>
          </a:p>
          <a:p>
            <a:r>
              <a:rPr lang="en-US" dirty="0"/>
              <a:t>Periodically combined in a merging event and written back to disk</a:t>
            </a:r>
          </a:p>
          <a:p>
            <a:r>
              <a:rPr lang="en-US" dirty="0"/>
              <a:t>Effective because</a:t>
            </a:r>
          </a:p>
          <a:p>
            <a:pPr lvl="1"/>
            <a:r>
              <a:rPr lang="en-US" dirty="0"/>
              <a:t>Typical series of documents has many common terms =&gt; sequential access for merging</a:t>
            </a:r>
          </a:p>
          <a:p>
            <a:pPr lvl="1"/>
            <a:r>
              <a:rPr lang="en-US" dirty="0"/>
              <a:t>Random access operations take place in memory </a:t>
            </a:r>
          </a:p>
          <a:p>
            <a:pPr lvl="1"/>
            <a:r>
              <a:rPr lang="en-US" dirty="0"/>
              <a:t>Documents searchable immediately</a:t>
            </a:r>
          </a:p>
          <a:p>
            <a:r>
              <a:rPr lang="en-US" dirty="0"/>
              <a:t>However, querying more complex; must use both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26146-47D0-4AD9-8A4F-C50FEC0E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6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0F79-14E8-47C2-8542-75EDEC53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Maintenance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87D78-96DA-427F-A54B-6460F4CC750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2367092"/>
                <a:ext cx="10363826" cy="42290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Rebuilding</a:t>
                </a:r>
              </a:p>
              <a:p>
                <a:pPr lvl="1"/>
                <a:r>
                  <a:rPr lang="en-US" dirty="0"/>
                  <a:t>Entirely rebuild the on-disk index when in memory part exceeds limit</a:t>
                </a:r>
              </a:p>
              <a:p>
                <a:pPr lvl="1"/>
                <a:r>
                  <a:rPr lang="en-US" dirty="0"/>
                  <a:t>Simple but not efficient for big collections</a:t>
                </a:r>
              </a:p>
              <a:p>
                <a:pPr lvl="1"/>
                <a:r>
                  <a:rPr lang="en-US" dirty="0"/>
                  <a:t>Rebuild requires time that grows (at least) quadratically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postings,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in-memory requires 17.1 trillion operations</a:t>
                </a:r>
              </a:p>
              <a:p>
                <a:r>
                  <a:rPr lang="en-US" dirty="0"/>
                  <a:t>Remerge</a:t>
                </a:r>
              </a:p>
              <a:p>
                <a:pPr lvl="1"/>
                <a:r>
                  <a:rPr lang="en-US" dirty="0"/>
                  <a:t>Bufferloads added on the on-disk index to append new postings</a:t>
                </a:r>
              </a:p>
              <a:p>
                <a:pPr lvl="1"/>
                <a:r>
                  <a:rPr lang="en-US" dirty="0"/>
                  <a:t>Avoids re-processing ordered postings</a:t>
                </a:r>
              </a:p>
              <a:p>
                <a:pPr lvl="1"/>
                <a:r>
                  <a:rPr lang="en-US" dirty="0"/>
                  <a:t>At merge, on-disk part is read, combined with the in-memory part and written to disk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postings,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in-memory requires 0.8 trillion operations (x21 better)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87D78-96DA-427F-A54B-6460F4CC7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2367092"/>
                <a:ext cx="10363826" cy="4229017"/>
              </a:xfrm>
              <a:blipFill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9F343-54B4-440D-BAB3-49B76614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0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7B7C-1857-477A-9163-674D44CD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Maintenance Algorithms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F7862-C96B-4455-8345-57F49DEE8CB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2367092"/>
                <a:ext cx="10363826" cy="411360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In-place Update</a:t>
                </a:r>
              </a:p>
              <a:p>
                <a:pPr lvl="1"/>
                <a:r>
                  <a:rPr lang="en-US" dirty="0"/>
                  <a:t>Minimizes changes to the index by writing new postings at the end of the existing lists</a:t>
                </a:r>
              </a:p>
              <a:p>
                <a:pPr lvl="1"/>
                <a:r>
                  <a:rPr lang="en-US" dirty="0"/>
                  <a:t>Over-allocation to avoid excessive moves</a:t>
                </a:r>
              </a:p>
              <a:p>
                <a:pPr lvl="1"/>
                <a:r>
                  <a:rPr lang="en-US" dirty="0"/>
                  <a:t>At merge, in-memory postings transferred into the free space at the end of the list</a:t>
                </a:r>
              </a:p>
              <a:p>
                <a:pPr lvl="2"/>
                <a:r>
                  <a:rPr lang="en-US" dirty="0"/>
                  <a:t>If no free space, the combined list is copied to a new location and over-allocated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postings,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in-memory requires 1.3 trillion operations</a:t>
                </a:r>
              </a:p>
              <a:p>
                <a:pPr lvl="2"/>
                <a:r>
                  <a:rPr lang="en-US" dirty="0"/>
                  <a:t>Memory overhead, 15% of allocated disk space unused</a:t>
                </a:r>
              </a:p>
              <a:p>
                <a:r>
                  <a:rPr lang="en-US" dirty="0"/>
                  <a:t>Multiple partitions</a:t>
                </a:r>
              </a:p>
              <a:p>
                <a:pPr lvl="1"/>
                <a:r>
                  <a:rPr lang="en-US" dirty="0"/>
                  <a:t>Create discontiguous list fragments</a:t>
                </a:r>
              </a:p>
              <a:p>
                <a:pPr lvl="1"/>
                <a:r>
                  <a:rPr lang="en-US" dirty="0"/>
                  <a:t>Variation of the other algorithms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DF7862-C96B-4455-8345-57F49DEE8C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2367092"/>
                <a:ext cx="10363826" cy="4113607"/>
              </a:xfrm>
              <a:blipFill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D9905-03C9-490D-AECA-36FDAFB2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8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1128-2F31-4315-9266-01D56C99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0AF8-FD16-4A44-851E-4109320E12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32986"/>
            <a:ext cx="10363826" cy="4731798"/>
          </a:xfrm>
        </p:spPr>
        <p:txBody>
          <a:bodyPr>
            <a:normAutofit/>
          </a:bodyPr>
          <a:lstStyle/>
          <a:p>
            <a:r>
              <a:rPr lang="en-US" dirty="0"/>
              <a:t>Break index into tightly controlled number of partitions</a:t>
            </a:r>
          </a:p>
          <a:p>
            <a:r>
              <a:rPr lang="en-US" dirty="0"/>
              <a:t>Partitions ordered on partition sizes</a:t>
            </a:r>
          </a:p>
          <a:p>
            <a:pPr lvl="1"/>
            <a:r>
              <a:rPr lang="en-US" dirty="0"/>
              <a:t>Smallest partition contains the most recent documents</a:t>
            </a:r>
          </a:p>
          <a:p>
            <a:pPr lvl="1"/>
            <a:r>
              <a:rPr lang="en-US" dirty="0"/>
              <a:t>Biggest partition contains the oldest ones</a:t>
            </a:r>
          </a:p>
          <a:p>
            <a:r>
              <a:rPr lang="en-US" dirty="0"/>
              <a:t>Blends the remerge and too-many fragments methods</a:t>
            </a:r>
          </a:p>
          <a:p>
            <a:r>
              <a:rPr lang="en-US" dirty="0"/>
              <a:t>Vocabulary entry records multiple disk addresses, one for each partition</a:t>
            </a:r>
          </a:p>
          <a:p>
            <a:r>
              <a:rPr lang="en-US" dirty="0"/>
              <a:t>Allows better merging than remerge</a:t>
            </a:r>
          </a:p>
          <a:p>
            <a:pPr lvl="1"/>
            <a:r>
              <a:rPr lang="en-US" dirty="0"/>
              <a:t>By giving more options to achieve the best merge with a bufferload</a:t>
            </a:r>
          </a:p>
          <a:p>
            <a:r>
              <a:rPr lang="en-US" dirty="0"/>
              <a:t>Faster querying than too-many fragments</a:t>
            </a:r>
          </a:p>
          <a:p>
            <a:pPr lvl="1"/>
            <a:r>
              <a:rPr lang="en-US" dirty="0"/>
              <a:t>By controlling the number of partitions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4D249-8D8F-40D3-A57F-0AD0E7E3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4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A3CB-878C-43CF-B94E-AC3C5278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DBE19-0A17-4F87-B899-35AD0C2C71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key issue is to manage the sequence of mergings to minimize the total merging cost</a:t>
            </a:r>
          </a:p>
          <a:p>
            <a:r>
              <a:rPr lang="en-US" dirty="0"/>
              <a:t>The two lists should not differ significantly in size</a:t>
            </a:r>
          </a:p>
          <a:p>
            <a:r>
              <a:rPr lang="en-US" dirty="0"/>
              <a:t>Two approaches</a:t>
            </a:r>
          </a:p>
          <a:p>
            <a:pPr lvl="1"/>
            <a:r>
              <a:rPr lang="en-US" dirty="0"/>
              <a:t>Fix the number of postings per partition; parameter r</a:t>
            </a:r>
          </a:p>
          <a:p>
            <a:pPr lvl="2"/>
            <a:r>
              <a:rPr lang="en-US" dirty="0"/>
              <a:t>The limit to the number of pointers in one partition is r times the limit of the previous</a:t>
            </a:r>
          </a:p>
          <a:p>
            <a:pPr lvl="1"/>
            <a:r>
              <a:rPr lang="en-US" dirty="0"/>
              <a:t>Fix the number of partitions; parameter 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FC9EC-1F97-4D49-9BCC-73350AA6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210F8D-F7F2-47FC-91CB-247E361A59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F1506F9-A864-48D6-BB53-648C9255A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44" y="616697"/>
            <a:ext cx="5348276" cy="5993758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509D60-00A2-43CB-85EE-55A4E714BF9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1995EE-5170-4579-811E-DA0309E7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618517"/>
            <a:ext cx="4860494" cy="1596177"/>
          </a:xfrm>
        </p:spPr>
        <p:txBody>
          <a:bodyPr>
            <a:normAutofit/>
          </a:bodyPr>
          <a:lstStyle/>
          <a:p>
            <a:r>
              <a:rPr lang="en-US" dirty="0"/>
              <a:t>Hierarchical Merging (example)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04EB5-E787-4A7D-ACA4-A1CF278347AF}"/>
              </a:ext>
            </a:extLst>
          </p:cNvPr>
          <p:cNvSpPr txBox="1"/>
          <p:nvPr/>
        </p:nvSpPr>
        <p:spPr>
          <a:xfrm>
            <a:off x="92616" y="694109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limit: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8B57C9A-C0CC-4198-BC67-F913F178C66C}"/>
              </a:ext>
            </a:extLst>
          </p:cNvPr>
          <p:cNvSpPr/>
          <p:nvPr/>
        </p:nvSpPr>
        <p:spPr>
          <a:xfrm>
            <a:off x="5330308" y="1660124"/>
            <a:ext cx="795283" cy="4287915"/>
          </a:xfrm>
          <a:prstGeom prst="rightBrace">
            <a:avLst/>
          </a:prstGeom>
          <a:ln w="34925">
            <a:solidFill>
              <a:schemeClr val="accent1">
                <a:shade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553F89-08CD-4F8B-BC32-8333D6CD5B5F}"/>
              </a:ext>
            </a:extLst>
          </p:cNvPr>
          <p:cNvSpPr txBox="1"/>
          <p:nvPr/>
        </p:nvSpPr>
        <p:spPr>
          <a:xfrm>
            <a:off x="6125591" y="3615396"/>
            <a:ext cx="126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bufferloads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E2F69A-FFAE-4A82-8024-BF7BEE3AC772}"/>
              </a:ext>
            </a:extLst>
          </p:cNvPr>
          <p:cNvSpPr txBox="1"/>
          <p:nvPr/>
        </p:nvSpPr>
        <p:spPr>
          <a:xfrm>
            <a:off x="3562443" y="61851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014AB0-0968-4A2D-9BA5-C422EAAAB116}"/>
              </a:ext>
            </a:extLst>
          </p:cNvPr>
          <p:cNvSpPr txBox="1"/>
          <p:nvPr/>
        </p:nvSpPr>
        <p:spPr>
          <a:xfrm>
            <a:off x="2195764" y="61851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147854-9FE2-41D8-8FE9-1C87EA86CAFB}"/>
              </a:ext>
            </a:extLst>
          </p:cNvPr>
          <p:cNvSpPr txBox="1"/>
          <p:nvPr/>
        </p:nvSpPr>
        <p:spPr>
          <a:xfrm>
            <a:off x="898893" y="66313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E46EEC-3D9D-4DA1-A491-303119996982}"/>
              </a:ext>
            </a:extLst>
          </p:cNvPr>
          <p:cNvSpPr txBox="1"/>
          <p:nvPr/>
        </p:nvSpPr>
        <p:spPr>
          <a:xfrm>
            <a:off x="2862271" y="2491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BD4C65-8815-4342-BB5B-323B16199B50}"/>
              </a:ext>
            </a:extLst>
          </p:cNvPr>
          <p:cNvSpPr txBox="1"/>
          <p:nvPr/>
        </p:nvSpPr>
        <p:spPr>
          <a:xfrm>
            <a:off x="6755635" y="2083762"/>
            <a:ext cx="3324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first partition limit = (r-1)b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B025F9-4731-4F17-8A50-6BDC0FD6BB11}"/>
              </a:ext>
            </a:extLst>
          </p:cNvPr>
          <p:cNvCxnSpPr/>
          <p:nvPr/>
        </p:nvCxnSpPr>
        <p:spPr>
          <a:xfrm flipH="1">
            <a:off x="3816598" y="1780639"/>
            <a:ext cx="1097280" cy="25745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4F7B9126-130A-492B-9C3E-B2D457AF57F6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V="1">
            <a:off x="3049982" y="1315644"/>
            <a:ext cx="1203818" cy="178895"/>
          </a:xfrm>
          <a:prstGeom prst="curvedConnector4">
            <a:avLst>
              <a:gd name="adj1" fmla="val 42330"/>
              <a:gd name="adj2" fmla="val 2277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F078400-C22F-4ACB-BC4C-27D25803CE28}"/>
              </a:ext>
            </a:extLst>
          </p:cNvPr>
          <p:cNvSpPr txBox="1"/>
          <p:nvPr/>
        </p:nvSpPr>
        <p:spPr>
          <a:xfrm>
            <a:off x="3458700" y="117069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9E45D8-72C0-43A9-9551-F116613902FD}"/>
              </a:ext>
            </a:extLst>
          </p:cNvPr>
          <p:cNvCxnSpPr/>
          <p:nvPr/>
        </p:nvCxnSpPr>
        <p:spPr>
          <a:xfrm flipH="1">
            <a:off x="3850351" y="2283817"/>
            <a:ext cx="1097280" cy="25745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AF247B31-B6C5-422B-B6A1-F4923CFD60B5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39773" y="1569413"/>
            <a:ext cx="1708092" cy="120825"/>
          </a:xfrm>
          <a:prstGeom prst="curvedConnector4">
            <a:avLst>
              <a:gd name="adj1" fmla="val 44594"/>
              <a:gd name="adj2" fmla="val 289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E807A1D-7679-4D42-B999-C5A98BA3D1B5}"/>
              </a:ext>
            </a:extLst>
          </p:cNvPr>
          <p:cNvSpPr txBox="1"/>
          <p:nvPr/>
        </p:nvSpPr>
        <p:spPr>
          <a:xfrm>
            <a:off x="3340266" y="14217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A8419A-8B37-4E41-B1A0-C54F7283848E}"/>
              </a:ext>
            </a:extLst>
          </p:cNvPr>
          <p:cNvCxnSpPr/>
          <p:nvPr/>
        </p:nvCxnSpPr>
        <p:spPr>
          <a:xfrm flipH="1">
            <a:off x="3816598" y="2763887"/>
            <a:ext cx="1097280" cy="25745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45F3BF34-C8BE-4AE6-9787-736B13E62931}"/>
              </a:ext>
            </a:extLst>
          </p:cNvPr>
          <p:cNvCxnSpPr>
            <a:cxnSpLocks/>
          </p:cNvCxnSpPr>
          <p:nvPr/>
        </p:nvCxnSpPr>
        <p:spPr>
          <a:xfrm rot="16200000" flipV="1">
            <a:off x="2582350" y="1779759"/>
            <a:ext cx="2103172" cy="1691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6C42F5F-05D9-42EA-9957-77D949292ECD}"/>
              </a:ext>
            </a:extLst>
          </p:cNvPr>
          <p:cNvSpPr txBox="1"/>
          <p:nvPr/>
        </p:nvSpPr>
        <p:spPr>
          <a:xfrm>
            <a:off x="3146013" y="1899096"/>
            <a:ext cx="55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notok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82318E-6216-45EA-AD49-7088012FA936}"/>
              </a:ext>
            </a:extLst>
          </p:cNvPr>
          <p:cNvSpPr txBox="1"/>
          <p:nvPr/>
        </p:nvSpPr>
        <p:spPr>
          <a:xfrm>
            <a:off x="3592401" y="2917732"/>
            <a:ext cx="23751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4C7819-B324-490F-AA98-090ACFAE1CB7}"/>
              </a:ext>
            </a:extLst>
          </p:cNvPr>
          <p:cNvCxnSpPr>
            <a:cxnSpLocks/>
          </p:cNvCxnSpPr>
          <p:nvPr/>
        </p:nvCxnSpPr>
        <p:spPr>
          <a:xfrm flipH="1">
            <a:off x="2553554" y="2566217"/>
            <a:ext cx="1143381" cy="40894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D84DA10-C456-496D-862D-98B875611F79}"/>
              </a:ext>
            </a:extLst>
          </p:cNvPr>
          <p:cNvCxnSpPr>
            <a:cxnSpLocks/>
          </p:cNvCxnSpPr>
          <p:nvPr/>
        </p:nvCxnSpPr>
        <p:spPr>
          <a:xfrm flipH="1">
            <a:off x="2597958" y="2770687"/>
            <a:ext cx="2286211" cy="30338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20301124-A8EF-434A-B7BB-5A702568158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71232" y="1822682"/>
            <a:ext cx="2218157" cy="228252"/>
          </a:xfrm>
          <a:prstGeom prst="curvedConnector4">
            <a:avLst>
              <a:gd name="adj1" fmla="val 45837"/>
              <a:gd name="adj2" fmla="val 2001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08BA6D9-3741-477A-B90D-3DCCB86BA17A}"/>
              </a:ext>
            </a:extLst>
          </p:cNvPr>
          <p:cNvSpPr txBox="1"/>
          <p:nvPr/>
        </p:nvSpPr>
        <p:spPr>
          <a:xfrm>
            <a:off x="2046498" y="152859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C8F2D062-74F0-4F9C-A8EF-7DC0139A2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188" y="2483872"/>
            <a:ext cx="5781144" cy="3795008"/>
          </a:xfrm>
          <a:prstGeom prst="rect">
            <a:avLst/>
          </a:prstGeom>
        </p:spPr>
      </p:pic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D30F8104-C8D9-4E73-BD6A-649B856A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7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46" grpId="0"/>
      <p:bldP spid="46" grpId="1"/>
      <p:bldP spid="51" grpId="0"/>
      <p:bldP spid="51" grpId="1"/>
      <p:bldP spid="55" grpId="0" animBg="1"/>
      <p:bldP spid="55" grpId="1" animBg="1"/>
      <p:bldP spid="80" grpId="0"/>
      <p:bldP spid="80" grpId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481</TotalTime>
  <Words>1246</Words>
  <Application>Microsoft Office PowerPoint</Application>
  <PresentationFormat>Widescreen</PresentationFormat>
  <Paragraphs>185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Tw Cen MT</vt:lpstr>
      <vt:lpstr>Droplet</vt:lpstr>
      <vt:lpstr>Fast On-line Index Construction By Geometric Partitioning Nicholas Lester, Alistair Moffat, And Justin Zobel Proceedings Of The 14th ACM International Conference On Information And Knowledge Management.</vt:lpstr>
      <vt:lpstr>Inverted Index</vt:lpstr>
      <vt:lpstr>The Challenge</vt:lpstr>
      <vt:lpstr>Merge-based Index Update  </vt:lpstr>
      <vt:lpstr>Index Maintenance Algorithms</vt:lpstr>
      <vt:lpstr>Index Maintenance Algorithms (cont.)</vt:lpstr>
      <vt:lpstr>Geometric Partitioning</vt:lpstr>
      <vt:lpstr>Hierarchical Merging</vt:lpstr>
      <vt:lpstr>Hierarchical Merging (example)</vt:lpstr>
      <vt:lpstr>Varying The Radix</vt:lpstr>
      <vt:lpstr>Fixing The Number Of Partitions</vt:lpstr>
      <vt:lpstr>Experiments</vt:lpstr>
      <vt:lpstr>Conclusions</vt:lpstr>
      <vt:lpstr>Fast On-line Index Construction By Geometric Partitioning Nicholas Lester, Alistair Moffat, And Justin Zobel Proceedings Of The 14th ACM International Conference On Information And Knowledge Management.</vt:lpstr>
      <vt:lpstr>Index Maintenance</vt:lpstr>
      <vt:lpstr>Insertions vs Deletions</vt:lpstr>
      <vt:lpstr>Dynamic Balancing Tree</vt:lpstr>
      <vt:lpstr>Dynamic Balancing Tree Merge</vt:lpstr>
      <vt:lpstr>Garbage Collection in DBT</vt:lpstr>
      <vt:lpstr>Dynamic Balancing Trees (example)</vt:lpstr>
      <vt:lpstr>Geometric Partitioning As DBT Without Balancing </vt:lpstr>
      <vt:lpstr>Experimental 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On-line Index Construction By Geometric Partitioning Nicholas Lester, Alistair Moffat, And Justin Zobel Proceedings Of The 14th ACM International Conference On Information And Knowledge Management.</dc:title>
  <dc:creator>Pol</dc:creator>
  <cp:lastModifiedBy>Pol</cp:lastModifiedBy>
  <cp:revision>222</cp:revision>
  <dcterms:created xsi:type="dcterms:W3CDTF">2017-10-08T20:38:07Z</dcterms:created>
  <dcterms:modified xsi:type="dcterms:W3CDTF">2017-10-12T06:03:03Z</dcterms:modified>
</cp:coreProperties>
</file>