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2" r:id="rId4"/>
    <p:sldId id="273" r:id="rId5"/>
    <p:sldId id="278" r:id="rId6"/>
    <p:sldId id="274" r:id="rId7"/>
    <p:sldId id="275" r:id="rId8"/>
    <p:sldId id="276" r:id="rId9"/>
    <p:sldId id="280" r:id="rId10"/>
    <p:sldId id="277" r:id="rId11"/>
    <p:sldId id="279" r:id="rId12"/>
    <p:sldId id="282" r:id="rId13"/>
    <p:sldId id="283" r:id="rId14"/>
    <p:sldId id="284" r:id="rId15"/>
    <p:sldId id="285" r:id="rId16"/>
    <p:sldId id="289" r:id="rId17"/>
    <p:sldId id="290" r:id="rId18"/>
    <p:sldId id="287" r:id="rId19"/>
    <p:sldId id="288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1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1DE8C0-232B-4E92-9462-AA0034DB37C8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9004-C083-458D-865A-038D404354F5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7FC3-3FDB-4B26-8A47-E6DB7E61F1D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7042-BEAC-4146-8C1A-D3F938878F48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189-EBAB-4C39-A313-4CEBB23B5B2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8AB9-2836-4A39-B559-028E4A367D1C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0C96-D870-4FC2-B50E-A129C041D558}" type="datetime1">
              <a:rPr lang="en-US" smtClean="0"/>
              <a:t>11/30/2017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9C0-F14E-47C4-99C0-F5EEFA52E741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041-8F42-40B7-9556-690C61D21CF8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D56-512E-42C7-9C13-75E749F91B91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B9E4-232F-4E43-9E32-EC235512F2C3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5A2E9A88-0190-43CB-A8A3-7E0A670AD02E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AC1BCA-678C-48D8-A76C-DFC5C917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970755"/>
            <a:ext cx="8534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Presented by Polykarpos Thomadakis</a:t>
            </a:r>
          </a:p>
          <a:p>
            <a:r>
              <a:rPr lang="en-US" dirty="0"/>
              <a:t>CS 834 - Introduction to Information Retrieval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C90A-AE2E-419E-8D04-0A03CC15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9B54-3723-4E42-B716-0112809B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whether CQL can perform good quality cluster ranking</a:t>
            </a:r>
          </a:p>
          <a:p>
            <a:pPr lvl="1"/>
            <a:r>
              <a:rPr lang="en-US" dirty="0"/>
              <a:t>Five different clustering algorithms</a:t>
            </a:r>
          </a:p>
          <a:p>
            <a:pPr lvl="1"/>
            <a:r>
              <a:rPr lang="en-US" dirty="0"/>
              <a:t>Various similarity thresholds </a:t>
            </a:r>
          </a:p>
          <a:p>
            <a:pPr lvl="1"/>
            <a:r>
              <a:rPr lang="en-US" dirty="0"/>
              <a:t>Two smoothing techniques</a:t>
            </a:r>
          </a:p>
          <a:p>
            <a:pPr lvl="1"/>
            <a:r>
              <a:rPr lang="en-US" dirty="0"/>
              <a:t>Results compared to the standard document based query-likelihood</a:t>
            </a:r>
          </a:p>
          <a:p>
            <a:r>
              <a:rPr lang="en-US" dirty="0"/>
              <a:t>First perform document based retrieval using standard model, then use CQL to cluster the top 1000 documents retrieved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95CF0-FC59-49E4-ACBA-9F3013C3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3B78A-82ED-4061-85B2-99E0DE4C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0" y="4210057"/>
            <a:ext cx="11253140" cy="16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966-ACB8-46C3-ADFB-6450D9B5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(CBDM)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C4D0-C548-4A67-B117-5CCF722A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effectiveness of cluster-based retrieval CBDM</a:t>
            </a:r>
          </a:p>
          <a:p>
            <a:pPr lvl="1"/>
            <a:r>
              <a:rPr lang="en-US" dirty="0"/>
              <a:t>Query likelihood (QL) retrieval context </a:t>
            </a:r>
          </a:p>
          <a:p>
            <a:pPr lvl="1"/>
            <a:r>
              <a:rPr lang="en-US" dirty="0"/>
              <a:t>Relevance model (RM) context</a:t>
            </a:r>
          </a:p>
          <a:p>
            <a:pPr lvl="1"/>
            <a:r>
              <a:rPr lang="en-US" dirty="0"/>
              <a:t>For static clustering and query-specific clustering</a:t>
            </a:r>
          </a:p>
          <a:p>
            <a:pPr lvl="1"/>
            <a:r>
              <a:rPr lang="en-US" dirty="0"/>
              <a:t>Compared with that used in the original document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23AD-5FDB-4F64-A666-5BCA4653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FC1B2-C7C6-4437-8271-C67E934D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66371"/>
            <a:ext cx="10378181" cy="18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</p:spTree>
    <p:extLst>
      <p:ext uri="{BB962C8B-B14F-4D97-AF65-F5344CB8AC3E}">
        <p14:creationId xmlns:p14="http://schemas.microsoft.com/office/powerpoint/2010/main" val="39020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7241-F3F3-4B30-A19E-8CF6B30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8656-EFA7-474D-8219-0CF9B543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pseudo-relevance feedback methods assume that a set of top-retrieved documents is relevant </a:t>
            </a:r>
          </a:p>
          <a:p>
            <a:r>
              <a:rPr lang="en-US" dirty="0"/>
              <a:t>They use this assumption to</a:t>
            </a:r>
          </a:p>
          <a:p>
            <a:pPr lvl="1"/>
            <a:r>
              <a:rPr lang="en-US" dirty="0"/>
              <a:t>Expand terms</a:t>
            </a:r>
          </a:p>
          <a:p>
            <a:pPr lvl="1"/>
            <a:r>
              <a:rPr lang="en-US" dirty="0"/>
              <a:t>Assign better weights to the original query</a:t>
            </a:r>
          </a:p>
          <a:p>
            <a:r>
              <a:rPr lang="en-US" dirty="0"/>
              <a:t>However, top retrieved documents may contain non-relevant documents (“noise”)</a:t>
            </a:r>
          </a:p>
          <a:p>
            <a:pPr lvl="1"/>
            <a:r>
              <a:rPr lang="en-US" dirty="0"/>
              <a:t>Resulting in drifting the query representation away from the original query</a:t>
            </a:r>
          </a:p>
          <a:p>
            <a:r>
              <a:rPr lang="en-US" dirty="0"/>
              <a:t>Selecting the appropriate documents is crucial for effective pseudo-relevance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EC8B-8426-41D7-A0CB-BE3F806E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550E-C0B3-4284-9CFC-1627780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IR and 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19F-BFC8-45C9-A63A-F698E8BE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Selective Resampling Approach</a:t>
            </a:r>
          </a:p>
          <a:p>
            <a:pPr lvl="1"/>
            <a:r>
              <a:rPr lang="en-US" dirty="0"/>
              <a:t>Select randomly from the original sample</a:t>
            </a:r>
          </a:p>
          <a:p>
            <a:pPr lvl="1"/>
            <a:r>
              <a:rPr lang="en-US" dirty="0"/>
              <a:t>Selective sampling</a:t>
            </a:r>
          </a:p>
          <a:p>
            <a:pPr lvl="2"/>
            <a:r>
              <a:rPr lang="en-US" dirty="0"/>
              <a:t>Boosting: Adaptively change the distribution of training examples focusing on weak learners</a:t>
            </a:r>
          </a:p>
          <a:p>
            <a:pPr lvl="2"/>
            <a:r>
              <a:rPr lang="en-US" dirty="0"/>
              <a:t>Skipping some top retrieved documents</a:t>
            </a:r>
          </a:p>
          <a:p>
            <a:pPr lvl="2"/>
            <a:r>
              <a:rPr lang="en-US" dirty="0"/>
              <a:t>Using a query-regularized estimation method</a:t>
            </a:r>
          </a:p>
          <a:p>
            <a:pPr lvl="2"/>
            <a:r>
              <a:rPr lang="en-US" dirty="0"/>
              <a:t>Leaving a single term of the query out as a noisy term</a:t>
            </a:r>
          </a:p>
          <a:p>
            <a:r>
              <a:rPr lang="en-US" dirty="0"/>
              <a:t>Cluster-based Approaches</a:t>
            </a:r>
          </a:p>
          <a:p>
            <a:pPr lvl="1"/>
            <a:r>
              <a:rPr lang="en-US" dirty="0"/>
              <a:t>Re-ranking using clusters</a:t>
            </a:r>
          </a:p>
          <a:p>
            <a:pPr lvl="1"/>
            <a:r>
              <a:rPr lang="en-US" dirty="0"/>
              <a:t>Cluster-based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B75C-4632-4894-A01E-8BCE98C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E851-DDD2-4615-9E12-40C7BF13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Selective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B199-0533-47BA-B86F-6FCB9C7F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language and relevance model frameworks</a:t>
            </a:r>
          </a:p>
          <a:p>
            <a:endParaRPr lang="en-US" dirty="0"/>
          </a:p>
          <a:p>
            <a:r>
              <a:rPr lang="en-US" dirty="0"/>
              <a:t>A dominant document for a query is one with good representation of the topics of a query</a:t>
            </a:r>
          </a:p>
          <a:p>
            <a:pPr lvl="1"/>
            <a:r>
              <a:rPr lang="en-US" dirty="0"/>
              <a:t>For example, one with several nearest neighbors with high similarity</a:t>
            </a:r>
          </a:p>
          <a:p>
            <a:pPr lvl="1"/>
            <a:r>
              <a:rPr lang="en-US" dirty="0"/>
              <a:t>In overlapped clusters, will appear in multiple highly-ranked clusters</a:t>
            </a:r>
          </a:p>
          <a:p>
            <a:endParaRPr lang="en-US" dirty="0"/>
          </a:p>
          <a:p>
            <a:r>
              <a:rPr lang="en-US" dirty="0"/>
              <a:t>From such a dominant document, expansion terms that retrieve related documents can be selected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81F0-7C20-48B6-889D-4A8927DB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5232-4973-4C21-9DD2-0A2BA0B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7236-1049-441B-804A-8E4F999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Documents are retrieved for a given query by the query likelihood language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Clusters are generated by </a:t>
            </a:r>
            <a:r>
              <a:rPr lang="en-US" i="1" dirty="0"/>
              <a:t>k</a:t>
            </a:r>
            <a:r>
              <a:rPr lang="en-US" dirty="0"/>
              <a:t>-nearest neighbors clustering method for the top-retrieved </a:t>
            </a:r>
            <a:r>
              <a:rPr lang="en-US" i="1" dirty="0"/>
              <a:t>N </a:t>
            </a:r>
            <a:r>
              <a:rPr lang="en-US" dirty="0"/>
              <a:t>documents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clusters are ranked by a cluster-based query-likelihood language model (CQL) and the dominant documents are retrieved</a:t>
            </a:r>
          </a:p>
          <a:p>
            <a:pPr marL="857250" lvl="1" indent="-457200"/>
            <a:r>
              <a:rPr lang="en-US" dirty="0"/>
              <a:t>The dominant documents are repeatedly being fed for the resampling process being considered as relevant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D9C32-06DA-43E5-9DBE-12DB6E18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3709A-2BEC-436E-B4E0-33148CCA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39" y="2064218"/>
            <a:ext cx="7035321" cy="16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26C1-0C47-432C-B571-D9708759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2559-496A-432F-84D5-480A3B60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Expansion terms are selected using the relevance model for each dominant document in the top-ranked clusters.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probability of a word in the distribution is</a:t>
            </a:r>
            <a:r>
              <a:rPr lang="en-US" i="1" dirty="0"/>
              <a:t> </a:t>
            </a:r>
            <a:r>
              <a:rPr lang="en-US" dirty="0"/>
              <a:t>estimated by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Finally, the most likely terms are  chosen and combined with the original query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CE3F9-07AD-45AC-8A37-883446E6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76522-06B7-45CD-8FA2-B07FF822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50" y="3315494"/>
            <a:ext cx="47148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92AF9-64DE-4FDC-A8FF-A54A6C9444A8}"/>
              </a:ext>
            </a:extLst>
          </p:cNvPr>
          <p:cNvSpPr txBox="1"/>
          <p:nvPr/>
        </p:nvSpPr>
        <p:spPr>
          <a:xfrm>
            <a:off x="7567452" y="4041537"/>
            <a:ext cx="40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 set of pseudo-relevant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554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A32-2AA2-4779-BB8C-562D88B1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D6BE-7D13-4B64-A8D8-460E07F9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test collection, topics divided into training and test topics </a:t>
            </a:r>
          </a:p>
          <a:p>
            <a:r>
              <a:rPr lang="en-US" dirty="0"/>
              <a:t>Training topics are used for parameter estimation and the test topics are used for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CD0C-B806-49E9-8678-6B3D54DA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6241E-1C54-4692-9572-D597C356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235" y="2510014"/>
            <a:ext cx="6954266" cy="3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5FF8-289A-44EC-B555-0A520E89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Collection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786B-5D35-47D6-B35A-915BCD7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07653-29CB-4711-8D92-D442ABA6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48" y="2660675"/>
            <a:ext cx="7898304" cy="320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D9319-D359-4A51-B04E-7B3AA10B03B3}"/>
              </a:ext>
            </a:extLst>
          </p:cNvPr>
          <p:cNvSpPr txBox="1"/>
          <p:nvPr/>
        </p:nvSpPr>
        <p:spPr>
          <a:xfrm>
            <a:off x="2210540" y="1722268"/>
            <a:ext cx="731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LM: Language Model		RM: Relevance Model</a:t>
            </a:r>
            <a:br>
              <a:rPr lang="en-US" dirty="0"/>
            </a:br>
            <a:r>
              <a:rPr lang="en-US" dirty="0" err="1"/>
              <a:t>Rerank</a:t>
            </a:r>
            <a:r>
              <a:rPr lang="en-US" dirty="0"/>
              <a:t>: Reranking using clusters	</a:t>
            </a:r>
            <a:r>
              <a:rPr lang="en-US" dirty="0" err="1"/>
              <a:t>TrueRF</a:t>
            </a:r>
            <a:r>
              <a:rPr lang="en-US" dirty="0"/>
              <a:t>: True Relevance Feedback</a:t>
            </a:r>
          </a:p>
        </p:txBody>
      </p:sp>
    </p:spTree>
    <p:extLst>
      <p:ext uri="{BB962C8B-B14F-4D97-AF65-F5344CB8AC3E}">
        <p14:creationId xmlns:p14="http://schemas.microsoft.com/office/powerpoint/2010/main" val="18025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ED-CD91-4CA0-A1C8-C8A72C92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Based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1AF9-B7A2-4917-AE3B-EC891A5E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hypothesis that similar documents will match the same information needs</a:t>
            </a:r>
          </a:p>
          <a:p>
            <a:r>
              <a:rPr lang="en-US" dirty="0"/>
              <a:t>Groups documents into clusters and returns a list of documents based on the clusters they come from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Clustering the entire collection and then perform document based retrieval (Static clustering)</a:t>
            </a:r>
          </a:p>
          <a:p>
            <a:pPr lvl="1"/>
            <a:r>
              <a:rPr lang="en-US" dirty="0"/>
              <a:t>Query-specific clustering. Cluster only the documents retrieved from document based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C4F0-CE3B-41A3-8D0B-E603123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E727-5A87-4094-9C19-20D0BB3A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  <a:r>
              <a:rPr lang="en-US" b="1" dirty="0"/>
              <a:t> </a:t>
            </a:r>
            <a:r>
              <a:rPr lang="en-US" dirty="0"/>
              <a:t>by Relevance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6A50-1D83-492B-AFC6-7615665A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density is measured to justify the assumption that dominant documents are relevant to the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C54CC-A19B-406F-B5B3-C17B8C3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CCEA-165A-42F6-ACB5-DC6C6FA2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1277"/>
            <a:ext cx="4948833" cy="67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B150E-ACD2-44DF-ADEA-606C5D95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12" y="2652619"/>
            <a:ext cx="8296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962-4272-4E7A-A901-3BC2629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1F26-3A98-47FB-B0C7-88BA8EDE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Clustering</a:t>
            </a:r>
          </a:p>
          <a:p>
            <a:r>
              <a:rPr lang="en-US" dirty="0"/>
              <a:t>Two ways to do use it</a:t>
            </a:r>
          </a:p>
          <a:p>
            <a:pPr lvl="1"/>
            <a:r>
              <a:rPr lang="en-US" dirty="0"/>
              <a:t>Use clusters as a way to identify the subset of documents that are more likely to be relevant, so that only those documents will be matched to the query</a:t>
            </a:r>
          </a:p>
          <a:p>
            <a:pPr lvl="1"/>
            <a:r>
              <a:rPr lang="en-US" dirty="0"/>
              <a:t>Match the query to all clusters in the collection and rank clusters based on their similarity to the query. Documents in clusters with higher rank are considered more relevant</a:t>
            </a:r>
          </a:p>
          <a:p>
            <a:r>
              <a:rPr lang="en-US" dirty="0"/>
              <a:t>Query-specific Clustering</a:t>
            </a:r>
          </a:p>
          <a:p>
            <a:pPr lvl="1"/>
            <a:r>
              <a:rPr lang="en-US" dirty="0"/>
              <a:t>Perform the clustering to the set of documents returned from document based retrieval. This will smooth out the differences between representations of individual documents</a:t>
            </a:r>
          </a:p>
          <a:p>
            <a:r>
              <a:rPr lang="en-US" dirty="0"/>
              <a:t>If an optimal cluster exists and IR retrieves it then it will always perform better than a document-based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92D6C-216D-4771-9640-9613ADF3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1944-0F16-4278-B645-AA4A197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778D-3606-4902-850A-0C333D3B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Clusters </a:t>
            </a:r>
            <a:r>
              <a:rPr lang="en-US" dirty="0"/>
              <a:t>were created “manually” based on known relevance judgements</a:t>
            </a:r>
          </a:p>
          <a:p>
            <a:r>
              <a:rPr lang="en-US" dirty="0"/>
              <a:t>Language Model (LM): Probability distribution over all terms in a language vocabulary</a:t>
            </a:r>
          </a:p>
          <a:p>
            <a:r>
              <a:rPr lang="en-US" dirty="0"/>
              <a:t>Use language models as a method to automate relevance extraction</a:t>
            </a:r>
          </a:p>
          <a:p>
            <a:r>
              <a:rPr lang="en-US" dirty="0"/>
              <a:t>Organize documents around topics</a:t>
            </a:r>
          </a:p>
          <a:p>
            <a:r>
              <a:rPr lang="en-US" dirty="0"/>
              <a:t>Each cluster represents a topic containing only relevant documents</a:t>
            </a:r>
          </a:p>
          <a:p>
            <a:r>
              <a:rPr lang="en-US" dirty="0"/>
              <a:t>Language models are estimated per cluster</a:t>
            </a:r>
          </a:p>
          <a:p>
            <a:r>
              <a:rPr lang="en-US" dirty="0"/>
              <a:t>Language models are used as a representation of each topic and to select the right topics for a given story(query)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BA97-FC7B-4C22-8A2D-32DFF0A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04D-EC6D-44DD-B410-828A97AA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(Standard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A7A5-DD12-4160-BB77-8083BEC0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approach for using language models for IR is to model the query generation process</a:t>
            </a:r>
          </a:p>
          <a:p>
            <a:r>
              <a:rPr lang="en-US" dirty="0"/>
              <a:t>Rank the documents according to how likely the query Q could have been generated from the document models (referred as query-likelihood)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9F00-3C0A-4B0A-B653-7E3931CD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D394D-1773-4DF0-A0A2-5AA55BE7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59" y="3429000"/>
            <a:ext cx="4570682" cy="112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4D3F1-148B-463A-994C-F56C5DFBA1FA}"/>
                  </a:ext>
                </a:extLst>
              </p:cNvPr>
              <p:cNvSpPr txBox="1"/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term in the query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specified by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4D3F1-148B-463A-994C-F56C5DFB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blipFill>
                <a:blip r:embed="rId3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E02867-6921-4724-88E9-7DD8A0E6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69" y="5410528"/>
            <a:ext cx="8890062" cy="5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3B59-B4E9-44FA-86E3-A153C8D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722"/>
            <a:ext cx="10972800" cy="1600200"/>
          </a:xfrm>
        </p:spPr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(CQL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A476-644E-4229-9009-D3AEE7DF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2143"/>
            <a:ext cx="10972800" cy="4525963"/>
          </a:xfrm>
        </p:spPr>
        <p:txBody>
          <a:bodyPr/>
          <a:lstStyle/>
          <a:p>
            <a:r>
              <a:rPr lang="en-US" dirty="0"/>
              <a:t>Rank the clusters (instead of individual documents) according to how likely the query Q could have been generated from their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00ECC-6E64-459B-864F-CD57F73D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42" y="3429000"/>
            <a:ext cx="5956916" cy="104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34A9B-ACBD-4A7F-A336-FA30E8DB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82" y="5257799"/>
            <a:ext cx="9313369" cy="67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514A8-2E2B-4556-880D-5F4385AB3883}"/>
                  </a:ext>
                </a:extLst>
              </p:cNvPr>
              <p:cNvSpPr txBox="1"/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𝐶𝑙𝑢𝑠𝑡𝑒𝑟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specified by the cluster language model CQL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514A8-2E2B-4556-880D-5F4385AB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blipFill>
                <a:blip r:embed="rId4"/>
                <a:stretch>
                  <a:fillRect l="-6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2A70-3DB1-4316-BA66-27C65089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9E49-4334-4871-9D1C-7B97763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(CBDM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1DDF-0AD0-49AB-BE91-1314B261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 documents language models using models of the clusters that they come from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cluster model is first smoothed with the collection model, and the document model is then smoothed using the smoothed cluster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38AA3-B269-4D3F-9A30-5208BE51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04" y="2740981"/>
            <a:ext cx="6966192" cy="688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AFE8F-B9A2-45D6-B3A9-C19F45ED9694}"/>
              </a:ext>
            </a:extLst>
          </p:cNvPr>
          <p:cNvSpPr txBox="1"/>
          <p:nvPr/>
        </p:nvSpPr>
        <p:spPr>
          <a:xfrm>
            <a:off x="949910" y="3493850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P(</a:t>
            </a:r>
            <a:r>
              <a:rPr lang="en-US" dirty="0" err="1"/>
              <a:t>W|Cluster</a:t>
            </a:r>
            <a:r>
              <a:rPr lang="en-US" dirty="0"/>
              <a:t>) is given from the CQL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52E3-1DD2-4FA0-AD13-C72DBEBF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D386-1250-411C-8B56-3F1D987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5FFF-584E-44C6-A23D-199413C6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r>
              <a:rPr lang="en-US" dirty="0"/>
              <a:t>First define similarity measures:</a:t>
            </a:r>
          </a:p>
          <a:p>
            <a:pPr lvl="1"/>
            <a:r>
              <a:rPr lang="en-US" dirty="0"/>
              <a:t>Cosine measure</a:t>
            </a:r>
          </a:p>
          <a:p>
            <a:pPr lvl="1"/>
            <a:r>
              <a:rPr lang="en-US" dirty="0"/>
              <a:t>Dice coefficient</a:t>
            </a:r>
          </a:p>
          <a:p>
            <a:pPr lvl="1"/>
            <a:r>
              <a:rPr lang="en-US" dirty="0"/>
              <a:t>Jaccard coefficient</a:t>
            </a:r>
          </a:p>
          <a:p>
            <a:pPr lvl="1"/>
            <a:r>
              <a:rPr lang="en-US" dirty="0"/>
              <a:t>Overlap coefficient</a:t>
            </a:r>
          </a:p>
          <a:p>
            <a:pPr lvl="1"/>
            <a:r>
              <a:rPr lang="en-US" dirty="0" err="1"/>
              <a:t>Kullback-Liebler</a:t>
            </a:r>
            <a:r>
              <a:rPr lang="en-US" dirty="0"/>
              <a:t> divergence</a:t>
            </a:r>
          </a:p>
          <a:p>
            <a:r>
              <a:rPr lang="en-US" dirty="0"/>
              <a:t>For static clustering:</a:t>
            </a:r>
          </a:p>
          <a:p>
            <a:pPr lvl="1"/>
            <a:r>
              <a:rPr lang="en-US" dirty="0"/>
              <a:t>3-pass K-means algorithm</a:t>
            </a:r>
          </a:p>
          <a:p>
            <a:r>
              <a:rPr lang="en-US" dirty="0"/>
              <a:t>For query-specific clustering: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Group average</a:t>
            </a:r>
          </a:p>
          <a:p>
            <a:pPr lvl="1"/>
            <a:r>
              <a:rPr lang="en-US" dirty="0"/>
              <a:t>Centroid </a:t>
            </a:r>
          </a:p>
          <a:p>
            <a:pPr lvl="1"/>
            <a:r>
              <a:rPr lang="en-US" dirty="0"/>
              <a:t>Ward’s method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645A-1A67-472F-A4DB-D6B26048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8207-FBDC-4DE5-93A5-B41AA36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BF2A2-D836-47C7-A860-7D6BB6E88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78040"/>
            <a:ext cx="10972800" cy="37608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587A-9BC0-4379-93CD-FE99E75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625-2CE6-41D8-ADD2-B7E7242C3F8B}"/>
              </a:ext>
            </a:extLst>
          </p:cNvPr>
          <p:cNvSpPr txBox="1"/>
          <p:nvPr/>
        </p:nvSpPr>
        <p:spPr>
          <a:xfrm>
            <a:off x="726682" y="1949147"/>
            <a:ext cx="1019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tuning was executed on AP before the actual tests took place. </a:t>
            </a:r>
            <a:br>
              <a:rPr lang="en-US" dirty="0"/>
            </a:br>
            <a:r>
              <a:rPr lang="en-US" dirty="0"/>
              <a:t>All sets but FR are homogenous, for this reason FR is the most difficult case and  extra tuning was </a:t>
            </a:r>
          </a:p>
          <a:p>
            <a:r>
              <a:rPr lang="en-US" dirty="0"/>
              <a:t>performed specifically for it</a:t>
            </a:r>
          </a:p>
        </p:txBody>
      </p:sp>
    </p:spTree>
    <p:extLst>
      <p:ext uri="{BB962C8B-B14F-4D97-AF65-F5344CB8AC3E}">
        <p14:creationId xmlns:p14="http://schemas.microsoft.com/office/powerpoint/2010/main" val="8414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397</TotalTime>
  <Words>946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Century Gothic</vt:lpstr>
      <vt:lpstr>Courier New</vt:lpstr>
      <vt:lpstr>Palatino Linotype</vt:lpstr>
      <vt:lpstr>Company background presentation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Cluster Based Retrieval</vt:lpstr>
      <vt:lpstr>Clustering Methods</vt:lpstr>
      <vt:lpstr>Cluster-based Language Models</vt:lpstr>
      <vt:lpstr>Cluster-based Retrieval using LM  (Standard model)</vt:lpstr>
      <vt:lpstr>Cluster-based Retrieval using LM  (CQL model)</vt:lpstr>
      <vt:lpstr>Cluster-based Retrieval using LM  (CBDM model)</vt:lpstr>
      <vt:lpstr>Clustering Algorithms</vt:lpstr>
      <vt:lpstr>Experiment Setup</vt:lpstr>
      <vt:lpstr>Experimental Design (CQL)</vt:lpstr>
      <vt:lpstr>Experimental Design (CBDM)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Pseudo-Relevance Feedback</vt:lpstr>
      <vt:lpstr>Cluster-based IR and Pseudo-Relevance Feedback</vt:lpstr>
      <vt:lpstr>Cluster-Based Selective Resampling</vt:lpstr>
      <vt:lpstr>Resampling Process </vt:lpstr>
      <vt:lpstr>Resampling Process (cont.)</vt:lpstr>
      <vt:lpstr>Experimental Setup</vt:lpstr>
      <vt:lpstr>Test Collection Results</vt:lpstr>
      <vt:lpstr>Justification by Relevance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dc:title>
  <dc:creator>Pol</dc:creator>
  <cp:lastModifiedBy>Pol</cp:lastModifiedBy>
  <cp:revision>129</cp:revision>
  <dcterms:created xsi:type="dcterms:W3CDTF">2017-11-26T15:01:40Z</dcterms:created>
  <dcterms:modified xsi:type="dcterms:W3CDTF">2017-11-30T20:09:09Z</dcterms:modified>
</cp:coreProperties>
</file>