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4"/>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9" r:id="rId14"/>
    <p:sldId id="270" r:id="rId15"/>
    <p:sldId id="271" r:id="rId16"/>
    <p:sldId id="272" r:id="rId17"/>
    <p:sldId id="273" r:id="rId18"/>
    <p:sldId id="274" r:id="rId19"/>
    <p:sldId id="275" r:id="rId20"/>
    <p:sldId id="277"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8C49F-2800-4F11-8D24-BD10A66451D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D4EC786-96F5-4253-9AD8-9584F39CDF5A}">
      <dgm:prSet/>
      <dgm:spPr/>
      <dgm:t>
        <a:bodyPr/>
        <a:lstStyle/>
        <a:p>
          <a:pPr rtl="0"/>
          <a:r>
            <a:rPr lang="en-US" baseline="0" dirty="0" smtClean="0"/>
            <a:t>Presented by Polykarpos Thomadakis</a:t>
          </a:r>
          <a:endParaRPr lang="en-US" dirty="0"/>
        </a:p>
      </dgm:t>
    </dgm:pt>
    <dgm:pt modelId="{85838938-FDE2-42EE-B99E-730B768CAE16}" type="parTrans" cxnId="{9B0F7562-89FB-4F33-8471-0A6C3F88485A}">
      <dgm:prSet/>
      <dgm:spPr/>
      <dgm:t>
        <a:bodyPr/>
        <a:lstStyle/>
        <a:p>
          <a:endParaRPr lang="en-US"/>
        </a:p>
      </dgm:t>
    </dgm:pt>
    <dgm:pt modelId="{E9B73964-C2DC-488E-A82D-C0637010F4BD}" type="sibTrans" cxnId="{9B0F7562-89FB-4F33-8471-0A6C3F88485A}">
      <dgm:prSet/>
      <dgm:spPr/>
      <dgm:t>
        <a:bodyPr/>
        <a:lstStyle/>
        <a:p>
          <a:endParaRPr lang="en-US"/>
        </a:p>
      </dgm:t>
    </dgm:pt>
    <dgm:pt modelId="{E3EAF505-DC42-41C9-B5E0-148C37F206B2}">
      <dgm:prSet/>
      <dgm:spPr/>
      <dgm:t>
        <a:bodyPr/>
        <a:lstStyle/>
        <a:p>
          <a:pPr rtl="0"/>
          <a:r>
            <a:rPr lang="en-US" baseline="0" dirty="0" smtClean="0"/>
            <a:t>CS 834 - Introduction to Information Retrieval</a:t>
          </a:r>
          <a:endParaRPr lang="en-US" dirty="0"/>
        </a:p>
      </dgm:t>
    </dgm:pt>
    <dgm:pt modelId="{C8015C04-4B3E-4E79-B3E8-F885DA2ABDDD}" type="parTrans" cxnId="{4556147D-9AFE-4B31-9B9B-F00B6929DD65}">
      <dgm:prSet/>
      <dgm:spPr/>
      <dgm:t>
        <a:bodyPr/>
        <a:lstStyle/>
        <a:p>
          <a:endParaRPr lang="en-US"/>
        </a:p>
      </dgm:t>
    </dgm:pt>
    <dgm:pt modelId="{D2EF7FDE-F0B5-45F5-991D-0F4CE15C4747}" type="sibTrans" cxnId="{4556147D-9AFE-4B31-9B9B-F00B6929DD65}">
      <dgm:prSet/>
      <dgm:spPr/>
      <dgm:t>
        <a:bodyPr/>
        <a:lstStyle/>
        <a:p>
          <a:endParaRPr lang="en-US"/>
        </a:p>
      </dgm:t>
    </dgm:pt>
    <dgm:pt modelId="{BE309173-5993-44CF-BB45-D500E213499A}">
      <dgm:prSet/>
      <dgm:spPr/>
      <dgm:t>
        <a:bodyPr/>
        <a:lstStyle/>
        <a:p>
          <a:pPr rtl="0"/>
          <a:r>
            <a:rPr lang="en-US" baseline="0" smtClean="0"/>
            <a:t>Fall 2017</a:t>
          </a:r>
          <a:endParaRPr lang="en-US"/>
        </a:p>
      </dgm:t>
    </dgm:pt>
    <dgm:pt modelId="{255C0B29-052F-4A73-96BB-74B3E9513055}" type="parTrans" cxnId="{8555568E-7623-4425-A2DA-B363BAE1C86D}">
      <dgm:prSet/>
      <dgm:spPr/>
      <dgm:t>
        <a:bodyPr/>
        <a:lstStyle/>
        <a:p>
          <a:endParaRPr lang="en-US"/>
        </a:p>
      </dgm:t>
    </dgm:pt>
    <dgm:pt modelId="{9824284F-41A0-4B46-A7FB-07FC263FC489}" type="sibTrans" cxnId="{8555568E-7623-4425-A2DA-B363BAE1C86D}">
      <dgm:prSet/>
      <dgm:spPr/>
      <dgm:t>
        <a:bodyPr/>
        <a:lstStyle/>
        <a:p>
          <a:endParaRPr lang="en-US"/>
        </a:p>
      </dgm:t>
    </dgm:pt>
    <dgm:pt modelId="{DC3898B6-4F00-4118-8CDB-0FB26063D198}">
      <dgm:prSet/>
      <dgm:spPr/>
      <dgm:t>
        <a:bodyPr/>
        <a:lstStyle/>
        <a:p>
          <a:pPr rtl="0"/>
          <a:r>
            <a:rPr lang="en-US" baseline="0" smtClean="0"/>
            <a:t>Old dominion university</a:t>
          </a:r>
          <a:endParaRPr lang="en-US"/>
        </a:p>
      </dgm:t>
    </dgm:pt>
    <dgm:pt modelId="{689B7617-2B40-4F87-8A09-C727E577B3E8}" type="parTrans" cxnId="{173BAA4A-A7BE-47C9-9242-2A15EFCB9FDB}">
      <dgm:prSet/>
      <dgm:spPr/>
      <dgm:t>
        <a:bodyPr/>
        <a:lstStyle/>
        <a:p>
          <a:endParaRPr lang="en-US"/>
        </a:p>
      </dgm:t>
    </dgm:pt>
    <dgm:pt modelId="{CC07FF01-4DA5-4706-A64E-57106B3F3393}" type="sibTrans" cxnId="{173BAA4A-A7BE-47C9-9242-2A15EFCB9FDB}">
      <dgm:prSet/>
      <dgm:spPr/>
      <dgm:t>
        <a:bodyPr/>
        <a:lstStyle/>
        <a:p>
          <a:endParaRPr lang="en-US"/>
        </a:p>
      </dgm:t>
    </dgm:pt>
    <dgm:pt modelId="{5B7BD3E0-6696-4A2F-96E5-44DCEF4761B0}" type="pres">
      <dgm:prSet presAssocID="{0928C49F-2800-4F11-8D24-BD10A66451D4}" presName="Name0" presStyleCnt="0">
        <dgm:presLayoutVars>
          <dgm:dir/>
          <dgm:animLvl val="lvl"/>
          <dgm:resizeHandles val="exact"/>
        </dgm:presLayoutVars>
      </dgm:prSet>
      <dgm:spPr/>
      <dgm:t>
        <a:bodyPr/>
        <a:lstStyle/>
        <a:p>
          <a:endParaRPr lang="en-US"/>
        </a:p>
      </dgm:t>
    </dgm:pt>
    <dgm:pt modelId="{7A506F56-E1C0-44F9-9B86-268D66253A4A}" type="pres">
      <dgm:prSet presAssocID="{7D4EC786-96F5-4253-9AD8-9584F39CDF5A}" presName="linNode" presStyleCnt="0"/>
      <dgm:spPr/>
    </dgm:pt>
    <dgm:pt modelId="{F5EABA74-CB14-4BA9-B12B-D68EBA4AE9D2}" type="pres">
      <dgm:prSet presAssocID="{7D4EC786-96F5-4253-9AD8-9584F39CDF5A}" presName="parentText" presStyleLbl="node1" presStyleIdx="0" presStyleCnt="4">
        <dgm:presLayoutVars>
          <dgm:chMax val="1"/>
          <dgm:bulletEnabled val="1"/>
        </dgm:presLayoutVars>
      </dgm:prSet>
      <dgm:spPr/>
      <dgm:t>
        <a:bodyPr/>
        <a:lstStyle/>
        <a:p>
          <a:endParaRPr lang="en-US"/>
        </a:p>
      </dgm:t>
    </dgm:pt>
    <dgm:pt modelId="{45C28C43-54EB-49DC-B2C6-6D8BE3F96B62}" type="pres">
      <dgm:prSet presAssocID="{E9B73964-C2DC-488E-A82D-C0637010F4BD}" presName="sp" presStyleCnt="0"/>
      <dgm:spPr/>
    </dgm:pt>
    <dgm:pt modelId="{6DF50D89-9D80-42BD-8D2F-07F322A8AAAB}" type="pres">
      <dgm:prSet presAssocID="{E3EAF505-DC42-41C9-B5E0-148C37F206B2}" presName="linNode" presStyleCnt="0"/>
      <dgm:spPr/>
    </dgm:pt>
    <dgm:pt modelId="{FD0BDD1F-7BB4-45FC-8F66-A9F6E162114B}" type="pres">
      <dgm:prSet presAssocID="{E3EAF505-DC42-41C9-B5E0-148C37F206B2}" presName="parentText" presStyleLbl="node1" presStyleIdx="1" presStyleCnt="4">
        <dgm:presLayoutVars>
          <dgm:chMax val="1"/>
          <dgm:bulletEnabled val="1"/>
        </dgm:presLayoutVars>
      </dgm:prSet>
      <dgm:spPr/>
      <dgm:t>
        <a:bodyPr/>
        <a:lstStyle/>
        <a:p>
          <a:endParaRPr lang="en-US"/>
        </a:p>
      </dgm:t>
    </dgm:pt>
    <dgm:pt modelId="{3FB8DA79-CA1D-4542-BFA3-08B4D781DB9B}" type="pres">
      <dgm:prSet presAssocID="{D2EF7FDE-F0B5-45F5-991D-0F4CE15C4747}" presName="sp" presStyleCnt="0"/>
      <dgm:spPr/>
    </dgm:pt>
    <dgm:pt modelId="{3ED90B9E-F3AE-46E5-84BB-A88A1FCF4240}" type="pres">
      <dgm:prSet presAssocID="{BE309173-5993-44CF-BB45-D500E213499A}" presName="linNode" presStyleCnt="0"/>
      <dgm:spPr/>
    </dgm:pt>
    <dgm:pt modelId="{C843A017-19BD-4148-957B-205E2B70648B}" type="pres">
      <dgm:prSet presAssocID="{BE309173-5993-44CF-BB45-D500E213499A}" presName="parentText" presStyleLbl="node1" presStyleIdx="2" presStyleCnt="4">
        <dgm:presLayoutVars>
          <dgm:chMax val="1"/>
          <dgm:bulletEnabled val="1"/>
        </dgm:presLayoutVars>
      </dgm:prSet>
      <dgm:spPr/>
      <dgm:t>
        <a:bodyPr/>
        <a:lstStyle/>
        <a:p>
          <a:endParaRPr lang="en-US"/>
        </a:p>
      </dgm:t>
    </dgm:pt>
    <dgm:pt modelId="{9355CFCA-F10E-4778-B82E-A3D4FC0DA41A}" type="pres">
      <dgm:prSet presAssocID="{9824284F-41A0-4B46-A7FB-07FC263FC489}" presName="sp" presStyleCnt="0"/>
      <dgm:spPr/>
    </dgm:pt>
    <dgm:pt modelId="{36926D26-4BBA-492E-9851-02AC91A85CEB}" type="pres">
      <dgm:prSet presAssocID="{DC3898B6-4F00-4118-8CDB-0FB26063D198}" presName="linNode" presStyleCnt="0"/>
      <dgm:spPr/>
    </dgm:pt>
    <dgm:pt modelId="{02DD6BBB-1A85-4741-B876-AF7E822B4A3B}" type="pres">
      <dgm:prSet presAssocID="{DC3898B6-4F00-4118-8CDB-0FB26063D198}" presName="parentText" presStyleLbl="node1" presStyleIdx="3" presStyleCnt="4">
        <dgm:presLayoutVars>
          <dgm:chMax val="1"/>
          <dgm:bulletEnabled val="1"/>
        </dgm:presLayoutVars>
      </dgm:prSet>
      <dgm:spPr/>
      <dgm:t>
        <a:bodyPr/>
        <a:lstStyle/>
        <a:p>
          <a:endParaRPr lang="en-US"/>
        </a:p>
      </dgm:t>
    </dgm:pt>
  </dgm:ptLst>
  <dgm:cxnLst>
    <dgm:cxn modelId="{173BAA4A-A7BE-47C9-9242-2A15EFCB9FDB}" srcId="{0928C49F-2800-4F11-8D24-BD10A66451D4}" destId="{DC3898B6-4F00-4118-8CDB-0FB26063D198}" srcOrd="3" destOrd="0" parTransId="{689B7617-2B40-4F87-8A09-C727E577B3E8}" sibTransId="{CC07FF01-4DA5-4706-A64E-57106B3F3393}"/>
    <dgm:cxn modelId="{4556147D-9AFE-4B31-9B9B-F00B6929DD65}" srcId="{0928C49F-2800-4F11-8D24-BD10A66451D4}" destId="{E3EAF505-DC42-41C9-B5E0-148C37F206B2}" srcOrd="1" destOrd="0" parTransId="{C8015C04-4B3E-4E79-B3E8-F885DA2ABDDD}" sibTransId="{D2EF7FDE-F0B5-45F5-991D-0F4CE15C4747}"/>
    <dgm:cxn modelId="{D0F6D72B-CBCA-430B-98E9-7E7474C0B86C}" type="presOf" srcId="{BE309173-5993-44CF-BB45-D500E213499A}" destId="{C843A017-19BD-4148-957B-205E2B70648B}" srcOrd="0" destOrd="0" presId="urn:microsoft.com/office/officeart/2005/8/layout/vList5"/>
    <dgm:cxn modelId="{9B0F7562-89FB-4F33-8471-0A6C3F88485A}" srcId="{0928C49F-2800-4F11-8D24-BD10A66451D4}" destId="{7D4EC786-96F5-4253-9AD8-9584F39CDF5A}" srcOrd="0" destOrd="0" parTransId="{85838938-FDE2-42EE-B99E-730B768CAE16}" sibTransId="{E9B73964-C2DC-488E-A82D-C0637010F4BD}"/>
    <dgm:cxn modelId="{0EC900BB-9825-4F74-9F7F-B9FB64531430}" type="presOf" srcId="{DC3898B6-4F00-4118-8CDB-0FB26063D198}" destId="{02DD6BBB-1A85-4741-B876-AF7E822B4A3B}" srcOrd="0" destOrd="0" presId="urn:microsoft.com/office/officeart/2005/8/layout/vList5"/>
    <dgm:cxn modelId="{8555568E-7623-4425-A2DA-B363BAE1C86D}" srcId="{0928C49F-2800-4F11-8D24-BD10A66451D4}" destId="{BE309173-5993-44CF-BB45-D500E213499A}" srcOrd="2" destOrd="0" parTransId="{255C0B29-052F-4A73-96BB-74B3E9513055}" sibTransId="{9824284F-41A0-4B46-A7FB-07FC263FC489}"/>
    <dgm:cxn modelId="{AC553B64-0713-4761-B07D-08741EA34CC9}" type="presOf" srcId="{E3EAF505-DC42-41C9-B5E0-148C37F206B2}" destId="{FD0BDD1F-7BB4-45FC-8F66-A9F6E162114B}" srcOrd="0" destOrd="0" presId="urn:microsoft.com/office/officeart/2005/8/layout/vList5"/>
    <dgm:cxn modelId="{FB47F7B7-A2F4-43E6-BCB6-C3ABAC2F007C}" type="presOf" srcId="{0928C49F-2800-4F11-8D24-BD10A66451D4}" destId="{5B7BD3E0-6696-4A2F-96E5-44DCEF4761B0}" srcOrd="0" destOrd="0" presId="urn:microsoft.com/office/officeart/2005/8/layout/vList5"/>
    <dgm:cxn modelId="{25AF280D-F3B8-4916-BC12-0C4A4994D7F4}" type="presOf" srcId="{7D4EC786-96F5-4253-9AD8-9584F39CDF5A}" destId="{F5EABA74-CB14-4BA9-B12B-D68EBA4AE9D2}" srcOrd="0" destOrd="0" presId="urn:microsoft.com/office/officeart/2005/8/layout/vList5"/>
    <dgm:cxn modelId="{05E42D92-7595-4C17-B9AD-F068F49BD394}" type="presParOf" srcId="{5B7BD3E0-6696-4A2F-96E5-44DCEF4761B0}" destId="{7A506F56-E1C0-44F9-9B86-268D66253A4A}" srcOrd="0" destOrd="0" presId="urn:microsoft.com/office/officeart/2005/8/layout/vList5"/>
    <dgm:cxn modelId="{DD127F19-1DF6-4B65-B0F0-0695A37D8D59}" type="presParOf" srcId="{7A506F56-E1C0-44F9-9B86-268D66253A4A}" destId="{F5EABA74-CB14-4BA9-B12B-D68EBA4AE9D2}" srcOrd="0" destOrd="0" presId="urn:microsoft.com/office/officeart/2005/8/layout/vList5"/>
    <dgm:cxn modelId="{8BCA8F69-4829-4CFC-BDCD-BC16E9042C9F}" type="presParOf" srcId="{5B7BD3E0-6696-4A2F-96E5-44DCEF4761B0}" destId="{45C28C43-54EB-49DC-B2C6-6D8BE3F96B62}" srcOrd="1" destOrd="0" presId="urn:microsoft.com/office/officeart/2005/8/layout/vList5"/>
    <dgm:cxn modelId="{17D326DE-34B3-4B78-A8B9-5E8A7F8D9F6E}" type="presParOf" srcId="{5B7BD3E0-6696-4A2F-96E5-44DCEF4761B0}" destId="{6DF50D89-9D80-42BD-8D2F-07F322A8AAAB}" srcOrd="2" destOrd="0" presId="urn:microsoft.com/office/officeart/2005/8/layout/vList5"/>
    <dgm:cxn modelId="{BE81EB72-1E6E-41C5-85C9-02017906B1DC}" type="presParOf" srcId="{6DF50D89-9D80-42BD-8D2F-07F322A8AAAB}" destId="{FD0BDD1F-7BB4-45FC-8F66-A9F6E162114B}" srcOrd="0" destOrd="0" presId="urn:microsoft.com/office/officeart/2005/8/layout/vList5"/>
    <dgm:cxn modelId="{5C7DD617-171D-4A55-BB44-7E653D752109}" type="presParOf" srcId="{5B7BD3E0-6696-4A2F-96E5-44DCEF4761B0}" destId="{3FB8DA79-CA1D-4542-BFA3-08B4D781DB9B}" srcOrd="3" destOrd="0" presId="urn:microsoft.com/office/officeart/2005/8/layout/vList5"/>
    <dgm:cxn modelId="{79D4B8FB-4717-4DF2-9B63-215C37F64842}" type="presParOf" srcId="{5B7BD3E0-6696-4A2F-96E5-44DCEF4761B0}" destId="{3ED90B9E-F3AE-46E5-84BB-A88A1FCF4240}" srcOrd="4" destOrd="0" presId="urn:microsoft.com/office/officeart/2005/8/layout/vList5"/>
    <dgm:cxn modelId="{8C676DD8-DC69-484B-A98D-1D45E6FE1CF9}" type="presParOf" srcId="{3ED90B9E-F3AE-46E5-84BB-A88A1FCF4240}" destId="{C843A017-19BD-4148-957B-205E2B70648B}" srcOrd="0" destOrd="0" presId="urn:microsoft.com/office/officeart/2005/8/layout/vList5"/>
    <dgm:cxn modelId="{D5C42D93-0058-48E3-8204-35F882D93FAA}" type="presParOf" srcId="{5B7BD3E0-6696-4A2F-96E5-44DCEF4761B0}" destId="{9355CFCA-F10E-4778-B82E-A3D4FC0DA41A}" srcOrd="5" destOrd="0" presId="urn:microsoft.com/office/officeart/2005/8/layout/vList5"/>
    <dgm:cxn modelId="{836EB7F0-B4C4-42FC-8DAE-0FDD7AB245A3}" type="presParOf" srcId="{5B7BD3E0-6696-4A2F-96E5-44DCEF4761B0}" destId="{36926D26-4BBA-492E-9851-02AC91A85CEB}" srcOrd="6" destOrd="0" presId="urn:microsoft.com/office/officeart/2005/8/layout/vList5"/>
    <dgm:cxn modelId="{A2BCA587-ED26-425E-94CF-7BFEA63C9F36}" type="presParOf" srcId="{36926D26-4BBA-492E-9851-02AC91A85CEB}" destId="{02DD6BBB-1A85-4741-B876-AF7E822B4A3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6F4919-FD23-4314-840B-49E3A3C3B3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9A0498-A91E-4F0A-BE8C-1757067847FB}">
      <dgm:prSet/>
      <dgm:spPr/>
      <dgm:t>
        <a:bodyPr/>
        <a:lstStyle/>
        <a:p>
          <a:pPr rtl="0"/>
          <a:r>
            <a:rPr lang="en-US" baseline="0" dirty="0" smtClean="0"/>
            <a:t>Computing Weights</a:t>
          </a:r>
          <a:endParaRPr lang="en-US" dirty="0"/>
        </a:p>
      </dgm:t>
    </dgm:pt>
    <dgm:pt modelId="{4473BAEB-87EF-4C69-94EE-49FB325B4A4D}" type="parTrans" cxnId="{A773E069-FDCA-4A39-BF58-CE97D55A02C9}">
      <dgm:prSet/>
      <dgm:spPr/>
      <dgm:t>
        <a:bodyPr/>
        <a:lstStyle/>
        <a:p>
          <a:endParaRPr lang="en-US"/>
        </a:p>
      </dgm:t>
    </dgm:pt>
    <dgm:pt modelId="{55F768CC-9E79-454A-9B0C-1615136D25E5}" type="sibTrans" cxnId="{A773E069-FDCA-4A39-BF58-CE97D55A02C9}">
      <dgm:prSet/>
      <dgm:spPr/>
      <dgm:t>
        <a:bodyPr/>
        <a:lstStyle/>
        <a:p>
          <a:endParaRPr lang="en-US"/>
        </a:p>
      </dgm:t>
    </dgm:pt>
    <dgm:pt modelId="{9EDBA5C1-994C-42E1-AE47-BFD297CF47D5}" type="pres">
      <dgm:prSet presAssocID="{356F4919-FD23-4314-840B-49E3A3C3B31F}" presName="linear" presStyleCnt="0">
        <dgm:presLayoutVars>
          <dgm:animLvl val="lvl"/>
          <dgm:resizeHandles val="exact"/>
        </dgm:presLayoutVars>
      </dgm:prSet>
      <dgm:spPr/>
      <dgm:t>
        <a:bodyPr/>
        <a:lstStyle/>
        <a:p>
          <a:endParaRPr lang="en-US"/>
        </a:p>
      </dgm:t>
    </dgm:pt>
    <dgm:pt modelId="{2BF9B5A7-97EE-492B-8588-DE8931FE0469}" type="pres">
      <dgm:prSet presAssocID="{019A0498-A91E-4F0A-BE8C-1757067847FB}" presName="parentText" presStyleLbl="node1" presStyleIdx="0" presStyleCnt="1">
        <dgm:presLayoutVars>
          <dgm:chMax val="0"/>
          <dgm:bulletEnabled val="1"/>
        </dgm:presLayoutVars>
      </dgm:prSet>
      <dgm:spPr/>
      <dgm:t>
        <a:bodyPr/>
        <a:lstStyle/>
        <a:p>
          <a:endParaRPr lang="en-US"/>
        </a:p>
      </dgm:t>
    </dgm:pt>
  </dgm:ptLst>
  <dgm:cxnLst>
    <dgm:cxn modelId="{51A40046-298D-4579-8741-26807BC74094}" type="presOf" srcId="{356F4919-FD23-4314-840B-49E3A3C3B31F}" destId="{9EDBA5C1-994C-42E1-AE47-BFD297CF47D5}" srcOrd="0" destOrd="0" presId="urn:microsoft.com/office/officeart/2005/8/layout/vList2"/>
    <dgm:cxn modelId="{1C4070F0-95C0-424B-BD0E-035F9F86F4C0}" type="presOf" srcId="{019A0498-A91E-4F0A-BE8C-1757067847FB}" destId="{2BF9B5A7-97EE-492B-8588-DE8931FE0469}" srcOrd="0" destOrd="0" presId="urn:microsoft.com/office/officeart/2005/8/layout/vList2"/>
    <dgm:cxn modelId="{A773E069-FDCA-4A39-BF58-CE97D55A02C9}" srcId="{356F4919-FD23-4314-840B-49E3A3C3B31F}" destId="{019A0498-A91E-4F0A-BE8C-1757067847FB}" srcOrd="0" destOrd="0" parTransId="{4473BAEB-87EF-4C69-94EE-49FB325B4A4D}" sibTransId="{55F768CC-9E79-454A-9B0C-1615136D25E5}"/>
    <dgm:cxn modelId="{71B02DF5-58CF-47E5-ABEA-69F186BF8DB4}" type="presParOf" srcId="{9EDBA5C1-994C-42E1-AE47-BFD297CF47D5}" destId="{2BF9B5A7-97EE-492B-8588-DE8931FE04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11361B-661A-4149-B30D-5AA5A49286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E94B3A-E6AF-438B-8F3D-4AD56B1DCB17}">
      <dgm:prSet/>
      <dgm:spPr/>
      <dgm:t>
        <a:bodyPr/>
        <a:lstStyle/>
        <a:p>
          <a:pPr rtl="0"/>
          <a:r>
            <a:rPr lang="en-US" baseline="0" smtClean="0"/>
            <a:t>Score Propagation</a:t>
          </a:r>
          <a:endParaRPr lang="en-US"/>
        </a:p>
      </dgm:t>
    </dgm:pt>
    <dgm:pt modelId="{59EED872-47BD-4053-9F94-1884CC65FBBA}" type="parTrans" cxnId="{DFECA5E7-0BBA-4BB3-B90A-0B0635B93A81}">
      <dgm:prSet/>
      <dgm:spPr/>
      <dgm:t>
        <a:bodyPr/>
        <a:lstStyle/>
        <a:p>
          <a:endParaRPr lang="en-US"/>
        </a:p>
      </dgm:t>
    </dgm:pt>
    <dgm:pt modelId="{1E0AE710-C5E4-45BB-A732-ED8A53A26A84}" type="sibTrans" cxnId="{DFECA5E7-0BBA-4BB3-B90A-0B0635B93A81}">
      <dgm:prSet/>
      <dgm:spPr/>
      <dgm:t>
        <a:bodyPr/>
        <a:lstStyle/>
        <a:p>
          <a:endParaRPr lang="en-US"/>
        </a:p>
      </dgm:t>
    </dgm:pt>
    <dgm:pt modelId="{B0058517-9CC5-400C-B51F-26F6CC11F755}" type="pres">
      <dgm:prSet presAssocID="{5411361B-661A-4149-B30D-5AA5A49286CD}" presName="linear" presStyleCnt="0">
        <dgm:presLayoutVars>
          <dgm:animLvl val="lvl"/>
          <dgm:resizeHandles val="exact"/>
        </dgm:presLayoutVars>
      </dgm:prSet>
      <dgm:spPr/>
      <dgm:t>
        <a:bodyPr/>
        <a:lstStyle/>
        <a:p>
          <a:endParaRPr lang="en-US"/>
        </a:p>
      </dgm:t>
    </dgm:pt>
    <dgm:pt modelId="{E7736462-8494-42AD-9224-3A79BB090554}" type="pres">
      <dgm:prSet presAssocID="{4DE94B3A-E6AF-438B-8F3D-4AD56B1DCB17}" presName="parentText" presStyleLbl="node1" presStyleIdx="0" presStyleCnt="1">
        <dgm:presLayoutVars>
          <dgm:chMax val="0"/>
          <dgm:bulletEnabled val="1"/>
        </dgm:presLayoutVars>
      </dgm:prSet>
      <dgm:spPr/>
      <dgm:t>
        <a:bodyPr/>
        <a:lstStyle/>
        <a:p>
          <a:endParaRPr lang="en-US"/>
        </a:p>
      </dgm:t>
    </dgm:pt>
  </dgm:ptLst>
  <dgm:cxnLst>
    <dgm:cxn modelId="{240A5AA6-7403-4FDB-A059-06177BA1873F}" type="presOf" srcId="{4DE94B3A-E6AF-438B-8F3D-4AD56B1DCB17}" destId="{E7736462-8494-42AD-9224-3A79BB090554}" srcOrd="0" destOrd="0" presId="urn:microsoft.com/office/officeart/2005/8/layout/vList2"/>
    <dgm:cxn modelId="{0B96B5E3-6074-43AF-8300-1A095DC498D3}" type="presOf" srcId="{5411361B-661A-4149-B30D-5AA5A49286CD}" destId="{B0058517-9CC5-400C-B51F-26F6CC11F755}" srcOrd="0" destOrd="0" presId="urn:microsoft.com/office/officeart/2005/8/layout/vList2"/>
    <dgm:cxn modelId="{DFECA5E7-0BBA-4BB3-B90A-0B0635B93A81}" srcId="{5411361B-661A-4149-B30D-5AA5A49286CD}" destId="{4DE94B3A-E6AF-438B-8F3D-4AD56B1DCB17}" srcOrd="0" destOrd="0" parTransId="{59EED872-47BD-4053-9F94-1884CC65FBBA}" sibTransId="{1E0AE710-C5E4-45BB-A732-ED8A53A26A84}"/>
    <dgm:cxn modelId="{B99619DB-3661-4771-BB9F-D4599768E86E}" type="presParOf" srcId="{B0058517-9CC5-400C-B51F-26F6CC11F755}" destId="{E7736462-8494-42AD-9224-3A79BB0905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AC5C41-14A6-485D-9135-18D5A07E7D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670F7A-3CA7-4A98-9CEE-3B644055663B}">
      <dgm:prSet/>
      <dgm:spPr/>
      <dgm:t>
        <a:bodyPr/>
        <a:lstStyle/>
        <a:p>
          <a:pPr rtl="0"/>
          <a:r>
            <a:rPr lang="en-US" baseline="0" smtClean="0"/>
            <a:t>Results</a:t>
          </a:r>
          <a:endParaRPr lang="en-US"/>
        </a:p>
      </dgm:t>
    </dgm:pt>
    <dgm:pt modelId="{54FEC5D2-E109-4BF2-A8BC-905C64349C18}" type="parTrans" cxnId="{CAD480B0-D239-4F50-9E23-3B7886638308}">
      <dgm:prSet/>
      <dgm:spPr/>
      <dgm:t>
        <a:bodyPr/>
        <a:lstStyle/>
        <a:p>
          <a:endParaRPr lang="en-US"/>
        </a:p>
      </dgm:t>
    </dgm:pt>
    <dgm:pt modelId="{D5D747D8-6F65-4535-A18F-A5BDB82FAFC7}" type="sibTrans" cxnId="{CAD480B0-D239-4F50-9E23-3B7886638308}">
      <dgm:prSet/>
      <dgm:spPr/>
      <dgm:t>
        <a:bodyPr/>
        <a:lstStyle/>
        <a:p>
          <a:endParaRPr lang="en-US"/>
        </a:p>
      </dgm:t>
    </dgm:pt>
    <dgm:pt modelId="{EF234F9D-33A5-4F21-B85C-7511F8A257D1}" type="pres">
      <dgm:prSet presAssocID="{6FAC5C41-14A6-485D-9135-18D5A07E7DC9}" presName="linear" presStyleCnt="0">
        <dgm:presLayoutVars>
          <dgm:animLvl val="lvl"/>
          <dgm:resizeHandles val="exact"/>
        </dgm:presLayoutVars>
      </dgm:prSet>
      <dgm:spPr/>
      <dgm:t>
        <a:bodyPr/>
        <a:lstStyle/>
        <a:p>
          <a:endParaRPr lang="en-US"/>
        </a:p>
      </dgm:t>
    </dgm:pt>
    <dgm:pt modelId="{4DBD61DD-0228-48D2-9191-71920822F276}" type="pres">
      <dgm:prSet presAssocID="{50670F7A-3CA7-4A98-9CEE-3B644055663B}" presName="parentText" presStyleLbl="node1" presStyleIdx="0" presStyleCnt="1">
        <dgm:presLayoutVars>
          <dgm:chMax val="0"/>
          <dgm:bulletEnabled val="1"/>
        </dgm:presLayoutVars>
      </dgm:prSet>
      <dgm:spPr/>
      <dgm:t>
        <a:bodyPr/>
        <a:lstStyle/>
        <a:p>
          <a:endParaRPr lang="en-US"/>
        </a:p>
      </dgm:t>
    </dgm:pt>
  </dgm:ptLst>
  <dgm:cxnLst>
    <dgm:cxn modelId="{8C7B7062-EBF8-4F69-8029-AD962113CEDD}" type="presOf" srcId="{50670F7A-3CA7-4A98-9CEE-3B644055663B}" destId="{4DBD61DD-0228-48D2-9191-71920822F276}" srcOrd="0" destOrd="0" presId="urn:microsoft.com/office/officeart/2005/8/layout/vList2"/>
    <dgm:cxn modelId="{967372E1-C7E5-4F22-AC37-56A1578FD027}" type="presOf" srcId="{6FAC5C41-14A6-485D-9135-18D5A07E7DC9}" destId="{EF234F9D-33A5-4F21-B85C-7511F8A257D1}" srcOrd="0" destOrd="0" presId="urn:microsoft.com/office/officeart/2005/8/layout/vList2"/>
    <dgm:cxn modelId="{CAD480B0-D239-4F50-9E23-3B7886638308}" srcId="{6FAC5C41-14A6-485D-9135-18D5A07E7DC9}" destId="{50670F7A-3CA7-4A98-9CEE-3B644055663B}" srcOrd="0" destOrd="0" parTransId="{54FEC5D2-E109-4BF2-A8BC-905C64349C18}" sibTransId="{D5D747D8-6F65-4535-A18F-A5BDB82FAFC7}"/>
    <dgm:cxn modelId="{1339C0EC-E1D1-4FCD-BEA0-AF1931E3A677}" type="presParOf" srcId="{EF234F9D-33A5-4F21-B85C-7511F8A257D1}" destId="{4DBD61DD-0228-48D2-9191-71920822F2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6933DF-27DE-4D42-BCAC-9146324B23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48409D-1441-4A03-AFC5-2C78481F6C70}">
      <dgm:prSet/>
      <dgm:spPr/>
      <dgm:t>
        <a:bodyPr/>
        <a:lstStyle/>
        <a:p>
          <a:pPr rtl="0"/>
          <a:r>
            <a:rPr lang="en-US" baseline="0" smtClean="0"/>
            <a:t>Same Goal</a:t>
          </a:r>
          <a:endParaRPr lang="en-US"/>
        </a:p>
      </dgm:t>
    </dgm:pt>
    <dgm:pt modelId="{7E191EE2-63C1-4743-9ACA-80C7F17AE57E}" type="parTrans" cxnId="{6A2ED9DE-62E8-46AC-9DE3-AF8629735A8C}">
      <dgm:prSet/>
      <dgm:spPr/>
      <dgm:t>
        <a:bodyPr/>
        <a:lstStyle/>
        <a:p>
          <a:endParaRPr lang="en-US"/>
        </a:p>
      </dgm:t>
    </dgm:pt>
    <dgm:pt modelId="{F869566F-9465-4515-B45A-D6A2C8C08B7C}" type="sibTrans" cxnId="{6A2ED9DE-62E8-46AC-9DE3-AF8629735A8C}">
      <dgm:prSet/>
      <dgm:spPr/>
      <dgm:t>
        <a:bodyPr/>
        <a:lstStyle/>
        <a:p>
          <a:endParaRPr lang="en-US"/>
        </a:p>
      </dgm:t>
    </dgm:pt>
    <dgm:pt modelId="{762138B8-41BA-4F5D-971C-2520E82F11BC}" type="pres">
      <dgm:prSet presAssocID="{366933DF-27DE-4D42-BCAC-9146324B2342}" presName="linear" presStyleCnt="0">
        <dgm:presLayoutVars>
          <dgm:animLvl val="lvl"/>
          <dgm:resizeHandles val="exact"/>
        </dgm:presLayoutVars>
      </dgm:prSet>
      <dgm:spPr/>
      <dgm:t>
        <a:bodyPr/>
        <a:lstStyle/>
        <a:p>
          <a:endParaRPr lang="en-US"/>
        </a:p>
      </dgm:t>
    </dgm:pt>
    <dgm:pt modelId="{05279C4B-DC5A-4EA1-AE31-9B85E1F10B86}" type="pres">
      <dgm:prSet presAssocID="{6A48409D-1441-4A03-AFC5-2C78481F6C70}" presName="parentText" presStyleLbl="node1" presStyleIdx="0" presStyleCnt="1">
        <dgm:presLayoutVars>
          <dgm:chMax val="0"/>
          <dgm:bulletEnabled val="1"/>
        </dgm:presLayoutVars>
      </dgm:prSet>
      <dgm:spPr/>
      <dgm:t>
        <a:bodyPr/>
        <a:lstStyle/>
        <a:p>
          <a:endParaRPr lang="en-US"/>
        </a:p>
      </dgm:t>
    </dgm:pt>
  </dgm:ptLst>
  <dgm:cxnLst>
    <dgm:cxn modelId="{6A2ED9DE-62E8-46AC-9DE3-AF8629735A8C}" srcId="{366933DF-27DE-4D42-BCAC-9146324B2342}" destId="{6A48409D-1441-4A03-AFC5-2C78481F6C70}" srcOrd="0" destOrd="0" parTransId="{7E191EE2-63C1-4743-9ACA-80C7F17AE57E}" sibTransId="{F869566F-9465-4515-B45A-D6A2C8C08B7C}"/>
    <dgm:cxn modelId="{B82EDFA5-9547-4316-B359-AF51014943D3}" type="presOf" srcId="{366933DF-27DE-4D42-BCAC-9146324B2342}" destId="{762138B8-41BA-4F5D-971C-2520E82F11BC}" srcOrd="0" destOrd="0" presId="urn:microsoft.com/office/officeart/2005/8/layout/vList2"/>
    <dgm:cxn modelId="{6F85FBD5-1375-47FF-8315-C98FF4AD53E8}" type="presOf" srcId="{6A48409D-1441-4A03-AFC5-2C78481F6C70}" destId="{05279C4B-DC5A-4EA1-AE31-9B85E1F10B86}" srcOrd="0" destOrd="0" presId="urn:microsoft.com/office/officeart/2005/8/layout/vList2"/>
    <dgm:cxn modelId="{3D1B51AE-9773-4901-A685-A09564872F5C}" type="presParOf" srcId="{762138B8-41BA-4F5D-971C-2520E82F11BC}" destId="{05279C4B-DC5A-4EA1-AE31-9B85E1F10B8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CF53CFE-716B-46D3-A42C-678F033275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4B13EB-66F8-4B61-82DF-DC7F0FC63FF8}">
      <dgm:prSet/>
      <dgm:spPr/>
      <dgm:t>
        <a:bodyPr/>
        <a:lstStyle/>
        <a:p>
          <a:pPr rtl="0"/>
          <a:r>
            <a:rPr lang="en-US" baseline="0" smtClean="0"/>
            <a:t>Problem Definition</a:t>
          </a:r>
          <a:endParaRPr lang="en-US"/>
        </a:p>
      </dgm:t>
    </dgm:pt>
    <dgm:pt modelId="{9CFA0CAC-85A2-46DB-B559-EAEC244C3585}" type="parTrans" cxnId="{64C311EF-49C8-4B6E-B2A2-36F716A278F2}">
      <dgm:prSet/>
      <dgm:spPr/>
      <dgm:t>
        <a:bodyPr/>
        <a:lstStyle/>
        <a:p>
          <a:endParaRPr lang="en-US"/>
        </a:p>
      </dgm:t>
    </dgm:pt>
    <dgm:pt modelId="{62CC5D19-DAFD-4675-BF98-F4AC8DA50BD5}" type="sibTrans" cxnId="{64C311EF-49C8-4B6E-B2A2-36F716A278F2}">
      <dgm:prSet/>
      <dgm:spPr/>
      <dgm:t>
        <a:bodyPr/>
        <a:lstStyle/>
        <a:p>
          <a:endParaRPr lang="en-US"/>
        </a:p>
      </dgm:t>
    </dgm:pt>
    <dgm:pt modelId="{FD10DF4B-2E2B-4E07-B3A5-AF9451DDF73C}" type="pres">
      <dgm:prSet presAssocID="{DCF53CFE-716B-46D3-A42C-678F033275D3}" presName="linear" presStyleCnt="0">
        <dgm:presLayoutVars>
          <dgm:animLvl val="lvl"/>
          <dgm:resizeHandles val="exact"/>
        </dgm:presLayoutVars>
      </dgm:prSet>
      <dgm:spPr/>
      <dgm:t>
        <a:bodyPr/>
        <a:lstStyle/>
        <a:p>
          <a:endParaRPr lang="en-US"/>
        </a:p>
      </dgm:t>
    </dgm:pt>
    <dgm:pt modelId="{34B4360D-60EE-4F51-BC20-75903D21BFC3}" type="pres">
      <dgm:prSet presAssocID="{994B13EB-66F8-4B61-82DF-DC7F0FC63FF8}" presName="parentText" presStyleLbl="node1" presStyleIdx="0" presStyleCnt="1">
        <dgm:presLayoutVars>
          <dgm:chMax val="0"/>
          <dgm:bulletEnabled val="1"/>
        </dgm:presLayoutVars>
      </dgm:prSet>
      <dgm:spPr/>
      <dgm:t>
        <a:bodyPr/>
        <a:lstStyle/>
        <a:p>
          <a:endParaRPr lang="en-US"/>
        </a:p>
      </dgm:t>
    </dgm:pt>
  </dgm:ptLst>
  <dgm:cxnLst>
    <dgm:cxn modelId="{00C88B74-5C9C-45EE-A9D9-EBA117822176}" type="presOf" srcId="{DCF53CFE-716B-46D3-A42C-678F033275D3}" destId="{FD10DF4B-2E2B-4E07-B3A5-AF9451DDF73C}" srcOrd="0" destOrd="0" presId="urn:microsoft.com/office/officeart/2005/8/layout/vList2"/>
    <dgm:cxn modelId="{3756F31C-1968-43B1-805A-B4240E0F38AB}" type="presOf" srcId="{994B13EB-66F8-4B61-82DF-DC7F0FC63FF8}" destId="{34B4360D-60EE-4F51-BC20-75903D21BFC3}" srcOrd="0" destOrd="0" presId="urn:microsoft.com/office/officeart/2005/8/layout/vList2"/>
    <dgm:cxn modelId="{64C311EF-49C8-4B6E-B2A2-36F716A278F2}" srcId="{DCF53CFE-716B-46D3-A42C-678F033275D3}" destId="{994B13EB-66F8-4B61-82DF-DC7F0FC63FF8}" srcOrd="0" destOrd="0" parTransId="{9CFA0CAC-85A2-46DB-B559-EAEC244C3585}" sibTransId="{62CC5D19-DAFD-4675-BF98-F4AC8DA50BD5}"/>
    <dgm:cxn modelId="{31BB0377-1D34-43B2-BFD5-126E83316E4B}" type="presParOf" srcId="{FD10DF4B-2E2B-4E07-B3A5-AF9451DDF73C}" destId="{34B4360D-60EE-4F51-BC20-75903D21BF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E7454B-D1C1-4DC7-A7FC-43AC620FBE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24937A-98DD-4F36-8845-673D6E39D26B}">
      <dgm:prSet/>
      <dgm:spPr/>
      <dgm:t>
        <a:bodyPr/>
        <a:lstStyle/>
        <a:p>
          <a:pPr rtl="0"/>
          <a:r>
            <a:rPr lang="en-US" baseline="0" smtClean="0"/>
            <a:t>Question Detection</a:t>
          </a:r>
          <a:endParaRPr lang="en-US"/>
        </a:p>
      </dgm:t>
    </dgm:pt>
    <dgm:pt modelId="{D2A1AF0B-A742-4A3E-9343-5524AB1D6D39}" type="parTrans" cxnId="{822CF901-2C19-4D77-B4B0-63579E3D1496}">
      <dgm:prSet/>
      <dgm:spPr/>
      <dgm:t>
        <a:bodyPr/>
        <a:lstStyle/>
        <a:p>
          <a:endParaRPr lang="en-US"/>
        </a:p>
      </dgm:t>
    </dgm:pt>
    <dgm:pt modelId="{25D57CF5-D764-42EF-865E-B571BA72B59A}" type="sibTrans" cxnId="{822CF901-2C19-4D77-B4B0-63579E3D1496}">
      <dgm:prSet/>
      <dgm:spPr/>
      <dgm:t>
        <a:bodyPr/>
        <a:lstStyle/>
        <a:p>
          <a:endParaRPr lang="en-US"/>
        </a:p>
      </dgm:t>
    </dgm:pt>
    <dgm:pt modelId="{39A59A64-4DD8-4726-B87D-16F6845A3566}" type="pres">
      <dgm:prSet presAssocID="{35E7454B-D1C1-4DC7-A7FC-43AC620FBE80}" presName="linear" presStyleCnt="0">
        <dgm:presLayoutVars>
          <dgm:animLvl val="lvl"/>
          <dgm:resizeHandles val="exact"/>
        </dgm:presLayoutVars>
      </dgm:prSet>
      <dgm:spPr/>
      <dgm:t>
        <a:bodyPr/>
        <a:lstStyle/>
        <a:p>
          <a:endParaRPr lang="en-US"/>
        </a:p>
      </dgm:t>
    </dgm:pt>
    <dgm:pt modelId="{F9E82BE4-CF95-4307-80D9-B2D817C1C290}" type="pres">
      <dgm:prSet presAssocID="{9724937A-98DD-4F36-8845-673D6E39D26B}" presName="parentText" presStyleLbl="node1" presStyleIdx="0" presStyleCnt="1">
        <dgm:presLayoutVars>
          <dgm:chMax val="0"/>
          <dgm:bulletEnabled val="1"/>
        </dgm:presLayoutVars>
      </dgm:prSet>
      <dgm:spPr/>
      <dgm:t>
        <a:bodyPr/>
        <a:lstStyle/>
        <a:p>
          <a:endParaRPr lang="en-US"/>
        </a:p>
      </dgm:t>
    </dgm:pt>
  </dgm:ptLst>
  <dgm:cxnLst>
    <dgm:cxn modelId="{A74388CD-2A7F-4377-8A29-950D0C2F346F}" type="presOf" srcId="{35E7454B-D1C1-4DC7-A7FC-43AC620FBE80}" destId="{39A59A64-4DD8-4726-B87D-16F6845A3566}" srcOrd="0" destOrd="0" presId="urn:microsoft.com/office/officeart/2005/8/layout/vList2"/>
    <dgm:cxn modelId="{D596E0C5-3684-4DBF-992E-508A70C1EE65}" type="presOf" srcId="{9724937A-98DD-4F36-8845-673D6E39D26B}" destId="{F9E82BE4-CF95-4307-80D9-B2D817C1C290}" srcOrd="0" destOrd="0" presId="urn:microsoft.com/office/officeart/2005/8/layout/vList2"/>
    <dgm:cxn modelId="{822CF901-2C19-4D77-B4B0-63579E3D1496}" srcId="{35E7454B-D1C1-4DC7-A7FC-43AC620FBE80}" destId="{9724937A-98DD-4F36-8845-673D6E39D26B}" srcOrd="0" destOrd="0" parTransId="{D2A1AF0B-A742-4A3E-9343-5524AB1D6D39}" sibTransId="{25D57CF5-D764-42EF-865E-B571BA72B59A}"/>
    <dgm:cxn modelId="{0562E561-FC8A-41F0-9220-D5C56F50181E}" type="presParOf" srcId="{39A59A64-4DD8-4726-B87D-16F6845A3566}" destId="{F9E82BE4-CF95-4307-80D9-B2D817C1C2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3873E0F-8B44-418E-9E99-A04F797D9C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7E03723-B8D2-4CF5-8008-77DDCB196771}">
      <dgm:prSet/>
      <dgm:spPr/>
      <dgm:t>
        <a:bodyPr/>
        <a:lstStyle/>
        <a:p>
          <a:pPr rtl="0"/>
          <a:r>
            <a:rPr lang="en-US" baseline="0" smtClean="0"/>
            <a:t>Answer Detection</a:t>
          </a:r>
          <a:endParaRPr lang="en-US"/>
        </a:p>
      </dgm:t>
    </dgm:pt>
    <dgm:pt modelId="{8C74311A-BC9E-42F3-A7A6-D040339AC78B}" type="parTrans" cxnId="{D014AA51-2708-4356-ACF7-871E3671D6D2}">
      <dgm:prSet/>
      <dgm:spPr/>
      <dgm:t>
        <a:bodyPr/>
        <a:lstStyle/>
        <a:p>
          <a:endParaRPr lang="en-US"/>
        </a:p>
      </dgm:t>
    </dgm:pt>
    <dgm:pt modelId="{4AEE43A5-9FC6-4239-87C8-2B45A692D486}" type="sibTrans" cxnId="{D014AA51-2708-4356-ACF7-871E3671D6D2}">
      <dgm:prSet/>
      <dgm:spPr/>
      <dgm:t>
        <a:bodyPr/>
        <a:lstStyle/>
        <a:p>
          <a:endParaRPr lang="en-US"/>
        </a:p>
      </dgm:t>
    </dgm:pt>
    <dgm:pt modelId="{7EAD6078-8E06-4FB5-84D5-DCBD94D0EF3C}" type="pres">
      <dgm:prSet presAssocID="{B3873E0F-8B44-418E-9E99-A04F797D9C78}" presName="linear" presStyleCnt="0">
        <dgm:presLayoutVars>
          <dgm:animLvl val="lvl"/>
          <dgm:resizeHandles val="exact"/>
        </dgm:presLayoutVars>
      </dgm:prSet>
      <dgm:spPr/>
      <dgm:t>
        <a:bodyPr/>
        <a:lstStyle/>
        <a:p>
          <a:endParaRPr lang="en-US"/>
        </a:p>
      </dgm:t>
    </dgm:pt>
    <dgm:pt modelId="{78FBDF6B-CCE1-4D5C-95AD-F9253AFBF3C0}" type="pres">
      <dgm:prSet presAssocID="{F7E03723-B8D2-4CF5-8008-77DDCB196771}" presName="parentText" presStyleLbl="node1" presStyleIdx="0" presStyleCnt="1">
        <dgm:presLayoutVars>
          <dgm:chMax val="0"/>
          <dgm:bulletEnabled val="1"/>
        </dgm:presLayoutVars>
      </dgm:prSet>
      <dgm:spPr/>
      <dgm:t>
        <a:bodyPr/>
        <a:lstStyle/>
        <a:p>
          <a:endParaRPr lang="en-US"/>
        </a:p>
      </dgm:t>
    </dgm:pt>
  </dgm:ptLst>
  <dgm:cxnLst>
    <dgm:cxn modelId="{D014AA51-2708-4356-ACF7-871E3671D6D2}" srcId="{B3873E0F-8B44-418E-9E99-A04F797D9C78}" destId="{F7E03723-B8D2-4CF5-8008-77DDCB196771}" srcOrd="0" destOrd="0" parTransId="{8C74311A-BC9E-42F3-A7A6-D040339AC78B}" sibTransId="{4AEE43A5-9FC6-4239-87C8-2B45A692D486}"/>
    <dgm:cxn modelId="{6DFFF036-6790-434D-BBBB-ACAB05CD5D12}" type="presOf" srcId="{F7E03723-B8D2-4CF5-8008-77DDCB196771}" destId="{78FBDF6B-CCE1-4D5C-95AD-F9253AFBF3C0}" srcOrd="0" destOrd="0" presId="urn:microsoft.com/office/officeart/2005/8/layout/vList2"/>
    <dgm:cxn modelId="{41B3491A-178C-468C-B3A3-53DB103C429F}" type="presOf" srcId="{B3873E0F-8B44-418E-9E99-A04F797D9C78}" destId="{7EAD6078-8E06-4FB5-84D5-DCBD94D0EF3C}" srcOrd="0" destOrd="0" presId="urn:microsoft.com/office/officeart/2005/8/layout/vList2"/>
    <dgm:cxn modelId="{E5B2E89B-2D1D-4682-801D-13E4EFC5B114}" type="presParOf" srcId="{7EAD6078-8E06-4FB5-84D5-DCBD94D0EF3C}" destId="{78FBDF6B-CCE1-4D5C-95AD-F9253AFBF3C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0CD73CF-D93C-4A9B-9AA7-71729AA68A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CB510E0-94CE-490C-BC37-8CA04D811645}">
      <dgm:prSet/>
      <dgm:spPr/>
      <dgm:t>
        <a:bodyPr/>
        <a:lstStyle/>
        <a:p>
          <a:pPr rtl="0"/>
          <a:r>
            <a:rPr lang="en-US" baseline="0" dirty="0" smtClean="0"/>
            <a:t>Results: Question Detection (Single features)</a:t>
          </a:r>
          <a:endParaRPr lang="en-US" dirty="0"/>
        </a:p>
      </dgm:t>
    </dgm:pt>
    <dgm:pt modelId="{38D1561F-DC80-49A5-BBF4-0E687F649014}" type="parTrans" cxnId="{7A25B31B-6507-464E-BF0D-77D55E132A2F}">
      <dgm:prSet/>
      <dgm:spPr/>
      <dgm:t>
        <a:bodyPr/>
        <a:lstStyle/>
        <a:p>
          <a:endParaRPr lang="en-US"/>
        </a:p>
      </dgm:t>
    </dgm:pt>
    <dgm:pt modelId="{1280FB33-023A-4FC5-9E7C-24460F10EE04}" type="sibTrans" cxnId="{7A25B31B-6507-464E-BF0D-77D55E132A2F}">
      <dgm:prSet/>
      <dgm:spPr/>
      <dgm:t>
        <a:bodyPr/>
        <a:lstStyle/>
        <a:p>
          <a:endParaRPr lang="en-US"/>
        </a:p>
      </dgm:t>
    </dgm:pt>
    <dgm:pt modelId="{A6996EAA-72FB-4D3F-8BEF-037604F6C196}" type="pres">
      <dgm:prSet presAssocID="{E0CD73CF-D93C-4A9B-9AA7-71729AA68A0B}" presName="linear" presStyleCnt="0">
        <dgm:presLayoutVars>
          <dgm:animLvl val="lvl"/>
          <dgm:resizeHandles val="exact"/>
        </dgm:presLayoutVars>
      </dgm:prSet>
      <dgm:spPr/>
      <dgm:t>
        <a:bodyPr/>
        <a:lstStyle/>
        <a:p>
          <a:endParaRPr lang="en-US"/>
        </a:p>
      </dgm:t>
    </dgm:pt>
    <dgm:pt modelId="{9967482D-D643-42CB-9654-CF8A2016369B}" type="pres">
      <dgm:prSet presAssocID="{8CB510E0-94CE-490C-BC37-8CA04D811645}" presName="parentText" presStyleLbl="node1" presStyleIdx="0" presStyleCnt="1">
        <dgm:presLayoutVars>
          <dgm:chMax val="0"/>
          <dgm:bulletEnabled val="1"/>
        </dgm:presLayoutVars>
      </dgm:prSet>
      <dgm:spPr/>
      <dgm:t>
        <a:bodyPr/>
        <a:lstStyle/>
        <a:p>
          <a:endParaRPr lang="en-US"/>
        </a:p>
      </dgm:t>
    </dgm:pt>
  </dgm:ptLst>
  <dgm:cxnLst>
    <dgm:cxn modelId="{CF97E51F-5F0C-4DFA-8FEE-5279B7A57BD1}" type="presOf" srcId="{E0CD73CF-D93C-4A9B-9AA7-71729AA68A0B}" destId="{A6996EAA-72FB-4D3F-8BEF-037604F6C196}" srcOrd="0" destOrd="0" presId="urn:microsoft.com/office/officeart/2005/8/layout/vList2"/>
    <dgm:cxn modelId="{7A25B31B-6507-464E-BF0D-77D55E132A2F}" srcId="{E0CD73CF-D93C-4A9B-9AA7-71729AA68A0B}" destId="{8CB510E0-94CE-490C-BC37-8CA04D811645}" srcOrd="0" destOrd="0" parTransId="{38D1561F-DC80-49A5-BBF4-0E687F649014}" sibTransId="{1280FB33-023A-4FC5-9E7C-24460F10EE04}"/>
    <dgm:cxn modelId="{FA7C0B8A-2685-44BB-A2BD-F550D8E40429}" type="presOf" srcId="{8CB510E0-94CE-490C-BC37-8CA04D811645}" destId="{9967482D-D643-42CB-9654-CF8A2016369B}" srcOrd="0" destOrd="0" presId="urn:microsoft.com/office/officeart/2005/8/layout/vList2"/>
    <dgm:cxn modelId="{76FAF6B9-0BA3-42F3-AD2B-25268141ED99}" type="presParOf" srcId="{A6996EAA-72FB-4D3F-8BEF-037604F6C196}" destId="{9967482D-D643-42CB-9654-CF8A201636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290F2F4-BBA8-43A0-BAFB-BE577F509B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FF48EC-5638-4BA0-90CC-BFF5E0D2E8ED}">
      <dgm:prSet/>
      <dgm:spPr/>
      <dgm:t>
        <a:bodyPr/>
        <a:lstStyle/>
        <a:p>
          <a:pPr rtl="0"/>
          <a:r>
            <a:rPr lang="en-US" baseline="0" dirty="0" smtClean="0"/>
            <a:t>Results: Question Detection (Combined features)</a:t>
          </a:r>
          <a:endParaRPr lang="en-US" dirty="0"/>
        </a:p>
      </dgm:t>
    </dgm:pt>
    <dgm:pt modelId="{364AB427-7A1B-447D-AC83-8B4B5626D1C2}" type="parTrans" cxnId="{368D51F2-8F4F-4ABD-ABF0-00595A0C1BB7}">
      <dgm:prSet/>
      <dgm:spPr/>
      <dgm:t>
        <a:bodyPr/>
        <a:lstStyle/>
        <a:p>
          <a:endParaRPr lang="en-US"/>
        </a:p>
      </dgm:t>
    </dgm:pt>
    <dgm:pt modelId="{2781E2C3-7E40-4551-A093-48AAFFD1EBEC}" type="sibTrans" cxnId="{368D51F2-8F4F-4ABD-ABF0-00595A0C1BB7}">
      <dgm:prSet/>
      <dgm:spPr/>
      <dgm:t>
        <a:bodyPr/>
        <a:lstStyle/>
        <a:p>
          <a:endParaRPr lang="en-US"/>
        </a:p>
      </dgm:t>
    </dgm:pt>
    <dgm:pt modelId="{1EC3D6CD-9535-4E38-AB0F-AF71DCB4DC7B}" type="pres">
      <dgm:prSet presAssocID="{F290F2F4-BBA8-43A0-BAFB-BE577F509B86}" presName="linear" presStyleCnt="0">
        <dgm:presLayoutVars>
          <dgm:animLvl val="lvl"/>
          <dgm:resizeHandles val="exact"/>
        </dgm:presLayoutVars>
      </dgm:prSet>
      <dgm:spPr/>
      <dgm:t>
        <a:bodyPr/>
        <a:lstStyle/>
        <a:p>
          <a:endParaRPr lang="en-US"/>
        </a:p>
      </dgm:t>
    </dgm:pt>
    <dgm:pt modelId="{8B2DB387-92A9-4974-B2C1-A0C79755CDF9}" type="pres">
      <dgm:prSet presAssocID="{33FF48EC-5638-4BA0-90CC-BFF5E0D2E8ED}" presName="parentText" presStyleLbl="node1" presStyleIdx="0" presStyleCnt="1">
        <dgm:presLayoutVars>
          <dgm:chMax val="0"/>
          <dgm:bulletEnabled val="1"/>
        </dgm:presLayoutVars>
      </dgm:prSet>
      <dgm:spPr/>
      <dgm:t>
        <a:bodyPr/>
        <a:lstStyle/>
        <a:p>
          <a:endParaRPr lang="en-US"/>
        </a:p>
      </dgm:t>
    </dgm:pt>
  </dgm:ptLst>
  <dgm:cxnLst>
    <dgm:cxn modelId="{52AFF164-FE50-423B-80EA-58A08DA19E4D}" type="presOf" srcId="{33FF48EC-5638-4BA0-90CC-BFF5E0D2E8ED}" destId="{8B2DB387-92A9-4974-B2C1-A0C79755CDF9}" srcOrd="0" destOrd="0" presId="urn:microsoft.com/office/officeart/2005/8/layout/vList2"/>
    <dgm:cxn modelId="{368D51F2-8F4F-4ABD-ABF0-00595A0C1BB7}" srcId="{F290F2F4-BBA8-43A0-BAFB-BE577F509B86}" destId="{33FF48EC-5638-4BA0-90CC-BFF5E0D2E8ED}" srcOrd="0" destOrd="0" parTransId="{364AB427-7A1B-447D-AC83-8B4B5626D1C2}" sibTransId="{2781E2C3-7E40-4551-A093-48AAFFD1EBEC}"/>
    <dgm:cxn modelId="{4992AD4C-0335-48EC-B069-53ABA5146802}" type="presOf" srcId="{F290F2F4-BBA8-43A0-BAFB-BE577F509B86}" destId="{1EC3D6CD-9535-4E38-AB0F-AF71DCB4DC7B}" srcOrd="0" destOrd="0" presId="urn:microsoft.com/office/officeart/2005/8/layout/vList2"/>
    <dgm:cxn modelId="{0862417A-2979-4E7C-B6FD-8B21BB5715D4}" type="presParOf" srcId="{1EC3D6CD-9535-4E38-AB0F-AF71DCB4DC7B}" destId="{8B2DB387-92A9-4974-B2C1-A0C79755CD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09813BA-6D3A-4249-955B-3127F1FC5F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AA4CA6-8B38-4585-A2F8-DA54D5A09C2A}">
      <dgm:prSet/>
      <dgm:spPr/>
      <dgm:t>
        <a:bodyPr/>
        <a:lstStyle/>
        <a:p>
          <a:pPr rtl="0"/>
          <a:r>
            <a:rPr lang="en-US" baseline="0" dirty="0" smtClean="0"/>
            <a:t>Results: Answer Detection (Combined features)</a:t>
          </a:r>
          <a:endParaRPr lang="en-US" dirty="0"/>
        </a:p>
      </dgm:t>
    </dgm:pt>
    <dgm:pt modelId="{1EF402A5-1BDB-4F23-AE49-6D2F94172D2A}" type="parTrans" cxnId="{971852EA-30F1-4C6C-B651-ADAC27A3830A}">
      <dgm:prSet/>
      <dgm:spPr/>
      <dgm:t>
        <a:bodyPr/>
        <a:lstStyle/>
        <a:p>
          <a:endParaRPr lang="en-US"/>
        </a:p>
      </dgm:t>
    </dgm:pt>
    <dgm:pt modelId="{C3AF58CA-BD6C-4244-8DE8-250522B766FA}" type="sibTrans" cxnId="{971852EA-30F1-4C6C-B651-ADAC27A3830A}">
      <dgm:prSet/>
      <dgm:spPr/>
      <dgm:t>
        <a:bodyPr/>
        <a:lstStyle/>
        <a:p>
          <a:endParaRPr lang="en-US"/>
        </a:p>
      </dgm:t>
    </dgm:pt>
    <dgm:pt modelId="{B9D61A03-FE64-461B-AB04-7602109E59C4}" type="pres">
      <dgm:prSet presAssocID="{C09813BA-6D3A-4249-955B-3127F1FC5F12}" presName="linear" presStyleCnt="0">
        <dgm:presLayoutVars>
          <dgm:animLvl val="lvl"/>
          <dgm:resizeHandles val="exact"/>
        </dgm:presLayoutVars>
      </dgm:prSet>
      <dgm:spPr/>
      <dgm:t>
        <a:bodyPr/>
        <a:lstStyle/>
        <a:p>
          <a:endParaRPr lang="en-US"/>
        </a:p>
      </dgm:t>
    </dgm:pt>
    <dgm:pt modelId="{67666746-5678-4687-BCA2-C9C136E0F707}" type="pres">
      <dgm:prSet presAssocID="{0FAA4CA6-8B38-4585-A2F8-DA54D5A09C2A}" presName="parentText" presStyleLbl="node1" presStyleIdx="0" presStyleCnt="1">
        <dgm:presLayoutVars>
          <dgm:chMax val="0"/>
          <dgm:bulletEnabled val="1"/>
        </dgm:presLayoutVars>
      </dgm:prSet>
      <dgm:spPr/>
      <dgm:t>
        <a:bodyPr/>
        <a:lstStyle/>
        <a:p>
          <a:endParaRPr lang="en-US"/>
        </a:p>
      </dgm:t>
    </dgm:pt>
  </dgm:ptLst>
  <dgm:cxnLst>
    <dgm:cxn modelId="{A03E6D3B-DF60-4A23-A5B8-D1EFC5C462FD}" type="presOf" srcId="{0FAA4CA6-8B38-4585-A2F8-DA54D5A09C2A}" destId="{67666746-5678-4687-BCA2-C9C136E0F707}" srcOrd="0" destOrd="0" presId="urn:microsoft.com/office/officeart/2005/8/layout/vList2"/>
    <dgm:cxn modelId="{971852EA-30F1-4C6C-B651-ADAC27A3830A}" srcId="{C09813BA-6D3A-4249-955B-3127F1FC5F12}" destId="{0FAA4CA6-8B38-4585-A2F8-DA54D5A09C2A}" srcOrd="0" destOrd="0" parTransId="{1EF402A5-1BDB-4F23-AE49-6D2F94172D2A}" sibTransId="{C3AF58CA-BD6C-4244-8DE8-250522B766FA}"/>
    <dgm:cxn modelId="{36F19C70-1CE5-4E63-A30C-DA351A112765}" type="presOf" srcId="{C09813BA-6D3A-4249-955B-3127F1FC5F12}" destId="{B9D61A03-FE64-461B-AB04-7602109E59C4}" srcOrd="0" destOrd="0" presId="urn:microsoft.com/office/officeart/2005/8/layout/vList2"/>
    <dgm:cxn modelId="{BE6C4B91-7FD3-4B1D-BF7E-2DC873D67B17}" type="presParOf" srcId="{B9D61A03-FE64-461B-AB04-7602109E59C4}" destId="{67666746-5678-4687-BCA2-C9C136E0F70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CB31F3-5662-4B33-B865-1523D0406F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DF9734-A377-4E14-9B75-D3AB88EF99BA}">
      <dgm:prSet/>
      <dgm:spPr/>
      <dgm:t>
        <a:bodyPr/>
        <a:lstStyle/>
        <a:p>
          <a:pPr rtl="0"/>
          <a:r>
            <a:rPr lang="en-US" baseline="0" smtClean="0"/>
            <a:t>Online Forum</a:t>
          </a:r>
          <a:endParaRPr lang="en-US"/>
        </a:p>
      </dgm:t>
    </dgm:pt>
    <dgm:pt modelId="{57E9765D-FF71-45F3-9497-2D4A5D405B36}" type="parTrans" cxnId="{5E374E7C-0217-450E-AB9A-8A66FB0DB7D5}">
      <dgm:prSet/>
      <dgm:spPr/>
      <dgm:t>
        <a:bodyPr/>
        <a:lstStyle/>
        <a:p>
          <a:endParaRPr lang="en-US"/>
        </a:p>
      </dgm:t>
    </dgm:pt>
    <dgm:pt modelId="{22AAD65F-7894-4E90-8741-DD7821D6DD21}" type="sibTrans" cxnId="{5E374E7C-0217-450E-AB9A-8A66FB0DB7D5}">
      <dgm:prSet/>
      <dgm:spPr/>
      <dgm:t>
        <a:bodyPr/>
        <a:lstStyle/>
        <a:p>
          <a:endParaRPr lang="en-US"/>
        </a:p>
      </dgm:t>
    </dgm:pt>
    <dgm:pt modelId="{BB689F79-92DB-4BDC-8097-55D73D247C52}" type="pres">
      <dgm:prSet presAssocID="{2ACB31F3-5662-4B33-B865-1523D0406FF8}" presName="linear" presStyleCnt="0">
        <dgm:presLayoutVars>
          <dgm:animLvl val="lvl"/>
          <dgm:resizeHandles val="exact"/>
        </dgm:presLayoutVars>
      </dgm:prSet>
      <dgm:spPr/>
      <dgm:t>
        <a:bodyPr/>
        <a:lstStyle/>
        <a:p>
          <a:endParaRPr lang="en-US"/>
        </a:p>
      </dgm:t>
    </dgm:pt>
    <dgm:pt modelId="{7B49BB4F-0F9B-4FD6-B12C-C46FAAA4B011}" type="pres">
      <dgm:prSet presAssocID="{BBDF9734-A377-4E14-9B75-D3AB88EF99BA}" presName="parentText" presStyleLbl="node1" presStyleIdx="0" presStyleCnt="1">
        <dgm:presLayoutVars>
          <dgm:chMax val="0"/>
          <dgm:bulletEnabled val="1"/>
        </dgm:presLayoutVars>
      </dgm:prSet>
      <dgm:spPr/>
      <dgm:t>
        <a:bodyPr/>
        <a:lstStyle/>
        <a:p>
          <a:endParaRPr lang="en-US"/>
        </a:p>
      </dgm:t>
    </dgm:pt>
  </dgm:ptLst>
  <dgm:cxnLst>
    <dgm:cxn modelId="{60E40DBD-AEF0-4894-B03D-C85F930D1136}" type="presOf" srcId="{2ACB31F3-5662-4B33-B865-1523D0406FF8}" destId="{BB689F79-92DB-4BDC-8097-55D73D247C52}" srcOrd="0" destOrd="0" presId="urn:microsoft.com/office/officeart/2005/8/layout/vList2"/>
    <dgm:cxn modelId="{5E374E7C-0217-450E-AB9A-8A66FB0DB7D5}" srcId="{2ACB31F3-5662-4B33-B865-1523D0406FF8}" destId="{BBDF9734-A377-4E14-9B75-D3AB88EF99BA}" srcOrd="0" destOrd="0" parTransId="{57E9765D-FF71-45F3-9497-2D4A5D405B36}" sibTransId="{22AAD65F-7894-4E90-8741-DD7821D6DD21}"/>
    <dgm:cxn modelId="{83EC0E64-67B4-44A5-821B-527C82C63A43}" type="presOf" srcId="{BBDF9734-A377-4E14-9B75-D3AB88EF99BA}" destId="{7B49BB4F-0F9B-4FD6-B12C-C46FAAA4B011}" srcOrd="0" destOrd="0" presId="urn:microsoft.com/office/officeart/2005/8/layout/vList2"/>
    <dgm:cxn modelId="{DAA8D647-5FA0-4BC7-8791-A77A1BBE9BCA}" type="presParOf" srcId="{BB689F79-92DB-4BDC-8097-55D73D247C52}" destId="{7B49BB4F-0F9B-4FD6-B12C-C46FAAA4B0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746ABAC-BE31-47E5-8F57-32CCE61723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79CB66-E80F-4861-88ED-BCF3F830F2FD}">
      <dgm:prSet/>
      <dgm:spPr/>
      <dgm:t>
        <a:bodyPr/>
        <a:lstStyle/>
        <a:p>
          <a:pPr rtl="0"/>
          <a:r>
            <a:rPr lang="en-US" baseline="0" smtClean="0"/>
            <a:t>Why does the 2</a:t>
          </a:r>
          <a:r>
            <a:rPr lang="en-US" baseline="30000" smtClean="0"/>
            <a:t>nd</a:t>
          </a:r>
          <a:r>
            <a:rPr lang="en-US" baseline="0" smtClean="0"/>
            <a:t> paper cite the 1</a:t>
          </a:r>
          <a:r>
            <a:rPr lang="en-US" baseline="30000" smtClean="0"/>
            <a:t>st</a:t>
          </a:r>
          <a:r>
            <a:rPr lang="en-US" baseline="0" smtClean="0"/>
            <a:t>?</a:t>
          </a:r>
          <a:endParaRPr lang="en-US"/>
        </a:p>
      </dgm:t>
    </dgm:pt>
    <dgm:pt modelId="{F1AFAA45-C725-4AA8-9E76-92C94EA40B21}" type="parTrans" cxnId="{48D46AB0-CD80-4C87-B71D-2453C685AC51}">
      <dgm:prSet/>
      <dgm:spPr/>
      <dgm:t>
        <a:bodyPr/>
        <a:lstStyle/>
        <a:p>
          <a:endParaRPr lang="en-US"/>
        </a:p>
      </dgm:t>
    </dgm:pt>
    <dgm:pt modelId="{58D1668A-5FA5-43A1-B95B-0291300591BD}" type="sibTrans" cxnId="{48D46AB0-CD80-4C87-B71D-2453C685AC51}">
      <dgm:prSet/>
      <dgm:spPr/>
      <dgm:t>
        <a:bodyPr/>
        <a:lstStyle/>
        <a:p>
          <a:endParaRPr lang="en-US"/>
        </a:p>
      </dgm:t>
    </dgm:pt>
    <dgm:pt modelId="{3A616AC9-0AF0-4F30-A65E-D356C017900C}" type="pres">
      <dgm:prSet presAssocID="{9746ABAC-BE31-47E5-8F57-32CCE61723D9}" presName="linear" presStyleCnt="0">
        <dgm:presLayoutVars>
          <dgm:animLvl val="lvl"/>
          <dgm:resizeHandles val="exact"/>
        </dgm:presLayoutVars>
      </dgm:prSet>
      <dgm:spPr/>
    </dgm:pt>
    <dgm:pt modelId="{77D07D1B-2F86-4EEA-983B-38CDADE92D7D}" type="pres">
      <dgm:prSet presAssocID="{B679CB66-E80F-4861-88ED-BCF3F830F2FD}" presName="parentText" presStyleLbl="node1" presStyleIdx="0" presStyleCnt="1">
        <dgm:presLayoutVars>
          <dgm:chMax val="0"/>
          <dgm:bulletEnabled val="1"/>
        </dgm:presLayoutVars>
      </dgm:prSet>
      <dgm:spPr/>
    </dgm:pt>
  </dgm:ptLst>
  <dgm:cxnLst>
    <dgm:cxn modelId="{321E7E3A-DB18-40C5-B1B9-C14044E03FB6}" type="presOf" srcId="{9746ABAC-BE31-47E5-8F57-32CCE61723D9}" destId="{3A616AC9-0AF0-4F30-A65E-D356C017900C}" srcOrd="0" destOrd="0" presId="urn:microsoft.com/office/officeart/2005/8/layout/vList2"/>
    <dgm:cxn modelId="{41A49000-019C-4C7A-B768-56C888A7DA1F}" type="presOf" srcId="{B679CB66-E80F-4861-88ED-BCF3F830F2FD}" destId="{77D07D1B-2F86-4EEA-983B-38CDADE92D7D}" srcOrd="0" destOrd="0" presId="urn:microsoft.com/office/officeart/2005/8/layout/vList2"/>
    <dgm:cxn modelId="{48D46AB0-CD80-4C87-B71D-2453C685AC51}" srcId="{9746ABAC-BE31-47E5-8F57-32CCE61723D9}" destId="{B679CB66-E80F-4861-88ED-BCF3F830F2FD}" srcOrd="0" destOrd="0" parTransId="{F1AFAA45-C725-4AA8-9E76-92C94EA40B21}" sibTransId="{58D1668A-5FA5-43A1-B95B-0291300591BD}"/>
    <dgm:cxn modelId="{D7D59024-D119-4B00-8F4F-7FB10F9D2176}" type="presParOf" srcId="{3A616AC9-0AF0-4F30-A65E-D356C017900C}" destId="{77D07D1B-2F86-4EEA-983B-38CDADE92D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BBDBE3-264B-46A7-90F0-1B84BCA42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6F6D65-E37B-437B-A400-0E225EB1205D}">
      <dgm:prSet/>
      <dgm:spPr/>
      <dgm:t>
        <a:bodyPr/>
        <a:lstStyle/>
        <a:p>
          <a:pPr rtl="0"/>
          <a:r>
            <a:rPr lang="en-US" baseline="0" smtClean="0"/>
            <a:t>Applications of Forum Mining</a:t>
          </a:r>
          <a:endParaRPr lang="en-US"/>
        </a:p>
      </dgm:t>
    </dgm:pt>
    <dgm:pt modelId="{BC1CD0E6-B047-40E1-8A22-41E5C677A6F6}" type="parTrans" cxnId="{0818484B-ABE2-4C24-A537-144C0E9575FA}">
      <dgm:prSet/>
      <dgm:spPr/>
      <dgm:t>
        <a:bodyPr/>
        <a:lstStyle/>
        <a:p>
          <a:endParaRPr lang="en-US"/>
        </a:p>
      </dgm:t>
    </dgm:pt>
    <dgm:pt modelId="{0EA29CB3-E343-4B44-B57A-469603362237}" type="sibTrans" cxnId="{0818484B-ABE2-4C24-A537-144C0E9575FA}">
      <dgm:prSet/>
      <dgm:spPr/>
      <dgm:t>
        <a:bodyPr/>
        <a:lstStyle/>
        <a:p>
          <a:endParaRPr lang="en-US"/>
        </a:p>
      </dgm:t>
    </dgm:pt>
    <dgm:pt modelId="{E62840B0-5950-4F89-9C30-E29C9F303C1B}" type="pres">
      <dgm:prSet presAssocID="{B6BBDBE3-264B-46A7-90F0-1B84BCA420D7}" presName="linear" presStyleCnt="0">
        <dgm:presLayoutVars>
          <dgm:animLvl val="lvl"/>
          <dgm:resizeHandles val="exact"/>
        </dgm:presLayoutVars>
      </dgm:prSet>
      <dgm:spPr/>
      <dgm:t>
        <a:bodyPr/>
        <a:lstStyle/>
        <a:p>
          <a:endParaRPr lang="en-US"/>
        </a:p>
      </dgm:t>
    </dgm:pt>
    <dgm:pt modelId="{939F85C7-94F1-461A-90F9-86DE4DCE3D78}" type="pres">
      <dgm:prSet presAssocID="{666F6D65-E37B-437B-A400-0E225EB1205D}" presName="parentText" presStyleLbl="node1" presStyleIdx="0" presStyleCnt="1">
        <dgm:presLayoutVars>
          <dgm:chMax val="0"/>
          <dgm:bulletEnabled val="1"/>
        </dgm:presLayoutVars>
      </dgm:prSet>
      <dgm:spPr/>
      <dgm:t>
        <a:bodyPr/>
        <a:lstStyle/>
        <a:p>
          <a:endParaRPr lang="en-US"/>
        </a:p>
      </dgm:t>
    </dgm:pt>
  </dgm:ptLst>
  <dgm:cxnLst>
    <dgm:cxn modelId="{CA02F44E-CDC0-41DC-A720-73DE03BCAD14}" type="presOf" srcId="{B6BBDBE3-264B-46A7-90F0-1B84BCA420D7}" destId="{E62840B0-5950-4F89-9C30-E29C9F303C1B}" srcOrd="0" destOrd="0" presId="urn:microsoft.com/office/officeart/2005/8/layout/vList2"/>
    <dgm:cxn modelId="{0818484B-ABE2-4C24-A537-144C0E9575FA}" srcId="{B6BBDBE3-264B-46A7-90F0-1B84BCA420D7}" destId="{666F6D65-E37B-437B-A400-0E225EB1205D}" srcOrd="0" destOrd="0" parTransId="{BC1CD0E6-B047-40E1-8A22-41E5C677A6F6}" sibTransId="{0EA29CB3-E343-4B44-B57A-469603362237}"/>
    <dgm:cxn modelId="{7DEC4C7F-F55C-4727-98DA-2B5298D715C0}" type="presOf" srcId="{666F6D65-E37B-437B-A400-0E225EB1205D}" destId="{939F85C7-94F1-461A-90F9-86DE4DCE3D78}" srcOrd="0" destOrd="0" presId="urn:microsoft.com/office/officeart/2005/8/layout/vList2"/>
    <dgm:cxn modelId="{B84C6F40-6987-4AA9-A0F4-FBFC1778BE2B}" type="presParOf" srcId="{E62840B0-5950-4F89-9C30-E29C9F303C1B}" destId="{939F85C7-94F1-461A-90F9-86DE4DCE3D7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ACD8C0-2075-4F49-A263-9E9F95F449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1D2AE1-1315-4D76-B469-BD2449999B40}">
      <dgm:prSet/>
      <dgm:spPr/>
      <dgm:t>
        <a:bodyPr/>
        <a:lstStyle/>
        <a:p>
          <a:pPr rtl="0"/>
          <a:r>
            <a:rPr lang="en-US" dirty="0" smtClean="0"/>
            <a:t>Challenge</a:t>
          </a:r>
          <a:endParaRPr lang="en-US" dirty="0"/>
        </a:p>
      </dgm:t>
    </dgm:pt>
    <dgm:pt modelId="{5DB88987-2DE3-49DD-BCE9-82FF5CD941C8}" type="parTrans" cxnId="{E2CE6B03-0CC8-4562-90FB-8D7FBDAD9EA6}">
      <dgm:prSet/>
      <dgm:spPr/>
      <dgm:t>
        <a:bodyPr/>
        <a:lstStyle/>
        <a:p>
          <a:endParaRPr lang="en-US"/>
        </a:p>
      </dgm:t>
    </dgm:pt>
    <dgm:pt modelId="{D0864658-D298-496C-82F2-163CE09AE878}" type="sibTrans" cxnId="{E2CE6B03-0CC8-4562-90FB-8D7FBDAD9EA6}">
      <dgm:prSet/>
      <dgm:spPr/>
      <dgm:t>
        <a:bodyPr/>
        <a:lstStyle/>
        <a:p>
          <a:endParaRPr lang="en-US"/>
        </a:p>
      </dgm:t>
    </dgm:pt>
    <dgm:pt modelId="{0520FECD-435A-4FC1-A3E1-0E268E536C7B}" type="pres">
      <dgm:prSet presAssocID="{91ACD8C0-2075-4F49-A263-9E9F95F449A1}" presName="linear" presStyleCnt="0">
        <dgm:presLayoutVars>
          <dgm:animLvl val="lvl"/>
          <dgm:resizeHandles val="exact"/>
        </dgm:presLayoutVars>
      </dgm:prSet>
      <dgm:spPr/>
      <dgm:t>
        <a:bodyPr/>
        <a:lstStyle/>
        <a:p>
          <a:endParaRPr lang="en-US"/>
        </a:p>
      </dgm:t>
    </dgm:pt>
    <dgm:pt modelId="{F31A691A-8B97-42FC-BC06-C16572BA7C54}" type="pres">
      <dgm:prSet presAssocID="{E51D2AE1-1315-4D76-B469-BD2449999B40}" presName="parentText" presStyleLbl="node1" presStyleIdx="0" presStyleCnt="1">
        <dgm:presLayoutVars>
          <dgm:chMax val="0"/>
          <dgm:bulletEnabled val="1"/>
        </dgm:presLayoutVars>
      </dgm:prSet>
      <dgm:spPr/>
      <dgm:t>
        <a:bodyPr/>
        <a:lstStyle/>
        <a:p>
          <a:endParaRPr lang="en-US"/>
        </a:p>
      </dgm:t>
    </dgm:pt>
  </dgm:ptLst>
  <dgm:cxnLst>
    <dgm:cxn modelId="{5651DD7B-A40A-45F4-919C-CCFEEC759B26}" type="presOf" srcId="{91ACD8C0-2075-4F49-A263-9E9F95F449A1}" destId="{0520FECD-435A-4FC1-A3E1-0E268E536C7B}" srcOrd="0" destOrd="0" presId="urn:microsoft.com/office/officeart/2005/8/layout/vList2"/>
    <dgm:cxn modelId="{E2CE6B03-0CC8-4562-90FB-8D7FBDAD9EA6}" srcId="{91ACD8C0-2075-4F49-A263-9E9F95F449A1}" destId="{E51D2AE1-1315-4D76-B469-BD2449999B40}" srcOrd="0" destOrd="0" parTransId="{5DB88987-2DE3-49DD-BCE9-82FF5CD941C8}" sibTransId="{D0864658-D298-496C-82F2-163CE09AE878}"/>
    <dgm:cxn modelId="{E6ADD481-B3F2-479E-A1E7-B5DB9A705043}" type="presOf" srcId="{E51D2AE1-1315-4D76-B469-BD2449999B40}" destId="{F31A691A-8B97-42FC-BC06-C16572BA7C54}" srcOrd="0" destOrd="0" presId="urn:microsoft.com/office/officeart/2005/8/layout/vList2"/>
    <dgm:cxn modelId="{A480E102-1028-452C-8E1E-57A7B6CA5BB2}" type="presParOf" srcId="{0520FECD-435A-4FC1-A3E1-0E268E536C7B}" destId="{F31A691A-8B97-42FC-BC06-C16572BA7C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869BB5-0FAD-4834-A10A-16723FEA1E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52FC81-AC59-453F-9B3E-0E327250FE37}">
      <dgm:prSet/>
      <dgm:spPr/>
      <dgm:t>
        <a:bodyPr/>
        <a:lstStyle/>
        <a:p>
          <a:pPr rtl="0"/>
          <a:r>
            <a:rPr lang="en-US" baseline="0" smtClean="0"/>
            <a:t>Question Detection</a:t>
          </a:r>
          <a:endParaRPr lang="en-US"/>
        </a:p>
      </dgm:t>
    </dgm:pt>
    <dgm:pt modelId="{FBD878B8-329B-4F47-A93C-F49958D3830B}" type="parTrans" cxnId="{AE159488-90AB-466B-88B7-0C70E1593077}">
      <dgm:prSet/>
      <dgm:spPr/>
      <dgm:t>
        <a:bodyPr/>
        <a:lstStyle/>
        <a:p>
          <a:endParaRPr lang="en-US"/>
        </a:p>
      </dgm:t>
    </dgm:pt>
    <dgm:pt modelId="{9475AC84-3986-4C09-B3C7-62399C45B6C2}" type="sibTrans" cxnId="{AE159488-90AB-466B-88B7-0C70E1593077}">
      <dgm:prSet/>
      <dgm:spPr/>
      <dgm:t>
        <a:bodyPr/>
        <a:lstStyle/>
        <a:p>
          <a:endParaRPr lang="en-US"/>
        </a:p>
      </dgm:t>
    </dgm:pt>
    <dgm:pt modelId="{C176FF75-0B97-4EC7-A731-714F6BBF9DB5}" type="pres">
      <dgm:prSet presAssocID="{00869BB5-0FAD-4834-A10A-16723FEA1E10}" presName="linear" presStyleCnt="0">
        <dgm:presLayoutVars>
          <dgm:animLvl val="lvl"/>
          <dgm:resizeHandles val="exact"/>
        </dgm:presLayoutVars>
      </dgm:prSet>
      <dgm:spPr/>
      <dgm:t>
        <a:bodyPr/>
        <a:lstStyle/>
        <a:p>
          <a:endParaRPr lang="en-US"/>
        </a:p>
      </dgm:t>
    </dgm:pt>
    <dgm:pt modelId="{2BC7B33E-0609-4055-8BB9-2CF1EC5A2317}" type="pres">
      <dgm:prSet presAssocID="{E652FC81-AC59-453F-9B3E-0E327250FE37}" presName="parentText" presStyleLbl="node1" presStyleIdx="0" presStyleCnt="1">
        <dgm:presLayoutVars>
          <dgm:chMax val="0"/>
          <dgm:bulletEnabled val="1"/>
        </dgm:presLayoutVars>
      </dgm:prSet>
      <dgm:spPr/>
      <dgm:t>
        <a:bodyPr/>
        <a:lstStyle/>
        <a:p>
          <a:endParaRPr lang="en-US"/>
        </a:p>
      </dgm:t>
    </dgm:pt>
  </dgm:ptLst>
  <dgm:cxnLst>
    <dgm:cxn modelId="{FA32ACBB-5D96-4564-A138-702573CE3679}" type="presOf" srcId="{E652FC81-AC59-453F-9B3E-0E327250FE37}" destId="{2BC7B33E-0609-4055-8BB9-2CF1EC5A2317}" srcOrd="0" destOrd="0" presId="urn:microsoft.com/office/officeart/2005/8/layout/vList2"/>
    <dgm:cxn modelId="{D94B289B-FAB3-42A8-A303-AD6AADEEF2BC}" type="presOf" srcId="{00869BB5-0FAD-4834-A10A-16723FEA1E10}" destId="{C176FF75-0B97-4EC7-A731-714F6BBF9DB5}" srcOrd="0" destOrd="0" presId="urn:microsoft.com/office/officeart/2005/8/layout/vList2"/>
    <dgm:cxn modelId="{AE159488-90AB-466B-88B7-0C70E1593077}" srcId="{00869BB5-0FAD-4834-A10A-16723FEA1E10}" destId="{E652FC81-AC59-453F-9B3E-0E327250FE37}" srcOrd="0" destOrd="0" parTransId="{FBD878B8-329B-4F47-A93C-F49958D3830B}" sibTransId="{9475AC84-3986-4C09-B3C7-62399C45B6C2}"/>
    <dgm:cxn modelId="{C1477EA8-50C3-44CB-BFC2-E51CCD5A5702}" type="presParOf" srcId="{C176FF75-0B97-4EC7-A731-714F6BBF9DB5}" destId="{2BC7B33E-0609-4055-8BB9-2CF1EC5A23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6C3AAA-BED9-4D07-906B-539F3FC171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A21996-344D-4406-8B1F-C0976A9FF69B}">
      <dgm:prSet/>
      <dgm:spPr/>
      <dgm:t>
        <a:bodyPr/>
        <a:lstStyle/>
        <a:p>
          <a:pPr rtl="0"/>
          <a:r>
            <a:rPr lang="en-US" baseline="0" dirty="0" smtClean="0"/>
            <a:t>Labeled Sequential Patterns (LSPs)</a:t>
          </a:r>
          <a:endParaRPr lang="en-US" dirty="0"/>
        </a:p>
      </dgm:t>
    </dgm:pt>
    <dgm:pt modelId="{46D6B14D-E228-49F3-9DD2-3D26C65490B2}" type="parTrans" cxnId="{F67795E7-373E-40E4-9CE4-75D039D1FACE}">
      <dgm:prSet/>
      <dgm:spPr/>
      <dgm:t>
        <a:bodyPr/>
        <a:lstStyle/>
        <a:p>
          <a:endParaRPr lang="en-US"/>
        </a:p>
      </dgm:t>
    </dgm:pt>
    <dgm:pt modelId="{9D4DC688-80D6-4A65-A14A-DF2093A4DBF8}" type="sibTrans" cxnId="{F67795E7-373E-40E4-9CE4-75D039D1FACE}">
      <dgm:prSet/>
      <dgm:spPr/>
      <dgm:t>
        <a:bodyPr/>
        <a:lstStyle/>
        <a:p>
          <a:endParaRPr lang="en-US"/>
        </a:p>
      </dgm:t>
    </dgm:pt>
    <dgm:pt modelId="{C7EB3063-EC92-4A46-9826-54D22D22A223}" type="pres">
      <dgm:prSet presAssocID="{7B6C3AAA-BED9-4D07-906B-539F3FC17153}" presName="linear" presStyleCnt="0">
        <dgm:presLayoutVars>
          <dgm:animLvl val="lvl"/>
          <dgm:resizeHandles val="exact"/>
        </dgm:presLayoutVars>
      </dgm:prSet>
      <dgm:spPr/>
      <dgm:t>
        <a:bodyPr/>
        <a:lstStyle/>
        <a:p>
          <a:endParaRPr lang="en-US"/>
        </a:p>
      </dgm:t>
    </dgm:pt>
    <dgm:pt modelId="{B7F9E3E1-2C45-43B2-8FF7-B5029A42FB7D}" type="pres">
      <dgm:prSet presAssocID="{3EA21996-344D-4406-8B1F-C0976A9FF69B}" presName="parentText" presStyleLbl="node1" presStyleIdx="0" presStyleCnt="1" custScaleY="112526">
        <dgm:presLayoutVars>
          <dgm:chMax val="0"/>
          <dgm:bulletEnabled val="1"/>
        </dgm:presLayoutVars>
      </dgm:prSet>
      <dgm:spPr/>
      <dgm:t>
        <a:bodyPr/>
        <a:lstStyle/>
        <a:p>
          <a:endParaRPr lang="en-US"/>
        </a:p>
      </dgm:t>
    </dgm:pt>
  </dgm:ptLst>
  <dgm:cxnLst>
    <dgm:cxn modelId="{667C6152-7483-4557-ABD9-43BE907E088E}" type="presOf" srcId="{7B6C3AAA-BED9-4D07-906B-539F3FC17153}" destId="{C7EB3063-EC92-4A46-9826-54D22D22A223}" srcOrd="0" destOrd="0" presId="urn:microsoft.com/office/officeart/2005/8/layout/vList2"/>
    <dgm:cxn modelId="{F67795E7-373E-40E4-9CE4-75D039D1FACE}" srcId="{7B6C3AAA-BED9-4D07-906B-539F3FC17153}" destId="{3EA21996-344D-4406-8B1F-C0976A9FF69B}" srcOrd="0" destOrd="0" parTransId="{46D6B14D-E228-49F3-9DD2-3D26C65490B2}" sibTransId="{9D4DC688-80D6-4A65-A14A-DF2093A4DBF8}"/>
    <dgm:cxn modelId="{8C3DE2FC-D292-492E-9D08-91C412BCEE3C}" type="presOf" srcId="{3EA21996-344D-4406-8B1F-C0976A9FF69B}" destId="{B7F9E3E1-2C45-43B2-8FF7-B5029A42FB7D}" srcOrd="0" destOrd="0" presId="urn:microsoft.com/office/officeart/2005/8/layout/vList2"/>
    <dgm:cxn modelId="{FA2732B1-070F-4CC6-9D33-AC71D0A19071}" type="presParOf" srcId="{C7EB3063-EC92-4A46-9826-54D22D22A223}" destId="{B7F9E3E1-2C45-43B2-8FF7-B5029A42FB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989B9A-E062-4ED1-9F8D-34465558E6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C552A4-B6B4-49D8-A2E2-BA08AB5E3639}">
      <dgm:prSet/>
      <dgm:spPr/>
      <dgm:t>
        <a:bodyPr/>
        <a:lstStyle/>
        <a:p>
          <a:pPr rtl="0"/>
          <a:r>
            <a:rPr lang="en-US" baseline="0" smtClean="0"/>
            <a:t>Approach</a:t>
          </a:r>
          <a:endParaRPr lang="en-US"/>
        </a:p>
      </dgm:t>
    </dgm:pt>
    <dgm:pt modelId="{65745D78-E0DC-4012-9C8C-F1BAACDB9D37}" type="parTrans" cxnId="{4A44EE13-DBD0-4936-9C7C-4CEE7D254BCD}">
      <dgm:prSet/>
      <dgm:spPr/>
      <dgm:t>
        <a:bodyPr/>
        <a:lstStyle/>
        <a:p>
          <a:endParaRPr lang="en-US"/>
        </a:p>
      </dgm:t>
    </dgm:pt>
    <dgm:pt modelId="{0284D4FB-7C55-4E53-8179-C657E1012CC4}" type="sibTrans" cxnId="{4A44EE13-DBD0-4936-9C7C-4CEE7D254BCD}">
      <dgm:prSet/>
      <dgm:spPr/>
      <dgm:t>
        <a:bodyPr/>
        <a:lstStyle/>
        <a:p>
          <a:endParaRPr lang="en-US"/>
        </a:p>
      </dgm:t>
    </dgm:pt>
    <dgm:pt modelId="{EB1C746F-E9BF-447F-BE44-79F855E7B596}" type="pres">
      <dgm:prSet presAssocID="{07989B9A-E062-4ED1-9F8D-34465558E66B}" presName="linear" presStyleCnt="0">
        <dgm:presLayoutVars>
          <dgm:animLvl val="lvl"/>
          <dgm:resizeHandles val="exact"/>
        </dgm:presLayoutVars>
      </dgm:prSet>
      <dgm:spPr/>
      <dgm:t>
        <a:bodyPr/>
        <a:lstStyle/>
        <a:p>
          <a:endParaRPr lang="en-US"/>
        </a:p>
      </dgm:t>
    </dgm:pt>
    <dgm:pt modelId="{F204FD4E-CE0C-45E5-A91E-976A2107A8B9}" type="pres">
      <dgm:prSet presAssocID="{69C552A4-B6B4-49D8-A2E2-BA08AB5E3639}" presName="parentText" presStyleLbl="node1" presStyleIdx="0" presStyleCnt="1">
        <dgm:presLayoutVars>
          <dgm:chMax val="0"/>
          <dgm:bulletEnabled val="1"/>
        </dgm:presLayoutVars>
      </dgm:prSet>
      <dgm:spPr/>
      <dgm:t>
        <a:bodyPr/>
        <a:lstStyle/>
        <a:p>
          <a:endParaRPr lang="en-US"/>
        </a:p>
      </dgm:t>
    </dgm:pt>
  </dgm:ptLst>
  <dgm:cxnLst>
    <dgm:cxn modelId="{8C95AA9D-3859-4206-8EE3-209B73CFD0A0}" type="presOf" srcId="{69C552A4-B6B4-49D8-A2E2-BA08AB5E3639}" destId="{F204FD4E-CE0C-45E5-A91E-976A2107A8B9}" srcOrd="0" destOrd="0" presId="urn:microsoft.com/office/officeart/2005/8/layout/vList2"/>
    <dgm:cxn modelId="{4A44EE13-DBD0-4936-9C7C-4CEE7D254BCD}" srcId="{07989B9A-E062-4ED1-9F8D-34465558E66B}" destId="{69C552A4-B6B4-49D8-A2E2-BA08AB5E3639}" srcOrd="0" destOrd="0" parTransId="{65745D78-E0DC-4012-9C8C-F1BAACDB9D37}" sibTransId="{0284D4FB-7C55-4E53-8179-C657E1012CC4}"/>
    <dgm:cxn modelId="{B5389A5B-450F-4A7E-B7FE-419A0D69F3EB}" type="presOf" srcId="{07989B9A-E062-4ED1-9F8D-34465558E66B}" destId="{EB1C746F-E9BF-447F-BE44-79F855E7B596}" srcOrd="0" destOrd="0" presId="urn:microsoft.com/office/officeart/2005/8/layout/vList2"/>
    <dgm:cxn modelId="{057547E7-81A7-49C3-9E18-0E642AB0F1C8}" type="presParOf" srcId="{EB1C746F-E9BF-447F-BE44-79F855E7B596}" destId="{F204FD4E-CE0C-45E5-A91E-976A2107A8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D2CAE3-0D09-4E7F-9245-D37E208222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C0B9B5-00FC-4505-9C11-1123580A52AA}">
      <dgm:prSet/>
      <dgm:spPr/>
      <dgm:t>
        <a:bodyPr/>
        <a:lstStyle/>
        <a:p>
          <a:pPr rtl="0"/>
          <a:r>
            <a:rPr lang="en-US" baseline="0" dirty="0" smtClean="0"/>
            <a:t>Answer Detection</a:t>
          </a:r>
          <a:endParaRPr lang="en-US" dirty="0"/>
        </a:p>
      </dgm:t>
    </dgm:pt>
    <dgm:pt modelId="{4931991C-8231-4DEF-B4F5-E2287947B80D}" type="parTrans" cxnId="{31AA1BFB-EE59-4BE9-BC08-78EDDB4E98AD}">
      <dgm:prSet/>
      <dgm:spPr/>
      <dgm:t>
        <a:bodyPr/>
        <a:lstStyle/>
        <a:p>
          <a:endParaRPr lang="en-US"/>
        </a:p>
      </dgm:t>
    </dgm:pt>
    <dgm:pt modelId="{CB909DCA-F34F-474F-BF4E-74E6E2E24879}" type="sibTrans" cxnId="{31AA1BFB-EE59-4BE9-BC08-78EDDB4E98AD}">
      <dgm:prSet/>
      <dgm:spPr/>
      <dgm:t>
        <a:bodyPr/>
        <a:lstStyle/>
        <a:p>
          <a:endParaRPr lang="en-US"/>
        </a:p>
      </dgm:t>
    </dgm:pt>
    <dgm:pt modelId="{845DADB9-82B6-4AC9-ABE8-43436312BED1}" type="pres">
      <dgm:prSet presAssocID="{90D2CAE3-0D09-4E7F-9245-D37E208222C9}" presName="linear" presStyleCnt="0">
        <dgm:presLayoutVars>
          <dgm:animLvl val="lvl"/>
          <dgm:resizeHandles val="exact"/>
        </dgm:presLayoutVars>
      </dgm:prSet>
      <dgm:spPr/>
      <dgm:t>
        <a:bodyPr/>
        <a:lstStyle/>
        <a:p>
          <a:endParaRPr lang="en-US"/>
        </a:p>
      </dgm:t>
    </dgm:pt>
    <dgm:pt modelId="{BBD878BA-A114-48F0-92C9-306B7F78897D}" type="pres">
      <dgm:prSet presAssocID="{CCC0B9B5-00FC-4505-9C11-1123580A52AA}" presName="parentText" presStyleLbl="node1" presStyleIdx="0" presStyleCnt="1">
        <dgm:presLayoutVars>
          <dgm:chMax val="0"/>
          <dgm:bulletEnabled val="1"/>
        </dgm:presLayoutVars>
      </dgm:prSet>
      <dgm:spPr/>
      <dgm:t>
        <a:bodyPr/>
        <a:lstStyle/>
        <a:p>
          <a:endParaRPr lang="en-US"/>
        </a:p>
      </dgm:t>
    </dgm:pt>
  </dgm:ptLst>
  <dgm:cxnLst>
    <dgm:cxn modelId="{6833F49B-5F0B-40BE-9D8D-D920E825504E}" type="presOf" srcId="{CCC0B9B5-00FC-4505-9C11-1123580A52AA}" destId="{BBD878BA-A114-48F0-92C9-306B7F78897D}" srcOrd="0" destOrd="0" presId="urn:microsoft.com/office/officeart/2005/8/layout/vList2"/>
    <dgm:cxn modelId="{4B9A082D-EDD4-4D6C-AA6F-B3971C06237A}" type="presOf" srcId="{90D2CAE3-0D09-4E7F-9245-D37E208222C9}" destId="{845DADB9-82B6-4AC9-ABE8-43436312BED1}" srcOrd="0" destOrd="0" presId="urn:microsoft.com/office/officeart/2005/8/layout/vList2"/>
    <dgm:cxn modelId="{31AA1BFB-EE59-4BE9-BC08-78EDDB4E98AD}" srcId="{90D2CAE3-0D09-4E7F-9245-D37E208222C9}" destId="{CCC0B9B5-00FC-4505-9C11-1123580A52AA}" srcOrd="0" destOrd="0" parTransId="{4931991C-8231-4DEF-B4F5-E2287947B80D}" sibTransId="{CB909DCA-F34F-474F-BF4E-74E6E2E24879}"/>
    <dgm:cxn modelId="{0364EC39-FD22-481B-B246-A6424973F8F4}" type="presParOf" srcId="{845DADB9-82B6-4AC9-ABE8-43436312BED1}" destId="{BBD878BA-A114-48F0-92C9-306B7F7889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A1F346-F440-4101-9D23-4F1E822C2C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0CA4E07-244C-4FB9-A095-58AC3AE51F3A}">
      <dgm:prSet/>
      <dgm:spPr/>
      <dgm:t>
        <a:bodyPr/>
        <a:lstStyle/>
        <a:p>
          <a:pPr rtl="0"/>
          <a:r>
            <a:rPr lang="en-US" baseline="0" smtClean="0"/>
            <a:t>Building Graphs</a:t>
          </a:r>
          <a:endParaRPr lang="en-US"/>
        </a:p>
      </dgm:t>
    </dgm:pt>
    <dgm:pt modelId="{30A7145C-DA77-40A8-9461-8164AABA079F}" type="parTrans" cxnId="{D954D5D2-8346-4A9C-B616-DD9523A7E973}">
      <dgm:prSet/>
      <dgm:spPr/>
      <dgm:t>
        <a:bodyPr/>
        <a:lstStyle/>
        <a:p>
          <a:endParaRPr lang="en-US"/>
        </a:p>
      </dgm:t>
    </dgm:pt>
    <dgm:pt modelId="{35404BDD-ADD2-496D-8763-5F6A7CAD0D4B}" type="sibTrans" cxnId="{D954D5D2-8346-4A9C-B616-DD9523A7E973}">
      <dgm:prSet/>
      <dgm:spPr/>
      <dgm:t>
        <a:bodyPr/>
        <a:lstStyle/>
        <a:p>
          <a:endParaRPr lang="en-US"/>
        </a:p>
      </dgm:t>
    </dgm:pt>
    <dgm:pt modelId="{5810E3F2-CB67-4E91-BA5F-9B66DF527B38}" type="pres">
      <dgm:prSet presAssocID="{10A1F346-F440-4101-9D23-4F1E822C2C77}" presName="linear" presStyleCnt="0">
        <dgm:presLayoutVars>
          <dgm:animLvl val="lvl"/>
          <dgm:resizeHandles val="exact"/>
        </dgm:presLayoutVars>
      </dgm:prSet>
      <dgm:spPr/>
      <dgm:t>
        <a:bodyPr/>
        <a:lstStyle/>
        <a:p>
          <a:endParaRPr lang="en-US"/>
        </a:p>
      </dgm:t>
    </dgm:pt>
    <dgm:pt modelId="{CC142CDB-F1B1-4F86-8844-2937C6A115BD}" type="pres">
      <dgm:prSet presAssocID="{B0CA4E07-244C-4FB9-A095-58AC3AE51F3A}" presName="parentText" presStyleLbl="node1" presStyleIdx="0" presStyleCnt="1">
        <dgm:presLayoutVars>
          <dgm:chMax val="0"/>
          <dgm:bulletEnabled val="1"/>
        </dgm:presLayoutVars>
      </dgm:prSet>
      <dgm:spPr/>
      <dgm:t>
        <a:bodyPr/>
        <a:lstStyle/>
        <a:p>
          <a:endParaRPr lang="en-US"/>
        </a:p>
      </dgm:t>
    </dgm:pt>
  </dgm:ptLst>
  <dgm:cxnLst>
    <dgm:cxn modelId="{906FB678-8619-46E1-8EE4-DD22174EA460}" type="presOf" srcId="{10A1F346-F440-4101-9D23-4F1E822C2C77}" destId="{5810E3F2-CB67-4E91-BA5F-9B66DF527B38}" srcOrd="0" destOrd="0" presId="urn:microsoft.com/office/officeart/2005/8/layout/vList2"/>
    <dgm:cxn modelId="{D954D5D2-8346-4A9C-B616-DD9523A7E973}" srcId="{10A1F346-F440-4101-9D23-4F1E822C2C77}" destId="{B0CA4E07-244C-4FB9-A095-58AC3AE51F3A}" srcOrd="0" destOrd="0" parTransId="{30A7145C-DA77-40A8-9461-8164AABA079F}" sibTransId="{35404BDD-ADD2-496D-8763-5F6A7CAD0D4B}"/>
    <dgm:cxn modelId="{087B24AF-49E0-489D-BB8E-97F3F71426FE}" type="presOf" srcId="{B0CA4E07-244C-4FB9-A095-58AC3AE51F3A}" destId="{CC142CDB-F1B1-4F86-8844-2937C6A115BD}" srcOrd="0" destOrd="0" presId="urn:microsoft.com/office/officeart/2005/8/layout/vList2"/>
    <dgm:cxn modelId="{F3882846-177B-4B5F-9192-75A0BC2ADDE1}" type="presParOf" srcId="{5810E3F2-CB67-4E91-BA5F-9B66DF527B38}" destId="{CC142CDB-F1B1-4F86-8844-2937C6A115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BA74-CB14-4BA9-B12B-D68EBA4AE9D2}">
      <dsp:nvSpPr>
        <dsp:cNvPr id="0" name=""/>
        <dsp:cNvSpPr/>
      </dsp:nvSpPr>
      <dsp:spPr>
        <a:xfrm>
          <a:off x="3218687" y="572"/>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dirty="0" smtClean="0"/>
            <a:t>Presented by Polykarpos Thomadakis</a:t>
          </a:r>
          <a:endParaRPr lang="en-US" sz="1300" kern="1200" dirty="0"/>
        </a:p>
      </dsp:txBody>
      <dsp:txXfrm>
        <a:off x="3232118" y="14003"/>
        <a:ext cx="3594162" cy="248283"/>
      </dsp:txXfrm>
    </dsp:sp>
    <dsp:sp modelId="{FD0BDD1F-7BB4-45FC-8F66-A9F6E162114B}">
      <dsp:nvSpPr>
        <dsp:cNvPr id="0" name=""/>
        <dsp:cNvSpPr/>
      </dsp:nvSpPr>
      <dsp:spPr>
        <a:xfrm>
          <a:off x="3218687" y="289475"/>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dirty="0" smtClean="0"/>
            <a:t>CS 834 - Introduction to Information Retrieval</a:t>
          </a:r>
          <a:endParaRPr lang="en-US" sz="1300" kern="1200" dirty="0"/>
        </a:p>
      </dsp:txBody>
      <dsp:txXfrm>
        <a:off x="3232118" y="302906"/>
        <a:ext cx="3594162" cy="248283"/>
      </dsp:txXfrm>
    </dsp:sp>
    <dsp:sp modelId="{C843A017-19BD-4148-957B-205E2B70648B}">
      <dsp:nvSpPr>
        <dsp:cNvPr id="0" name=""/>
        <dsp:cNvSpPr/>
      </dsp:nvSpPr>
      <dsp:spPr>
        <a:xfrm>
          <a:off x="3218687" y="578378"/>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smtClean="0"/>
            <a:t>Fall 2017</a:t>
          </a:r>
          <a:endParaRPr lang="en-US" sz="1300" kern="1200"/>
        </a:p>
      </dsp:txBody>
      <dsp:txXfrm>
        <a:off x="3232118" y="591809"/>
        <a:ext cx="3594162" cy="248283"/>
      </dsp:txXfrm>
    </dsp:sp>
    <dsp:sp modelId="{02DD6BBB-1A85-4741-B876-AF7E822B4A3B}">
      <dsp:nvSpPr>
        <dsp:cNvPr id="0" name=""/>
        <dsp:cNvSpPr/>
      </dsp:nvSpPr>
      <dsp:spPr>
        <a:xfrm>
          <a:off x="3218687" y="867281"/>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smtClean="0"/>
            <a:t>Old dominion university</a:t>
          </a:r>
          <a:endParaRPr lang="en-US" sz="1300" kern="1200"/>
        </a:p>
      </dsp:txBody>
      <dsp:txXfrm>
        <a:off x="3232118" y="880712"/>
        <a:ext cx="3594162" cy="2482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9B5A7-97EE-492B-8588-DE8931FE0469}">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dirty="0" smtClean="0"/>
            <a:t>Computing Weights</a:t>
          </a:r>
          <a:endParaRPr lang="en-US" sz="6000" kern="1200" dirty="0"/>
        </a:p>
      </dsp:txBody>
      <dsp:txXfrm>
        <a:off x="70251" y="76079"/>
        <a:ext cx="9917897" cy="12985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6462-8494-42AD-9224-3A79BB090554}">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Score Propagation</a:t>
          </a:r>
          <a:endParaRPr lang="en-US" sz="6000" kern="1200"/>
        </a:p>
      </dsp:txBody>
      <dsp:txXfrm>
        <a:off x="70251" y="76079"/>
        <a:ext cx="9917897" cy="12985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D61DD-0228-48D2-9191-71920822F276}">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Results</a:t>
          </a:r>
          <a:endParaRPr lang="en-US" sz="6000" kern="1200"/>
        </a:p>
      </dsp:txBody>
      <dsp:txXfrm>
        <a:off x="70251" y="76079"/>
        <a:ext cx="9917897" cy="12985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79C4B-DC5A-4EA1-AE31-9B85E1F10B86}">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Same Goal</a:t>
          </a:r>
          <a:endParaRPr lang="en-US" sz="6000" kern="1200"/>
        </a:p>
      </dsp:txBody>
      <dsp:txXfrm>
        <a:off x="70251" y="76079"/>
        <a:ext cx="9917897" cy="12985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4360D-60EE-4F51-BC20-75903D21BFC3}">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Problem Definition</a:t>
          </a:r>
          <a:endParaRPr lang="en-US" sz="6000" kern="1200"/>
        </a:p>
      </dsp:txBody>
      <dsp:txXfrm>
        <a:off x="70251" y="76079"/>
        <a:ext cx="9917897" cy="12985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82BE4-CF95-4307-80D9-B2D817C1C290}">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Question Detection</a:t>
          </a:r>
          <a:endParaRPr lang="en-US" sz="6000" kern="1200"/>
        </a:p>
      </dsp:txBody>
      <dsp:txXfrm>
        <a:off x="70251" y="76079"/>
        <a:ext cx="9917897" cy="12985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BDF6B-CCE1-4D5C-95AD-F9253AFBF3C0}">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Answer Detection</a:t>
          </a:r>
          <a:endParaRPr lang="en-US" sz="6000" kern="1200"/>
        </a:p>
      </dsp:txBody>
      <dsp:txXfrm>
        <a:off x="70251" y="76079"/>
        <a:ext cx="9917897" cy="129859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482D-D643-42CB-9654-CF8A2016369B}">
      <dsp:nvSpPr>
        <dsp:cNvPr id="0" name=""/>
        <dsp:cNvSpPr/>
      </dsp:nvSpPr>
      <dsp:spPr>
        <a:xfrm>
          <a:off x="0" y="233686"/>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baseline="0" dirty="0" smtClean="0"/>
            <a:t>Results: Question Detection (Single features)</a:t>
          </a:r>
          <a:endParaRPr lang="en-US" sz="4100" kern="1200" dirty="0"/>
        </a:p>
      </dsp:txBody>
      <dsp:txXfrm>
        <a:off x="48005" y="281691"/>
        <a:ext cx="9962389" cy="8873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DB387-92A9-4974-B2C1-A0C79755CDF9}">
      <dsp:nvSpPr>
        <dsp:cNvPr id="0" name=""/>
        <dsp:cNvSpPr/>
      </dsp:nvSpPr>
      <dsp:spPr>
        <a:xfrm>
          <a:off x="0" y="269663"/>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kern="1200" baseline="0" dirty="0" smtClean="0"/>
            <a:t>Results: Question Detection (Combined features)</a:t>
          </a:r>
          <a:endParaRPr lang="en-US" sz="3800" kern="1200" dirty="0"/>
        </a:p>
      </dsp:txBody>
      <dsp:txXfrm>
        <a:off x="44492" y="314155"/>
        <a:ext cx="9969415"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66746-5678-4687-BCA2-C9C136E0F707}">
      <dsp:nvSpPr>
        <dsp:cNvPr id="0" name=""/>
        <dsp:cNvSpPr/>
      </dsp:nvSpPr>
      <dsp:spPr>
        <a:xfrm>
          <a:off x="0" y="257670"/>
          <a:ext cx="10058399"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baseline="0" dirty="0" smtClean="0"/>
            <a:t>Results: Answer Detection (Combined features)</a:t>
          </a:r>
          <a:endParaRPr lang="en-US" sz="3900" kern="1200" dirty="0"/>
        </a:p>
      </dsp:txBody>
      <dsp:txXfrm>
        <a:off x="45663" y="303333"/>
        <a:ext cx="9967073"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9BB4F-0F9B-4FD6-B12C-C46FAAA4B011}">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Online Forum</a:t>
          </a:r>
          <a:endParaRPr lang="en-US" sz="6000" kern="1200"/>
        </a:p>
      </dsp:txBody>
      <dsp:txXfrm>
        <a:off x="70251" y="76079"/>
        <a:ext cx="9917897" cy="12985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07D1B-2F86-4EEA-983B-38CDADE92D7D}">
      <dsp:nvSpPr>
        <dsp:cNvPr id="0" name=""/>
        <dsp:cNvSpPr/>
      </dsp:nvSpPr>
      <dsp:spPr>
        <a:xfrm>
          <a:off x="0" y="113761"/>
          <a:ext cx="10058399" cy="1223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l" defTabSz="2266950" rtl="0">
            <a:lnSpc>
              <a:spcPct val="90000"/>
            </a:lnSpc>
            <a:spcBef>
              <a:spcPct val="0"/>
            </a:spcBef>
            <a:spcAft>
              <a:spcPct val="35000"/>
            </a:spcAft>
          </a:pPr>
          <a:r>
            <a:rPr lang="en-US" sz="5100" kern="1200" baseline="0" smtClean="0"/>
            <a:t>Why does the 2</a:t>
          </a:r>
          <a:r>
            <a:rPr lang="en-US" sz="5100" kern="1200" baseline="30000" smtClean="0"/>
            <a:t>nd</a:t>
          </a:r>
          <a:r>
            <a:rPr lang="en-US" sz="5100" kern="1200" baseline="0" smtClean="0"/>
            <a:t> paper cite the 1</a:t>
          </a:r>
          <a:r>
            <a:rPr lang="en-US" sz="5100" kern="1200" baseline="30000" smtClean="0"/>
            <a:t>st</a:t>
          </a:r>
          <a:r>
            <a:rPr lang="en-US" sz="5100" kern="1200" baseline="0" smtClean="0"/>
            <a:t>?</a:t>
          </a:r>
          <a:endParaRPr lang="en-US" sz="5100" kern="1200"/>
        </a:p>
      </dsp:txBody>
      <dsp:txXfrm>
        <a:off x="59713" y="173474"/>
        <a:ext cx="9938973" cy="1103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F85C7-94F1-461A-90F9-86DE4DCE3D78}">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Applications of Forum Mining</a:t>
          </a:r>
          <a:endParaRPr lang="en-US" sz="6000" kern="1200"/>
        </a:p>
      </dsp:txBody>
      <dsp:txXfrm>
        <a:off x="70251" y="76079"/>
        <a:ext cx="9917897" cy="1298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A691A-8B97-42FC-BC06-C16572BA7C54}">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dirty="0" smtClean="0"/>
            <a:t>Challenge</a:t>
          </a:r>
          <a:endParaRPr lang="en-US" sz="6000" kern="1200" dirty="0"/>
        </a:p>
      </dsp:txBody>
      <dsp:txXfrm>
        <a:off x="70251" y="76079"/>
        <a:ext cx="9917897" cy="1298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7B33E-0609-4055-8BB9-2CF1EC5A2317}">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Question Detection</a:t>
          </a:r>
          <a:endParaRPr lang="en-US" sz="6000" kern="1200"/>
        </a:p>
      </dsp:txBody>
      <dsp:txXfrm>
        <a:off x="70251" y="76079"/>
        <a:ext cx="9917897" cy="1298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9E3E1-2C45-43B2-8FF7-B5029A42FB7D}">
      <dsp:nvSpPr>
        <dsp:cNvPr id="0" name=""/>
        <dsp:cNvSpPr/>
      </dsp:nvSpPr>
      <dsp:spPr>
        <a:xfrm>
          <a:off x="0" y="10160"/>
          <a:ext cx="10058399" cy="14304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rtl="0">
            <a:lnSpc>
              <a:spcPct val="90000"/>
            </a:lnSpc>
            <a:spcBef>
              <a:spcPct val="0"/>
            </a:spcBef>
            <a:spcAft>
              <a:spcPct val="35000"/>
            </a:spcAft>
          </a:pPr>
          <a:r>
            <a:rPr lang="en-US" sz="5300" kern="1200" baseline="0" dirty="0" smtClean="0"/>
            <a:t>Labeled Sequential Patterns (LSPs)</a:t>
          </a:r>
          <a:endParaRPr lang="en-US" sz="5300" kern="1200" dirty="0"/>
        </a:p>
      </dsp:txBody>
      <dsp:txXfrm>
        <a:off x="69828" y="79988"/>
        <a:ext cx="9918743" cy="12907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4FD4E-CE0C-45E5-A91E-976A2107A8B9}">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Approach</a:t>
          </a:r>
          <a:endParaRPr lang="en-US" sz="6000" kern="1200"/>
        </a:p>
      </dsp:txBody>
      <dsp:txXfrm>
        <a:off x="70251" y="76079"/>
        <a:ext cx="9917897" cy="12985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878BA-A114-48F0-92C9-306B7F78897D}">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dirty="0" smtClean="0"/>
            <a:t>Answer Detection</a:t>
          </a:r>
          <a:endParaRPr lang="en-US" sz="6000" kern="1200" dirty="0"/>
        </a:p>
      </dsp:txBody>
      <dsp:txXfrm>
        <a:off x="70251" y="76079"/>
        <a:ext cx="9917897" cy="12985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42CDB-F1B1-4F86-8844-2937C6A115BD}">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Building Graphs</a:t>
          </a:r>
          <a:endParaRPr lang="en-US" sz="6000" kern="1200"/>
        </a:p>
      </dsp:txBody>
      <dsp:txXfrm>
        <a:off x="70251" y="76079"/>
        <a:ext cx="9917897" cy="12985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7DE0D-A21B-4C08-B7CF-2F5E4FCB8842}"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155D-1CA5-4F80-B01C-78021A799313}" type="slidenum">
              <a:rPr lang="en-US" smtClean="0"/>
              <a:t>‹#›</a:t>
            </a:fld>
            <a:endParaRPr lang="en-US"/>
          </a:p>
        </p:txBody>
      </p:sp>
    </p:spTree>
    <p:extLst>
      <p:ext uri="{BB962C8B-B14F-4D97-AF65-F5344CB8AC3E}">
        <p14:creationId xmlns:p14="http://schemas.microsoft.com/office/powerpoint/2010/main" val="319473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55D-1CA5-4F80-B01C-78021A799313}" type="slidenum">
              <a:rPr lang="en-US" smtClean="0"/>
              <a:t>1</a:t>
            </a:fld>
            <a:endParaRPr lang="en-US"/>
          </a:p>
        </p:txBody>
      </p:sp>
    </p:spTree>
    <p:extLst>
      <p:ext uri="{BB962C8B-B14F-4D97-AF65-F5344CB8AC3E}">
        <p14:creationId xmlns:p14="http://schemas.microsoft.com/office/powerpoint/2010/main" val="390403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80FADA-B455-4586-9486-71DCB32D680F}"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3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0012B-60F4-4EE3-8C59-4EDA4DF6E088}"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353422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1D2D9-3FA0-4F5B-86A9-5342F0DCA475}"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343337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8659B-F697-4CA5-A189-A893E1811B2F}"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90468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A623A-6B25-4EC4-9D12-242582432EF1}"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67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C9C895-6E12-4770-B7B4-40332BD91112}" type="datetime1">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116358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26B190-E7E8-4A43-BD52-6599BCCAC3A8}" type="datetime1">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224527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1DACE-6276-4E92-95E1-52AED83E7C34}" type="datetime1">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425247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93EE81-54D1-4EA3-BE26-E72BFC31BFD9}" type="datetime1">
              <a:rPr lang="en-US" smtClean="0"/>
              <a:t>12/13/2017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289541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C51B99-3010-47E0-83E3-6A129EAD3E24}" type="datetime1">
              <a:rPr lang="en-US" smtClean="0"/>
              <a:t>12/13/2017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F36F7D-A65C-4BDB-9B8D-C27F59326496}" type="slidenum">
              <a:rPr lang="en-US" smtClean="0"/>
              <a:t>‹#›</a:t>
            </a:fld>
            <a:endParaRPr lang="en-US"/>
          </a:p>
        </p:txBody>
      </p:sp>
    </p:spTree>
    <p:extLst>
      <p:ext uri="{BB962C8B-B14F-4D97-AF65-F5344CB8AC3E}">
        <p14:creationId xmlns:p14="http://schemas.microsoft.com/office/powerpoint/2010/main" val="17809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7179B-E71B-4128-9155-0A9E70AB7381}" type="datetime1">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83805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F43B41-660F-4F07-B4E0-38C1A456ADB0}" type="datetime1">
              <a:rPr lang="en-US" smtClean="0"/>
              <a:t>12/13/2017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F36F7D-A65C-4BDB-9B8D-C27F5932649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423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1.xml"/><Relationship Id="rId7"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7.xml"/><Relationship Id="rId7" Type="http://schemas.openxmlformats.org/officeDocument/2006/relationships/image" Target="../media/image1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8.xml"/><Relationship Id="rId7" Type="http://schemas.openxmlformats.org/officeDocument/2006/relationships/image" Target="../media/image14.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9.xml"/><Relationship Id="rId7" Type="http://schemas.openxmlformats.org/officeDocument/2006/relationships/image" Target="../media/image17.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Finding Question-Answer Pairs from Online </a:t>
            </a:r>
            <a:r>
              <a:rPr lang="en-US" sz="3600" b="1" dirty="0" smtClean="0"/>
              <a:t>Forums</a:t>
            </a:r>
            <a:br>
              <a:rPr lang="en-US" sz="3600" b="1" dirty="0" smtClean="0"/>
            </a:br>
            <a:r>
              <a:rPr lang="en-US" sz="2800" dirty="0" smtClean="0"/>
              <a:t>Gao </a:t>
            </a:r>
            <a:r>
              <a:rPr lang="en-US" sz="2800" dirty="0"/>
              <a:t>Cong, Long Wang, Chin-Yew Lin, Young-In Song, and </a:t>
            </a:r>
            <a:r>
              <a:rPr lang="en-US" sz="2800" dirty="0" err="1"/>
              <a:t>Yueheng</a:t>
            </a:r>
            <a:r>
              <a:rPr lang="en-US" sz="2800" dirty="0"/>
              <a:t> Sun</a:t>
            </a:r>
            <a:br>
              <a:rPr lang="en-US" sz="2800" dirty="0"/>
            </a:br>
            <a:r>
              <a:rPr lang="en-US" sz="2000" i="1" dirty="0" smtClean="0"/>
              <a:t>In </a:t>
            </a:r>
            <a:r>
              <a:rPr lang="en-US" sz="2000" i="1" dirty="0"/>
              <a:t>Proceedings of the 31st annual international ACM SIGIR conference on Research and development in information retrieval (SIGIR '08</a:t>
            </a:r>
            <a:r>
              <a:rPr lang="en-US" sz="2000" i="1" dirty="0" smtClean="0"/>
              <a:t>)</a:t>
            </a:r>
            <a:br>
              <a:rPr lang="en-US" sz="2000" i="1" dirty="0" smtClean="0"/>
            </a:br>
            <a:r>
              <a:rPr lang="en-US" sz="2000" i="1" dirty="0"/>
              <a:t/>
            </a:r>
            <a:br>
              <a:rPr lang="en-US" sz="2000" i="1" dirty="0"/>
            </a:br>
            <a:r>
              <a:rPr lang="en-US" sz="3600" b="1" dirty="0"/>
              <a:t>A classification-based approach to question answering in discussion boards</a:t>
            </a:r>
            <a:br>
              <a:rPr lang="en-US" sz="3600" b="1" dirty="0"/>
            </a:br>
            <a:r>
              <a:rPr lang="en-US" sz="2800" dirty="0" err="1"/>
              <a:t>Liangjie</a:t>
            </a:r>
            <a:r>
              <a:rPr lang="en-US" sz="2800" dirty="0"/>
              <a:t> Hong and Brian D. Davison</a:t>
            </a:r>
            <a:br>
              <a:rPr lang="en-US" sz="2800" dirty="0"/>
            </a:br>
            <a:r>
              <a:rPr lang="en-US" sz="1800" i="1" dirty="0"/>
              <a:t>In Proceedings of the 32nd international ACM SIGIR conference on Research and development in information retrieval (SIGIR '09)</a:t>
            </a:r>
            <a:endParaRPr lang="en-US" sz="2000" i="1" dirty="0"/>
          </a:p>
        </p:txBody>
      </p:sp>
      <p:graphicFrame>
        <p:nvGraphicFramePr>
          <p:cNvPr id="4" name="Diagram 3"/>
          <p:cNvGraphicFramePr/>
          <p:nvPr>
            <p:extLst>
              <p:ext uri="{D42A27DB-BD31-4B8C-83A1-F6EECF244321}">
                <p14:modId xmlns:p14="http://schemas.microsoft.com/office/powerpoint/2010/main" val="743121641"/>
              </p:ext>
            </p:extLst>
          </p:nvPr>
        </p:nvGraphicFramePr>
        <p:xfrm>
          <a:off x="1100051" y="4455620"/>
          <a:ext cx="100584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85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98095531"/>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Use the KL-divergence score and augment it with two more factors:</a:t>
                </a:r>
              </a:p>
              <a:p>
                <a:pPr>
                  <a:buFont typeface="Arial" panose="020B0604020202020204" pitchFamily="34" charset="0"/>
                  <a:buChar char="•"/>
                </a:pPr>
                <a:r>
                  <a:rPr lang="en-US" sz="2400" dirty="0" smtClean="0"/>
                  <a:t>Distance:</a:t>
                </a:r>
              </a:p>
              <a:p>
                <a:pPr lvl="1">
                  <a:buFont typeface="Arial" panose="020B0604020202020204" pitchFamily="34" charset="0"/>
                  <a:buChar char="•"/>
                </a:pPr>
                <a:r>
                  <a:rPr lang="en-US" sz="2000" dirty="0" smtClean="0"/>
                  <a:t>Based on the observation that replying posts far away from the question are less likely to contain the answer d(</a:t>
                </a:r>
                <a:r>
                  <a:rPr lang="en-US" sz="2000" dirty="0" err="1" smtClean="0"/>
                  <a:t>a,q</a:t>
                </a:r>
                <a:r>
                  <a:rPr lang="en-US" sz="2000" dirty="0" smtClean="0"/>
                  <a:t>)</a:t>
                </a:r>
              </a:p>
              <a:p>
                <a:pPr>
                  <a:buFont typeface="Arial" panose="020B0604020202020204" pitchFamily="34" charset="0"/>
                  <a:buChar char="•"/>
                </a:pPr>
                <a:r>
                  <a:rPr lang="en-US" sz="2400" dirty="0" smtClean="0"/>
                  <a:t>Authority:</a:t>
                </a:r>
              </a:p>
              <a:p>
                <a:pPr lvl="1">
                  <a:buFont typeface="Arial" panose="020B0604020202020204" pitchFamily="34" charset="0"/>
                  <a:buChar char="•"/>
                </a:pPr>
                <a:r>
                  <a:rPr lang="en-US" sz="2000" dirty="0" smtClean="0"/>
                  <a:t>Answers from authors with high authority are more likely to contain answers</a:t>
                </a:r>
              </a:p>
              <a:p>
                <a:pPr>
                  <a:buFont typeface="Arial" panose="020B0604020202020204" pitchFamily="34" charset="0"/>
                  <a:buChar char="•"/>
                </a:pPr>
                <a:r>
                  <a:rPr lang="en-US" sz="2400" dirty="0" smtClean="0"/>
                  <a:t>Weight for edge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𝑜</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𝑔</m:t>
                        </m:r>
                      </m:sub>
                    </m:sSub>
                  </m:oMath>
                </a14:m>
                <a:r>
                  <a:rPr lang="en-US" sz="2200" dirty="0" smtClean="0"/>
                  <a:t> : </a:t>
                </a:r>
                <a14:m>
                  <m:oMath xmlns:m="http://schemas.openxmlformats.org/officeDocument/2006/math">
                    <m:r>
                      <m:rPr>
                        <m:sty m:val="p"/>
                      </m:rPr>
                      <a:rPr lang="en-US" dirty="0">
                        <a:latin typeface="Cambria Math" panose="02040503050406030204" pitchFamily="18" charset="0"/>
                      </a:rPr>
                      <m:t>w</m:t>
                    </m:r>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𝑜</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𝑔</m:t>
                            </m:r>
                          </m:sub>
                        </m:sSub>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m:t>
                        </m:r>
                        <m:r>
                          <a:rPr lang="en-US" b="0" i="1" dirty="0" smtClean="0">
                            <a:latin typeface="Cambria Math" panose="02040503050406030204" pitchFamily="18" charset="0"/>
                          </a:rPr>
                          <m:t>𝐾𝐿</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𝑜</m:t>
                                    </m:r>
                                  </m:sub>
                                </m:sSub>
                              </m:e>
                            </m:d>
                          </m:e>
                          <m:e>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e>
                            </m:d>
                          </m:e>
                        </m:d>
                        <m:r>
                          <a:rPr lang="en-US" b="0" i="1" dirty="0" smtClean="0">
                            <a:latin typeface="Cambria Math" panose="02040503050406030204" pitchFamily="18" charset="0"/>
                          </a:rPr>
                          <m:t> </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1</m:t>
                        </m:r>
                      </m:num>
                      <m:den>
                        <m:r>
                          <a:rPr lang="en-US" b="0" i="1" dirty="0" smtClean="0">
                            <a:latin typeface="Cambria Math" panose="02040503050406030204" pitchFamily="18" charset="0"/>
                          </a:rPr>
                          <m:t>𝑑</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r>
                              <a:rPr lang="en-US" b="0" i="1" dirty="0" smtClean="0">
                                <a:latin typeface="Cambria Math" panose="02040503050406030204" pitchFamily="18" charset="0"/>
                              </a:rPr>
                              <m:t>,</m:t>
                            </m:r>
                            <m:r>
                              <a:rPr lang="en-US" b="0" i="1" dirty="0" smtClean="0">
                                <a:latin typeface="Cambria Math" panose="02040503050406030204" pitchFamily="18" charset="0"/>
                              </a:rPr>
                              <m:t>𝑞</m:t>
                            </m:r>
                          </m:e>
                        </m:d>
                      </m:den>
                    </m:f>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λ</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𝑎𝑢𝑡h𝑜𝑟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r>
                      <a:rPr lang="en-US" b="0" i="1" dirty="0" smtClean="0">
                        <a:latin typeface="Cambria Math" panose="02040503050406030204" pitchFamily="18" charset="0"/>
                      </a:rPr>
                      <m:t>)</m:t>
                    </m:r>
                  </m:oMath>
                </a14:m>
                <a:endParaRPr lang="en-US" dirty="0" smtClean="0"/>
              </a:p>
              <a:p>
                <a:pPr>
                  <a:buFont typeface="Arial" panose="020B0604020202020204" pitchFamily="34" charset="0"/>
                  <a:buChar char="•"/>
                </a:pPr>
                <a:r>
                  <a:rPr lang="en-US" sz="2400" dirty="0" smtClean="0"/>
                  <a:t>The result is normalized across its generators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697" t="-212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2EF36F7D-A65C-4BDB-9B8D-C27F59326496}" type="slidenum">
              <a:rPr lang="en-US" smtClean="0"/>
              <a:t>10</a:t>
            </a:fld>
            <a:endParaRPr lang="en-US"/>
          </a:p>
        </p:txBody>
      </p:sp>
    </p:spTree>
    <p:extLst>
      <p:ext uri="{BB962C8B-B14F-4D97-AF65-F5344CB8AC3E}">
        <p14:creationId xmlns:p14="http://schemas.microsoft.com/office/powerpoint/2010/main" val="5549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Propagation without initial score:</a:t>
            </a:r>
          </a:p>
          <a:p>
            <a:pPr lvl="1">
              <a:buFont typeface="Arial" panose="020B0604020202020204" pitchFamily="34" charset="0"/>
              <a:buChar char="•"/>
            </a:pPr>
            <a:r>
              <a:rPr lang="en-US" sz="2000" dirty="0" smtClean="0"/>
              <a:t>Compute </a:t>
            </a:r>
            <a:r>
              <a:rPr lang="en-US" sz="2000" dirty="0"/>
              <a:t>initial ranking </a:t>
            </a:r>
            <a:r>
              <a:rPr lang="en-US" sz="2000" dirty="0" smtClean="0"/>
              <a:t>scores using </a:t>
            </a:r>
            <a:r>
              <a:rPr lang="en-US" sz="2000" dirty="0"/>
              <a:t>cosine similarity, query likelihood </a:t>
            </a:r>
            <a:r>
              <a:rPr lang="en-US" sz="2000" dirty="0" smtClean="0"/>
              <a:t>or </a:t>
            </a:r>
            <a:r>
              <a:rPr lang="en-US" sz="2000" dirty="0"/>
              <a:t>KL-divergence </a:t>
            </a:r>
            <a:r>
              <a:rPr lang="en-US" sz="2000" dirty="0" smtClean="0"/>
              <a:t>LM</a:t>
            </a:r>
          </a:p>
          <a:p>
            <a:pPr lvl="1">
              <a:buFont typeface="Arial" panose="020B0604020202020204" pitchFamily="34" charset="0"/>
              <a:buChar char="•"/>
            </a:pPr>
            <a:r>
              <a:rPr lang="en-US" sz="2000" dirty="0" smtClean="0"/>
              <a:t>Compute authority for each candidate answer</a:t>
            </a:r>
          </a:p>
          <a:p>
            <a:pPr lvl="1">
              <a:buFont typeface="Arial" panose="020B0604020202020204" pitchFamily="34" charset="0"/>
              <a:buChar char="•"/>
            </a:pPr>
            <a:endParaRPr lang="en-US" sz="2000" dirty="0" smtClean="0"/>
          </a:p>
          <a:p>
            <a:pPr lvl="1">
              <a:buFont typeface="Arial" panose="020B0604020202020204" pitchFamily="34" charset="0"/>
              <a:buChar char="•"/>
            </a:pPr>
            <a:r>
              <a:rPr lang="en-US" sz="2000" dirty="0" smtClean="0"/>
              <a:t> The product of authority and initial ranking score is the final score</a:t>
            </a:r>
          </a:p>
          <a:p>
            <a:pPr>
              <a:buFont typeface="Arial" panose="020B0604020202020204" pitchFamily="34" charset="0"/>
              <a:buChar char="•"/>
            </a:pPr>
            <a:r>
              <a:rPr lang="en-US" sz="2400" dirty="0" smtClean="0"/>
              <a:t>Propagation with initial score:</a:t>
            </a:r>
          </a:p>
          <a:p>
            <a:pPr lvl="1">
              <a:buFont typeface="Arial" panose="020B0604020202020204" pitchFamily="34" charset="0"/>
              <a:buChar char="•"/>
            </a:pPr>
            <a:r>
              <a:rPr lang="en-US" sz="2000" dirty="0"/>
              <a:t>I</a:t>
            </a:r>
            <a:r>
              <a:rPr lang="en-US" sz="2000" dirty="0" smtClean="0"/>
              <a:t>ncorporates </a:t>
            </a:r>
            <a:r>
              <a:rPr lang="en-US" sz="2000" dirty="0"/>
              <a:t>the initial score between candidate answer </a:t>
            </a:r>
            <a:r>
              <a:rPr lang="en-US" sz="2000" dirty="0" smtClean="0"/>
              <a:t>and question </a:t>
            </a:r>
            <a:r>
              <a:rPr lang="en-US" sz="2000" dirty="0"/>
              <a:t>into propagation</a:t>
            </a:r>
            <a:endParaRPr lang="en-US" sz="2000" dirty="0" smtClean="0"/>
          </a:p>
          <a:p>
            <a:endParaRPr lang="en-US" dirty="0" smtClean="0"/>
          </a:p>
          <a:p>
            <a:pPr lvl="1"/>
            <a:endParaRPr lang="en-US" dirty="0"/>
          </a:p>
        </p:txBody>
      </p:sp>
      <p:pic>
        <p:nvPicPr>
          <p:cNvPr id="5" name="Picture 4"/>
          <p:cNvPicPr>
            <a:picLocks noChangeAspect="1"/>
          </p:cNvPicPr>
          <p:nvPr/>
        </p:nvPicPr>
        <p:blipFill>
          <a:blip r:embed="rId7"/>
          <a:stretch>
            <a:fillRect/>
          </a:stretch>
        </p:blipFill>
        <p:spPr>
          <a:xfrm>
            <a:off x="6327118" y="2660055"/>
            <a:ext cx="4208823" cy="548977"/>
          </a:xfrm>
          <a:prstGeom prst="rect">
            <a:avLst/>
          </a:prstGeom>
        </p:spPr>
      </p:pic>
      <p:pic>
        <p:nvPicPr>
          <p:cNvPr id="7" name="Picture 6"/>
          <p:cNvPicPr>
            <a:picLocks noChangeAspect="1"/>
          </p:cNvPicPr>
          <p:nvPr/>
        </p:nvPicPr>
        <p:blipFill>
          <a:blip r:embed="rId8"/>
          <a:stretch>
            <a:fillRect/>
          </a:stretch>
        </p:blipFill>
        <p:spPr>
          <a:xfrm>
            <a:off x="8345805" y="3541628"/>
            <a:ext cx="2809875" cy="304800"/>
          </a:xfrm>
          <a:prstGeom prst="rect">
            <a:avLst/>
          </a:prstGeom>
        </p:spPr>
      </p:pic>
      <p:pic>
        <p:nvPicPr>
          <p:cNvPr id="8" name="Picture 7"/>
          <p:cNvPicPr>
            <a:picLocks noChangeAspect="1"/>
          </p:cNvPicPr>
          <p:nvPr/>
        </p:nvPicPr>
        <p:blipFill>
          <a:blip r:embed="rId9"/>
          <a:stretch>
            <a:fillRect/>
          </a:stretch>
        </p:blipFill>
        <p:spPr>
          <a:xfrm>
            <a:off x="3821430" y="4539310"/>
            <a:ext cx="4610100" cy="523875"/>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11</a:t>
            </a:fld>
            <a:endParaRPr lang="en-US"/>
          </a:p>
        </p:txBody>
      </p:sp>
    </p:spTree>
    <p:extLst>
      <p:ext uri="{BB962C8B-B14F-4D97-AF65-F5344CB8AC3E}">
        <p14:creationId xmlns:p14="http://schemas.microsoft.com/office/powerpoint/2010/main" val="381233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977166" y="2652712"/>
            <a:ext cx="4497625" cy="2190903"/>
          </a:xfrm>
          <a:prstGeom prst="rect">
            <a:avLst/>
          </a:prstGeom>
        </p:spPr>
      </p:pic>
      <p:pic>
        <p:nvPicPr>
          <p:cNvPr id="6" name="Picture 5"/>
          <p:cNvPicPr>
            <a:picLocks noChangeAspect="1"/>
          </p:cNvPicPr>
          <p:nvPr/>
        </p:nvPicPr>
        <p:blipFill>
          <a:blip r:embed="rId8"/>
          <a:stretch>
            <a:fillRect/>
          </a:stretch>
        </p:blipFill>
        <p:spPr>
          <a:xfrm>
            <a:off x="5616330" y="2623983"/>
            <a:ext cx="5109341" cy="2219632"/>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12</a:t>
            </a:fld>
            <a:endParaRPr lang="en-US"/>
          </a:p>
        </p:txBody>
      </p:sp>
    </p:spTree>
    <p:extLst>
      <p:ext uri="{BB962C8B-B14F-4D97-AF65-F5344CB8AC3E}">
        <p14:creationId xmlns:p14="http://schemas.microsoft.com/office/powerpoint/2010/main" val="157007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Finding Question-Answer Pairs from Online </a:t>
            </a:r>
            <a:r>
              <a:rPr lang="en-US" sz="3600" b="1" dirty="0" smtClean="0"/>
              <a:t>Forums</a:t>
            </a:r>
            <a:br>
              <a:rPr lang="en-US" sz="3600" b="1" dirty="0" smtClean="0"/>
            </a:br>
            <a:r>
              <a:rPr lang="en-US" sz="2800" dirty="0" smtClean="0"/>
              <a:t>Gao </a:t>
            </a:r>
            <a:r>
              <a:rPr lang="en-US" sz="2800" dirty="0"/>
              <a:t>Cong, Long Wang, Chin-Yew Lin, Young-In Song, and </a:t>
            </a:r>
            <a:r>
              <a:rPr lang="en-US" sz="2800" dirty="0" err="1"/>
              <a:t>Yueheng</a:t>
            </a:r>
            <a:r>
              <a:rPr lang="en-US" sz="2800" dirty="0"/>
              <a:t> Sun</a:t>
            </a:r>
            <a:br>
              <a:rPr lang="en-US" sz="2800" dirty="0"/>
            </a:br>
            <a:r>
              <a:rPr lang="en-US" sz="2000" i="1" dirty="0" smtClean="0"/>
              <a:t>In </a:t>
            </a:r>
            <a:r>
              <a:rPr lang="en-US" sz="2000" i="1" dirty="0"/>
              <a:t>Proceedings of the 31st annual international ACM SIGIR conference on Research and development in information retrieval (SIGIR '08</a:t>
            </a:r>
            <a:r>
              <a:rPr lang="en-US" sz="2000" i="1" dirty="0" smtClean="0"/>
              <a:t>)</a:t>
            </a:r>
            <a:br>
              <a:rPr lang="en-US" sz="2000" i="1" dirty="0" smtClean="0"/>
            </a:br>
            <a:r>
              <a:rPr lang="en-US" sz="2000" i="1" dirty="0"/>
              <a:t/>
            </a:r>
            <a:br>
              <a:rPr lang="en-US" sz="2000" i="1" dirty="0"/>
            </a:br>
            <a:r>
              <a:rPr lang="en-US" sz="3600" b="1" dirty="0"/>
              <a:t>A classification-based approach to question answering in discussion boards</a:t>
            </a:r>
            <a:br>
              <a:rPr lang="en-US" sz="3600" b="1" dirty="0"/>
            </a:br>
            <a:r>
              <a:rPr lang="en-US" sz="2800" dirty="0" err="1"/>
              <a:t>Liangjie</a:t>
            </a:r>
            <a:r>
              <a:rPr lang="en-US" sz="2800" dirty="0"/>
              <a:t> Hong and Brian D. Davison</a:t>
            </a:r>
            <a:br>
              <a:rPr lang="en-US" sz="2800" dirty="0"/>
            </a:br>
            <a:r>
              <a:rPr lang="en-US" sz="1800" i="1" dirty="0"/>
              <a:t>In Proceedings of the 32nd international ACM SIGIR conference on Research and development in information retrieval (SIGIR '09)</a:t>
            </a:r>
            <a:endParaRPr lang="en-US" sz="2000" i="1" dirty="0"/>
          </a:p>
        </p:txBody>
      </p:sp>
    </p:spTree>
    <p:extLst>
      <p:ext uri="{BB962C8B-B14F-4D97-AF65-F5344CB8AC3E}">
        <p14:creationId xmlns:p14="http://schemas.microsoft.com/office/powerpoint/2010/main" val="15949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Retrieve question and potential answers from forums automatically and effectively</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Detect question-related threads in an efficient manner</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Discover potential answers without analyzing the content of replies</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Can this task be treated as a traditional information retrieval problem?</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14</a:t>
            </a:fld>
            <a:endParaRPr lang="en-US"/>
          </a:p>
        </p:txBody>
      </p:sp>
    </p:spTree>
    <p:extLst>
      <p:ext uri="{BB962C8B-B14F-4D97-AF65-F5344CB8AC3E}">
        <p14:creationId xmlns:p14="http://schemas.microsoft.com/office/powerpoint/2010/main" val="343199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A post is treated as a single question as a whole</a:t>
            </a:r>
          </a:p>
          <a:p>
            <a:pPr lvl="1">
              <a:buFont typeface="Arial" panose="020B0604020202020204" pitchFamily="34" charset="0"/>
              <a:buChar char="•"/>
            </a:pPr>
            <a:r>
              <a:rPr lang="en-US" sz="2000" dirty="0" smtClean="0"/>
              <a:t>Not focusing on question sentences or paragraphs</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Detect </a:t>
            </a:r>
            <a:r>
              <a:rPr lang="en-US" sz="2400" dirty="0"/>
              <a:t>whether the first post is a “question post” </a:t>
            </a:r>
            <a:r>
              <a:rPr lang="en-US" sz="2400" dirty="0" smtClean="0"/>
              <a:t>containing at </a:t>
            </a:r>
            <a:r>
              <a:rPr lang="en-US" sz="2400" dirty="0"/>
              <a:t>least one problem needed to be solved</a:t>
            </a:r>
            <a:r>
              <a:rPr lang="en-US" sz="2400" dirty="0" smtClean="0"/>
              <a:t>.</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Consider only the replies that answer directly the first post</a:t>
            </a:r>
          </a:p>
          <a:p>
            <a:pPr lvl="1">
              <a:buFont typeface="Arial" panose="020B0604020202020204" pitchFamily="34" charset="0"/>
              <a:buChar char="•"/>
            </a:pPr>
            <a:r>
              <a:rPr lang="en-US" sz="2000" dirty="0" smtClean="0"/>
              <a:t>Not the ones answering questions in other replies</a:t>
            </a:r>
          </a:p>
          <a:p>
            <a:pPr lvl="1">
              <a:buFont typeface="Arial" panose="020B0604020202020204" pitchFamily="34" charset="0"/>
              <a:buChar char="•"/>
            </a:pPr>
            <a:r>
              <a:rPr lang="en-US" sz="2000" dirty="0" smtClean="0"/>
              <a:t>Include replies providing links to other answers as answer posts</a:t>
            </a:r>
            <a:endParaRPr lang="en-US" sz="2000" dirty="0"/>
          </a:p>
        </p:txBody>
      </p:sp>
      <p:sp>
        <p:nvSpPr>
          <p:cNvPr id="2" name="Slide Number Placeholder 1"/>
          <p:cNvSpPr>
            <a:spLocks noGrp="1"/>
          </p:cNvSpPr>
          <p:nvPr>
            <p:ph type="sldNum" sz="quarter" idx="12"/>
          </p:nvPr>
        </p:nvSpPr>
        <p:spPr/>
        <p:txBody>
          <a:bodyPr/>
          <a:lstStyle/>
          <a:p>
            <a:fld id="{2EF36F7D-A65C-4BDB-9B8D-C27F59326496}" type="slidenum">
              <a:rPr lang="en-US" smtClean="0"/>
              <a:t>15</a:t>
            </a:fld>
            <a:endParaRPr lang="en-US"/>
          </a:p>
        </p:txBody>
      </p:sp>
    </p:spTree>
    <p:extLst>
      <p:ext uri="{BB962C8B-B14F-4D97-AF65-F5344CB8AC3E}">
        <p14:creationId xmlns:p14="http://schemas.microsoft.com/office/powerpoint/2010/main" val="119159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Features used:</a:t>
            </a:r>
          </a:p>
          <a:p>
            <a:pPr lvl="1">
              <a:buFont typeface="Arial" panose="020B0604020202020204" pitchFamily="34" charset="0"/>
              <a:buChar char="•"/>
            </a:pPr>
            <a:r>
              <a:rPr lang="en-US" dirty="0" smtClean="0"/>
              <a:t>Question mark: Sentence ending with a question mark might be a question</a:t>
            </a:r>
          </a:p>
          <a:p>
            <a:pPr lvl="1">
              <a:buFont typeface="Arial" panose="020B0604020202020204" pitchFamily="34" charset="0"/>
              <a:buChar char="•"/>
            </a:pPr>
            <a:r>
              <a:rPr lang="en-US" dirty="0" smtClean="0"/>
              <a:t>5W1H words: Probably used if the sentence is a question</a:t>
            </a:r>
          </a:p>
          <a:p>
            <a:pPr lvl="1">
              <a:buFont typeface="Arial" panose="020B0604020202020204" pitchFamily="34" charset="0"/>
              <a:buChar char="•"/>
            </a:pPr>
            <a:r>
              <a:rPr lang="en-US" dirty="0" smtClean="0"/>
              <a:t>Total number of posts: Empirically many replies indicate a question not well defined or that the topic shifts</a:t>
            </a:r>
          </a:p>
          <a:p>
            <a:pPr lvl="1">
              <a:buFont typeface="Arial" panose="020B0604020202020204" pitchFamily="34" charset="0"/>
              <a:buChar char="•"/>
            </a:pPr>
            <a:r>
              <a:rPr lang="en-US" dirty="0" smtClean="0"/>
              <a:t>Authorship: High quality content generated by highly authoritative authors. Users who usually answer other’s questions</a:t>
            </a:r>
          </a:p>
          <a:p>
            <a:pPr lvl="1">
              <a:buFont typeface="Arial" panose="020B0604020202020204" pitchFamily="34" charset="0"/>
              <a:buChar char="•"/>
            </a:pPr>
            <a:r>
              <a:rPr lang="en-US" dirty="0" smtClean="0"/>
              <a:t>N-grams: Find word relations that are usually seen in questions</a:t>
            </a:r>
          </a:p>
          <a:p>
            <a:pPr lvl="1"/>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16</a:t>
            </a:fld>
            <a:endParaRPr lang="en-US"/>
          </a:p>
        </p:txBody>
      </p:sp>
    </p:spTree>
    <p:extLst>
      <p:ext uri="{BB962C8B-B14F-4D97-AF65-F5344CB8AC3E}">
        <p14:creationId xmlns:p14="http://schemas.microsoft.com/office/powerpoint/2010/main" val="275940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Features used:</a:t>
            </a:r>
          </a:p>
          <a:p>
            <a:pPr lvl="1"/>
            <a:r>
              <a:rPr lang="en-US" dirty="0" smtClean="0"/>
              <a:t>The position of the answer post: The answer post usually appears not very close  to the bottom</a:t>
            </a:r>
          </a:p>
          <a:p>
            <a:pPr lvl="1"/>
            <a:r>
              <a:rPr lang="en-US" dirty="0" smtClean="0"/>
              <a:t>Authorship: Same as before</a:t>
            </a:r>
          </a:p>
          <a:p>
            <a:pPr lvl="1"/>
            <a:r>
              <a:rPr lang="en-US" dirty="0" smtClean="0"/>
              <a:t>N-gram: Same as before</a:t>
            </a:r>
          </a:p>
          <a:p>
            <a:pPr lvl="1"/>
            <a:r>
              <a:rPr lang="en-US" dirty="0" smtClean="0"/>
              <a:t>Stop Words: See whether the answer contains more detailed and precise words rather than “stop words”</a:t>
            </a:r>
          </a:p>
          <a:p>
            <a:pPr lvl="1"/>
            <a:r>
              <a:rPr lang="en-US" dirty="0" smtClean="0"/>
              <a:t>Query Likelihood (Language Model): Calculate the likelihood that a replied post is relevant to the original question post</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17</a:t>
            </a:fld>
            <a:endParaRPr lang="en-US"/>
          </a:p>
        </p:txBody>
      </p:sp>
    </p:spTree>
    <p:extLst>
      <p:ext uri="{BB962C8B-B14F-4D97-AF65-F5344CB8AC3E}">
        <p14:creationId xmlns:p14="http://schemas.microsoft.com/office/powerpoint/2010/main" val="250801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35532498"/>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279586" y="1868438"/>
            <a:ext cx="3470350" cy="2734823"/>
          </a:xfrm>
          <a:prstGeom prst="rect">
            <a:avLst/>
          </a:prstGeom>
        </p:spPr>
      </p:pic>
      <p:pic>
        <p:nvPicPr>
          <p:cNvPr id="7" name="Picture 6"/>
          <p:cNvPicPr>
            <a:picLocks noChangeAspect="1"/>
          </p:cNvPicPr>
          <p:nvPr/>
        </p:nvPicPr>
        <p:blipFill>
          <a:blip r:embed="rId8"/>
          <a:stretch>
            <a:fillRect/>
          </a:stretch>
        </p:blipFill>
        <p:spPr>
          <a:xfrm>
            <a:off x="5195978" y="1868438"/>
            <a:ext cx="3228975" cy="1685925"/>
          </a:xfrm>
          <a:prstGeom prst="rect">
            <a:avLst/>
          </a:prstGeom>
        </p:spPr>
      </p:pic>
      <p:pic>
        <p:nvPicPr>
          <p:cNvPr id="12" name="Picture 11"/>
          <p:cNvPicPr>
            <a:picLocks noChangeAspect="1"/>
          </p:cNvPicPr>
          <p:nvPr/>
        </p:nvPicPr>
        <p:blipFill>
          <a:blip r:embed="rId9"/>
          <a:stretch>
            <a:fillRect/>
          </a:stretch>
        </p:blipFill>
        <p:spPr>
          <a:xfrm>
            <a:off x="5253128" y="3554363"/>
            <a:ext cx="3171825" cy="1647825"/>
          </a:xfrm>
          <a:prstGeom prst="rect">
            <a:avLst/>
          </a:prstGeom>
        </p:spPr>
      </p:pic>
      <p:sp>
        <p:nvSpPr>
          <p:cNvPr id="13" name="Right Arrow 12"/>
          <p:cNvSpPr/>
          <p:nvPr/>
        </p:nvSpPr>
        <p:spPr>
          <a:xfrm rot="10800000">
            <a:off x="8409888" y="3352800"/>
            <a:ext cx="4611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8409887" y="5060534"/>
            <a:ext cx="4611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15754" y="3554363"/>
            <a:ext cx="1187939" cy="923330"/>
          </a:xfrm>
          <a:prstGeom prst="rect">
            <a:avLst/>
          </a:prstGeom>
          <a:noFill/>
        </p:spPr>
        <p:txBody>
          <a:bodyPr wrap="square" rtlCol="0">
            <a:spAutoFit/>
          </a:bodyPr>
          <a:lstStyle/>
          <a:p>
            <a:r>
              <a:rPr lang="en-US" dirty="0" smtClean="0"/>
              <a:t>N-grams perform better</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18</a:t>
            </a:fld>
            <a:endParaRPr lang="en-US"/>
          </a:p>
        </p:txBody>
      </p:sp>
    </p:spTree>
    <p:extLst>
      <p:ext uri="{BB962C8B-B14F-4D97-AF65-F5344CB8AC3E}">
        <p14:creationId xmlns:p14="http://schemas.microsoft.com/office/powerpoint/2010/main" val="3076201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84299312"/>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086838" y="1800350"/>
            <a:ext cx="4191000" cy="4391025"/>
          </a:xfrm>
          <a:prstGeom prst="rect">
            <a:avLst/>
          </a:prstGeom>
        </p:spPr>
      </p:pic>
      <p:pic>
        <p:nvPicPr>
          <p:cNvPr id="12" name="Picture 11"/>
          <p:cNvPicPr>
            <a:picLocks noChangeAspect="1"/>
          </p:cNvPicPr>
          <p:nvPr/>
        </p:nvPicPr>
        <p:blipFill>
          <a:blip r:embed="rId8"/>
          <a:stretch>
            <a:fillRect/>
          </a:stretch>
        </p:blipFill>
        <p:spPr>
          <a:xfrm>
            <a:off x="1233578" y="1800350"/>
            <a:ext cx="3515622" cy="1835590"/>
          </a:xfrm>
          <a:prstGeom prst="rect">
            <a:avLst/>
          </a:prstGeom>
        </p:spPr>
      </p:pic>
      <p:pic>
        <p:nvPicPr>
          <p:cNvPr id="13" name="Picture 12"/>
          <p:cNvPicPr>
            <a:picLocks noChangeAspect="1"/>
          </p:cNvPicPr>
          <p:nvPr/>
        </p:nvPicPr>
        <p:blipFill>
          <a:blip r:embed="rId9"/>
          <a:stretch>
            <a:fillRect/>
          </a:stretch>
        </p:blipFill>
        <p:spPr>
          <a:xfrm>
            <a:off x="1233578" y="4124886"/>
            <a:ext cx="3418022" cy="1775729"/>
          </a:xfrm>
          <a:prstGeom prst="rect">
            <a:avLst/>
          </a:prstGeom>
        </p:spPr>
      </p:pic>
      <p:sp>
        <p:nvSpPr>
          <p:cNvPr id="14" name="Rectangle 13"/>
          <p:cNvSpPr/>
          <p:nvPr/>
        </p:nvSpPr>
        <p:spPr>
          <a:xfrm>
            <a:off x="5142523" y="2985477"/>
            <a:ext cx="4048369"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82378" y="2473672"/>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82378" y="2278287"/>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82378" y="2704813"/>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42523" y="5322277"/>
            <a:ext cx="4048369" cy="1875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2370" y="4579815"/>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36273" y="4779107"/>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28461" y="4982309"/>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82378" y="3753559"/>
            <a:ext cx="7144135" cy="369332"/>
          </a:xfrm>
          <a:prstGeom prst="rect">
            <a:avLst/>
          </a:prstGeom>
          <a:noFill/>
        </p:spPr>
        <p:txBody>
          <a:bodyPr wrap="none" rtlCol="0">
            <a:spAutoFit/>
          </a:bodyPr>
          <a:lstStyle/>
          <a:p>
            <a:r>
              <a:rPr lang="en-US" dirty="0" smtClean="0"/>
              <a:t>Combinations of features perform considerably better than single features</a:t>
            </a:r>
            <a:endParaRPr lang="en-US" dirty="0"/>
          </a:p>
        </p:txBody>
      </p:sp>
      <p:sp>
        <p:nvSpPr>
          <p:cNvPr id="28" name="Right Brace 27"/>
          <p:cNvSpPr/>
          <p:nvPr/>
        </p:nvSpPr>
        <p:spPr>
          <a:xfrm>
            <a:off x="9224107" y="2644295"/>
            <a:ext cx="194408" cy="5118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9333523" y="2706531"/>
            <a:ext cx="2787301" cy="369332"/>
          </a:xfrm>
          <a:prstGeom prst="rect">
            <a:avLst/>
          </a:prstGeom>
          <a:noFill/>
        </p:spPr>
        <p:txBody>
          <a:bodyPr wrap="none" rtlCol="0">
            <a:spAutoFit/>
          </a:bodyPr>
          <a:lstStyle/>
          <a:p>
            <a:r>
              <a:rPr lang="en-US" dirty="0" smtClean="0"/>
              <a:t>Need only local information</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19</a:t>
            </a:fld>
            <a:endParaRPr lang="en-US"/>
          </a:p>
        </p:txBody>
      </p:sp>
    </p:spTree>
    <p:extLst>
      <p:ext uri="{BB962C8B-B14F-4D97-AF65-F5344CB8AC3E}">
        <p14:creationId xmlns:p14="http://schemas.microsoft.com/office/powerpoint/2010/main" val="4239526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A web application for holding discussions and posting user generated content in a specific domain (sports, recreation, techniques etc.) </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Contains huge amount of valuable user generated content</a:t>
            </a:r>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Highly desirable to extract this content and reuse it </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2</a:t>
            </a:fld>
            <a:endParaRPr lang="en-US"/>
          </a:p>
        </p:txBody>
      </p:sp>
    </p:spTree>
    <p:extLst>
      <p:ext uri="{BB962C8B-B14F-4D97-AF65-F5344CB8AC3E}">
        <p14:creationId xmlns:p14="http://schemas.microsoft.com/office/powerpoint/2010/main" val="777387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Results: </a:t>
            </a:r>
            <a:r>
              <a:rPr lang="en-US" dirty="0" smtClean="0"/>
              <a:t>Answer Detection (Single features</a:t>
            </a:r>
            <a:r>
              <a:rPr lang="en-US" dirty="0"/>
              <a:t>)</a:t>
            </a:r>
            <a:br>
              <a:rPr lang="en-US" dirty="0"/>
            </a:br>
            <a:endParaRPr lang="en-US" dirty="0"/>
          </a:p>
        </p:txBody>
      </p:sp>
      <p:pic>
        <p:nvPicPr>
          <p:cNvPr id="4" name="Picture 3"/>
          <p:cNvPicPr>
            <a:picLocks noChangeAspect="1"/>
          </p:cNvPicPr>
          <p:nvPr/>
        </p:nvPicPr>
        <p:blipFill>
          <a:blip r:embed="rId2"/>
          <a:stretch>
            <a:fillRect/>
          </a:stretch>
        </p:blipFill>
        <p:spPr>
          <a:xfrm>
            <a:off x="1042768" y="2482383"/>
            <a:ext cx="3362325" cy="1743075"/>
          </a:xfrm>
          <a:prstGeom prst="rect">
            <a:avLst/>
          </a:prstGeom>
        </p:spPr>
      </p:pic>
      <p:pic>
        <p:nvPicPr>
          <p:cNvPr id="5" name="Picture 4"/>
          <p:cNvPicPr>
            <a:picLocks noChangeAspect="1"/>
          </p:cNvPicPr>
          <p:nvPr/>
        </p:nvPicPr>
        <p:blipFill>
          <a:blip r:embed="rId3"/>
          <a:stretch>
            <a:fillRect/>
          </a:stretch>
        </p:blipFill>
        <p:spPr>
          <a:xfrm>
            <a:off x="6731977" y="2481018"/>
            <a:ext cx="3276600" cy="1724025"/>
          </a:xfrm>
          <a:prstGeom prst="rect">
            <a:avLst/>
          </a:prstGeom>
        </p:spPr>
        <p:style>
          <a:lnRef idx="3">
            <a:schemeClr val="lt1"/>
          </a:lnRef>
          <a:fillRef idx="1">
            <a:schemeClr val="dk1"/>
          </a:fillRef>
          <a:effectRef idx="1">
            <a:schemeClr val="dk1"/>
          </a:effectRef>
          <a:fontRef idx="minor">
            <a:schemeClr val="lt1"/>
          </a:fontRef>
        </p:style>
      </p:pic>
      <p:sp>
        <p:nvSpPr>
          <p:cNvPr id="6" name="Rectangle 5"/>
          <p:cNvSpPr/>
          <p:nvPr/>
        </p:nvSpPr>
        <p:spPr>
          <a:xfrm>
            <a:off x="6731977" y="2932134"/>
            <a:ext cx="3267075" cy="224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0392" y="2932134"/>
            <a:ext cx="3267075" cy="224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12528" y="4180877"/>
            <a:ext cx="2882520" cy="523220"/>
          </a:xfrm>
          <a:prstGeom prst="rect">
            <a:avLst/>
          </a:prstGeom>
          <a:noFill/>
        </p:spPr>
        <p:txBody>
          <a:bodyPr wrap="none" rtlCol="0">
            <a:spAutoFit/>
          </a:bodyPr>
          <a:lstStyle/>
          <a:p>
            <a:r>
              <a:rPr lang="en-US" sz="1400" dirty="0" smtClean="0"/>
              <a:t>Performance using the method from </a:t>
            </a:r>
          </a:p>
          <a:p>
            <a:r>
              <a:rPr lang="en-US" sz="1400" dirty="0" smtClean="0"/>
              <a:t>the 1</a:t>
            </a:r>
            <a:r>
              <a:rPr lang="en-US" sz="1400" baseline="30000" dirty="0" smtClean="0"/>
              <a:t>st</a:t>
            </a:r>
            <a:r>
              <a:rPr lang="en-US" sz="1400" dirty="0" smtClean="0"/>
              <a:t> paper</a:t>
            </a:r>
            <a:endParaRPr lang="en-US" sz="1400" dirty="0"/>
          </a:p>
        </p:txBody>
      </p:sp>
      <p:cxnSp>
        <p:nvCxnSpPr>
          <p:cNvPr id="9" name="Straight Arrow Connector 8"/>
          <p:cNvCxnSpPr>
            <a:stCxn id="8" idx="0"/>
            <a:endCxn id="7" idx="3"/>
          </p:cNvCxnSpPr>
          <p:nvPr/>
        </p:nvCxnSpPr>
        <p:spPr>
          <a:xfrm flipH="1" flipV="1">
            <a:off x="4357467" y="3044429"/>
            <a:ext cx="996321" cy="113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a:endCxn id="6" idx="1"/>
          </p:cNvCxnSpPr>
          <p:nvPr/>
        </p:nvCxnSpPr>
        <p:spPr>
          <a:xfrm flipV="1">
            <a:off x="5353788" y="3044429"/>
            <a:ext cx="1378189" cy="113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80867" y="3327480"/>
            <a:ext cx="3267075" cy="181708"/>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731976" y="3535930"/>
            <a:ext cx="3267075" cy="181708"/>
          </a:xfrm>
          <a:prstGeom prst="rect">
            <a:avLst/>
          </a:prstGeom>
          <a:noFill/>
          <a:ln w="28575">
            <a:solidFill>
              <a:srgbClr val="4A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83779" y="2077080"/>
            <a:ext cx="3340017" cy="369332"/>
          </a:xfrm>
          <a:prstGeom prst="rect">
            <a:avLst/>
          </a:prstGeom>
          <a:noFill/>
        </p:spPr>
        <p:txBody>
          <a:bodyPr wrap="none" rtlCol="0">
            <a:spAutoFit/>
          </a:bodyPr>
          <a:lstStyle/>
          <a:p>
            <a:r>
              <a:rPr lang="en-US" dirty="0" smtClean="0">
                <a:solidFill>
                  <a:srgbClr val="4A5242"/>
                </a:solidFill>
              </a:rPr>
              <a:t>N-grams do not perform that well</a:t>
            </a:r>
            <a:endParaRPr lang="en-US" dirty="0">
              <a:solidFill>
                <a:srgbClr val="4A5242"/>
              </a:solidFill>
            </a:endParaRPr>
          </a:p>
        </p:txBody>
      </p:sp>
      <p:sp>
        <p:nvSpPr>
          <p:cNvPr id="3" name="Slide Number Placeholder 2"/>
          <p:cNvSpPr>
            <a:spLocks noGrp="1"/>
          </p:cNvSpPr>
          <p:nvPr>
            <p:ph type="sldNum" sz="quarter" idx="12"/>
          </p:nvPr>
        </p:nvSpPr>
        <p:spPr/>
        <p:txBody>
          <a:bodyPr/>
          <a:lstStyle/>
          <a:p>
            <a:fld id="{2EF36F7D-A65C-4BDB-9B8D-C27F59326496}" type="slidenum">
              <a:rPr lang="en-US" smtClean="0"/>
              <a:t>20</a:t>
            </a:fld>
            <a:endParaRPr lang="en-US"/>
          </a:p>
        </p:txBody>
      </p:sp>
    </p:spTree>
    <p:extLst>
      <p:ext uri="{BB962C8B-B14F-4D97-AF65-F5344CB8AC3E}">
        <p14:creationId xmlns:p14="http://schemas.microsoft.com/office/powerpoint/2010/main" val="338178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0876412"/>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219899" y="1813823"/>
            <a:ext cx="3267075" cy="3638550"/>
          </a:xfrm>
          <a:prstGeom prst="rect">
            <a:avLst/>
          </a:prstGeom>
        </p:spPr>
      </p:pic>
      <p:pic>
        <p:nvPicPr>
          <p:cNvPr id="6" name="Picture 5"/>
          <p:cNvPicPr>
            <a:picLocks noChangeAspect="1"/>
          </p:cNvPicPr>
          <p:nvPr/>
        </p:nvPicPr>
        <p:blipFill>
          <a:blip r:embed="rId8"/>
          <a:stretch>
            <a:fillRect/>
          </a:stretch>
        </p:blipFill>
        <p:spPr>
          <a:xfrm>
            <a:off x="5055268" y="1813823"/>
            <a:ext cx="3607468" cy="4296631"/>
          </a:xfrm>
          <a:prstGeom prst="rect">
            <a:avLst/>
          </a:prstGeom>
        </p:spPr>
      </p:pic>
      <p:sp>
        <p:nvSpPr>
          <p:cNvPr id="11" name="Rectangle 10"/>
          <p:cNvSpPr/>
          <p:nvPr/>
        </p:nvSpPr>
        <p:spPr>
          <a:xfrm>
            <a:off x="5055268" y="3595077"/>
            <a:ext cx="3682332" cy="18757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80404" y="5890492"/>
            <a:ext cx="3682332" cy="18757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4486974" y="3359896"/>
            <a:ext cx="493430" cy="3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02419" y="3390492"/>
            <a:ext cx="1142890" cy="461665"/>
          </a:xfrm>
          <a:prstGeom prst="rect">
            <a:avLst/>
          </a:prstGeom>
          <a:noFill/>
        </p:spPr>
        <p:txBody>
          <a:bodyPr vert="horz" wrap="square" rtlCol="0">
            <a:spAutoFit/>
          </a:bodyPr>
          <a:lstStyle/>
          <a:p>
            <a:r>
              <a:rPr lang="en-US" sz="1200" dirty="0" smtClean="0"/>
              <a:t>~ 30% improvement</a:t>
            </a:r>
            <a:endParaRPr lang="en-US" sz="1200" dirty="0"/>
          </a:p>
        </p:txBody>
      </p:sp>
      <p:sp>
        <p:nvSpPr>
          <p:cNvPr id="2" name="Slide Number Placeholder 1"/>
          <p:cNvSpPr>
            <a:spLocks noGrp="1"/>
          </p:cNvSpPr>
          <p:nvPr>
            <p:ph type="sldNum" sz="quarter" idx="12"/>
          </p:nvPr>
        </p:nvSpPr>
        <p:spPr/>
        <p:txBody>
          <a:bodyPr/>
          <a:lstStyle/>
          <a:p>
            <a:fld id="{2EF36F7D-A65C-4BDB-9B8D-C27F59326496}" type="slidenum">
              <a:rPr lang="en-US" smtClean="0"/>
              <a:t>21</a:t>
            </a:fld>
            <a:endParaRPr lang="en-US"/>
          </a:p>
        </p:txBody>
      </p:sp>
    </p:spTree>
    <p:extLst>
      <p:ext uri="{BB962C8B-B14F-4D97-AF65-F5344CB8AC3E}">
        <p14:creationId xmlns:p14="http://schemas.microsoft.com/office/powerpoint/2010/main" val="1888920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sz="2400" dirty="0" smtClean="0"/>
              <a:t>The 1</a:t>
            </a:r>
            <a:r>
              <a:rPr lang="en-US" sz="2400" baseline="30000" dirty="0" smtClean="0"/>
              <a:t>st</a:t>
            </a:r>
            <a:r>
              <a:rPr lang="en-US" sz="2400" dirty="0" smtClean="0"/>
              <a:t> paper was the first to address the same problem</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The 2</a:t>
            </a:r>
            <a:r>
              <a:rPr lang="en-US" sz="2400" baseline="30000" dirty="0" smtClean="0"/>
              <a:t>nd</a:t>
            </a:r>
            <a:r>
              <a:rPr lang="en-US" sz="2400" dirty="0" smtClean="0"/>
              <a:t> paper uses some of the methods proposed by the 1</a:t>
            </a:r>
            <a:r>
              <a:rPr lang="en-US" sz="2400" baseline="30000" dirty="0" smtClean="0"/>
              <a:t>st</a:t>
            </a:r>
            <a:r>
              <a:rPr lang="en-US" sz="2400" dirty="0" smtClean="0"/>
              <a:t> one</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They compare their results with those of the 1</a:t>
            </a:r>
            <a:r>
              <a:rPr lang="en-US" sz="2400" baseline="30000" dirty="0" smtClean="0"/>
              <a:t>st</a:t>
            </a:r>
            <a:r>
              <a:rPr lang="en-US" sz="2400" dirty="0" smtClean="0"/>
              <a:t> paper</a:t>
            </a:r>
          </a:p>
          <a:p>
            <a:pPr marL="0" indent="0">
              <a:buNone/>
            </a:pPr>
            <a:endParaRPr lang="en-US" dirty="0"/>
          </a:p>
        </p:txBody>
      </p:sp>
      <p:sp>
        <p:nvSpPr>
          <p:cNvPr id="5" name="Slide Number Placeholder 4"/>
          <p:cNvSpPr>
            <a:spLocks noGrp="1"/>
          </p:cNvSpPr>
          <p:nvPr>
            <p:ph type="sldNum" sz="quarter" idx="12"/>
          </p:nvPr>
        </p:nvSpPr>
        <p:spPr/>
        <p:txBody>
          <a:bodyPr/>
          <a:lstStyle/>
          <a:p>
            <a:fld id="{2EF36F7D-A65C-4BDB-9B8D-C27F59326496}" type="slidenum">
              <a:rPr lang="en-US" smtClean="0"/>
              <a:t>22</a:t>
            </a:fld>
            <a:endParaRPr lang="en-US"/>
          </a:p>
        </p:txBody>
      </p:sp>
    </p:spTree>
    <p:extLst>
      <p:ext uri="{BB962C8B-B14F-4D97-AF65-F5344CB8AC3E}">
        <p14:creationId xmlns:p14="http://schemas.microsoft.com/office/powerpoint/2010/main" val="74679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Essential to many QA services</a:t>
            </a:r>
          </a:p>
          <a:p>
            <a:pPr lvl="1">
              <a:buFont typeface="Arial" panose="020B0604020202020204" pitchFamily="34" charset="0"/>
              <a:buChar char="•"/>
            </a:pPr>
            <a:r>
              <a:rPr lang="en-US" sz="2000" dirty="0" smtClean="0"/>
              <a:t>SE instant answers</a:t>
            </a:r>
          </a:p>
          <a:p>
            <a:pPr lvl="1">
              <a:buFont typeface="Arial" panose="020B0604020202020204" pitchFamily="34" charset="0"/>
              <a:buChar char="•"/>
            </a:pPr>
            <a:r>
              <a:rPr lang="en-US" sz="2000" dirty="0" smtClean="0"/>
              <a:t>QA search systems</a:t>
            </a:r>
          </a:p>
          <a:p>
            <a:pPr lvl="1">
              <a:buFont typeface="Arial" panose="020B0604020202020204" pitchFamily="34" charset="0"/>
              <a:buChar char="•"/>
            </a:pPr>
            <a:r>
              <a:rPr lang="en-US" sz="2000" dirty="0" smtClean="0"/>
              <a:t>Community-based Question Answering (CQA)</a:t>
            </a:r>
          </a:p>
          <a:p>
            <a:pPr lvl="1">
              <a:buFont typeface="Arial" panose="020B0604020202020204" pitchFamily="34" charset="0"/>
              <a:buChar char="•"/>
            </a:pPr>
            <a:endParaRPr lang="en-US" sz="2000" dirty="0" smtClean="0"/>
          </a:p>
          <a:p>
            <a:pPr>
              <a:buFont typeface="Arial" panose="020B0604020202020204" pitchFamily="34" charset="0"/>
              <a:buChar char="•"/>
            </a:pPr>
            <a:r>
              <a:rPr lang="en-US" sz="2400" dirty="0" smtClean="0"/>
              <a:t>A natural way to improve forum management</a:t>
            </a:r>
          </a:p>
          <a:p>
            <a:pPr lvl="1">
              <a:buFont typeface="Arial" panose="020B0604020202020204" pitchFamily="34" charset="0"/>
              <a:buChar char="•"/>
            </a:pPr>
            <a:r>
              <a:rPr lang="en-US" sz="2000" dirty="0" smtClean="0"/>
              <a:t>Query question-answer pairs extracted from forums</a:t>
            </a:r>
          </a:p>
          <a:p>
            <a:pPr lvl="1">
              <a:buFont typeface="Arial" panose="020B0604020202020204" pitchFamily="34" charset="0"/>
              <a:buChar char="•"/>
            </a:pPr>
            <a:endParaRPr lang="en-US" sz="2000" dirty="0" smtClean="0"/>
          </a:p>
          <a:p>
            <a:pPr>
              <a:buFont typeface="Arial" panose="020B0604020202020204" pitchFamily="34" charset="0"/>
              <a:buChar char="•"/>
            </a:pPr>
            <a:r>
              <a:rPr lang="en-US" sz="2400" dirty="0" smtClean="0"/>
              <a:t>Question-answer knowledge mined can be used to augment the knowledge base of </a:t>
            </a:r>
            <a:r>
              <a:rPr lang="en-US" sz="2400" dirty="0" err="1" smtClean="0"/>
              <a:t>chatbots</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3</a:t>
            </a:fld>
            <a:endParaRPr lang="en-US"/>
          </a:p>
        </p:txBody>
      </p:sp>
    </p:spTree>
    <p:extLst>
      <p:ext uri="{BB962C8B-B14F-4D97-AF65-F5344CB8AC3E}">
        <p14:creationId xmlns:p14="http://schemas.microsoft.com/office/powerpoint/2010/main" val="2443260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32037877"/>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Each forum </a:t>
            </a:r>
            <a:r>
              <a:rPr lang="en-US" sz="2400" dirty="0"/>
              <a:t>thread usually contains an initiating post and a couple of </a:t>
            </a:r>
            <a:r>
              <a:rPr lang="en-US" sz="2400" dirty="0" smtClean="0"/>
              <a:t>reply posts</a:t>
            </a:r>
          </a:p>
          <a:p>
            <a:pPr>
              <a:buFont typeface="Arial" panose="020B0604020202020204" pitchFamily="34" charset="0"/>
              <a:buChar char="•"/>
            </a:pPr>
            <a:r>
              <a:rPr lang="en-US" sz="2400" dirty="0" smtClean="0"/>
              <a:t>The </a:t>
            </a:r>
            <a:r>
              <a:rPr lang="en-US" sz="2400" dirty="0"/>
              <a:t>initiating post usually contains several questions </a:t>
            </a:r>
            <a:endParaRPr lang="en-US" sz="2400" dirty="0" smtClean="0"/>
          </a:p>
          <a:p>
            <a:pPr>
              <a:buFont typeface="Arial" panose="020B0604020202020204" pitchFamily="34" charset="0"/>
              <a:buChar char="•"/>
            </a:pPr>
            <a:r>
              <a:rPr lang="en-US" sz="2400" dirty="0" smtClean="0"/>
              <a:t>The </a:t>
            </a:r>
            <a:r>
              <a:rPr lang="en-US" sz="2400" dirty="0"/>
              <a:t>asynchronous nature of forum </a:t>
            </a:r>
            <a:r>
              <a:rPr lang="en-US" sz="2400" dirty="0" smtClean="0"/>
              <a:t>discussion makes </a:t>
            </a:r>
            <a:r>
              <a:rPr lang="en-US" sz="2400" dirty="0"/>
              <a:t>it common for multiple participants to pursue </a:t>
            </a:r>
            <a:r>
              <a:rPr lang="en-US" sz="2400" dirty="0" smtClean="0"/>
              <a:t>multiple questions </a:t>
            </a:r>
            <a:r>
              <a:rPr lang="en-US" sz="2400" dirty="0"/>
              <a:t>in </a:t>
            </a:r>
            <a:r>
              <a:rPr lang="en-US" sz="2400" dirty="0" smtClean="0"/>
              <a:t>parallel</a:t>
            </a:r>
          </a:p>
          <a:p>
            <a:pPr>
              <a:buFont typeface="Arial" panose="020B0604020202020204" pitchFamily="34" charset="0"/>
              <a:buChar char="•"/>
            </a:pPr>
            <a:r>
              <a:rPr lang="en-US" sz="2400" dirty="0" smtClean="0"/>
              <a:t>Proposed method consists of two components</a:t>
            </a:r>
          </a:p>
          <a:p>
            <a:pPr lvl="1">
              <a:buFont typeface="Arial" panose="020B0604020202020204" pitchFamily="34" charset="0"/>
              <a:buChar char="•"/>
            </a:pPr>
            <a:r>
              <a:rPr lang="en-US" sz="2000" dirty="0" smtClean="0"/>
              <a:t>Question detection</a:t>
            </a:r>
          </a:p>
          <a:p>
            <a:pPr lvl="1">
              <a:buFont typeface="Arial" panose="020B0604020202020204" pitchFamily="34" charset="0"/>
              <a:buChar char="•"/>
            </a:pPr>
            <a:r>
              <a:rPr lang="en-US" sz="2000" dirty="0" smtClean="0"/>
              <a:t>Answer detection</a:t>
            </a:r>
            <a:endParaRPr lang="en-US" sz="2000" dirty="0"/>
          </a:p>
        </p:txBody>
      </p:sp>
      <p:sp>
        <p:nvSpPr>
          <p:cNvPr id="2" name="Slide Number Placeholder 1"/>
          <p:cNvSpPr>
            <a:spLocks noGrp="1"/>
          </p:cNvSpPr>
          <p:nvPr>
            <p:ph type="sldNum" sz="quarter" idx="12"/>
          </p:nvPr>
        </p:nvSpPr>
        <p:spPr/>
        <p:txBody>
          <a:bodyPr/>
          <a:lstStyle/>
          <a:p>
            <a:fld id="{2EF36F7D-A65C-4BDB-9B8D-C27F59326496}" type="slidenum">
              <a:rPr lang="en-US" smtClean="0"/>
              <a:t>4</a:t>
            </a:fld>
            <a:endParaRPr lang="en-US"/>
          </a:p>
        </p:txBody>
      </p:sp>
    </p:spTree>
    <p:extLst>
      <p:ext uri="{BB962C8B-B14F-4D97-AF65-F5344CB8AC3E}">
        <p14:creationId xmlns:p14="http://schemas.microsoft.com/office/powerpoint/2010/main" val="2798797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sz="2400" dirty="0" smtClean="0"/>
              <a:t>Harder than it looks:</a:t>
            </a:r>
          </a:p>
          <a:p>
            <a:pPr lvl="1">
              <a:buFont typeface="Arial" panose="020B0604020202020204" pitchFamily="34" charset="0"/>
              <a:buChar char="•"/>
            </a:pPr>
            <a:r>
              <a:rPr lang="en-US" sz="2000" dirty="0" smtClean="0"/>
              <a:t>Questions stated in informal way</a:t>
            </a:r>
          </a:p>
          <a:p>
            <a:pPr lvl="1">
              <a:buFont typeface="Arial" panose="020B0604020202020204" pitchFamily="34" charset="0"/>
              <a:buChar char="•"/>
            </a:pPr>
            <a:r>
              <a:rPr lang="en-US" sz="2000" dirty="0" smtClean="0"/>
              <a:t>In various formats</a:t>
            </a:r>
          </a:p>
          <a:p>
            <a:pPr lvl="1">
              <a:buFont typeface="Arial" panose="020B0604020202020204" pitchFamily="34" charset="0"/>
              <a:buChar char="•"/>
            </a:pPr>
            <a:r>
              <a:rPr lang="en-US" sz="2000" dirty="0" smtClean="0"/>
              <a:t>Question marks and 5W1H question words not adequate</a:t>
            </a:r>
          </a:p>
          <a:p>
            <a:pPr lvl="2">
              <a:buFont typeface="Arial" panose="020B0604020202020204" pitchFamily="34" charset="0"/>
              <a:buChar char="•"/>
            </a:pPr>
            <a:r>
              <a:rPr lang="en-US" sz="1600" dirty="0" smtClean="0"/>
              <a:t>30% do not end with question marks</a:t>
            </a:r>
          </a:p>
          <a:p>
            <a:pPr lvl="2">
              <a:buFont typeface="Arial" panose="020B0604020202020204" pitchFamily="34" charset="0"/>
              <a:buChar char="•"/>
            </a:pPr>
            <a:r>
              <a:rPr lang="en-US" sz="1600" dirty="0" smtClean="0"/>
              <a:t>9% ending with question marks are not questions (e.g. “really?”)</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Use labeled sequential patterns (LSPs) to build classifiers and complement the inadequacy of simple rules</a:t>
            </a:r>
          </a:p>
        </p:txBody>
      </p:sp>
      <p:sp>
        <p:nvSpPr>
          <p:cNvPr id="2" name="Slide Number Placeholder 1"/>
          <p:cNvSpPr>
            <a:spLocks noGrp="1"/>
          </p:cNvSpPr>
          <p:nvPr>
            <p:ph type="sldNum" sz="quarter" idx="12"/>
          </p:nvPr>
        </p:nvSpPr>
        <p:spPr/>
        <p:txBody>
          <a:bodyPr/>
          <a:lstStyle/>
          <a:p>
            <a:fld id="{2EF36F7D-A65C-4BDB-9B8D-C27F59326496}" type="slidenum">
              <a:rPr lang="en-US" smtClean="0"/>
              <a:t>5</a:t>
            </a:fld>
            <a:endParaRPr lang="en-US"/>
          </a:p>
        </p:txBody>
      </p:sp>
    </p:spTree>
    <p:extLst>
      <p:ext uri="{BB962C8B-B14F-4D97-AF65-F5344CB8AC3E}">
        <p14:creationId xmlns:p14="http://schemas.microsoft.com/office/powerpoint/2010/main" val="39526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7199514"/>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A LSP , </a:t>
                </a:r>
                <a:r>
                  <a:rPr lang="en-US" i="1" dirty="0"/>
                  <a:t>p</a:t>
                </a:r>
                <a:r>
                  <a:rPr lang="en-US" dirty="0"/>
                  <a:t>, is an implication in </a:t>
                </a:r>
                <a:r>
                  <a:rPr lang="en-US" dirty="0" smtClean="0"/>
                  <a:t>the form </a:t>
                </a:r>
                <a:r>
                  <a:rPr lang="en-US" dirty="0"/>
                  <a:t>of </a:t>
                </a:r>
                <a:r>
                  <a:rPr lang="en-US" dirty="0" smtClean="0"/>
                  <a:t>LHS </a:t>
                </a:r>
                <a14:m>
                  <m:oMath xmlns:m="http://schemas.openxmlformats.org/officeDocument/2006/math">
                    <m:r>
                      <a:rPr lang="en-US" i="1" dirty="0" smtClean="0">
                        <a:latin typeface="Cambria Math" panose="02040503050406030204" pitchFamily="18" charset="0"/>
                      </a:rPr>
                      <m:t>−&gt;</m:t>
                    </m:r>
                  </m:oMath>
                </a14:m>
                <a:r>
                  <a:rPr lang="en-US" i="1" dirty="0" smtClean="0"/>
                  <a:t> </a:t>
                </a:r>
                <a:r>
                  <a:rPr lang="en-US" dirty="0"/>
                  <a:t>c, where LHS is a sequence and c is a class </a:t>
                </a:r>
                <a:r>
                  <a:rPr lang="en-US" dirty="0" smtClean="0"/>
                  <a:t>label</a:t>
                </a:r>
              </a:p>
              <a:p>
                <a:pPr>
                  <a:buFont typeface="Arial" panose="020B0604020202020204" pitchFamily="34" charset="0"/>
                  <a:buChar char="•"/>
                </a:pPr>
                <a:r>
                  <a:rPr lang="en-US" dirty="0" smtClean="0"/>
                  <a:t>A </a:t>
                </a:r>
                <a:r>
                  <a:rPr lang="en-US" dirty="0"/>
                  <a:t>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r>
                      <a:rPr lang="en-US" b="0"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𝑚</m:t>
                        </m:r>
                      </m:sub>
                    </m:sSub>
                    <m:r>
                      <a:rPr lang="en-US" i="1" dirty="0" smtClean="0">
                        <a:latin typeface="Cambria Math" panose="02040503050406030204" pitchFamily="18" charset="0"/>
                      </a:rPr>
                      <m:t>&gt; </m:t>
                    </m:r>
                  </m:oMath>
                </a14:m>
                <a:r>
                  <a:rPr lang="en-US" dirty="0"/>
                  <a:t>is contained in a 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2</m:t>
                        </m:r>
                      </m:sub>
                    </m:sSub>
                    <m:r>
                      <a:rPr lang="en-US"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𝑏</m:t>
                        </m:r>
                      </m:e>
                      <m:sub>
                        <m:r>
                          <a:rPr lang="en-US" i="1" dirty="0" err="1" smtClean="0">
                            <a:latin typeface="Cambria Math" panose="02040503050406030204" pitchFamily="18" charset="0"/>
                          </a:rPr>
                          <m:t>𝑛</m:t>
                        </m:r>
                      </m:sub>
                    </m:sSub>
                    <m:r>
                      <a:rPr lang="en-US" i="1" dirty="0">
                        <a:latin typeface="Cambria Math" panose="02040503050406030204" pitchFamily="18" charset="0"/>
                      </a:rPr>
                      <m:t>&gt;</m:t>
                    </m:r>
                  </m:oMath>
                </a14:m>
                <a:r>
                  <a:rPr lang="en-US" dirty="0"/>
                  <a:t> if </a:t>
                </a:r>
              </a:p>
              <a:p>
                <a:pPr lvl="1">
                  <a:buFont typeface="Arial" panose="020B0604020202020204" pitchFamily="34" charset="0"/>
                  <a:buChar char="•"/>
                </a:pPr>
                <a:r>
                  <a:rPr lang="en-US" dirty="0" smtClean="0"/>
                  <a:t>There </a:t>
                </a:r>
                <a:r>
                  <a:rPr lang="en-US" dirty="0"/>
                  <a:t>exist integers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𝑖</m:t>
                        </m:r>
                      </m:e>
                      <m:sub>
                        <m:r>
                          <a:rPr lang="en-US" b="0" i="1" dirty="0" smtClean="0">
                            <a:latin typeface="Cambria Math" panose="02040503050406030204" pitchFamily="18" charset="0"/>
                          </a:rPr>
                          <m:t>𝑚</m:t>
                        </m:r>
                      </m:sub>
                    </m:sSub>
                    <m:r>
                      <a:rPr lang="en-US" i="1" dirty="0" smtClean="0">
                        <a:latin typeface="Cambria Math" panose="02040503050406030204" pitchFamily="18" charset="0"/>
                      </a:rPr>
                      <m:t> </m:t>
                    </m:r>
                  </m:oMath>
                </a14:m>
                <a:r>
                  <a:rPr lang="en-US" dirty="0"/>
                  <a:t>such that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1</m:t>
                        </m:r>
                      </m:sub>
                    </m:sSub>
                    <m:r>
                      <a:rPr lang="en-US" i="1" dirty="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2</m:t>
                        </m:r>
                      </m:sub>
                    </m:sSub>
                    <m:r>
                      <a:rPr lang="en-US" i="1" dirty="0" smtClean="0">
                        <a:latin typeface="Cambria Math" panose="02040503050406030204" pitchFamily="18" charset="0"/>
                      </a:rPr>
                      <m:t>&lt;</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𝑖</m:t>
                        </m:r>
                      </m:e>
                      <m:sub>
                        <m:r>
                          <a:rPr lang="en-US" i="1" dirty="0" err="1">
                            <a:latin typeface="Cambria Math" panose="02040503050406030204" pitchFamily="18" charset="0"/>
                          </a:rPr>
                          <m:t>𝑚</m:t>
                        </m:r>
                      </m:sub>
                    </m:sSub>
                    <m:r>
                      <a:rPr lang="en-US" i="1" dirty="0">
                        <a:latin typeface="Cambria Math" panose="02040503050406030204" pitchFamily="18" charset="0"/>
                      </a:rPr>
                      <m:t>≤</m:t>
                    </m:r>
                    <m:r>
                      <a:rPr lang="en-US" i="1" dirty="0" smtClean="0">
                        <a:latin typeface="Cambria Math" panose="02040503050406030204" pitchFamily="18" charset="0"/>
                      </a:rPr>
                      <m:t> </m:t>
                    </m:r>
                    <m:r>
                      <a:rPr lang="en-US" i="1" dirty="0">
                        <a:latin typeface="Cambria Math" panose="02040503050406030204" pitchFamily="18" charset="0"/>
                      </a:rPr>
                      <m:t>𝑛</m:t>
                    </m:r>
                    <m:r>
                      <a:rPr lang="en-US" b="0" i="0" dirty="0" smtClean="0">
                        <a:latin typeface="Cambria Math" panose="02040503050406030204" pitchFamily="18" charset="0"/>
                      </a:rPr>
                      <m:t> </m:t>
                    </m:r>
                  </m:oMath>
                </a14:m>
                <a:r>
                  <a:rPr lang="en-US" dirty="0"/>
                  <a:t>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𝑗</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𝑏</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𝑗</m:t>
                            </m:r>
                          </m:sub>
                        </m:sSub>
                      </m:sub>
                    </m:sSub>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𝑗</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𝑚</m:t>
                    </m:r>
                  </m:oMath>
                </a14:m>
                <a:r>
                  <a:rPr lang="en-US" dirty="0" smtClean="0"/>
                  <a:t> </a:t>
                </a:r>
              </a:p>
              <a:p>
                <a:pPr lvl="1">
                  <a:buFont typeface="Arial" panose="020B0604020202020204" pitchFamily="34" charset="0"/>
                  <a:buChar char="•"/>
                </a:pPr>
                <a:r>
                  <a:rPr lang="en-US" dirty="0" smtClean="0"/>
                  <a:t>The </a:t>
                </a:r>
                <a:r>
                  <a:rPr lang="en-US" dirty="0"/>
                  <a:t>distance between </a:t>
                </a:r>
                <a:r>
                  <a:rPr lang="en-US" dirty="0" smtClean="0"/>
                  <a:t>the two </a:t>
                </a:r>
                <a:r>
                  <a:rPr lang="en-US" dirty="0"/>
                  <a:t>adjacent items</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 </m:t>
                        </m:r>
                        <m:r>
                          <a:rPr lang="en-US" i="1" dirty="0" err="1">
                            <a:latin typeface="Cambria Math" panose="02040503050406030204" pitchFamily="18" charset="0"/>
                          </a:rPr>
                          <m:t>𝑏</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𝑗</m:t>
                            </m:r>
                          </m:sub>
                        </m:sSub>
                      </m:sub>
                    </m:sSub>
                  </m:oMath>
                </a14:m>
                <a:r>
                  <a:rPr lang="en-US" dirty="0"/>
                  <a:t>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err="1">
                            <a:latin typeface="Cambria Math" panose="02040503050406030204" pitchFamily="18" charset="0"/>
                          </a:rPr>
                          <m:t>𝑏</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𝑗</m:t>
                            </m:r>
                            <m:r>
                              <a:rPr lang="en-US" b="0" i="1" dirty="0" smtClean="0">
                                <a:latin typeface="Cambria Math" panose="02040503050406030204" pitchFamily="18" charset="0"/>
                              </a:rPr>
                              <m:t>+1</m:t>
                            </m:r>
                          </m:sub>
                        </m:sSub>
                      </m:sub>
                    </m:sSub>
                  </m:oMath>
                </a14:m>
                <a:r>
                  <a:rPr lang="en-US" dirty="0"/>
                  <a:t>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2</m:t>
                        </m:r>
                      </m:sub>
                    </m:sSub>
                  </m:oMath>
                </a14:m>
                <a:r>
                  <a:rPr lang="en-US" dirty="0"/>
                  <a:t> needs to be less than a threshold</a:t>
                </a:r>
              </a:p>
              <a:p>
                <a:pPr>
                  <a:buFont typeface="Arial" panose="020B0604020202020204" pitchFamily="34" charset="0"/>
                  <a:buChar char="•"/>
                </a:pPr>
                <a:r>
                  <a:rPr lang="en-US" dirty="0" smtClean="0"/>
                  <a:t>Similarly</a:t>
                </a:r>
                <a:r>
                  <a:rPr lang="en-US" dirty="0"/>
                  <a:t>, </a:t>
                </a:r>
                <a:r>
                  <a:rPr lang="en-US" dirty="0" smtClean="0"/>
                  <a:t>LSP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oMath>
                </a14:m>
                <a:r>
                  <a:rPr lang="en-US" dirty="0"/>
                  <a:t> is contained </a:t>
                </a:r>
                <a:r>
                  <a:rPr lang="en-US" dirty="0" smtClean="0"/>
                  <a:t>by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oMath>
                </a14:m>
                <a:r>
                  <a:rPr lang="en-US" dirty="0" smtClean="0"/>
                  <a:t> </a:t>
                </a:r>
                <a:r>
                  <a:rPr lang="en-US" dirty="0"/>
                  <a:t>if the 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𝐿𝐻𝑆</m:t>
                    </m:r>
                  </m:oMath>
                </a14:m>
                <a:r>
                  <a:rPr lang="en-US" dirty="0"/>
                  <a:t> is contained by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𝐿𝐻𝑆</m:t>
                    </m:r>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𝑐</m:t>
                    </m:r>
                  </m:oMath>
                </a14:m>
                <a:r>
                  <a:rPr lang="en-US" dirty="0" smtClean="0"/>
                  <a:t>.</a:t>
                </a:r>
              </a:p>
              <a:p>
                <a:pPr>
                  <a:buFont typeface="Arial" panose="020B0604020202020204" pitchFamily="34" charset="0"/>
                  <a:buChar char="•"/>
                </a:pPr>
                <a:r>
                  <a:rPr lang="en-US" dirty="0" smtClean="0"/>
                  <a:t>Support of LSP p</a:t>
                </a:r>
                <a:r>
                  <a:rPr lang="en-US" dirty="0"/>
                  <a:t> </a:t>
                </a:r>
                <a:r>
                  <a:rPr lang="en-US" dirty="0" smtClean="0"/>
                  <a:t>-&gt; the percentage of tuples in the collection containing p</a:t>
                </a:r>
              </a:p>
              <a:p>
                <a:pPr>
                  <a:buFont typeface="Arial" panose="020B0604020202020204" pitchFamily="34" charset="0"/>
                  <a:buChar char="•"/>
                </a:pPr>
                <a:r>
                  <a:rPr lang="en-US" dirty="0" smtClean="0"/>
                  <a:t>Confidence of LSP p -&gt; Probability of p being true : </a:t>
                </a:r>
                <a14:m>
                  <m:oMath xmlns:m="http://schemas.openxmlformats.org/officeDocument/2006/math">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sup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func>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sup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𝐿𝐻𝑆</m:t>
                                </m:r>
                              </m:e>
                            </m:d>
                          </m:e>
                        </m:func>
                      </m:den>
                    </m:f>
                  </m:oMath>
                </a14:m>
                <a:endParaRPr lang="en-US" dirty="0" smtClean="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455" t="-1667" r="-145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2EF36F7D-A65C-4BDB-9B8D-C27F59326496}" type="slidenum">
              <a:rPr lang="en-US" smtClean="0"/>
              <a:t>6</a:t>
            </a:fld>
            <a:endParaRPr lang="en-US"/>
          </a:p>
        </p:txBody>
      </p:sp>
    </p:spTree>
    <p:extLst>
      <p:ext uri="{BB962C8B-B14F-4D97-AF65-F5344CB8AC3E}">
        <p14:creationId xmlns:p14="http://schemas.microsoft.com/office/powerpoint/2010/main" val="4236086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Pre-process each sentence by applying Part-Of-Speech (POS) tagger</a:t>
            </a:r>
          </a:p>
          <a:p>
            <a:pPr lvl="1">
              <a:buFont typeface="Arial" panose="020B0604020202020204" pitchFamily="34" charset="0"/>
              <a:buChar char="•"/>
            </a:pPr>
            <a:r>
              <a:rPr lang="en-US" sz="2000" dirty="0" smtClean="0"/>
              <a:t>Keeping keywords including 5W1H and modal words</a:t>
            </a:r>
          </a:p>
          <a:p>
            <a:pPr>
              <a:buFont typeface="Arial" panose="020B0604020202020204" pitchFamily="34" charset="0"/>
              <a:buChar char="•"/>
            </a:pPr>
            <a:r>
              <a:rPr lang="en-US" sz="2400" dirty="0" smtClean="0"/>
              <a:t>Keywords are usually good indicators of questions</a:t>
            </a:r>
          </a:p>
          <a:p>
            <a:pPr>
              <a:buFont typeface="Arial" panose="020B0604020202020204" pitchFamily="34" charset="0"/>
              <a:buChar char="•"/>
            </a:pPr>
            <a:r>
              <a:rPr lang="en-US" sz="2400" dirty="0" smtClean="0"/>
              <a:t>POS can reduce the sparseness of words</a:t>
            </a:r>
          </a:p>
          <a:p>
            <a:pPr>
              <a:buFont typeface="Arial" panose="020B0604020202020204" pitchFamily="34" charset="0"/>
              <a:buChar char="•"/>
            </a:pPr>
            <a:r>
              <a:rPr lang="en-US" sz="2400" dirty="0" smtClean="0"/>
              <a:t>Mine LSPs by imposing minimum support and confidence threshold</a:t>
            </a:r>
          </a:p>
          <a:p>
            <a:pPr lvl="1">
              <a:buFont typeface="Arial" panose="020B0604020202020204" pitchFamily="34" charset="0"/>
              <a:buChar char="•"/>
            </a:pPr>
            <a:r>
              <a:rPr lang="en-US" sz="2000" dirty="0" smtClean="0"/>
              <a:t>Ensure that discovered patterns are general and are capable of predicting question or non-question sentences</a:t>
            </a:r>
          </a:p>
          <a:p>
            <a:pPr>
              <a:buFont typeface="Arial" panose="020B0604020202020204" pitchFamily="34" charset="0"/>
              <a:buChar char="•"/>
            </a:pPr>
            <a:r>
              <a:rPr lang="en-US" sz="2400" dirty="0" smtClean="0"/>
              <a:t>Build a classifier using each LSP as a feature</a:t>
            </a:r>
          </a:p>
          <a:p>
            <a:pPr lvl="1">
              <a:buFont typeface="Arial" panose="020B0604020202020204" pitchFamily="34" charset="0"/>
              <a:buChar char="•"/>
            </a:pPr>
            <a:r>
              <a:rPr lang="en-US" sz="2000" dirty="0" smtClean="0"/>
              <a:t>If a sentence includes a LSP the corresponding features is set to 1</a:t>
            </a:r>
          </a:p>
        </p:txBody>
      </p:sp>
      <p:sp>
        <p:nvSpPr>
          <p:cNvPr id="2" name="Slide Number Placeholder 1"/>
          <p:cNvSpPr>
            <a:spLocks noGrp="1"/>
          </p:cNvSpPr>
          <p:nvPr>
            <p:ph type="sldNum" sz="quarter" idx="12"/>
          </p:nvPr>
        </p:nvSpPr>
        <p:spPr/>
        <p:txBody>
          <a:bodyPr/>
          <a:lstStyle/>
          <a:p>
            <a:fld id="{2EF36F7D-A65C-4BDB-9B8D-C27F59326496}" type="slidenum">
              <a:rPr lang="en-US" smtClean="0"/>
              <a:t>7</a:t>
            </a:fld>
            <a:endParaRPr lang="en-US"/>
          </a:p>
        </p:txBody>
      </p:sp>
    </p:spTree>
    <p:extLst>
      <p:ext uri="{BB962C8B-B14F-4D97-AF65-F5344CB8AC3E}">
        <p14:creationId xmlns:p14="http://schemas.microsoft.com/office/powerpoint/2010/main" val="243943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59486879"/>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smtClean="0"/>
              <a:t>Difficult because:</a:t>
            </a:r>
          </a:p>
          <a:p>
            <a:pPr lvl="1">
              <a:buFont typeface="Arial" panose="020B0604020202020204" pitchFamily="34" charset="0"/>
              <a:buChar char="•"/>
            </a:pPr>
            <a:r>
              <a:rPr lang="en-US" sz="2000" dirty="0" smtClean="0"/>
              <a:t>Multiple </a:t>
            </a:r>
            <a:r>
              <a:rPr lang="en-US" sz="2000" dirty="0"/>
              <a:t>questions and answers may be discussed in parallel </a:t>
            </a:r>
            <a:r>
              <a:rPr lang="en-US" sz="2000" dirty="0" smtClean="0"/>
              <a:t>interweaved together</a:t>
            </a:r>
          </a:p>
          <a:p>
            <a:pPr lvl="1">
              <a:buFont typeface="Arial" panose="020B0604020202020204" pitchFamily="34" charset="0"/>
              <a:buChar char="•"/>
            </a:pPr>
            <a:r>
              <a:rPr lang="en-US" sz="2000" dirty="0" smtClean="0"/>
              <a:t>One </a:t>
            </a:r>
            <a:r>
              <a:rPr lang="en-US" sz="2000" dirty="0"/>
              <a:t>post may contain </a:t>
            </a:r>
            <a:r>
              <a:rPr lang="en-US" sz="2000" dirty="0" smtClean="0"/>
              <a:t>answers to </a:t>
            </a:r>
            <a:r>
              <a:rPr lang="en-US" sz="2000" dirty="0"/>
              <a:t>multiple questions </a:t>
            </a:r>
            <a:endParaRPr lang="en-US" sz="2000" dirty="0" smtClean="0"/>
          </a:p>
          <a:p>
            <a:pPr lvl="1">
              <a:buFont typeface="Arial" panose="020B0604020202020204" pitchFamily="34" charset="0"/>
              <a:buChar char="•"/>
            </a:pPr>
            <a:r>
              <a:rPr lang="en-US" sz="2000" dirty="0" smtClean="0"/>
              <a:t>One </a:t>
            </a:r>
            <a:r>
              <a:rPr lang="en-US" sz="2000" dirty="0"/>
              <a:t>question may have multiple </a:t>
            </a:r>
            <a:r>
              <a:rPr lang="en-US" sz="2000" dirty="0" smtClean="0"/>
              <a:t>replies</a:t>
            </a:r>
          </a:p>
          <a:p>
            <a:pPr>
              <a:buFont typeface="Arial" panose="020B0604020202020204" pitchFamily="34" charset="0"/>
              <a:buChar char="•"/>
            </a:pPr>
            <a:r>
              <a:rPr lang="en-US" sz="2400" dirty="0" smtClean="0"/>
              <a:t>Straightforward approach:</a:t>
            </a:r>
          </a:p>
          <a:p>
            <a:pPr lvl="1">
              <a:buFont typeface="Arial" panose="020B0604020202020204" pitchFamily="34" charset="0"/>
              <a:buChar char="•"/>
            </a:pPr>
            <a:r>
              <a:rPr lang="en-US" sz="2000" dirty="0" smtClean="0"/>
              <a:t>Cast answer-finding as a traditional document retrieval problem</a:t>
            </a:r>
          </a:p>
          <a:p>
            <a:pPr lvl="1">
              <a:buFont typeface="Arial" panose="020B0604020202020204" pitchFamily="34" charset="0"/>
              <a:buChar char="•"/>
            </a:pPr>
            <a:r>
              <a:rPr lang="en-US" sz="2000" dirty="0" smtClean="0"/>
              <a:t>Employ ranking methods (e.g. cosine similarity, query likelihood and KL-divergence LM)</a:t>
            </a:r>
          </a:p>
          <a:p>
            <a:pPr lvl="1">
              <a:buFont typeface="Arial" panose="020B0604020202020204" pitchFamily="34" charset="0"/>
              <a:buChar char="•"/>
            </a:pPr>
            <a:r>
              <a:rPr lang="en-US" sz="2000" dirty="0" smtClean="0"/>
              <a:t>Does not consider relationship of candidate answers and forum specific features</a:t>
            </a:r>
          </a:p>
          <a:p>
            <a:pPr>
              <a:buFont typeface="Arial" panose="020B0604020202020204" pitchFamily="34" charset="0"/>
              <a:buChar char="•"/>
            </a:pPr>
            <a:r>
              <a:rPr lang="en-US" sz="2400" dirty="0" smtClean="0"/>
              <a:t>Model relationship between candidate answers using a graph-based method</a:t>
            </a:r>
          </a:p>
          <a:p>
            <a:pPr lvl="1">
              <a:buFont typeface="Arial" panose="020B0604020202020204" pitchFamily="34" charset="0"/>
              <a:buChar char="•"/>
            </a:pPr>
            <a:r>
              <a:rPr lang="en-US" dirty="0" smtClean="0"/>
              <a:t>A </a:t>
            </a:r>
            <a:r>
              <a:rPr lang="en-US" dirty="0"/>
              <a:t>candidate answer </a:t>
            </a:r>
            <a:r>
              <a:rPr lang="en-US" dirty="0" smtClean="0"/>
              <a:t>related to a </a:t>
            </a:r>
            <a:r>
              <a:rPr lang="en-US" dirty="0"/>
              <a:t>candidate answer </a:t>
            </a:r>
            <a:r>
              <a:rPr lang="en-US" dirty="0" smtClean="0"/>
              <a:t>with high score, is </a:t>
            </a:r>
            <a:r>
              <a:rPr lang="en-US" dirty="0"/>
              <a:t>also likely to be an </a:t>
            </a:r>
            <a:r>
              <a:rPr lang="en-US" dirty="0" smtClean="0"/>
              <a:t>answer even if it doesn’t have a high score</a:t>
            </a:r>
            <a:endParaRPr lang="en-US" sz="6000" dirty="0"/>
          </a:p>
        </p:txBody>
      </p:sp>
      <p:sp>
        <p:nvSpPr>
          <p:cNvPr id="2" name="Slide Number Placeholder 1"/>
          <p:cNvSpPr>
            <a:spLocks noGrp="1"/>
          </p:cNvSpPr>
          <p:nvPr>
            <p:ph type="sldNum" sz="quarter" idx="12"/>
          </p:nvPr>
        </p:nvSpPr>
        <p:spPr/>
        <p:txBody>
          <a:bodyPr/>
          <a:lstStyle/>
          <a:p>
            <a:fld id="{2EF36F7D-A65C-4BDB-9B8D-C27F59326496}" type="slidenum">
              <a:rPr lang="en-US" smtClean="0"/>
              <a:t>8</a:t>
            </a:fld>
            <a:endParaRPr lang="en-US"/>
          </a:p>
        </p:txBody>
      </p:sp>
    </p:spTree>
    <p:extLst>
      <p:ext uri="{BB962C8B-B14F-4D97-AF65-F5344CB8AC3E}">
        <p14:creationId xmlns:p14="http://schemas.microsoft.com/office/powerpoint/2010/main" val="125861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Each candidate answer in </a:t>
                </a:r>
                <a14:m>
                  <m:oMath xmlns:m="http://schemas.openxmlformats.org/officeDocument/2006/math">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A</m:t>
                        </m:r>
                      </m:e>
                      <m:sub>
                        <m:r>
                          <a:rPr lang="en-US" sz="2400" i="1" dirty="0" smtClean="0">
                            <a:latin typeface="Cambria Math" panose="02040503050406030204" pitchFamily="18" charset="0"/>
                          </a:rPr>
                          <m:t>𝑞</m:t>
                        </m:r>
                      </m:sub>
                    </m:sSub>
                    <m:r>
                      <a:rPr lang="en-US" sz="2400" i="1" dirty="0">
                        <a:latin typeface="Cambria Math" panose="02040503050406030204" pitchFamily="18" charset="0"/>
                      </a:rPr>
                      <m:t> </m:t>
                    </m:r>
                  </m:oMath>
                </a14:m>
                <a:r>
                  <a:rPr lang="en-US" sz="2400" dirty="0"/>
                  <a:t>will correspond to </a:t>
                </a:r>
                <a:r>
                  <a:rPr lang="en-US" sz="2400" dirty="0" smtClean="0"/>
                  <a:t>a </a:t>
                </a:r>
                <a:r>
                  <a:rPr lang="en-US" sz="2400" dirty="0" err="1" smtClean="0"/>
                  <a:t>vertice</a:t>
                </a:r>
                <a:r>
                  <a:rPr lang="en-US" sz="2400" dirty="0" smtClean="0"/>
                  <a:t> </a:t>
                </a:r>
                <a:r>
                  <a:rPr lang="en-US" sz="2400" i="1" dirty="0"/>
                  <a:t>V </a:t>
                </a:r>
                <a:r>
                  <a:rPr lang="en-US" sz="2400" dirty="0"/>
                  <a:t>. </a:t>
                </a:r>
                <a:endParaRPr lang="en-US" sz="2400" dirty="0" smtClean="0"/>
              </a:p>
              <a:p>
                <a:pPr lvl="1">
                  <a:buFont typeface="Arial" panose="020B0604020202020204" pitchFamily="34" charset="0"/>
                  <a:buChar char="•"/>
                </a:pPr>
                <a:r>
                  <a:rPr lang="en-US" sz="2000" dirty="0" smtClean="0"/>
                  <a:t>The </a:t>
                </a:r>
                <a:r>
                  <a:rPr lang="en-US" sz="2000" dirty="0"/>
                  <a:t>problem is how to generate the edge set </a:t>
                </a:r>
                <a:r>
                  <a:rPr lang="en-US" sz="2000" i="1" dirty="0"/>
                  <a:t>E</a:t>
                </a:r>
                <a:r>
                  <a:rPr lang="en-US" sz="2000" dirty="0" smtClean="0"/>
                  <a:t>.</a:t>
                </a:r>
              </a:p>
              <a:p>
                <a:pPr>
                  <a:buFont typeface="Arial" panose="020B0604020202020204" pitchFamily="34" charset="0"/>
                  <a:buChar char="•"/>
                </a:pPr>
                <a:r>
                  <a:rPr lang="en-US" sz="2400" dirty="0"/>
                  <a:t>Given two candidate answers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𝑜</m:t>
                        </m:r>
                      </m:sub>
                    </m:sSub>
                  </m:oMath>
                </a14:m>
                <a:r>
                  <a:rPr lang="en-US" sz="2400" i="1" dirty="0"/>
                  <a:t> </a:t>
                </a:r>
                <a:r>
                  <a:rPr lang="en-US" sz="2400" dirty="0"/>
                  <a:t>and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𝑎</m:t>
                        </m:r>
                      </m:e>
                      <m:sub>
                        <m:r>
                          <a:rPr lang="en-US" sz="2400" i="1" dirty="0" smtClean="0">
                            <a:latin typeface="Cambria Math" panose="02040503050406030204" pitchFamily="18" charset="0"/>
                          </a:rPr>
                          <m:t>𝑔</m:t>
                        </m:r>
                      </m:sub>
                    </m:sSub>
                  </m:oMath>
                </a14:m>
                <a:endParaRPr lang="en-US" sz="2400" b="0" dirty="0" smtClean="0"/>
              </a:p>
              <a:p>
                <a:pPr>
                  <a:buFont typeface="Arial" panose="020B0604020202020204" pitchFamily="34" charset="0"/>
                  <a:buChar char="•"/>
                </a:pPr>
                <a:r>
                  <a:rPr lang="en-US" sz="2400" b="0" dirty="0" smtClean="0"/>
                  <a:t>If </a:t>
                </a:r>
                <a14:m>
                  <m:oMath xmlns:m="http://schemas.openxmlformats.org/officeDocument/2006/math">
                    <m:f>
                      <m:fPr>
                        <m:ctrlPr>
                          <a:rPr lang="en-US" sz="2400" b="0" i="1" dirty="0" smtClean="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1 </m:t>
                        </m:r>
                        <m:r>
                          <a:rPr lang="en-US" sz="2400" i="1" dirty="0" smtClean="0">
                            <a:latin typeface="Cambria Math" panose="02040503050406030204" pitchFamily="18" charset="0"/>
                          </a:rPr>
                          <m:t>+</m:t>
                        </m:r>
                        <m:r>
                          <a:rPr lang="en-US" sz="2400" i="1" dirty="0" smtClean="0">
                            <a:latin typeface="Cambria Math" panose="02040503050406030204" pitchFamily="18" charset="0"/>
                          </a:rPr>
                          <m:t>𝐾𝐿</m:t>
                        </m:r>
                        <m:d>
                          <m:dPr>
                            <m:ctrlPr>
                              <a:rPr lang="en-US" sz="240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err="1" smtClean="0">
                                    <a:latin typeface="Cambria Math" panose="02040503050406030204" pitchFamily="18" charset="0"/>
                                  </a:rPr>
                                  <m:t>𝑎</m:t>
                                </m:r>
                              </m:e>
                              <m:sub>
                                <m:r>
                                  <a:rPr lang="en-US" sz="2400" b="0" i="1" dirty="0" smtClean="0">
                                    <a:latin typeface="Cambria Math" panose="02040503050406030204" pitchFamily="18" charset="0"/>
                                  </a:rPr>
                                  <m:t>𝑜</m:t>
                                </m:r>
                              </m:sub>
                            </m:sSub>
                          </m:e>
                          <m:e>
                            <m:sSub>
                              <m:sSubPr>
                                <m:ctrlPr>
                                  <a:rPr lang="en-US" sz="2400" b="0" i="1" dirty="0" smtClean="0">
                                    <a:latin typeface="Cambria Math" panose="02040503050406030204" pitchFamily="18" charset="0"/>
                                  </a:rPr>
                                </m:ctrlPr>
                              </m:sSubPr>
                              <m:e>
                                <m:r>
                                  <a:rPr lang="en-US" sz="2400" i="1" dirty="0" err="1" smtClean="0">
                                    <a:latin typeface="Cambria Math" panose="02040503050406030204" pitchFamily="18" charset="0"/>
                                  </a:rPr>
                                  <m:t>𝑎</m:t>
                                </m:r>
                              </m:e>
                              <m:sub>
                                <m:r>
                                  <a:rPr lang="en-US" sz="2400" i="1" dirty="0" err="1" smtClean="0">
                                    <a:latin typeface="Cambria Math" panose="02040503050406030204" pitchFamily="18" charset="0"/>
                                  </a:rPr>
                                  <m:t>𝑔</m:t>
                                </m:r>
                              </m:sub>
                            </m:sSub>
                          </m:e>
                        </m:d>
                      </m:den>
                    </m:f>
                    <m:r>
                      <a:rPr lang="en-US" sz="2400" i="1" dirty="0">
                        <a:latin typeface="Cambria Math" panose="02040503050406030204" pitchFamily="18" charset="0"/>
                      </a:rPr>
                      <m:t> </m:t>
                    </m:r>
                    <m:r>
                      <a:rPr lang="en-US" sz="2400" i="1" dirty="0" smtClean="0">
                        <a:latin typeface="Cambria Math" panose="02040503050406030204" pitchFamily="18" charset="0"/>
                      </a:rPr>
                      <m:t>&gt; </m:t>
                    </m:r>
                    <m:r>
                      <a:rPr lang="el-GR" sz="2400" i="1" dirty="0" smtClean="0">
                        <a:latin typeface="Cambria Math" panose="02040503050406030204" pitchFamily="18" charset="0"/>
                        <a:ea typeface="Cambria Math" panose="02040503050406030204" pitchFamily="18" charset="0"/>
                      </a:rPr>
                      <m:t>𝜃</m:t>
                    </m:r>
                  </m:oMath>
                </a14:m>
                <a:r>
                  <a:rPr lang="en-US" sz="2400" dirty="0" smtClean="0"/>
                  <a:t>, form an edge from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𝑜</m:t>
                        </m:r>
                      </m:sub>
                    </m:sSub>
                  </m:oMath>
                </a14:m>
                <a:r>
                  <a:rPr lang="en-US" sz="2400" i="1" dirty="0"/>
                  <a:t> </a:t>
                </a:r>
                <a:r>
                  <a:rPr lang="en-US" sz="2400" dirty="0" smtClean="0"/>
                  <a:t>to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𝑔</m:t>
                        </m:r>
                      </m:sub>
                    </m:sSub>
                  </m:oMath>
                </a14:m>
                <a:endParaRPr lang="en-US" sz="2400" dirty="0" smtClean="0"/>
              </a:p>
              <a:p>
                <a:pPr lvl="1">
                  <a:buFont typeface="Arial" panose="020B0604020202020204" pitchFamily="34" charset="0"/>
                  <a:buChar char="•"/>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𝑔</m:t>
                        </m:r>
                      </m:sub>
                    </m:sSub>
                  </m:oMath>
                </a14:m>
                <a:r>
                  <a:rPr lang="en-US" sz="2000" dirty="0" smtClean="0"/>
                  <a:t> is a generator of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𝑜</m:t>
                        </m:r>
                      </m:sub>
                    </m:sSub>
                  </m:oMath>
                </a14:m>
                <a:endParaRPr lang="en-US" sz="2000" dirty="0" smtClean="0"/>
              </a:p>
              <a:p>
                <a:pPr lvl="1">
                  <a:buFont typeface="Arial" panose="020B0604020202020204" pitchFamily="34" charset="0"/>
                  <a:buChar char="•"/>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𝑜</m:t>
                        </m:r>
                      </m:sub>
                    </m:sSub>
                  </m:oMath>
                </a14:m>
                <a:r>
                  <a:rPr lang="en-US" sz="2000" i="1" dirty="0" smtClean="0"/>
                  <a:t> </a:t>
                </a:r>
                <a:r>
                  <a:rPr lang="en-US" sz="2000" dirty="0" smtClean="0"/>
                  <a:t>is an offspring of</a:t>
                </a:r>
                <a:r>
                  <a:rPr lang="en-US" sz="2000" i="1" dirty="0" smtClean="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𝑔</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697" t="-1818"/>
                </a:stretch>
              </a:blipFill>
            </p:spPr>
            <p:txBody>
              <a:bodyPr/>
              <a:lstStyle/>
              <a:p>
                <a:r>
                  <a:rPr lang="en-US">
                    <a:noFill/>
                  </a:rPr>
                  <a:t> </a:t>
                </a:r>
              </a:p>
            </p:txBody>
          </p:sp>
        </mc:Fallback>
      </mc:AlternateContent>
      <p:pic>
        <p:nvPicPr>
          <p:cNvPr id="7" name="Picture 6"/>
          <p:cNvPicPr>
            <a:picLocks noChangeAspect="1"/>
          </p:cNvPicPr>
          <p:nvPr/>
        </p:nvPicPr>
        <p:blipFill>
          <a:blip r:embed="rId8"/>
          <a:stretch>
            <a:fillRect/>
          </a:stretch>
        </p:blipFill>
        <p:spPr>
          <a:xfrm>
            <a:off x="7280714" y="2354369"/>
            <a:ext cx="4476750" cy="3514725"/>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9</a:t>
            </a:fld>
            <a:endParaRPr lang="en-US"/>
          </a:p>
        </p:txBody>
      </p:sp>
    </p:spTree>
    <p:extLst>
      <p:ext uri="{BB962C8B-B14F-4D97-AF65-F5344CB8AC3E}">
        <p14:creationId xmlns:p14="http://schemas.microsoft.com/office/powerpoint/2010/main" val="20726660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921</TotalTime>
  <Words>950</Words>
  <Application>Microsoft Office PowerPoint</Application>
  <PresentationFormat>Widescreen</PresentationFormat>
  <Paragraphs>163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Retrospect</vt:lpstr>
      <vt:lpstr>Finding Question-Answer Pairs from Online Forums Gao Cong, Long Wang, Chin-Yew Lin, Young-In Song, and Yueheng Sun In Proceedings of the 31st annual international ACM SIGIR conference on Research and development in information retrieval (SIGIR '08)  A classification-based approach to question answering in discussion boards Liangjie Hong and Brian D. Davison In Proceedings of the 32nd international ACM SIGIR conference on Research and development in information retrieval (SIGIR '09)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Question-Answer Pairs from Online Forums Gao Cong, Long Wang, Chin-Yew Lin, Young-In Song, and Yueheng Sun In Proceedings of the 31st annual international ACM SIGIR conference on Research and development in information retrieval (SIGIR '08)  A classification-based approach to question answering in discussion boards Liangjie Hong and Brian D. Davison In Proceedings of the 32nd international ACM SIGIR conference on Research and development in information retrieval (SIGIR '09)</vt:lpstr>
      <vt:lpstr>PowerPoint Presentation</vt:lpstr>
      <vt:lpstr>PowerPoint Presentation</vt:lpstr>
      <vt:lpstr>PowerPoint Presentation</vt:lpstr>
      <vt:lpstr>PowerPoint Presentation</vt:lpstr>
      <vt:lpstr>PowerPoint Presentation</vt:lpstr>
      <vt:lpstr>PowerPoint Presentation</vt:lpstr>
      <vt:lpstr>Results: Answer Detection (Single features)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polykarpos thomadakis</dc:creator>
  <cp:lastModifiedBy>polykarpos thomadakis</cp:lastModifiedBy>
  <cp:revision>132</cp:revision>
  <dcterms:created xsi:type="dcterms:W3CDTF">2017-12-12T16:48:53Z</dcterms:created>
  <dcterms:modified xsi:type="dcterms:W3CDTF">2017-12-13T23:09:21Z</dcterms:modified>
</cp:coreProperties>
</file>