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4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5BDEB-299E-423E-85EF-C7728F3D780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6"/>
            <p14:sldId id="274"/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73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7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7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0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3866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70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05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84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37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42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0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74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6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8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27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9/13/2017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94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E879-2E34-4426-8233-DD42F797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6" y="374073"/>
            <a:ext cx="11042072" cy="32004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cap="none" dirty="0" err="1"/>
              <a:t>Bigtable</a:t>
            </a:r>
            <a:r>
              <a:rPr lang="en-US" sz="4000" cap="none" dirty="0"/>
              <a:t>: A Distributed Storage System For Structured Data</a:t>
            </a:r>
            <a:br>
              <a:rPr lang="en-US" sz="4400" cap="none" dirty="0"/>
            </a:br>
            <a:r>
              <a:rPr lang="en-US" sz="2800" cap="none" dirty="0">
                <a:effectLst/>
              </a:rPr>
              <a:t>Fay Chang, Jeffrey Dean, et al.</a:t>
            </a:r>
            <a:br>
              <a:rPr lang="en-US" sz="4400" cap="none" dirty="0"/>
            </a:br>
            <a:r>
              <a:rPr lang="en-US" sz="2200" cap="none" dirty="0">
                <a:effectLst/>
              </a:rPr>
              <a:t>OSDI'06: Seventh Symposium on Operating System Design And Implementation</a:t>
            </a:r>
            <a:br>
              <a:rPr lang="en-US" sz="2200" cap="none" dirty="0">
                <a:effectLst/>
              </a:rPr>
            </a:br>
            <a:br>
              <a:rPr lang="en-US" sz="2200" cap="none" dirty="0">
                <a:effectLst/>
              </a:rPr>
            </a:br>
            <a:r>
              <a:rPr lang="en-US" sz="4000" cap="none" dirty="0"/>
              <a:t>Cassandra - A Decentralized Structured Storage System </a:t>
            </a:r>
            <a:br>
              <a:rPr lang="en-US" sz="4400" cap="none" dirty="0"/>
            </a:br>
            <a:r>
              <a:rPr lang="en-US" sz="2800" cap="none" dirty="0" err="1"/>
              <a:t>Avinash</a:t>
            </a:r>
            <a:r>
              <a:rPr lang="en-US" sz="2800" cap="none" dirty="0"/>
              <a:t> Lakshman , Prashant Malik</a:t>
            </a:r>
            <a:br>
              <a:rPr lang="en-US" sz="2800" cap="none" dirty="0"/>
            </a:br>
            <a:r>
              <a:rPr lang="en-US" sz="2000" cap="none" dirty="0">
                <a:effectLst/>
              </a:rPr>
              <a:t>ACM SIGOPS </a:t>
            </a:r>
            <a:r>
              <a:rPr lang="en-US" sz="2200" cap="none" dirty="0">
                <a:effectLst/>
              </a:rPr>
              <a:t>Operating</a:t>
            </a:r>
            <a:r>
              <a:rPr lang="en-US" sz="2000" cap="none" dirty="0">
                <a:effectLst/>
              </a:rPr>
              <a:t> Systems Review 2010</a:t>
            </a:r>
            <a:br>
              <a:rPr lang="en-US" sz="2800" cap="none" dirty="0">
                <a:effectLst/>
              </a:rPr>
            </a:br>
            <a:endParaRPr lang="en-US" sz="4400" cap="non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50EB7D-E759-4105-9F75-5CA84E7E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6271" y="4495800"/>
            <a:ext cx="8676222" cy="1905000"/>
          </a:xfrm>
        </p:spPr>
        <p:txBody>
          <a:bodyPr/>
          <a:lstStyle/>
          <a:p>
            <a:r>
              <a:rPr lang="en-US" dirty="0"/>
              <a:t>Presented By :</a:t>
            </a:r>
            <a:r>
              <a:rPr lang="en-US" dirty="0" err="1"/>
              <a:t>Polykarpos</a:t>
            </a:r>
            <a:r>
              <a:rPr lang="en-US" dirty="0"/>
              <a:t> </a:t>
            </a:r>
            <a:r>
              <a:rPr lang="en-US" dirty="0" err="1"/>
              <a:t>Thomadakis</a:t>
            </a:r>
            <a:endParaRPr lang="en-US" dirty="0"/>
          </a:p>
          <a:p>
            <a:r>
              <a:rPr lang="en-US" dirty="0"/>
              <a:t>CS 834 – Introduction to Information Retrieval</a:t>
            </a:r>
          </a:p>
          <a:p>
            <a:r>
              <a:rPr lang="en-US" dirty="0"/>
              <a:t>Fall 2017</a:t>
            </a:r>
            <a:br>
              <a:rPr lang="en-US" dirty="0"/>
            </a:br>
            <a:r>
              <a:rPr lang="en-US" dirty="0"/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752850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FF7D-5849-4671-854B-B68E886C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055-5103-4B82-B396-DC3AE066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tablet is assigned to one tablet server at a time</a:t>
            </a:r>
          </a:p>
          <a:p>
            <a:r>
              <a:rPr lang="en-US" dirty="0"/>
              <a:t>Master keeps track of live tablet servers, assignment of tablets to servers and unassigned tablets</a:t>
            </a:r>
          </a:p>
          <a:p>
            <a:r>
              <a:rPr lang="en-US" dirty="0"/>
              <a:t>Chubby is used to keep track of tablet servers</a:t>
            </a:r>
          </a:p>
          <a:p>
            <a:pPr lvl="1"/>
            <a:r>
              <a:rPr lang="en-US" dirty="0"/>
              <a:t>Tablet server starts -&gt; creates and acquires lock on a uniquely name file in a Chubby directory.</a:t>
            </a:r>
          </a:p>
          <a:p>
            <a:pPr lvl="1"/>
            <a:r>
              <a:rPr lang="en-US" dirty="0"/>
              <a:t>This directory is used by master to discover servers</a:t>
            </a:r>
          </a:p>
          <a:p>
            <a:r>
              <a:rPr lang="en-US" dirty="0"/>
              <a:t> A tablet server stops serving its tablets if it loses its lock (due to some failure)</a:t>
            </a:r>
          </a:p>
          <a:p>
            <a:pPr lvl="1"/>
            <a:r>
              <a:rPr lang="en-US" dirty="0"/>
              <a:t>Will attempt to reacquire lock if file still exists</a:t>
            </a:r>
          </a:p>
          <a:p>
            <a:pPr lvl="1"/>
            <a:r>
              <a:rPr lang="en-US" dirty="0"/>
              <a:t>Kills itself if it fails</a:t>
            </a:r>
          </a:p>
        </p:txBody>
      </p:sp>
    </p:spTree>
    <p:extLst>
      <p:ext uri="{BB962C8B-B14F-4D97-AF65-F5344CB8AC3E}">
        <p14:creationId xmlns:p14="http://schemas.microsoft.com/office/powerpoint/2010/main" val="43157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455794"/>
            <a:ext cx="4065464" cy="2612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081AD-7407-4C3F-B836-45D17120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Tablet Serving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persistent</a:t>
            </a:r>
            <a:r>
              <a:rPr lang="en-US" dirty="0"/>
              <a:t> state of a tablet is stored in </a:t>
            </a:r>
            <a:r>
              <a:rPr lang="en-US" i="1" dirty="0"/>
              <a:t>GFS</a:t>
            </a:r>
          </a:p>
          <a:p>
            <a:r>
              <a:rPr lang="en-US" dirty="0"/>
              <a:t>Updates are committed to a </a:t>
            </a:r>
            <a:r>
              <a:rPr lang="en-US" i="1" dirty="0"/>
              <a:t>commit</a:t>
            </a:r>
            <a:r>
              <a:rPr lang="en-US" dirty="0"/>
              <a:t> </a:t>
            </a:r>
            <a:r>
              <a:rPr lang="en-US" i="1" dirty="0"/>
              <a:t>log</a:t>
            </a:r>
          </a:p>
          <a:p>
            <a:pPr lvl="1"/>
            <a:r>
              <a:rPr lang="en-US" dirty="0"/>
              <a:t>Recently </a:t>
            </a:r>
            <a:r>
              <a:rPr lang="en-US" dirty="0" err="1"/>
              <a:t>commited</a:t>
            </a:r>
            <a:r>
              <a:rPr lang="en-US" dirty="0"/>
              <a:t> ones stored sorted in a buffer called </a:t>
            </a:r>
            <a:r>
              <a:rPr lang="en-US" i="1" dirty="0" err="1"/>
              <a:t>memtable</a:t>
            </a:r>
            <a:endParaRPr lang="en-US" i="1" dirty="0"/>
          </a:p>
          <a:p>
            <a:pPr lvl="1"/>
            <a:r>
              <a:rPr lang="en-US" dirty="0"/>
              <a:t>Older ones in a sequence of </a:t>
            </a:r>
            <a:r>
              <a:rPr lang="en-US" dirty="0" err="1"/>
              <a:t>SSTable</a:t>
            </a:r>
            <a:r>
              <a:rPr lang="en-US" dirty="0"/>
              <a:t> files</a:t>
            </a:r>
          </a:p>
          <a:p>
            <a:r>
              <a:rPr lang="en-US" dirty="0"/>
              <a:t>To </a:t>
            </a:r>
            <a:r>
              <a:rPr lang="en-US" i="1" dirty="0"/>
              <a:t>recover</a:t>
            </a:r>
            <a:r>
              <a:rPr lang="en-US" dirty="0"/>
              <a:t> a tablet, a server</a:t>
            </a:r>
          </a:p>
          <a:p>
            <a:pPr lvl="1"/>
            <a:r>
              <a:rPr lang="en-US" dirty="0"/>
              <a:t>Reads metadata from the METADATA table containing </a:t>
            </a:r>
          </a:p>
          <a:p>
            <a:pPr lvl="2"/>
            <a:r>
              <a:rPr lang="en-US" dirty="0"/>
              <a:t>A list of </a:t>
            </a:r>
            <a:r>
              <a:rPr lang="en-US" i="1" dirty="0" err="1"/>
              <a:t>SSTables</a:t>
            </a:r>
            <a:endParaRPr lang="en-US" i="1" dirty="0"/>
          </a:p>
          <a:p>
            <a:pPr lvl="2"/>
            <a:r>
              <a:rPr lang="en-US" dirty="0"/>
              <a:t>A set of </a:t>
            </a:r>
            <a:r>
              <a:rPr lang="en-US" i="1" dirty="0"/>
              <a:t>redo points</a:t>
            </a:r>
          </a:p>
        </p:txBody>
      </p:sp>
    </p:spTree>
    <p:extLst>
      <p:ext uri="{BB962C8B-B14F-4D97-AF65-F5344CB8AC3E}">
        <p14:creationId xmlns:p14="http://schemas.microsoft.com/office/powerpoint/2010/main" val="312319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8849E-4700-4674-8D87-7F860A85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Serving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96E9FE-2451-42F0-8129-55E82DBEC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A24A2C-B332-45CD-99DC-B73024ABF8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Server checks if operation is </a:t>
            </a:r>
            <a:r>
              <a:rPr lang="en-US" i="1" dirty="0"/>
              <a:t>valid</a:t>
            </a:r>
          </a:p>
          <a:p>
            <a:r>
              <a:rPr lang="en-US" dirty="0"/>
              <a:t>A valid mutation is written to the </a:t>
            </a:r>
            <a:r>
              <a:rPr lang="en-US" i="1" dirty="0"/>
              <a:t>commit log</a:t>
            </a:r>
          </a:p>
          <a:p>
            <a:r>
              <a:rPr lang="en-US" i="1" dirty="0">
                <a:effectLst/>
              </a:rPr>
              <a:t>After commitment</a:t>
            </a:r>
            <a:r>
              <a:rPr lang="en-US" dirty="0">
                <a:effectLst/>
              </a:rPr>
              <a:t>, the contents of the write are inserted into the </a:t>
            </a:r>
            <a:r>
              <a:rPr lang="en-US" i="1" dirty="0" err="1">
                <a:effectLst/>
              </a:rPr>
              <a:t>memtable</a:t>
            </a:r>
            <a:endParaRPr lang="en-US" i="1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00635E-DAEE-4E67-9B7E-DC0AC12EC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Read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E01308C-02BF-4DB0-87E2-198016CF00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Server checks if operation is </a:t>
            </a:r>
            <a:r>
              <a:rPr lang="en-US" i="1" dirty="0"/>
              <a:t>valid</a:t>
            </a:r>
          </a:p>
          <a:p>
            <a:r>
              <a:rPr lang="en-US" dirty="0"/>
              <a:t>A valid operation is executed on a merged view of the sequence of </a:t>
            </a:r>
            <a:r>
              <a:rPr lang="en-US" dirty="0" err="1"/>
              <a:t>SSTables</a:t>
            </a:r>
            <a:r>
              <a:rPr lang="en-US" dirty="0"/>
              <a:t> and the </a:t>
            </a:r>
            <a:r>
              <a:rPr lang="en-US" dirty="0" err="1"/>
              <a:t>memtable</a:t>
            </a:r>
            <a:endParaRPr lang="en-US" dirty="0"/>
          </a:p>
          <a:p>
            <a:r>
              <a:rPr lang="en-US" dirty="0"/>
              <a:t>Efficient since both are stored lexicographically sorted</a:t>
            </a:r>
          </a:p>
        </p:txBody>
      </p:sp>
    </p:spTree>
    <p:extLst>
      <p:ext uri="{BB962C8B-B14F-4D97-AF65-F5344CB8AC3E}">
        <p14:creationId xmlns:p14="http://schemas.microsoft.com/office/powerpoint/2010/main" val="370502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5210-5405-44A5-9224-D498CA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Compactions 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B3AD1B1-B95B-4413-A19A-EE6CD30D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Minor compaction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CF6856-CDE0-46BD-A17D-123D3DF1963F}"/>
              </a:ext>
            </a:extLst>
          </p:cNvPr>
          <p:cNvGrpSpPr/>
          <p:nvPr/>
        </p:nvGrpSpPr>
        <p:grpSpPr>
          <a:xfrm>
            <a:off x="6038273" y="1802972"/>
            <a:ext cx="5801059" cy="4205310"/>
            <a:chOff x="6774630" y="1523547"/>
            <a:chExt cx="5037268" cy="44137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5E664E-6C2D-4F26-88CD-C3DAB7B52AE1}"/>
                </a:ext>
              </a:extLst>
            </p:cNvPr>
            <p:cNvGrpSpPr/>
            <p:nvPr/>
          </p:nvGrpSpPr>
          <p:grpSpPr>
            <a:xfrm>
              <a:off x="6774630" y="2472713"/>
              <a:ext cx="5037268" cy="3464578"/>
              <a:chOff x="4485757" y="2760132"/>
              <a:chExt cx="7924800" cy="2841171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EE5D955E-2504-4D83-AE4A-770ABD9A6ED6}"/>
                  </a:ext>
                </a:extLst>
              </p:cNvPr>
              <p:cNvSpPr/>
              <p:nvPr/>
            </p:nvSpPr>
            <p:spPr>
              <a:xfrm>
                <a:off x="8981557" y="43059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3E92DE-59FC-42B2-9C4B-9E97034E5A8A}"/>
                  </a:ext>
                </a:extLst>
              </p:cNvPr>
              <p:cNvCxnSpPr/>
              <p:nvPr/>
            </p:nvCxnSpPr>
            <p:spPr>
              <a:xfrm>
                <a:off x="4485757" y="3810603"/>
                <a:ext cx="7924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5C28DE-F246-4913-9013-7ED9F01C65E9}"/>
                  </a:ext>
                </a:extLst>
              </p:cNvPr>
              <p:cNvSpPr txBox="1"/>
              <p:nvPr/>
            </p:nvSpPr>
            <p:spPr>
              <a:xfrm>
                <a:off x="4638157" y="3936571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GFS</a:t>
                </a:r>
              </a:p>
            </p:txBody>
          </p:sp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390D5147-BFFC-48B0-BDAA-7CBA047AE8D1}"/>
                  </a:ext>
                </a:extLst>
              </p:cNvPr>
              <p:cNvSpPr/>
              <p:nvPr/>
            </p:nvSpPr>
            <p:spPr>
              <a:xfrm>
                <a:off x="5019157" y="5067903"/>
                <a:ext cx="12954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Write Op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E262DE-80E4-4A15-BFC6-C10DC85E59A6}"/>
                  </a:ext>
                </a:extLst>
              </p:cNvPr>
              <p:cNvSpPr/>
              <p:nvPr/>
            </p:nvSpPr>
            <p:spPr>
              <a:xfrm>
                <a:off x="4588835" y="4319479"/>
                <a:ext cx="243840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Commit Log</a:t>
                </a:r>
              </a:p>
            </p:txBody>
          </p:sp>
          <p:cxnSp>
            <p:nvCxnSpPr>
              <p:cNvPr id="23" name="Elbow Connector 12">
                <a:extLst>
                  <a:ext uri="{FF2B5EF4-FFF2-40B4-BE49-F238E27FC236}">
                    <a16:creationId xmlns:a16="http://schemas.microsoft.com/office/drawing/2014/main" id="{63A0F990-198D-4C47-8C2E-393336F28FF1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 flipV="1">
                <a:off x="6314557" y="4572603"/>
                <a:ext cx="762000" cy="762000"/>
              </a:xfrm>
              <a:prstGeom prst="bentConnector2">
                <a:avLst/>
              </a:prstGeom>
              <a:ln w="4445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A77187-5EAD-47F6-A35B-17088BEB8322}"/>
                  </a:ext>
                </a:extLst>
              </p:cNvPr>
              <p:cNvCxnSpPr/>
              <p:nvPr/>
            </p:nvCxnSpPr>
            <p:spPr>
              <a:xfrm flipV="1">
                <a:off x="7076557" y="2760132"/>
                <a:ext cx="0" cy="1812472"/>
              </a:xfrm>
              <a:prstGeom prst="straightConnector1">
                <a:avLst/>
              </a:prstGeom>
              <a:ln w="44450">
                <a:solidFill>
                  <a:srgbClr val="FFFF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15">
                <a:extLst>
                  <a:ext uri="{FF2B5EF4-FFF2-40B4-BE49-F238E27FC236}">
                    <a16:creationId xmlns:a16="http://schemas.microsoft.com/office/drawing/2014/main" id="{230801D4-3424-45DB-B2CD-CFC89D6DC92A}"/>
                  </a:ext>
                </a:extLst>
              </p:cNvPr>
              <p:cNvSpPr/>
              <p:nvPr/>
            </p:nvSpPr>
            <p:spPr>
              <a:xfrm>
                <a:off x="9133957" y="44583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sp>
            <p:nvSpPr>
              <p:cNvPr id="26" name="Rounded Rectangle 16">
                <a:extLst>
                  <a:ext uri="{FF2B5EF4-FFF2-40B4-BE49-F238E27FC236}">
                    <a16:creationId xmlns:a16="http://schemas.microsoft.com/office/drawing/2014/main" id="{3DD31A24-4090-4604-8F3E-2E5D5EC1C97D}"/>
                  </a:ext>
                </a:extLst>
              </p:cNvPr>
              <p:cNvSpPr/>
              <p:nvPr/>
            </p:nvSpPr>
            <p:spPr>
              <a:xfrm>
                <a:off x="9286357" y="46107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sp>
            <p:nvSpPr>
              <p:cNvPr id="27" name="Rounded Rectangle 17">
                <a:extLst>
                  <a:ext uri="{FF2B5EF4-FFF2-40B4-BE49-F238E27FC236}">
                    <a16:creationId xmlns:a16="http://schemas.microsoft.com/office/drawing/2014/main" id="{53449BD0-6166-46F0-B25E-5E2469BBAC89}"/>
                  </a:ext>
                </a:extLst>
              </p:cNvPr>
              <p:cNvSpPr/>
              <p:nvPr/>
            </p:nvSpPr>
            <p:spPr>
              <a:xfrm>
                <a:off x="9438757" y="47631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SSTable</a:t>
                </a:r>
                <a:endParaRPr lang="en-US" b="1" dirty="0"/>
              </a:p>
            </p:txBody>
          </p:sp>
        </p:grpSp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13B3315B-29F6-4893-AC48-EC16378409A8}"/>
                </a:ext>
              </a:extLst>
            </p:cNvPr>
            <p:cNvSpPr/>
            <p:nvPr/>
          </p:nvSpPr>
          <p:spPr>
            <a:xfrm>
              <a:off x="7719118" y="1523547"/>
              <a:ext cx="1404622" cy="9291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memtable</a:t>
              </a:r>
              <a:endParaRPr 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3BBBF5-946E-4A8D-9805-078F317D109F}"/>
                </a:ext>
              </a:extLst>
            </p:cNvPr>
            <p:cNvSpPr txBox="1"/>
            <p:nvPr/>
          </p:nvSpPr>
          <p:spPr>
            <a:xfrm>
              <a:off x="6856793" y="3253243"/>
              <a:ext cx="12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Memory</a:t>
              </a:r>
            </a:p>
          </p:txBody>
        </p:sp>
      </p:grpSp>
      <p:sp>
        <p:nvSpPr>
          <p:cNvPr id="30" name="Explosion 2 19">
            <a:extLst>
              <a:ext uri="{FF2B5EF4-FFF2-40B4-BE49-F238E27FC236}">
                <a16:creationId xmlns:a16="http://schemas.microsoft.com/office/drawing/2014/main" id="{8D455821-D84E-45FA-9ADE-C7881A4CF07B}"/>
              </a:ext>
            </a:extLst>
          </p:cNvPr>
          <p:cNvSpPr/>
          <p:nvPr/>
        </p:nvSpPr>
        <p:spPr>
          <a:xfrm>
            <a:off x="8412117" y="1482055"/>
            <a:ext cx="1028700" cy="816429"/>
          </a:xfrm>
          <a:prstGeom prst="irregularSeal2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2C775-76FC-4F4B-9859-FBDCD938BD8A}"/>
              </a:ext>
            </a:extLst>
          </p:cNvPr>
          <p:cNvSpPr txBox="1"/>
          <p:nvPr/>
        </p:nvSpPr>
        <p:spPr>
          <a:xfrm>
            <a:off x="6621417" y="1372050"/>
            <a:ext cx="2305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Threshold reached</a:t>
            </a:r>
          </a:p>
        </p:txBody>
      </p: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888AF460-E9A4-4952-94BC-DD16A3531CD0}"/>
              </a:ext>
            </a:extLst>
          </p:cNvPr>
          <p:cNvSpPr/>
          <p:nvPr/>
        </p:nvSpPr>
        <p:spPr>
          <a:xfrm>
            <a:off x="9774046" y="5200322"/>
            <a:ext cx="1447739" cy="896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SSTable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FEB234-147A-4DE3-ABE8-545624ED3A96}"/>
              </a:ext>
            </a:extLst>
          </p:cNvPr>
          <p:cNvCxnSpPr>
            <a:cxnSpLocks/>
          </p:cNvCxnSpPr>
          <p:nvPr/>
        </p:nvCxnSpPr>
        <p:spPr>
          <a:xfrm>
            <a:off x="8411836" y="2677692"/>
            <a:ext cx="1645597" cy="2544457"/>
          </a:xfrm>
          <a:prstGeom prst="straightConnector1">
            <a:avLst/>
          </a:prstGeom>
          <a:ln w="127000" cmpd="sng">
            <a:solidFill>
              <a:srgbClr val="FFFF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5210-5405-44A5-9224-D498CAB9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Compactions 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4B3AD1B1-B95B-4413-A19A-EE6CD30D4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Minor compaction</a:t>
            </a:r>
          </a:p>
          <a:p>
            <a:pPr lvl="1"/>
            <a:r>
              <a:rPr lang="en-US" sz="2000" dirty="0"/>
              <a:t>Shrinks the memory usage of </a:t>
            </a:r>
            <a:br>
              <a:rPr lang="en-US" sz="2000" dirty="0"/>
            </a:br>
            <a:r>
              <a:rPr lang="en-US" sz="2000" dirty="0"/>
              <a:t>the tablet server</a:t>
            </a:r>
          </a:p>
          <a:p>
            <a:pPr lvl="1"/>
            <a:r>
              <a:rPr lang="en-US" sz="2000" dirty="0"/>
              <a:t>Reduces data that have to be</a:t>
            </a:r>
            <a:br>
              <a:rPr lang="en-US" sz="2000" dirty="0"/>
            </a:br>
            <a:r>
              <a:rPr lang="en-US" sz="2000" dirty="0"/>
              <a:t>read from the commit log</a:t>
            </a:r>
            <a:br>
              <a:rPr lang="en-US" sz="2000" dirty="0"/>
            </a:br>
            <a:r>
              <a:rPr lang="en-US" sz="2000" dirty="0"/>
              <a:t>during recovery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CF6856-CDE0-46BD-A17D-123D3DF1963F}"/>
              </a:ext>
            </a:extLst>
          </p:cNvPr>
          <p:cNvGrpSpPr/>
          <p:nvPr/>
        </p:nvGrpSpPr>
        <p:grpSpPr>
          <a:xfrm>
            <a:off x="6038273" y="1802972"/>
            <a:ext cx="5801059" cy="4205310"/>
            <a:chOff x="6774630" y="1523547"/>
            <a:chExt cx="5037268" cy="441374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5E664E-6C2D-4F26-88CD-C3DAB7B52AE1}"/>
                </a:ext>
              </a:extLst>
            </p:cNvPr>
            <p:cNvGrpSpPr/>
            <p:nvPr/>
          </p:nvGrpSpPr>
          <p:grpSpPr>
            <a:xfrm>
              <a:off x="6774630" y="2472713"/>
              <a:ext cx="5037268" cy="3464578"/>
              <a:chOff x="4485757" y="2760132"/>
              <a:chExt cx="7924800" cy="2841171"/>
            </a:xfrm>
          </p:grpSpPr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EE5D955E-2504-4D83-AE4A-770ABD9A6ED6}"/>
                  </a:ext>
                </a:extLst>
              </p:cNvPr>
              <p:cNvSpPr/>
              <p:nvPr/>
            </p:nvSpPr>
            <p:spPr>
              <a:xfrm>
                <a:off x="8981557" y="43059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53E92DE-59FC-42B2-9C4B-9E97034E5A8A}"/>
                  </a:ext>
                </a:extLst>
              </p:cNvPr>
              <p:cNvCxnSpPr/>
              <p:nvPr/>
            </p:nvCxnSpPr>
            <p:spPr>
              <a:xfrm>
                <a:off x="4485757" y="3810603"/>
                <a:ext cx="79248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5C28DE-F246-4913-9013-7ED9F01C65E9}"/>
                  </a:ext>
                </a:extLst>
              </p:cNvPr>
              <p:cNvSpPr txBox="1"/>
              <p:nvPr/>
            </p:nvSpPr>
            <p:spPr>
              <a:xfrm>
                <a:off x="4638157" y="3936571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GFS</a:t>
                </a:r>
              </a:p>
            </p:txBody>
          </p:sp>
          <p:sp>
            <p:nvSpPr>
              <p:cNvPr id="21" name="Rounded Rectangle 9">
                <a:extLst>
                  <a:ext uri="{FF2B5EF4-FFF2-40B4-BE49-F238E27FC236}">
                    <a16:creationId xmlns:a16="http://schemas.microsoft.com/office/drawing/2014/main" id="{390D5147-BFFC-48B0-BDAA-7CBA047AE8D1}"/>
                  </a:ext>
                </a:extLst>
              </p:cNvPr>
              <p:cNvSpPr/>
              <p:nvPr/>
            </p:nvSpPr>
            <p:spPr>
              <a:xfrm>
                <a:off x="5019157" y="5067903"/>
                <a:ext cx="1295400" cy="533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Write Op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E262DE-80E4-4A15-BFC6-C10DC85E59A6}"/>
                  </a:ext>
                </a:extLst>
              </p:cNvPr>
              <p:cNvSpPr/>
              <p:nvPr/>
            </p:nvSpPr>
            <p:spPr>
              <a:xfrm>
                <a:off x="4588835" y="4319479"/>
                <a:ext cx="2438401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Commit Log</a:t>
                </a:r>
              </a:p>
            </p:txBody>
          </p:sp>
          <p:cxnSp>
            <p:nvCxnSpPr>
              <p:cNvPr id="23" name="Elbow Connector 12">
                <a:extLst>
                  <a:ext uri="{FF2B5EF4-FFF2-40B4-BE49-F238E27FC236}">
                    <a16:creationId xmlns:a16="http://schemas.microsoft.com/office/drawing/2014/main" id="{63A0F990-198D-4C47-8C2E-393336F28FF1}"/>
                  </a:ext>
                </a:extLst>
              </p:cNvPr>
              <p:cNvCxnSpPr>
                <a:stCxn id="21" idx="3"/>
              </p:cNvCxnSpPr>
              <p:nvPr/>
            </p:nvCxnSpPr>
            <p:spPr>
              <a:xfrm flipV="1">
                <a:off x="6314557" y="4572603"/>
                <a:ext cx="762000" cy="762000"/>
              </a:xfrm>
              <a:prstGeom prst="bentConnector2">
                <a:avLst/>
              </a:prstGeom>
              <a:ln w="44450">
                <a:solidFill>
                  <a:srgbClr val="FFFF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4EA77187-5EAD-47F6-A35B-17088BEB8322}"/>
                  </a:ext>
                </a:extLst>
              </p:cNvPr>
              <p:cNvCxnSpPr/>
              <p:nvPr/>
            </p:nvCxnSpPr>
            <p:spPr>
              <a:xfrm flipV="1">
                <a:off x="7076557" y="2760132"/>
                <a:ext cx="0" cy="1812472"/>
              </a:xfrm>
              <a:prstGeom prst="straightConnector1">
                <a:avLst/>
              </a:prstGeom>
              <a:ln w="44450">
                <a:solidFill>
                  <a:srgbClr val="FFFF00"/>
                </a:solidFill>
                <a:headEnd type="oval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ounded Rectangle 15">
                <a:extLst>
                  <a:ext uri="{FF2B5EF4-FFF2-40B4-BE49-F238E27FC236}">
                    <a16:creationId xmlns:a16="http://schemas.microsoft.com/office/drawing/2014/main" id="{230801D4-3424-45DB-B2CD-CFC89D6DC92A}"/>
                  </a:ext>
                </a:extLst>
              </p:cNvPr>
              <p:cNvSpPr/>
              <p:nvPr/>
            </p:nvSpPr>
            <p:spPr>
              <a:xfrm>
                <a:off x="9133957" y="44583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sp>
            <p:nvSpPr>
              <p:cNvPr id="26" name="Rounded Rectangle 16">
                <a:extLst>
                  <a:ext uri="{FF2B5EF4-FFF2-40B4-BE49-F238E27FC236}">
                    <a16:creationId xmlns:a16="http://schemas.microsoft.com/office/drawing/2014/main" id="{3DD31A24-4090-4604-8F3E-2E5D5EC1C97D}"/>
                  </a:ext>
                </a:extLst>
              </p:cNvPr>
              <p:cNvSpPr/>
              <p:nvPr/>
            </p:nvSpPr>
            <p:spPr>
              <a:xfrm>
                <a:off x="9286357" y="46107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SSTable</a:t>
                </a:r>
                <a:endParaRPr lang="en-US" dirty="0"/>
              </a:p>
            </p:txBody>
          </p:sp>
          <p:sp>
            <p:nvSpPr>
              <p:cNvPr id="27" name="Rounded Rectangle 17">
                <a:extLst>
                  <a:ext uri="{FF2B5EF4-FFF2-40B4-BE49-F238E27FC236}">
                    <a16:creationId xmlns:a16="http://schemas.microsoft.com/office/drawing/2014/main" id="{53449BD0-6166-46F0-B25E-5E2469BBAC89}"/>
                  </a:ext>
                </a:extLst>
              </p:cNvPr>
              <p:cNvSpPr/>
              <p:nvPr/>
            </p:nvSpPr>
            <p:spPr>
              <a:xfrm>
                <a:off x="9438757" y="4763103"/>
                <a:ext cx="1828800" cy="762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/>
                  <a:t>SSTable</a:t>
                </a:r>
                <a:endParaRPr lang="en-US" b="1" dirty="0"/>
              </a:p>
            </p:txBody>
          </p:sp>
        </p:grpSp>
        <p:sp>
          <p:nvSpPr>
            <p:cNvPr id="28" name="Rounded Rectangle 17">
              <a:extLst>
                <a:ext uri="{FF2B5EF4-FFF2-40B4-BE49-F238E27FC236}">
                  <a16:creationId xmlns:a16="http://schemas.microsoft.com/office/drawing/2014/main" id="{13B3315B-29F6-4893-AC48-EC16378409A8}"/>
                </a:ext>
              </a:extLst>
            </p:cNvPr>
            <p:cNvSpPr/>
            <p:nvPr/>
          </p:nvSpPr>
          <p:spPr>
            <a:xfrm>
              <a:off x="7719118" y="1523547"/>
              <a:ext cx="1404622" cy="92919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/>
                <a:t>memtable</a:t>
              </a:r>
              <a:endParaRPr lang="en-US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3BBBF5-946E-4A8D-9805-078F317D109F}"/>
                </a:ext>
              </a:extLst>
            </p:cNvPr>
            <p:cNvSpPr txBox="1"/>
            <p:nvPr/>
          </p:nvSpPr>
          <p:spPr>
            <a:xfrm>
              <a:off x="6856793" y="3253243"/>
              <a:ext cx="12078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Memory</a:t>
              </a:r>
            </a:p>
          </p:txBody>
        </p:sp>
      </p:grpSp>
      <p:sp>
        <p:nvSpPr>
          <p:cNvPr id="32" name="Rounded Rectangle 17">
            <a:extLst>
              <a:ext uri="{FF2B5EF4-FFF2-40B4-BE49-F238E27FC236}">
                <a16:creationId xmlns:a16="http://schemas.microsoft.com/office/drawing/2014/main" id="{888AF460-E9A4-4952-94BC-DD16A3531CD0}"/>
              </a:ext>
            </a:extLst>
          </p:cNvPr>
          <p:cNvSpPr/>
          <p:nvPr/>
        </p:nvSpPr>
        <p:spPr>
          <a:xfrm>
            <a:off x="9809519" y="5182436"/>
            <a:ext cx="1447739" cy="89649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SSTable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93D43-438E-4DBE-BFE7-578EB0C2053D}"/>
              </a:ext>
            </a:extLst>
          </p:cNvPr>
          <p:cNvSpPr txBox="1"/>
          <p:nvPr/>
        </p:nvSpPr>
        <p:spPr>
          <a:xfrm>
            <a:off x="7092234" y="14048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  <a:r>
              <a:rPr lang="en-US" dirty="0" err="1"/>
              <a:t>memtable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419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D41C-B65F-4134-AF54-8066583D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E93C-F527-4C68-B4A2-1DAA9EBE7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Merging Compaction</a:t>
            </a:r>
          </a:p>
          <a:p>
            <a:pPr lvl="1"/>
            <a:r>
              <a:rPr lang="en-US" dirty="0"/>
              <a:t>Number of </a:t>
            </a:r>
            <a:r>
              <a:rPr lang="en-US" dirty="0" err="1"/>
              <a:t>SSTables</a:t>
            </a:r>
            <a:r>
              <a:rPr lang="en-US" dirty="0"/>
              <a:t> increases arbitrary</a:t>
            </a:r>
          </a:p>
          <a:p>
            <a:pPr lvl="1"/>
            <a:r>
              <a:rPr lang="en-US" dirty="0"/>
              <a:t>Bound their number by merging a set of </a:t>
            </a:r>
            <a:r>
              <a:rPr lang="en-US" dirty="0" err="1"/>
              <a:t>SSTables</a:t>
            </a:r>
            <a:r>
              <a:rPr lang="en-US" dirty="0"/>
              <a:t> and the </a:t>
            </a:r>
            <a:r>
              <a:rPr lang="en-US" dirty="0" err="1"/>
              <a:t>memtable</a:t>
            </a:r>
            <a:r>
              <a:rPr lang="en-US" dirty="0"/>
              <a:t> into a new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 err="1"/>
              <a:t>SSTables</a:t>
            </a:r>
            <a:r>
              <a:rPr lang="en-US" dirty="0"/>
              <a:t> and </a:t>
            </a:r>
            <a:r>
              <a:rPr lang="en-US" dirty="0" err="1"/>
              <a:t>memtable</a:t>
            </a:r>
            <a:r>
              <a:rPr lang="en-US" dirty="0"/>
              <a:t> can be discarded after compaction</a:t>
            </a:r>
          </a:p>
          <a:p>
            <a:pPr lvl="1"/>
            <a:r>
              <a:rPr lang="en-US" dirty="0"/>
              <a:t>Can contain special deletion entries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43C94-E99B-4393-B18C-3C0815B0CE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Major Compaction</a:t>
            </a:r>
          </a:p>
          <a:p>
            <a:pPr lvl="1"/>
            <a:r>
              <a:rPr lang="en-US" dirty="0"/>
              <a:t>Rewrites all </a:t>
            </a:r>
            <a:r>
              <a:rPr lang="en-US" dirty="0" err="1"/>
              <a:t>SSTables</a:t>
            </a:r>
            <a:r>
              <a:rPr lang="en-US" dirty="0"/>
              <a:t> into one </a:t>
            </a:r>
            <a:r>
              <a:rPr lang="en-US" dirty="0" err="1"/>
              <a:t>SSTable</a:t>
            </a:r>
            <a:endParaRPr lang="en-US" dirty="0"/>
          </a:p>
          <a:p>
            <a:pPr lvl="1"/>
            <a:r>
              <a:rPr lang="en-US" dirty="0"/>
              <a:t>Contains no deleted information or data</a:t>
            </a:r>
          </a:p>
          <a:p>
            <a:pPr lvl="1"/>
            <a:r>
              <a:rPr lang="en-US" dirty="0"/>
              <a:t>Allows to reclaim resources</a:t>
            </a:r>
          </a:p>
          <a:p>
            <a:pPr lvl="1"/>
            <a:r>
              <a:rPr lang="en-US" dirty="0"/>
              <a:t>Ensures deletion of data in a timely fashion, important for sensitive data</a:t>
            </a:r>
          </a:p>
        </p:txBody>
      </p:sp>
    </p:spTree>
    <p:extLst>
      <p:ext uri="{BB962C8B-B14F-4D97-AF65-F5344CB8AC3E}">
        <p14:creationId xmlns:p14="http://schemas.microsoft.com/office/powerpoint/2010/main" val="443193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102FD3-DCCD-4560-B153-F8A5C464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Cassandra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5D284-E12C-46FA-9D1C-97637D9AF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distributed storage system</a:t>
            </a:r>
          </a:p>
          <a:p>
            <a:r>
              <a:rPr lang="en-US" dirty="0"/>
              <a:t>Managing very large amounts of structured data</a:t>
            </a:r>
          </a:p>
          <a:p>
            <a:pPr lvl="1"/>
            <a:r>
              <a:rPr lang="en-US" dirty="0"/>
              <a:t>Spread out across many commodity servers</a:t>
            </a:r>
          </a:p>
          <a:p>
            <a:r>
              <a:rPr lang="en-US" i="1" dirty="0"/>
              <a:t>Highly available </a:t>
            </a:r>
            <a:r>
              <a:rPr lang="en-US" dirty="0"/>
              <a:t>service </a:t>
            </a:r>
          </a:p>
          <a:p>
            <a:r>
              <a:rPr lang="en-US" i="1" dirty="0"/>
              <a:t>No single point of failure</a:t>
            </a:r>
          </a:p>
          <a:p>
            <a:r>
              <a:rPr lang="en-US" dirty="0"/>
              <a:t>Aimed to run on top of </a:t>
            </a:r>
            <a:r>
              <a:rPr lang="en-US" i="1" dirty="0"/>
              <a:t>hundreds of nodes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5878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24AA-44E0-4C25-8AC5-809C20F8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97DC9-9515-48D0-BCB0-F00383FB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15085"/>
          </a:xfrm>
        </p:spPr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/>
              <a:t>Bigtable</a:t>
            </a:r>
            <a:endParaRPr lang="en-US" dirty="0"/>
          </a:p>
          <a:p>
            <a:r>
              <a:rPr lang="en-US" dirty="0"/>
              <a:t>A distributed multi dimensional map indexed by a key</a:t>
            </a:r>
          </a:p>
          <a:p>
            <a:r>
              <a:rPr lang="en-US" dirty="0"/>
              <a:t>Row key in a table is a string with no size restrictions</a:t>
            </a:r>
          </a:p>
          <a:p>
            <a:r>
              <a:rPr lang="en-US" dirty="0"/>
              <a:t>Operations atomic per row</a:t>
            </a:r>
          </a:p>
          <a:p>
            <a:r>
              <a:rPr lang="en-US" dirty="0"/>
              <a:t>Columns grouped into families</a:t>
            </a:r>
          </a:p>
          <a:p>
            <a:r>
              <a:rPr lang="en-US" dirty="0"/>
              <a:t>Supports two kinds of families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Super</a:t>
            </a:r>
          </a:p>
          <a:p>
            <a:pPr lvl="2"/>
            <a:r>
              <a:rPr lang="en-US" dirty="0"/>
              <a:t>Can be visualized as a column family within a column family</a:t>
            </a:r>
          </a:p>
          <a:p>
            <a:pPr lvl="1"/>
            <a:r>
              <a:rPr lang="en-US" dirty="0">
                <a:effectLst/>
              </a:rPr>
              <a:t>Sorting by  Time or Name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165E79-3AA6-42C8-8339-786CFE1EB99B}"/>
              </a:ext>
            </a:extLst>
          </p:cNvPr>
          <p:cNvSpPr/>
          <p:nvPr/>
        </p:nvSpPr>
        <p:spPr>
          <a:xfrm>
            <a:off x="5507114" y="431319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Access -&gt; family : </a:t>
            </a:r>
            <a:r>
              <a:rPr lang="en-US" dirty="0" err="1"/>
              <a:t>super_family</a:t>
            </a:r>
            <a:r>
              <a:rPr lang="en-US" dirty="0"/>
              <a:t> : column</a:t>
            </a:r>
          </a:p>
        </p:txBody>
      </p:sp>
    </p:spTree>
    <p:extLst>
      <p:ext uri="{BB962C8B-B14F-4D97-AF65-F5344CB8AC3E}">
        <p14:creationId xmlns:p14="http://schemas.microsoft.com/office/powerpoint/2010/main" val="109936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5999-DC53-4CD3-B194-276BBF7C2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2C21C-5001-45A1-BA23-1E9065AA9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37532"/>
          </a:xfrm>
        </p:spPr>
        <p:txBody>
          <a:bodyPr>
            <a:normAutofit/>
          </a:bodyPr>
          <a:lstStyle/>
          <a:p>
            <a:r>
              <a:rPr lang="en-US" sz="2400" dirty="0" err="1">
                <a:effectLst/>
              </a:rPr>
              <a:t>Partioning</a:t>
            </a:r>
            <a:endParaRPr lang="en-US" sz="24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Order preserving hash function</a:t>
            </a:r>
          </a:p>
          <a:p>
            <a:pPr lvl="1"/>
            <a:r>
              <a:rPr lang="en-US" sz="2000" dirty="0">
                <a:effectLst/>
              </a:rPr>
              <a:t>Output range is in a ring</a:t>
            </a:r>
          </a:p>
          <a:p>
            <a:pPr lvl="1"/>
            <a:r>
              <a:rPr lang="en-US" sz="2000" dirty="0">
                <a:effectLst/>
              </a:rPr>
              <a:t>Nodes assigned a key representing their position in the ring</a:t>
            </a:r>
          </a:p>
          <a:p>
            <a:pPr lvl="1"/>
            <a:r>
              <a:rPr lang="en-US" sz="2000" dirty="0">
                <a:effectLst/>
              </a:rPr>
              <a:t>Data items given a key in the ring</a:t>
            </a:r>
          </a:p>
          <a:p>
            <a:pPr lvl="2"/>
            <a:r>
              <a:rPr lang="en-US" sz="1800" dirty="0">
                <a:effectLst/>
              </a:rPr>
              <a:t>Assigned to the next node moving clockwise (coordinator)</a:t>
            </a:r>
            <a:endParaRPr lang="en-US" dirty="0">
              <a:effectLst/>
            </a:endParaRPr>
          </a:p>
          <a:p>
            <a:pPr lvl="1" fontAlgn="base"/>
            <a:r>
              <a:rPr lang="en-US" sz="2000" dirty="0">
                <a:effectLst/>
              </a:rPr>
              <a:t>Departure/Arrival of a node affects only its neighbors</a:t>
            </a:r>
            <a:endParaRPr lang="en-US" dirty="0">
              <a:effectLst/>
            </a:endParaRPr>
          </a:p>
          <a:p>
            <a:endParaRPr lang="en-US" sz="2200" dirty="0">
              <a:effectLst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B5B605-92BA-4D01-A8F3-BF2DCE1ABFA8}"/>
              </a:ext>
            </a:extLst>
          </p:cNvPr>
          <p:cNvSpPr/>
          <p:nvPr/>
        </p:nvSpPr>
        <p:spPr>
          <a:xfrm>
            <a:off x="11434438" y="2740241"/>
            <a:ext cx="488272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382618-5893-4FFE-BE67-82B5AE7A1B34}"/>
              </a:ext>
            </a:extLst>
          </p:cNvPr>
          <p:cNvSpPr/>
          <p:nvPr/>
        </p:nvSpPr>
        <p:spPr>
          <a:xfrm>
            <a:off x="11267557" y="4293833"/>
            <a:ext cx="488272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5584F3-4E6A-4017-84D5-288B88FDF8FF}"/>
              </a:ext>
            </a:extLst>
          </p:cNvPr>
          <p:cNvSpPr/>
          <p:nvPr/>
        </p:nvSpPr>
        <p:spPr>
          <a:xfrm>
            <a:off x="9824620" y="4964096"/>
            <a:ext cx="488272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85D29-38B8-459D-A4CE-EE58C2E7A070}"/>
              </a:ext>
            </a:extLst>
          </p:cNvPr>
          <p:cNvSpPr/>
          <p:nvPr/>
        </p:nvSpPr>
        <p:spPr>
          <a:xfrm>
            <a:off x="8448580" y="4293833"/>
            <a:ext cx="488272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394DB5-E314-49A3-A077-1763588659C9}"/>
              </a:ext>
            </a:extLst>
          </p:cNvPr>
          <p:cNvSpPr/>
          <p:nvPr/>
        </p:nvSpPr>
        <p:spPr>
          <a:xfrm>
            <a:off x="8395314" y="2740241"/>
            <a:ext cx="488272" cy="3817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AB8328-F4D7-49AE-B196-AA36D63B765C}"/>
              </a:ext>
            </a:extLst>
          </p:cNvPr>
          <p:cNvGrpSpPr/>
          <p:nvPr/>
        </p:nvGrpSpPr>
        <p:grpSpPr>
          <a:xfrm>
            <a:off x="8395314" y="1913138"/>
            <a:ext cx="3527396" cy="3432698"/>
            <a:chOff x="8395314" y="1913138"/>
            <a:chExt cx="3527396" cy="343269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D55883D-136D-42B6-B711-C041789D2772}"/>
                </a:ext>
              </a:extLst>
            </p:cNvPr>
            <p:cNvSpPr/>
            <p:nvPr/>
          </p:nvSpPr>
          <p:spPr>
            <a:xfrm>
              <a:off x="8442663" y="2104008"/>
              <a:ext cx="3480047" cy="308942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293A69-963E-4EC5-B5FD-C21985165763}"/>
                </a:ext>
              </a:extLst>
            </p:cNvPr>
            <p:cNvSpPr/>
            <p:nvPr/>
          </p:nvSpPr>
          <p:spPr>
            <a:xfrm>
              <a:off x="9938550" y="1913138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4C8E29-6BC7-4441-B7E4-AF351F546B8E}"/>
                </a:ext>
              </a:extLst>
            </p:cNvPr>
            <p:cNvSpPr/>
            <p:nvPr/>
          </p:nvSpPr>
          <p:spPr>
            <a:xfrm>
              <a:off x="11434438" y="2740241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4E051E-754A-4256-9C6C-80D31F25FBA3}"/>
                </a:ext>
              </a:extLst>
            </p:cNvPr>
            <p:cNvSpPr/>
            <p:nvPr/>
          </p:nvSpPr>
          <p:spPr>
            <a:xfrm>
              <a:off x="11267557" y="4293833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3837D01-A039-4B24-B839-AC03AC7B6BBF}"/>
                </a:ext>
              </a:extLst>
            </p:cNvPr>
            <p:cNvSpPr/>
            <p:nvPr/>
          </p:nvSpPr>
          <p:spPr>
            <a:xfrm>
              <a:off x="9821975" y="4964096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C8ACFA6-35C7-464C-A8CC-83814564BAA5}"/>
                </a:ext>
              </a:extLst>
            </p:cNvPr>
            <p:cNvSpPr/>
            <p:nvPr/>
          </p:nvSpPr>
          <p:spPr>
            <a:xfrm>
              <a:off x="8448580" y="4293833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681DD92-B50D-4EBE-A63B-4DED74006D07}"/>
                </a:ext>
              </a:extLst>
            </p:cNvPr>
            <p:cNvSpPr/>
            <p:nvPr/>
          </p:nvSpPr>
          <p:spPr>
            <a:xfrm>
              <a:off x="8395314" y="2740241"/>
              <a:ext cx="488272" cy="3817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69F5D-4C70-4BC7-A791-ACAB234EED9F}"/>
              </a:ext>
            </a:extLst>
          </p:cNvPr>
          <p:cNvCxnSpPr>
            <a:cxnSpLocks/>
          </p:cNvCxnSpPr>
          <p:nvPr/>
        </p:nvCxnSpPr>
        <p:spPr>
          <a:xfrm>
            <a:off x="8692716" y="1732449"/>
            <a:ext cx="757562" cy="48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C38B90-A3C5-4282-ABF7-7E200AD2254B}"/>
              </a:ext>
            </a:extLst>
          </p:cNvPr>
          <p:cNvSpPr txBox="1"/>
          <p:nvPr/>
        </p:nvSpPr>
        <p:spPr>
          <a:xfrm>
            <a:off x="8204444" y="141656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h(key1)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62AA6-60E7-45BF-98C3-A86C7E83FD5A}"/>
              </a:ext>
            </a:extLst>
          </p:cNvPr>
          <p:cNvCxnSpPr>
            <a:cxnSpLocks/>
          </p:cNvCxnSpPr>
          <p:nvPr/>
        </p:nvCxnSpPr>
        <p:spPr>
          <a:xfrm flipH="1" flipV="1">
            <a:off x="10988811" y="5021843"/>
            <a:ext cx="149116" cy="695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96F1C5-59B6-40C5-BE5F-1364FEF032C6}"/>
              </a:ext>
            </a:extLst>
          </p:cNvPr>
          <p:cNvSpPr txBox="1"/>
          <p:nvPr/>
        </p:nvSpPr>
        <p:spPr>
          <a:xfrm>
            <a:off x="10641026" y="57173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h(key2)</a:t>
            </a:r>
          </a:p>
        </p:txBody>
      </p:sp>
    </p:spTree>
    <p:extLst>
      <p:ext uri="{BB962C8B-B14F-4D97-AF65-F5344CB8AC3E}">
        <p14:creationId xmlns:p14="http://schemas.microsoft.com/office/powerpoint/2010/main" val="4177713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2582-1F8F-445A-AE2D-27D0142D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D2C-620F-4198-B579-5AC3018C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effectLst/>
              </a:rPr>
              <a:t>Membership</a:t>
            </a:r>
            <a:endParaRPr lang="en-US" sz="1200" dirty="0">
              <a:effectLst/>
            </a:endParaRPr>
          </a:p>
          <a:p>
            <a:pPr lvl="1" fontAlgn="base"/>
            <a:r>
              <a:rPr lang="en-US" sz="2000" dirty="0">
                <a:effectLst/>
              </a:rPr>
              <a:t>Use </a:t>
            </a:r>
            <a:r>
              <a:rPr lang="en-US" sz="2000" i="1" dirty="0">
                <a:effectLst/>
              </a:rPr>
              <a:t>gossip</a:t>
            </a:r>
            <a:r>
              <a:rPr lang="en-US" sz="2000" dirty="0">
                <a:effectLst/>
              </a:rPr>
              <a:t> to find other nodes in the system </a:t>
            </a:r>
            <a:endParaRPr lang="en-US" dirty="0">
              <a:effectLst/>
            </a:endParaRPr>
          </a:p>
          <a:p>
            <a:pPr lvl="1"/>
            <a:r>
              <a:rPr lang="en-US" sz="2000" dirty="0"/>
              <a:t>Periodic, Pairwise, inter-node communication</a:t>
            </a:r>
          </a:p>
          <a:p>
            <a:pPr lvl="1"/>
            <a:r>
              <a:rPr lang="en-US" sz="2000" dirty="0"/>
              <a:t>Low frequency communication ensures low cost.</a:t>
            </a:r>
          </a:p>
          <a:p>
            <a:pPr lvl="1"/>
            <a:r>
              <a:rPr lang="en-US" sz="2000" dirty="0"/>
              <a:t>Random selection of peers.</a:t>
            </a:r>
          </a:p>
          <a:p>
            <a:pPr lvl="1"/>
            <a:r>
              <a:rPr lang="en-US" sz="2000" dirty="0"/>
              <a:t>Round by round doubling the peers makes protocol very </a:t>
            </a:r>
            <a:r>
              <a:rPr lang="en-US" sz="2000" i="1" dirty="0"/>
              <a:t>robust</a:t>
            </a:r>
            <a:r>
              <a:rPr lang="en-US" sz="2000" dirty="0"/>
              <a:t>.</a:t>
            </a:r>
          </a:p>
          <a:p>
            <a:pPr marL="36900" indent="0">
              <a:buNone/>
            </a:pPr>
            <a:endParaRPr lang="en-US" sz="22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63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E3472-E061-4F2B-8C83-B656121A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Big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50BA-17D2-4D5C-AEF5-46720B711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 sparse, distributed, persistent multidimensional sorted map</a:t>
                </a:r>
              </a:p>
              <a:p>
                <a:r>
                  <a:rPr lang="en-US" sz="2400" dirty="0"/>
                  <a:t>Indexed by a row key, column key, and a timestamp</a:t>
                </a:r>
              </a:p>
              <a:p>
                <a:r>
                  <a:rPr lang="en-US" sz="2400" dirty="0"/>
                  <a:t>Each value in the map is an uninterpreted array of bytes</a:t>
                </a:r>
              </a:p>
              <a:p>
                <a:pPr lvl="1"/>
                <a:r>
                  <a:rPr lang="en-US" sz="2200" dirty="0"/>
                  <a:t>(</a:t>
                </a:r>
                <a:r>
                  <a:rPr lang="en-US" sz="2200" dirty="0" err="1"/>
                  <a:t>row:string</a:t>
                </a:r>
                <a:r>
                  <a:rPr lang="en-US" sz="2200" dirty="0"/>
                  <a:t>, </a:t>
                </a:r>
                <a:r>
                  <a:rPr lang="en-US" sz="2200" dirty="0" err="1"/>
                  <a:t>column:string</a:t>
                </a:r>
                <a:r>
                  <a:rPr lang="en-US" sz="2200" dirty="0"/>
                  <a:t>, time:int64)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→ </m:t>
                    </m:r>
                  </m:oMath>
                </a14:m>
                <a:r>
                  <a:rPr lang="en-US" sz="2200" dirty="0"/>
                  <a:t>string</a:t>
                </a:r>
                <a:endParaRPr lang="en-US" sz="2000" dirty="0"/>
              </a:p>
              <a:p>
                <a:r>
                  <a:rPr lang="en-US" sz="2400" dirty="0"/>
                  <a:t>Not a full relational data model</a:t>
                </a:r>
              </a:p>
              <a:p>
                <a:r>
                  <a:rPr lang="en-US" sz="2400" dirty="0"/>
                  <a:t>Supports dynamic control over data layout and format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1850BA-17D2-4D5C-AEF5-46720B711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18E66586-77BE-4F2C-A436-7039EC859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106" y="4877432"/>
            <a:ext cx="6903375" cy="91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6019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66EF-E039-4685-B031-9249B551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FA60-B0B0-4850-9EA3-FC938FD56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effectLst/>
              </a:rPr>
              <a:t>Replication</a:t>
            </a:r>
            <a:endParaRPr lang="en-US" sz="1200" dirty="0">
              <a:effectLst/>
            </a:endParaRPr>
          </a:p>
          <a:p>
            <a:pPr lvl="1" fontAlgn="base"/>
            <a:r>
              <a:rPr lang="en-US" sz="2000" dirty="0">
                <a:effectLst/>
              </a:rPr>
              <a:t>Data items replicated at N hosts</a:t>
            </a:r>
            <a:endParaRPr lang="en-US" dirty="0">
              <a:effectLst/>
            </a:endParaRPr>
          </a:p>
          <a:p>
            <a:pPr lvl="1" fontAlgn="base"/>
            <a:r>
              <a:rPr lang="en-US" sz="2000" dirty="0">
                <a:effectLst/>
              </a:rPr>
              <a:t>Coordinator responsible </a:t>
            </a:r>
            <a:endParaRPr lang="en-US" dirty="0">
              <a:effectLst/>
            </a:endParaRPr>
          </a:p>
          <a:p>
            <a:pPr lvl="1" fontAlgn="base"/>
            <a:r>
              <a:rPr lang="en-US" sz="2000" dirty="0">
                <a:effectLst/>
              </a:rPr>
              <a:t>Three policies:</a:t>
            </a:r>
            <a:endParaRPr lang="en-US" dirty="0">
              <a:effectLst/>
            </a:endParaRPr>
          </a:p>
          <a:p>
            <a:pPr lvl="2" fontAlgn="base"/>
            <a:r>
              <a:rPr lang="en-US" sz="1800" dirty="0">
                <a:effectLst/>
              </a:rPr>
              <a:t>Rack Unaware</a:t>
            </a:r>
            <a:endParaRPr lang="en-US" sz="1000" dirty="0">
              <a:effectLst/>
            </a:endParaRPr>
          </a:p>
          <a:p>
            <a:pPr lvl="2" fontAlgn="base"/>
            <a:r>
              <a:rPr lang="en-US" sz="1800" dirty="0">
                <a:effectLst/>
              </a:rPr>
              <a:t>Rack Aware</a:t>
            </a:r>
            <a:endParaRPr lang="en-US" sz="1000" dirty="0">
              <a:effectLst/>
            </a:endParaRPr>
          </a:p>
          <a:p>
            <a:pPr lvl="2" fontAlgn="base"/>
            <a:r>
              <a:rPr lang="en-US" sz="1800" dirty="0">
                <a:effectLst/>
              </a:rPr>
              <a:t>Datacenter Aware</a:t>
            </a:r>
            <a:endParaRPr lang="en-US" sz="1000" dirty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AD574-D82F-4724-B198-833369456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874" y="1732449"/>
            <a:ext cx="5452683" cy="4473042"/>
          </a:xfrm>
        </p:spPr>
        <p:txBody>
          <a:bodyPr>
            <a:normAutofit/>
          </a:bodyPr>
          <a:lstStyle/>
          <a:p>
            <a:pPr fontAlgn="base"/>
            <a:r>
              <a:rPr lang="en-US" sz="2600" dirty="0">
                <a:effectLst/>
              </a:rPr>
              <a:t>Failure Detection</a:t>
            </a:r>
            <a:endParaRPr lang="en-US" sz="1300" dirty="0">
              <a:effectLst/>
            </a:endParaRPr>
          </a:p>
          <a:p>
            <a:pPr lvl="1" fontAlgn="base"/>
            <a:r>
              <a:rPr lang="en-US" sz="2200" dirty="0">
                <a:effectLst/>
              </a:rPr>
              <a:t>Accrual Failure Detector</a:t>
            </a:r>
            <a:endParaRPr lang="en-US" sz="1900" dirty="0">
              <a:effectLst/>
            </a:endParaRPr>
          </a:p>
          <a:p>
            <a:pPr lvl="1" fontAlgn="base"/>
            <a:r>
              <a:rPr lang="en-US" sz="2200" dirty="0">
                <a:effectLst/>
              </a:rPr>
              <a:t>Assign a sliding window of inter-arrival times of gossip messages per node</a:t>
            </a:r>
            <a:endParaRPr lang="en-US" sz="1900" dirty="0">
              <a:effectLst/>
            </a:endParaRPr>
          </a:p>
          <a:p>
            <a:pPr lvl="2" fontAlgn="base"/>
            <a:r>
              <a:rPr lang="en-US" sz="1900" dirty="0">
                <a:effectLst/>
              </a:rPr>
              <a:t>Assume node as down when threshold is reached</a:t>
            </a:r>
            <a:endParaRPr lang="en-US" sz="11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994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5004EB-7384-4F7B-AB75-D025E968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318C4F-2B4C-4AEC-944A-B6CAAA1B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Bootstrapping</a:t>
            </a:r>
            <a:endParaRPr lang="en-US" dirty="0"/>
          </a:p>
          <a:p>
            <a:pPr lvl="1"/>
            <a:r>
              <a:rPr lang="en-US" sz="2000" dirty="0"/>
              <a:t>Two </a:t>
            </a:r>
            <a:r>
              <a:rPr lang="en-US" sz="2400" dirty="0"/>
              <a:t>ways</a:t>
            </a:r>
            <a:r>
              <a:rPr lang="en-US" sz="2000" dirty="0"/>
              <a:t> to add new node</a:t>
            </a:r>
          </a:p>
          <a:p>
            <a:pPr lvl="2"/>
            <a:r>
              <a:rPr lang="en-US" sz="1800" dirty="0"/>
              <a:t>New </a:t>
            </a:r>
            <a:r>
              <a:rPr lang="en-US" sz="2000" dirty="0"/>
              <a:t>node</a:t>
            </a:r>
            <a:r>
              <a:rPr lang="en-US" sz="1800" dirty="0"/>
              <a:t> gets assigned a random token which gives its position in the ring. It gossips its location to rest of the ring</a:t>
            </a:r>
          </a:p>
          <a:p>
            <a:pPr lvl="2"/>
            <a:r>
              <a:rPr lang="en-US" sz="1800" dirty="0"/>
              <a:t>New </a:t>
            </a:r>
            <a:r>
              <a:rPr lang="en-US" sz="2000" dirty="0"/>
              <a:t>node</a:t>
            </a:r>
            <a:r>
              <a:rPr lang="en-US" sz="1800" dirty="0"/>
              <a:t> reads its config file to contact its initial contact points.</a:t>
            </a:r>
          </a:p>
          <a:p>
            <a:pPr fontAlgn="base"/>
            <a:r>
              <a:rPr lang="en-US" sz="2600" dirty="0">
                <a:effectLst/>
              </a:rPr>
              <a:t>Scaling</a:t>
            </a:r>
            <a:endParaRPr lang="en-US" sz="1300" dirty="0">
              <a:effectLst/>
            </a:endParaRPr>
          </a:p>
          <a:p>
            <a:pPr lvl="1" fontAlgn="base"/>
            <a:r>
              <a:rPr lang="en-US" sz="2200" dirty="0">
                <a:effectLst/>
              </a:rPr>
              <a:t>New nodes assigned appropriately to alleviate a heavily 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loaded node</a:t>
            </a:r>
            <a:endParaRPr lang="en-US" sz="1900" dirty="0">
              <a:effectLst/>
            </a:endParaRPr>
          </a:p>
          <a:p>
            <a:pPr lvl="1" fontAlgn="base"/>
            <a:r>
              <a:rPr lang="en-US" sz="2200" dirty="0">
                <a:effectLst/>
              </a:rPr>
              <a:t>Splits the range of data the other node was responsible for</a:t>
            </a:r>
            <a:endParaRPr lang="en-US" sz="1900" dirty="0">
              <a:effectLst/>
            </a:endParaRPr>
          </a:p>
          <a:p>
            <a:pPr marL="126900" indent="0">
              <a:buNone/>
            </a:pPr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894B5C-0F1C-4374-9F41-59385828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D2C26E-8E2B-41E7-8A98-A355C66D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Local Persistence</a:t>
            </a:r>
            <a:endParaRPr lang="en-US" sz="11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Writes are </a:t>
            </a:r>
            <a:r>
              <a:rPr lang="en-US" dirty="0" err="1">
                <a:effectLst/>
              </a:rPr>
              <a:t>commited</a:t>
            </a:r>
            <a:r>
              <a:rPr lang="en-US" dirty="0">
                <a:effectLst/>
              </a:rPr>
              <a:t> into a log file</a:t>
            </a:r>
            <a:endParaRPr lang="en-US" sz="16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After </a:t>
            </a:r>
            <a:r>
              <a:rPr lang="en-US" dirty="0" err="1">
                <a:effectLst/>
              </a:rPr>
              <a:t>commiting</a:t>
            </a:r>
            <a:r>
              <a:rPr lang="en-US" dirty="0">
                <a:effectLst/>
              </a:rPr>
              <a:t> the update is performed in memory</a:t>
            </a:r>
            <a:endParaRPr lang="en-US" sz="16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Much like </a:t>
            </a:r>
            <a:r>
              <a:rPr lang="en-US" dirty="0" err="1">
                <a:effectLst/>
              </a:rPr>
              <a:t>Bigtable</a:t>
            </a:r>
            <a:r>
              <a:rPr lang="en-US" dirty="0">
                <a:effectLst/>
              </a:rPr>
              <a:t> ( including compactions)</a:t>
            </a:r>
            <a:endParaRPr lang="en-US" sz="1600" dirty="0">
              <a:effectLst/>
            </a:endParaRPr>
          </a:p>
          <a:p>
            <a:pPr fontAlgn="base"/>
            <a:r>
              <a:rPr lang="en-US" dirty="0">
                <a:effectLst/>
              </a:rPr>
              <a:t>Requests</a:t>
            </a:r>
            <a:endParaRPr lang="en-US" sz="11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Writes: System routes requests to replicas and waits for a quorum of replicas to acknowledge completion</a:t>
            </a:r>
            <a:endParaRPr lang="en-US" sz="1600" dirty="0">
              <a:effectLst/>
            </a:endParaRPr>
          </a:p>
          <a:p>
            <a:pPr lvl="1" fontAlgn="base"/>
            <a:r>
              <a:rPr lang="en-US" dirty="0">
                <a:effectLst/>
              </a:rPr>
              <a:t>Reads: System routes requests to the closest replica or to all replicas waiting for a quorum of responses</a:t>
            </a:r>
            <a:endParaRPr lang="en-US" sz="16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2536-B8F0-4094-89DC-F5B3BE9C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8792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Rows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ECCE186-7C91-486E-B517-816D4B23B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2" y="1358377"/>
            <a:ext cx="6903375" cy="91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40E58E-F94B-473F-9CAA-EA1F13B1944A}"/>
              </a:ext>
            </a:extLst>
          </p:cNvPr>
          <p:cNvSpPr/>
          <p:nvPr/>
        </p:nvSpPr>
        <p:spPr>
          <a:xfrm>
            <a:off x="5836257" y="1701579"/>
            <a:ext cx="5208105" cy="3101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6E234-0070-4AF5-8ADA-73A07C464B43}"/>
              </a:ext>
            </a:extLst>
          </p:cNvPr>
          <p:cNvCxnSpPr>
            <a:cxnSpLocks/>
          </p:cNvCxnSpPr>
          <p:nvPr/>
        </p:nvCxnSpPr>
        <p:spPr>
          <a:xfrm>
            <a:off x="4094922" y="1441114"/>
            <a:ext cx="1741334" cy="3502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020A57-7C0C-4956-A00F-2AAF87310E59}"/>
              </a:ext>
            </a:extLst>
          </p:cNvPr>
          <p:cNvSpPr txBox="1"/>
          <p:nvPr/>
        </p:nvSpPr>
        <p:spPr>
          <a:xfrm>
            <a:off x="3608868" y="1099182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B870B-6B01-473F-A00A-05EB1B7DE694}"/>
              </a:ext>
            </a:extLst>
          </p:cNvPr>
          <p:cNvSpPr/>
          <p:nvPr/>
        </p:nvSpPr>
        <p:spPr>
          <a:xfrm>
            <a:off x="4480018" y="1791407"/>
            <a:ext cx="1240404" cy="2202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1428A-9015-4E7A-82C7-CC4A1F3B41A0}"/>
              </a:ext>
            </a:extLst>
          </p:cNvPr>
          <p:cNvSpPr txBox="1"/>
          <p:nvPr/>
        </p:nvSpPr>
        <p:spPr>
          <a:xfrm>
            <a:off x="2962295" y="1700300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Row key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A9AEE6-B46D-4CEF-B9CB-C1F115063EF1}"/>
              </a:ext>
            </a:extLst>
          </p:cNvPr>
          <p:cNvCxnSpPr>
            <a:cxnSpLocks/>
          </p:cNvCxnSpPr>
          <p:nvPr/>
        </p:nvCxnSpPr>
        <p:spPr>
          <a:xfrm flipV="1">
            <a:off x="3919209" y="1932830"/>
            <a:ext cx="560809" cy="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350DEC1-90C1-48B2-81D5-F3C13F829CEB}"/>
              </a:ext>
            </a:extLst>
          </p:cNvPr>
          <p:cNvSpPr txBox="1">
            <a:spLocks/>
          </p:cNvSpPr>
          <p:nvPr/>
        </p:nvSpPr>
        <p:spPr>
          <a:xfrm>
            <a:off x="913795" y="2328827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Row keys are arbitrary strings</a:t>
            </a:r>
          </a:p>
          <a:p>
            <a:r>
              <a:rPr lang="en-US" sz="2400" dirty="0"/>
              <a:t>Reads/Writes under a single row key are atomic</a:t>
            </a:r>
          </a:p>
          <a:p>
            <a:pPr lvl="1"/>
            <a:r>
              <a:rPr lang="en-US" sz="2200" dirty="0"/>
              <a:t>Makes it easier to reason about concurrent updates on the row</a:t>
            </a:r>
          </a:p>
          <a:p>
            <a:r>
              <a:rPr lang="en-US" sz="2400" dirty="0"/>
              <a:t>Data maintained in </a:t>
            </a:r>
            <a:r>
              <a:rPr lang="en-US" sz="2400" i="1" dirty="0"/>
              <a:t>lexicographic</a:t>
            </a:r>
            <a:r>
              <a:rPr lang="en-US" sz="2400" dirty="0"/>
              <a:t> order by row key</a:t>
            </a:r>
          </a:p>
          <a:p>
            <a:r>
              <a:rPr lang="en-US" sz="2400" dirty="0"/>
              <a:t>Rows with consecutive keys consist a </a:t>
            </a:r>
            <a:r>
              <a:rPr lang="en-US" sz="2400" i="1" dirty="0"/>
              <a:t>tablet</a:t>
            </a:r>
          </a:p>
          <a:p>
            <a:pPr lvl="1"/>
            <a:r>
              <a:rPr lang="en-US" sz="2200" dirty="0"/>
              <a:t>Unit of distribution and load balancing</a:t>
            </a:r>
          </a:p>
          <a:p>
            <a:r>
              <a:rPr lang="en-US" sz="2400" dirty="0"/>
              <a:t>As a result, reads of </a:t>
            </a:r>
            <a:r>
              <a:rPr lang="en-US" sz="2400" i="1" dirty="0"/>
              <a:t>shor</a:t>
            </a:r>
            <a:r>
              <a:rPr lang="en-US" sz="2400" dirty="0"/>
              <a:t>t row ranges require communication with only a </a:t>
            </a:r>
            <a:r>
              <a:rPr lang="en-US" sz="2400" i="1" dirty="0"/>
              <a:t>small</a:t>
            </a:r>
            <a:r>
              <a:rPr lang="en-US" sz="2400" dirty="0"/>
              <a:t> number of machines</a:t>
            </a:r>
            <a:endParaRPr lang="en-US" sz="2200" dirty="0"/>
          </a:p>
          <a:p>
            <a:pPr lvl="1"/>
            <a:r>
              <a:rPr lang="en-US" sz="2200" dirty="0"/>
              <a:t>Select </a:t>
            </a:r>
            <a:r>
              <a:rPr lang="en-US" sz="2200" i="1" dirty="0"/>
              <a:t>good key</a:t>
            </a:r>
            <a:r>
              <a:rPr lang="en-US" sz="2200" dirty="0"/>
              <a:t>s to get </a:t>
            </a:r>
            <a:r>
              <a:rPr lang="en-US" sz="2200" i="1" dirty="0"/>
              <a:t>good locality</a:t>
            </a:r>
            <a:r>
              <a:rPr lang="en-US" sz="2200" dirty="0"/>
              <a:t> for data accesses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22ECF0DF-02A5-4A65-9E17-6EC8A61D7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90021"/>
              </p:ext>
            </p:extLst>
          </p:nvPr>
        </p:nvGraphicFramePr>
        <p:xfrm>
          <a:off x="10048357" y="3073793"/>
          <a:ext cx="1219200" cy="208660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7602639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3706218"/>
                    </a:ext>
                  </a:extLst>
                </a:gridCol>
              </a:tblGrid>
              <a:tr h="23184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417824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69614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83506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532608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69345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732445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987312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750123"/>
                  </a:ext>
                </a:extLst>
              </a:tr>
              <a:tr h="2318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17222"/>
                  </a:ext>
                </a:extLst>
              </a:tr>
            </a:tbl>
          </a:graphicData>
        </a:graphic>
      </p:graphicFrame>
      <p:sp>
        <p:nvSpPr>
          <p:cNvPr id="36" name="Left Brace 35">
            <a:extLst>
              <a:ext uri="{FF2B5EF4-FFF2-40B4-BE49-F238E27FC236}">
                <a16:creationId xmlns:a16="http://schemas.microsoft.com/office/drawing/2014/main" id="{D7B8BEB5-41D5-4E95-AD43-C679D5551ED1}"/>
              </a:ext>
            </a:extLst>
          </p:cNvPr>
          <p:cNvSpPr/>
          <p:nvPr/>
        </p:nvSpPr>
        <p:spPr>
          <a:xfrm>
            <a:off x="9772153" y="3339548"/>
            <a:ext cx="198783" cy="85079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2423C084-9066-4BA5-BF47-FED12A1471C0}"/>
              </a:ext>
            </a:extLst>
          </p:cNvPr>
          <p:cNvSpPr/>
          <p:nvPr/>
        </p:nvSpPr>
        <p:spPr>
          <a:xfrm>
            <a:off x="9772152" y="4247020"/>
            <a:ext cx="198783" cy="85079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C36912-DB21-4D48-BD7C-F7AD6ABC8813}"/>
              </a:ext>
            </a:extLst>
          </p:cNvPr>
          <p:cNvSpPr txBox="1"/>
          <p:nvPr/>
        </p:nvSpPr>
        <p:spPr>
          <a:xfrm>
            <a:off x="8922111" y="3591319"/>
            <a:ext cx="8500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Tablet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DD16C2-8403-400B-BC51-B4B9DA1ECAA7}"/>
              </a:ext>
            </a:extLst>
          </p:cNvPr>
          <p:cNvSpPr txBox="1"/>
          <p:nvPr/>
        </p:nvSpPr>
        <p:spPr>
          <a:xfrm>
            <a:off x="8922110" y="4493770"/>
            <a:ext cx="8500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Tablet 2</a:t>
            </a:r>
          </a:p>
        </p:txBody>
      </p:sp>
    </p:spTree>
    <p:extLst>
      <p:ext uri="{BB962C8B-B14F-4D97-AF65-F5344CB8AC3E}">
        <p14:creationId xmlns:p14="http://schemas.microsoft.com/office/powerpoint/2010/main" val="3326698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1485-9465-4F78-B82E-5C115A76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2074"/>
            <a:ext cx="10353762" cy="970450"/>
          </a:xfrm>
        </p:spPr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750DB-A23F-4759-8B8D-540BB0248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9381"/>
            <a:ext cx="10353762" cy="4058751"/>
          </a:xfrm>
        </p:spPr>
        <p:txBody>
          <a:bodyPr>
            <a:normAutofit/>
          </a:bodyPr>
          <a:lstStyle/>
          <a:p>
            <a:r>
              <a:rPr lang="en-US" sz="2400" dirty="0"/>
              <a:t>Column keys are grouped into </a:t>
            </a:r>
            <a:r>
              <a:rPr lang="en-US" sz="2400" i="1" dirty="0"/>
              <a:t>sets</a:t>
            </a:r>
            <a:r>
              <a:rPr lang="en-US" sz="2400" dirty="0"/>
              <a:t> called </a:t>
            </a:r>
            <a:r>
              <a:rPr lang="en-US" sz="2400" i="1" dirty="0"/>
              <a:t>column</a:t>
            </a:r>
            <a:r>
              <a:rPr lang="en-US" sz="2400" dirty="0"/>
              <a:t> </a:t>
            </a:r>
            <a:r>
              <a:rPr lang="en-US" sz="2400" i="1" dirty="0"/>
              <a:t>families</a:t>
            </a:r>
          </a:p>
          <a:p>
            <a:pPr lvl="1"/>
            <a:r>
              <a:rPr lang="en-US" sz="2200" dirty="0"/>
              <a:t>Basic unit of </a:t>
            </a:r>
            <a:r>
              <a:rPr lang="en-US" sz="2200" i="1" dirty="0"/>
              <a:t>access control</a:t>
            </a:r>
          </a:p>
          <a:p>
            <a:pPr lvl="1"/>
            <a:r>
              <a:rPr lang="en-US" sz="2200" dirty="0"/>
              <a:t>Columns in a family are usually of the </a:t>
            </a:r>
            <a:r>
              <a:rPr lang="en-US" sz="2200" i="1" dirty="0"/>
              <a:t>same type</a:t>
            </a:r>
            <a:r>
              <a:rPr lang="en-US" sz="2200" dirty="0"/>
              <a:t> (compressed together)</a:t>
            </a:r>
            <a:endParaRPr lang="en-US" sz="2400" dirty="0"/>
          </a:p>
          <a:p>
            <a:r>
              <a:rPr lang="en-US" sz="2400" dirty="0"/>
              <a:t>A column key must belong to a family to store data in it</a:t>
            </a:r>
          </a:p>
          <a:p>
            <a:pPr lvl="1"/>
            <a:r>
              <a:rPr lang="en-US" sz="2200" dirty="0"/>
              <a:t>Accessed using the syntax : </a:t>
            </a:r>
            <a:r>
              <a:rPr lang="en-US" sz="2200" i="1" dirty="0" err="1"/>
              <a:t>family:quantifier</a:t>
            </a:r>
            <a:endParaRPr lang="en-US" sz="2200" i="1" dirty="0"/>
          </a:p>
          <a:p>
            <a:r>
              <a:rPr lang="en-US" sz="2400" i="1" dirty="0"/>
              <a:t>Column families </a:t>
            </a:r>
            <a:r>
              <a:rPr lang="en-US" sz="2400" dirty="0"/>
              <a:t>should be </a:t>
            </a:r>
            <a:r>
              <a:rPr lang="en-US" sz="2400" i="1" dirty="0"/>
              <a:t>small</a:t>
            </a:r>
            <a:r>
              <a:rPr lang="en-US" sz="2400" dirty="0"/>
              <a:t> in number ( hundreds at most) and change </a:t>
            </a:r>
            <a:r>
              <a:rPr lang="en-US" sz="2400" i="1" dirty="0"/>
              <a:t>rarely</a:t>
            </a:r>
          </a:p>
          <a:p>
            <a:r>
              <a:rPr lang="en-US" sz="2400" dirty="0"/>
              <a:t>In contrast, number of columns is not bounded</a:t>
            </a:r>
          </a:p>
          <a:p>
            <a:endParaRPr lang="en-US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7187FBC-160C-4DEB-805B-367544ECF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2" y="1372524"/>
            <a:ext cx="6903375" cy="91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0A1928-09A4-4C89-8E07-036A3CA87B34}"/>
              </a:ext>
            </a:extLst>
          </p:cNvPr>
          <p:cNvSpPr/>
          <p:nvPr/>
        </p:nvSpPr>
        <p:spPr>
          <a:xfrm>
            <a:off x="7823819" y="1559949"/>
            <a:ext cx="2608291" cy="6520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AB7FE-42F0-49EB-BD4E-40E3AEC8FBAC}"/>
              </a:ext>
            </a:extLst>
          </p:cNvPr>
          <p:cNvSpPr/>
          <p:nvPr/>
        </p:nvSpPr>
        <p:spPr>
          <a:xfrm>
            <a:off x="7887694" y="1630018"/>
            <a:ext cx="723569" cy="5168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A3E1AF-3C6D-411D-B1A9-0501A38EE214}"/>
              </a:ext>
            </a:extLst>
          </p:cNvPr>
          <p:cNvSpPr/>
          <p:nvPr/>
        </p:nvSpPr>
        <p:spPr>
          <a:xfrm>
            <a:off x="9415670" y="1630018"/>
            <a:ext cx="944880" cy="5168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FDAB52-D1FE-47FE-8927-3B87AD5070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42915" y="1431235"/>
            <a:ext cx="5685050" cy="128714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689D8F-0CB2-4FBA-913F-D6E2B8911BA7}"/>
              </a:ext>
            </a:extLst>
          </p:cNvPr>
          <p:cNvSpPr txBox="1"/>
          <p:nvPr/>
        </p:nvSpPr>
        <p:spPr>
          <a:xfrm>
            <a:off x="1787371" y="1217214"/>
            <a:ext cx="1640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Column Family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DB0352C-6965-4A3F-BE4E-3093234BFCD3}"/>
              </a:ext>
            </a:extLst>
          </p:cNvPr>
          <p:cNvCxnSpPr/>
          <p:nvPr/>
        </p:nvCxnSpPr>
        <p:spPr>
          <a:xfrm>
            <a:off x="8961120" y="2399381"/>
            <a:ext cx="454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64F54CA-C9A3-485D-9D09-FB2A64054C14}"/>
              </a:ext>
            </a:extLst>
          </p:cNvPr>
          <p:cNvCxnSpPr>
            <a:endCxn id="7" idx="2"/>
          </p:cNvCxnSpPr>
          <p:nvPr/>
        </p:nvCxnSpPr>
        <p:spPr>
          <a:xfrm flipV="1">
            <a:off x="3673503" y="2146852"/>
            <a:ext cx="4575976" cy="252529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2666FB4-098A-4408-90F1-8BDB16E387A9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498574" y="2146852"/>
            <a:ext cx="6389536" cy="252528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5C3560-4329-4ADB-937F-D93777F6FD3B}"/>
              </a:ext>
            </a:extLst>
          </p:cNvPr>
          <p:cNvSpPr txBox="1"/>
          <p:nvPr/>
        </p:nvSpPr>
        <p:spPr>
          <a:xfrm>
            <a:off x="2424688" y="2188118"/>
            <a:ext cx="10182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</a:rPr>
              <a:t>Columns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7D992E-CAE3-4A43-A5B8-616529703DA7}"/>
              </a:ext>
            </a:extLst>
          </p:cNvPr>
          <p:cNvSpPr/>
          <p:nvPr/>
        </p:nvSpPr>
        <p:spPr>
          <a:xfrm>
            <a:off x="6217920" y="1431235"/>
            <a:ext cx="890546" cy="155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D17F7A-CADA-473B-B3EF-3D32EA02E463}"/>
              </a:ext>
            </a:extLst>
          </p:cNvPr>
          <p:cNvSpPr/>
          <p:nvPr/>
        </p:nvSpPr>
        <p:spPr>
          <a:xfrm>
            <a:off x="9174037" y="1442593"/>
            <a:ext cx="1464808" cy="138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5B4E1A-CCB8-4AD3-A1B1-A0E303526BD3}"/>
              </a:ext>
            </a:extLst>
          </p:cNvPr>
          <p:cNvSpPr/>
          <p:nvPr/>
        </p:nvSpPr>
        <p:spPr>
          <a:xfrm>
            <a:off x="7536068" y="1434171"/>
            <a:ext cx="1464808" cy="1384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665698-706A-41B0-B6D9-80B5E9B14EFF}"/>
              </a:ext>
            </a:extLst>
          </p:cNvPr>
          <p:cNvSpPr txBox="1"/>
          <p:nvPr/>
        </p:nvSpPr>
        <p:spPr>
          <a:xfrm>
            <a:off x="7563792" y="938835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j-lt"/>
              </a:rPr>
              <a:t>Column keys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4FE4C39-5605-4401-8A3C-4B5A693F5D2D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 rot="5400000">
            <a:off x="7404299" y="567062"/>
            <a:ext cx="123068" cy="1605279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E4D9C51-580F-42C8-926B-AC497444292F}"/>
              </a:ext>
            </a:extLst>
          </p:cNvPr>
          <p:cNvCxnSpPr>
            <a:cxnSpLocks/>
            <a:stCxn id="43" idx="2"/>
            <a:endCxn id="41" idx="0"/>
          </p:cNvCxnSpPr>
          <p:nvPr/>
        </p:nvCxnSpPr>
        <p:spPr>
          <a:xfrm rot="16200000" flipH="1">
            <a:off x="9020243" y="556395"/>
            <a:ext cx="134426" cy="1637969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32570D-3AAB-42A7-817F-CADED581494D}"/>
              </a:ext>
            </a:extLst>
          </p:cNvPr>
          <p:cNvCxnSpPr>
            <a:stCxn id="43" idx="2"/>
          </p:cNvCxnSpPr>
          <p:nvPr/>
        </p:nvCxnSpPr>
        <p:spPr>
          <a:xfrm rot="5400000">
            <a:off x="8203786" y="1353859"/>
            <a:ext cx="110379" cy="18994"/>
          </a:xfrm>
          <a:prstGeom prst="bent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F3303A9-9313-43C3-8D75-1F9F7308A7C4}"/>
              </a:ext>
            </a:extLst>
          </p:cNvPr>
          <p:cNvSpPr/>
          <p:nvPr/>
        </p:nvSpPr>
        <p:spPr>
          <a:xfrm>
            <a:off x="6146462" y="1673038"/>
            <a:ext cx="1133357" cy="44721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066C391-75A5-4E54-80A2-17297462CB6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3570136" y="2120255"/>
            <a:ext cx="3143005" cy="279125"/>
          </a:xfrm>
          <a:prstGeom prst="bentConnector2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5" grpId="0"/>
      <p:bldP spid="39" grpId="0"/>
      <p:bldP spid="40" grpId="0" animBg="1"/>
      <p:bldP spid="41" grpId="0" animBg="1"/>
      <p:bldP spid="42" grpId="0" animBg="1"/>
      <p:bldP spid="43" grpId="0"/>
      <p:bldP spid="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A5D1-D02D-4BEE-9965-87EA7CE9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Timestamps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1E654C-FBB1-4D04-B9CC-19E6B296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493818"/>
            <a:ext cx="10353762" cy="4105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cell can contain </a:t>
            </a:r>
            <a:r>
              <a:rPr lang="en-US" i="1" dirty="0"/>
              <a:t>multiple</a:t>
            </a:r>
            <a:r>
              <a:rPr lang="en-US" dirty="0"/>
              <a:t> versions of the same data</a:t>
            </a:r>
          </a:p>
          <a:p>
            <a:pPr lvl="1"/>
            <a:r>
              <a:rPr lang="en-US" dirty="0"/>
              <a:t>Indexed by </a:t>
            </a:r>
            <a:r>
              <a:rPr lang="en-US" i="1" dirty="0"/>
              <a:t>timestamps</a:t>
            </a:r>
          </a:p>
          <a:p>
            <a:r>
              <a:rPr lang="en-US" i="1" dirty="0"/>
              <a:t>Timestamps</a:t>
            </a:r>
            <a:r>
              <a:rPr lang="en-US" dirty="0"/>
              <a:t> can be assigned by</a:t>
            </a:r>
          </a:p>
          <a:p>
            <a:pPr lvl="1"/>
            <a:r>
              <a:rPr lang="en-US" dirty="0" err="1"/>
              <a:t>Bigtable</a:t>
            </a:r>
            <a:r>
              <a:rPr lang="en-US" dirty="0"/>
              <a:t>, </a:t>
            </a:r>
            <a:r>
              <a:rPr lang="en-US" i="1" dirty="0"/>
              <a:t>real time </a:t>
            </a:r>
            <a:r>
              <a:rPr lang="en-US" dirty="0"/>
              <a:t> representation in microseconds</a:t>
            </a:r>
          </a:p>
          <a:p>
            <a:pPr lvl="1"/>
            <a:r>
              <a:rPr lang="en-US" dirty="0"/>
              <a:t>Client application</a:t>
            </a:r>
          </a:p>
          <a:p>
            <a:r>
              <a:rPr lang="en-US" dirty="0"/>
              <a:t>Different versions stored in decreasing timestamp order</a:t>
            </a:r>
          </a:p>
          <a:p>
            <a:pPr lvl="1"/>
            <a:r>
              <a:rPr lang="en-US" dirty="0"/>
              <a:t>Most recent version is read first</a:t>
            </a:r>
          </a:p>
          <a:p>
            <a:r>
              <a:rPr lang="en-US" dirty="0"/>
              <a:t>Automatic garbage collection</a:t>
            </a:r>
          </a:p>
          <a:p>
            <a:pPr lvl="1"/>
            <a:r>
              <a:rPr lang="en-US" dirty="0"/>
              <a:t>Keep n last versions of the data</a:t>
            </a:r>
          </a:p>
          <a:p>
            <a:pPr lvl="1"/>
            <a:r>
              <a:rPr lang="en-US" dirty="0"/>
              <a:t>Keep all versions not older than a time period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6776489-C81B-4F3C-A753-5F6BF3DF0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2" y="1580050"/>
            <a:ext cx="6903375" cy="91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9DB7EE-87DF-45CC-835C-A05456F3B639}"/>
              </a:ext>
            </a:extLst>
          </p:cNvPr>
          <p:cNvSpPr/>
          <p:nvPr/>
        </p:nvSpPr>
        <p:spPr>
          <a:xfrm>
            <a:off x="7227736" y="1940118"/>
            <a:ext cx="500932" cy="318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187934-AF07-46DB-8F91-5DF2CF792699}"/>
              </a:ext>
            </a:extLst>
          </p:cNvPr>
          <p:cNvSpPr/>
          <p:nvPr/>
        </p:nvSpPr>
        <p:spPr>
          <a:xfrm>
            <a:off x="8730812" y="1940118"/>
            <a:ext cx="373431" cy="318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D3045-010A-4A65-9B16-61A8E40103B8}"/>
              </a:ext>
            </a:extLst>
          </p:cNvPr>
          <p:cNvSpPr/>
          <p:nvPr/>
        </p:nvSpPr>
        <p:spPr>
          <a:xfrm>
            <a:off x="10529132" y="1940118"/>
            <a:ext cx="373431" cy="31805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AC3A45A-70DC-4C22-88AD-A4157A50E312}"/>
              </a:ext>
            </a:extLst>
          </p:cNvPr>
          <p:cNvCxnSpPr>
            <a:endCxn id="9" idx="0"/>
          </p:cNvCxnSpPr>
          <p:nvPr/>
        </p:nvCxnSpPr>
        <p:spPr>
          <a:xfrm>
            <a:off x="3737113" y="1502797"/>
            <a:ext cx="3741089" cy="43732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A797E1F-E79F-42F8-8B74-9F1C228EEE0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737113" y="1502797"/>
            <a:ext cx="5180415" cy="43732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FEF3886-CC71-41AF-BF76-E821D3332859}"/>
              </a:ext>
            </a:extLst>
          </p:cNvPr>
          <p:cNvCxnSpPr>
            <a:endCxn id="12" idx="0"/>
          </p:cNvCxnSpPr>
          <p:nvPr/>
        </p:nvCxnSpPr>
        <p:spPr>
          <a:xfrm>
            <a:off x="3737113" y="1502797"/>
            <a:ext cx="6978735" cy="437321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65FF5D-985A-4386-AA57-148A2691F0B4}"/>
              </a:ext>
            </a:extLst>
          </p:cNvPr>
          <p:cNvSpPr txBox="1"/>
          <p:nvPr/>
        </p:nvSpPr>
        <p:spPr>
          <a:xfrm>
            <a:off x="2432076" y="1302902"/>
            <a:ext cx="13050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Timestamps</a:t>
            </a:r>
          </a:p>
        </p:txBody>
      </p:sp>
    </p:spTree>
    <p:extLst>
      <p:ext uri="{BB962C8B-B14F-4D97-AF65-F5344CB8AC3E}">
        <p14:creationId xmlns:p14="http://schemas.microsoft.com/office/powerpoint/2010/main" val="263966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2D03-89E6-4BA8-905C-59D3464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475A-4C7A-46B9-AE58-72DE81CA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367137"/>
          </a:xfrm>
        </p:spPr>
        <p:txBody>
          <a:bodyPr>
            <a:normAutofit/>
          </a:bodyPr>
          <a:lstStyle/>
          <a:p>
            <a:r>
              <a:rPr lang="en-US" sz="2400" dirty="0"/>
              <a:t>GFS</a:t>
            </a:r>
          </a:p>
          <a:p>
            <a:pPr lvl="1"/>
            <a:r>
              <a:rPr lang="en-US" dirty="0"/>
              <a:t>Stores log and data files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SSTables</a:t>
            </a:r>
            <a:endParaRPr lang="en-US" dirty="0"/>
          </a:p>
          <a:p>
            <a:r>
              <a:rPr lang="en-US" dirty="0"/>
              <a:t>Cluster management system </a:t>
            </a:r>
          </a:p>
          <a:p>
            <a:pPr lvl="1"/>
            <a:r>
              <a:rPr lang="en-US" dirty="0"/>
              <a:t>Scheduling jobs</a:t>
            </a:r>
          </a:p>
          <a:p>
            <a:pPr lvl="1"/>
            <a:r>
              <a:rPr lang="en-US" dirty="0"/>
              <a:t>Managing resources</a:t>
            </a:r>
          </a:p>
          <a:p>
            <a:pPr lvl="1"/>
            <a:r>
              <a:rPr lang="en-US" dirty="0"/>
              <a:t>Dealing with machine failures</a:t>
            </a:r>
          </a:p>
          <a:p>
            <a:pPr lvl="1"/>
            <a:r>
              <a:rPr lang="en-US" dirty="0"/>
              <a:t>Monitoring machine status</a:t>
            </a:r>
          </a:p>
          <a:p>
            <a:r>
              <a:rPr lang="en-US" dirty="0"/>
              <a:t>Chubby</a:t>
            </a:r>
          </a:p>
          <a:p>
            <a:pPr lvl="1"/>
            <a:r>
              <a:rPr lang="en-US" dirty="0"/>
              <a:t>Highly-available and persistent distributed file and  lock service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5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435D-4093-4ABA-A9A3-A22260A8F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SSTables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50DF-56BB-4C95-8182-F07BE440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ordered immutable map from keys to values</a:t>
            </a:r>
          </a:p>
          <a:p>
            <a:pPr lvl="1"/>
            <a:r>
              <a:rPr lang="en-US" dirty="0"/>
              <a:t>Keys and values arbitrary byte strings</a:t>
            </a:r>
          </a:p>
          <a:p>
            <a:r>
              <a:rPr lang="en-US" dirty="0"/>
              <a:t>Contains a sequence of data blocks plus an index</a:t>
            </a:r>
          </a:p>
          <a:p>
            <a:pPr lvl="1"/>
            <a:r>
              <a:rPr lang="en-US" dirty="0"/>
              <a:t>Index is loaded into memory when </a:t>
            </a:r>
            <a:r>
              <a:rPr lang="en-US" dirty="0" err="1"/>
              <a:t>SSTable</a:t>
            </a:r>
            <a:r>
              <a:rPr lang="en-US" dirty="0"/>
              <a:t> is opened</a:t>
            </a:r>
          </a:p>
          <a:p>
            <a:r>
              <a:rPr lang="en-US" dirty="0"/>
              <a:t>A lookup can be performed with a single disk seek</a:t>
            </a:r>
          </a:p>
          <a:p>
            <a:pPr lvl="1"/>
            <a:r>
              <a:rPr lang="en-US" dirty="0"/>
              <a:t>Find block from in memory index</a:t>
            </a:r>
          </a:p>
          <a:p>
            <a:pPr lvl="1"/>
            <a:r>
              <a:rPr lang="en-US" dirty="0"/>
              <a:t>Read the block from disk</a:t>
            </a:r>
          </a:p>
          <a:p>
            <a:r>
              <a:rPr lang="en-US" dirty="0"/>
              <a:t>Can optionally be mapped into memory</a:t>
            </a:r>
          </a:p>
          <a:p>
            <a:pPr lvl="1"/>
            <a:r>
              <a:rPr lang="en-US" dirty="0"/>
              <a:t>Without touching the disk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BC795E-511B-4239-B67F-19F4FBD78ED4}"/>
              </a:ext>
            </a:extLst>
          </p:cNvPr>
          <p:cNvGrpSpPr/>
          <p:nvPr/>
        </p:nvGrpSpPr>
        <p:grpSpPr>
          <a:xfrm>
            <a:off x="6863379" y="4141694"/>
            <a:ext cx="4404178" cy="1649506"/>
            <a:chOff x="1981200" y="4191000"/>
            <a:chExt cx="4092575" cy="1447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CD87-07B9-4B56-89CD-C0E291E59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267200"/>
              <a:ext cx="9144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36BE22-E208-46DA-ABE4-28C8B84E4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4267200"/>
              <a:ext cx="9144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B7A21C-056E-4673-8C28-62CFEC939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4267200"/>
              <a:ext cx="9144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DB7B4F-B672-4087-A75A-2058D56A7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5105400"/>
              <a:ext cx="7620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1A140ED-D47B-455D-8399-9A7E7BE054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5181600"/>
              <a:ext cx="742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Index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EEC6D6-0603-4871-B73C-9BBB78085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191000"/>
              <a:ext cx="40386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6">
              <a:extLst>
                <a:ext uri="{FF2B5EF4-FFF2-40B4-BE49-F238E27FC236}">
                  <a16:creationId xmlns:a16="http://schemas.microsoft.com/office/drawing/2014/main" id="{E7ED9D32-289C-4BA7-8552-BF0BDA522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343400"/>
              <a:ext cx="8382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64K block</a:t>
              </a:r>
            </a:p>
          </p:txBody>
        </p:sp>
        <p:sp>
          <p:nvSpPr>
            <p:cNvPr id="12" name="Text Box 17">
              <a:extLst>
                <a:ext uri="{FF2B5EF4-FFF2-40B4-BE49-F238E27FC236}">
                  <a16:creationId xmlns:a16="http://schemas.microsoft.com/office/drawing/2014/main" id="{8115D604-1379-4EE7-BC87-65C5CF6CD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343400"/>
              <a:ext cx="8382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64K block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2AA7089-7557-47F1-8281-722C0CFFF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83820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/>
                <a:t>64K block</a:t>
              </a:r>
            </a:p>
          </p:txBody>
        </p:sp>
        <p:sp>
          <p:nvSpPr>
            <p:cNvPr id="14" name="Text Box 19">
              <a:extLst>
                <a:ext uri="{FF2B5EF4-FFF2-40B4-BE49-F238E27FC236}">
                  <a16:creationId xmlns:a16="http://schemas.microsoft.com/office/drawing/2014/main" id="{CD3B968E-55ED-49C8-A49D-A2C6005B8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3325" y="4227513"/>
              <a:ext cx="10604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SSTable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748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2990-E88A-406A-A7A5-802F2280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BB44-C93F-47C4-967B-CF1D3557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580050"/>
            <a:ext cx="3300984" cy="576262"/>
          </a:xfrm>
        </p:spPr>
        <p:txBody>
          <a:bodyPr anchor="t"/>
          <a:lstStyle/>
          <a:p>
            <a:r>
              <a:rPr lang="en-US" dirty="0"/>
              <a:t>Three major components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366A8-DB69-4012-994F-EBD0B81D022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A library linked into every client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One master server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000" dirty="0"/>
              <a:t>Many tablet servers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6BC72-8EFA-4A3F-9C57-9B3786FCD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435" y="1580050"/>
            <a:ext cx="3300984" cy="576262"/>
          </a:xfrm>
        </p:spPr>
        <p:txBody>
          <a:bodyPr anchor="t"/>
          <a:lstStyle/>
          <a:p>
            <a:r>
              <a:rPr lang="en-US" dirty="0"/>
              <a:t>Master server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4BF860-36D7-45F5-A7AB-BE5BE556467C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Assigns tablets to tablet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Detects addition and expiration of tablet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Performs load balancing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Garbage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Schema changes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e.g</a:t>
            </a:r>
            <a:r>
              <a:rPr lang="en-US" sz="2000" dirty="0"/>
              <a:t> table and family column creations)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2B5E9-D24B-493F-A900-626CACE878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580050"/>
            <a:ext cx="3300984" cy="576262"/>
          </a:xfrm>
        </p:spPr>
        <p:txBody>
          <a:bodyPr anchor="t"/>
          <a:lstStyle/>
          <a:p>
            <a:r>
              <a:rPr lang="en-US" dirty="0"/>
              <a:t>Table server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2BEC300-DD22-4E5F-B0D8-5E30F384A3D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Manages a set of tablets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Handles read/write requests to its tablets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Splits tables that have grown too large</a:t>
            </a:r>
          </a:p>
        </p:txBody>
      </p:sp>
    </p:spTree>
    <p:extLst>
      <p:ext uri="{BB962C8B-B14F-4D97-AF65-F5344CB8AC3E}">
        <p14:creationId xmlns:p14="http://schemas.microsoft.com/office/powerpoint/2010/main" val="25749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30" name="Content Placeholder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560" y="2481204"/>
            <a:ext cx="4065464" cy="2561241"/>
          </a:xfrm>
          <a:prstGeom prst="rect">
            <a:avLst/>
          </a:prstGeom>
        </p:spPr>
      </p:pic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t">
            <a:normAutofit/>
          </a:bodyPr>
          <a:lstStyle/>
          <a:p>
            <a:r>
              <a:rPr lang="en-US" dirty="0"/>
              <a:t>Three-level hierarchy</a:t>
            </a:r>
          </a:p>
          <a:p>
            <a:pPr lvl="1"/>
            <a:r>
              <a:rPr lang="en-US" dirty="0"/>
              <a:t>File stored in Chubby, contains the location of the root tablet</a:t>
            </a:r>
          </a:p>
          <a:p>
            <a:pPr lvl="1"/>
            <a:r>
              <a:rPr lang="en-US" dirty="0"/>
              <a:t>Root tablet contains the location of all tablets in special METADATA table</a:t>
            </a:r>
          </a:p>
          <a:p>
            <a:pPr lvl="1"/>
            <a:r>
              <a:rPr lang="en-US" dirty="0"/>
              <a:t>User tablets</a:t>
            </a:r>
          </a:p>
          <a:p>
            <a:pPr marL="415800" indent="-342900"/>
            <a:r>
              <a:rPr lang="en-US" dirty="0"/>
              <a:t>Client libraries cache tablet locations</a:t>
            </a:r>
          </a:p>
          <a:p>
            <a:pPr marL="415800" indent="-342900"/>
            <a:r>
              <a:rPr lang="en-US" dirty="0"/>
              <a:t>If tablet location unknown for a client</a:t>
            </a:r>
          </a:p>
          <a:p>
            <a:pPr marL="792900" lvl="1" indent="-342900"/>
            <a:r>
              <a:rPr lang="en-US" dirty="0"/>
              <a:t>Recursively move up the tablet location hierarch</a:t>
            </a:r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5A31DA48-0E6A-4823-8E26-5987C34D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Tablet Location</a:t>
            </a:r>
          </a:p>
        </p:txBody>
      </p:sp>
    </p:spTree>
    <p:extLst>
      <p:ext uri="{BB962C8B-B14F-4D97-AF65-F5344CB8AC3E}">
        <p14:creationId xmlns:p14="http://schemas.microsoft.com/office/powerpoint/2010/main" val="4000113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1140</TotalTime>
  <Words>1238</Words>
  <Application>Microsoft Office PowerPoint</Application>
  <PresentationFormat>Widescreen</PresentationFormat>
  <Paragraphs>251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 2</vt:lpstr>
      <vt:lpstr>Slate</vt:lpstr>
      <vt:lpstr>Bigtable: A Distributed Storage System For Structured Data Fay Chang, Jeffrey Dean, et al. OSDI'06: Seventh Symposium on Operating System Design And Implementation  Cassandra - A Decentralized Structured Storage System  Avinash Lakshman , Prashant Malik ACM SIGOPS Operating Systems Review 2010 </vt:lpstr>
      <vt:lpstr>Big Table</vt:lpstr>
      <vt:lpstr>Rows</vt:lpstr>
      <vt:lpstr>Columns</vt:lpstr>
      <vt:lpstr>Timestamps</vt:lpstr>
      <vt:lpstr>Building Blocks</vt:lpstr>
      <vt:lpstr>SSTables</vt:lpstr>
      <vt:lpstr>Implementation</vt:lpstr>
      <vt:lpstr>Tablet Location</vt:lpstr>
      <vt:lpstr>Tablet Assignment</vt:lpstr>
      <vt:lpstr>Tablet Serving</vt:lpstr>
      <vt:lpstr>Tablet Serving Operations</vt:lpstr>
      <vt:lpstr>Compactions </vt:lpstr>
      <vt:lpstr>Compactions </vt:lpstr>
      <vt:lpstr>Compactions</vt:lpstr>
      <vt:lpstr>Cassandra</vt:lpstr>
      <vt:lpstr>Data Model</vt:lpstr>
      <vt:lpstr>Architecture</vt:lpstr>
      <vt:lpstr>Architecture</vt:lpstr>
      <vt:lpstr>Architecture</vt:lpstr>
      <vt:lpstr>Architecture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Bigtable: A Distributed Storage System For Structured Data Fay Chang, Jeffrey Dean OSDI'06: seventh symposium on operating system design and implementation</dc:title>
  <dc:creator>Pol</dc:creator>
  <cp:lastModifiedBy>Pol</cp:lastModifiedBy>
  <cp:revision>82</cp:revision>
  <dcterms:created xsi:type="dcterms:W3CDTF">2017-09-11T01:48:49Z</dcterms:created>
  <dcterms:modified xsi:type="dcterms:W3CDTF">2017-09-14T03:56:18Z</dcterms:modified>
</cp:coreProperties>
</file>