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7E7"/>
    <a:srgbClr val="2C3E50"/>
    <a:srgbClr val="FF3300"/>
    <a:srgbClr val="222F3D"/>
    <a:srgbClr val="576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5" autoAdjust="0"/>
    <p:restoredTop sz="93955" autoAdjust="0"/>
  </p:normalViewPr>
  <p:slideViewPr>
    <p:cSldViewPr snapToGrid="0">
      <p:cViewPr>
        <p:scale>
          <a:sx n="95" d="100"/>
          <a:sy n="95" d="100"/>
        </p:scale>
        <p:origin x="134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2020. 5. 2.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501887" y="382012"/>
            <a:ext cx="625523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종합설계</a:t>
            </a:r>
            <a:endParaRPr lang="en-US" altLang="ko-KR" sz="9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r"/>
            <a:r>
              <a:rPr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졸업프로젝트 </a:t>
            </a:r>
            <a:r>
              <a:rPr lang="en-US" altLang="ko-KR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 </a:t>
            </a:r>
            <a:r>
              <a:rPr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201502039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김종운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5424755" y="2863925"/>
            <a:ext cx="6332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628717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201702073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정지수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2904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System Features</a:t>
            </a:r>
          </a:p>
          <a:p>
            <a:pPr lvl="0" fontAlgn="base"/>
            <a:r>
              <a:rPr lang="ko-KR" altLang="en-US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기능 요구사항</a:t>
            </a:r>
            <a:endParaRPr lang="en-US" altLang="ko-KR" sz="28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9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8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번역</a:t>
            </a:r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GUI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기반 웹 번역 서비스 제공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별도의 교육을 받지 않더라도 번역 기능을 사용할 수 있도록 직관적인 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UI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제공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기능 사용 시 오류가 발생하면 즉각적으로 오류 메시지를 통하여 사용자에게 알림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사용자가 번역결과를 수정할 수 있는 기능 제공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번역 결과를 클립보드에 저장할 수 있는 기능 제공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웹사이트는 전부 번역하는 기능 제공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355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8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회원 맞춤 추천 시스템</a:t>
            </a:r>
          </a:p>
          <a:p>
            <a:pPr fontAlgn="base"/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관심 주제에 맞는 공모전 추천 기능 제공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관심 주제에 맞는 논문 추천 기능 제공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관심 주제 별 게시판 기능 제공</a:t>
            </a:r>
          </a:p>
        </p:txBody>
      </p:sp>
    </p:spTree>
    <p:extLst>
      <p:ext uri="{BB962C8B-B14F-4D97-AF65-F5344CB8AC3E}">
        <p14:creationId xmlns:p14="http://schemas.microsoft.com/office/powerpoint/2010/main" val="392245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2904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System Features</a:t>
            </a:r>
          </a:p>
          <a:p>
            <a:pPr lvl="0" fontAlgn="base"/>
            <a:r>
              <a:rPr lang="ko-KR" altLang="en-US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성능 요구사항</a:t>
            </a:r>
            <a:endParaRPr lang="en-US" altLang="ko-KR" sz="28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21773" y="2079747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8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번역 결과 출력 시간</a:t>
            </a:r>
          </a:p>
          <a:p>
            <a:pPr fontAlgn="base"/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◦ 사용자가 입력한 내용에 대해 번역한 결과를 정보 입력 후 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초 이내에 제시한다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* 용량이 큰 긴 문서가 입력으로 들어왔을 때는 예외로 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◦ 사용자의 입력에 에러가 있을 경우 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초 이내에 오류 메시지를 띄워 조치할 수 있게 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73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2904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System Features</a:t>
            </a:r>
          </a:p>
          <a:p>
            <a:pPr lvl="0" fontAlgn="base"/>
            <a:r>
              <a:rPr lang="ko-KR" altLang="en-US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보안 요구사항</a:t>
            </a:r>
            <a:endParaRPr lang="en-US" altLang="ko-KR" sz="28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21773" y="2079747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8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기술적 보안</a:t>
            </a:r>
          </a:p>
          <a:p>
            <a:pPr fontAlgn="base"/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◦ 공통사항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잘못된 데이터를 학습시키지 않기 위하여 데이터 기여를 받을 때 관리자가 검수 후 시스템에 적용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데이터를 유지하기 위해 백업 계획을 수립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‧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이행한다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사용자가 번역을 원한 원문에 대하여 다른 사용자가 해킹할 수 없도록 하여야 함</a:t>
            </a:r>
          </a:p>
        </p:txBody>
      </p:sp>
    </p:spTree>
    <p:extLst>
      <p:ext uri="{BB962C8B-B14F-4D97-AF65-F5344CB8AC3E}">
        <p14:creationId xmlns:p14="http://schemas.microsoft.com/office/powerpoint/2010/main" val="34245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2904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System Features</a:t>
            </a:r>
          </a:p>
          <a:p>
            <a:pPr lvl="0" fontAlgn="base"/>
            <a:r>
              <a:rPr lang="ko-KR" altLang="en-US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품질 요구사항</a:t>
            </a:r>
            <a:endParaRPr lang="en-US" altLang="ko-KR" sz="28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948" y="2544686"/>
            <a:ext cx="5348453" cy="339721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신뢰성</a:t>
            </a:r>
          </a:p>
          <a:p>
            <a:pPr fontAlgn="base"/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◦ 시스템은 정상상태에서 매일 중단되지 않고 운영 되어야함</a:t>
            </a: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◦ 사용자의 입력 오류나 시스템의 오류 발생 시 오류 메시지를 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초 이내에 사용자에게 알려야 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◦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에러복구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QnA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제출한 원문 암호화 등 신뢰성 있는 서비스환경을 제공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10148" y="2544686"/>
            <a:ext cx="5348453" cy="339721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8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유지보수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◦ 번역 데이터는 사용자에게 기여를 받고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정답 데이터를 계속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추가해나가면서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정확도를 향상 시킨다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23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sz="4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821490" y="2208348"/>
            <a:ext cx="4245428" cy="35922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Objective</a:t>
            </a:r>
          </a:p>
          <a:p>
            <a:pPr lvl="0" algn="ctr" fontAlgn="base"/>
            <a:endParaRPr lang="en-US" altLang="ko-KR" b="1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 algn="ctr" fontAlgn="base"/>
            <a:endParaRPr lang="en-US" altLang="ko-KR" b="1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논문 번역이라는 특징적인 과제에 대해 번역을 제공하는 기능을 수행하는 프로그램의 기능을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명세한다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요구사항을 자세하게 표현하기 위한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다이어그램과 각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유스케이스에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대한 명세를 포함한다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88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sz="4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4541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시스템에 대한 </a:t>
            </a:r>
            <a:r>
              <a:rPr lang="ko-KR" altLang="en-US" sz="2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다이어그램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097" name="_x332773384" descr="EMB0000213c6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147311"/>
            <a:ext cx="6451600" cy="39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sz="4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37186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Usecase</a:t>
            </a:r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Specification</a:t>
            </a:r>
          </a:p>
          <a:p>
            <a:pPr fontAlgn="base"/>
            <a:r>
              <a:rPr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회원 가입</a:t>
            </a:r>
            <a:endParaRPr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9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Main flow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서버는 사용자에게 이름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패스워드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이메일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관심분야 정보를 요청한다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자신의 정보를 입력하고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완료 버튼을 누른다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서버는 사용자의 정보를 저장한 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등록에 성공하였음을 알린다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35547" y="2374981"/>
            <a:ext cx="5348453" cy="196841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Post-Conditions</a:t>
            </a: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회원으로 등록된다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35546" y="4516183"/>
            <a:ext cx="5348453" cy="214120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Alternative Flow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1-1)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사용자가 아무런 입력을 하지 않고 완료 버튼을 눌렀다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입력되지 않았음을 알리고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다시 입력을 요청한다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2-1)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사용자가 회원 등록 과정 중 프로그램을 종료하였다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유스케이스를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다시 시작한다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80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sz="4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37186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Usecase</a:t>
            </a:r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Specification</a:t>
            </a:r>
          </a:p>
          <a:p>
            <a:pPr fontAlgn="base"/>
            <a:r>
              <a:rPr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번역</a:t>
            </a:r>
            <a:endParaRPr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endParaRPr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9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Main flow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서버는 사용자에게 번역할 한국어 논문을 요청한다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한국어 논문을 입력하고 완료 버튼을 누른다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서버는 번역을 하여 영어 논문을 반환한다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35546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Alternative Flow</a:t>
            </a:r>
          </a:p>
          <a:p>
            <a:pPr fontAlgn="base"/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1-1)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사용자가 아무런 입력을 하지 않고 번역 버튼을 눌렀다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사용자에게 이름이 입력되지 않았음을 알리고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다시 입력을 요청한다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3-1)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변환된 영어 논문이 어색할 경우 사용자가 수동으로 번역을 할 수 있도록 수동 번역 기능을 제공한다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7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sz="4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37186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Usecase</a:t>
            </a:r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Specification</a:t>
            </a:r>
          </a:p>
          <a:p>
            <a:pPr lvl="0" fontAlgn="base"/>
            <a:r>
              <a:rPr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 기여</a:t>
            </a:r>
          </a:p>
          <a:p>
            <a:pPr fontAlgn="base"/>
            <a:endParaRPr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9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Main flow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한국어 논문과 번역된 영어 논문을 제출한다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서버는 사용자의 데이터를 저장한 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감사의 메시지를 띄운다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35546" y="4492436"/>
            <a:ext cx="5348453" cy="216495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Alternative Flow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1-1)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사용자가 아무런 입력을 하지 않고 제출 버튼을 눌렀다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입력되지 않았음을 알리고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다시 입력을 요청한다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5765C52-8337-6C48-89AD-F1293996A18A}"/>
              </a:ext>
            </a:extLst>
          </p:cNvPr>
          <p:cNvSpPr/>
          <p:nvPr/>
        </p:nvSpPr>
        <p:spPr>
          <a:xfrm>
            <a:off x="6335547" y="2374982"/>
            <a:ext cx="5348453" cy="20018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Pre-Conditions</a:t>
            </a:r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회원이다</a:t>
            </a:r>
          </a:p>
        </p:txBody>
      </p:sp>
    </p:spTree>
    <p:extLst>
      <p:ext uri="{BB962C8B-B14F-4D97-AF65-F5344CB8AC3E}">
        <p14:creationId xmlns:p14="http://schemas.microsoft.com/office/powerpoint/2010/main" val="119545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sz="4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37186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Usecase</a:t>
            </a:r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Specification</a:t>
            </a:r>
          </a:p>
          <a:p>
            <a:pPr fontAlgn="base"/>
            <a:r>
              <a:rPr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추천 시스템</a:t>
            </a:r>
          </a:p>
          <a:p>
            <a:pPr fontAlgn="base"/>
            <a:endParaRPr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9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Main flow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원하는 서비스를 클릭한다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서버는 사용자의 관심 주제에 맞게 추천 내용을 보여준다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55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Pre-Conditions</a:t>
            </a:r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회원이다</a:t>
            </a:r>
          </a:p>
        </p:txBody>
      </p:sp>
    </p:spTree>
    <p:extLst>
      <p:ext uri="{BB962C8B-B14F-4D97-AF65-F5344CB8AC3E}">
        <p14:creationId xmlns:p14="http://schemas.microsoft.com/office/powerpoint/2010/main" val="264733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20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개요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1612840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sz="3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 정의서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31150" y="2476603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3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31150" y="3420479"/>
            <a:ext cx="315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sz="3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endParaRPr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590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sz="4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유스케이스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239859"/>
            <a:ext cx="37186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8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Usecase</a:t>
            </a:r>
            <a:r>
              <a:rPr lang="en-US" altLang="ko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Specification</a:t>
            </a:r>
          </a:p>
          <a:p>
            <a:pPr fontAlgn="base"/>
            <a:r>
              <a:rPr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게시판 </a:t>
            </a:r>
          </a:p>
          <a:p>
            <a:pPr fontAlgn="base"/>
            <a:endParaRPr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9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Main flow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게시판을 클릭한다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서버는 사용자의 관심 주제에 맞게 게시판을 보여준다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원하는 글을 열람하고 작성할 수 있다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5547" y="2374981"/>
            <a:ext cx="5348453" cy="42824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Pre-Conditions</a:t>
            </a:r>
            <a:endParaRPr lang="en-US" altLang="ko-KR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사용자는 회원이다</a:t>
            </a:r>
          </a:p>
        </p:txBody>
      </p:sp>
    </p:spTree>
    <p:extLst>
      <p:ext uri="{BB962C8B-B14F-4D97-AF65-F5344CB8AC3E}">
        <p14:creationId xmlns:p14="http://schemas.microsoft.com/office/powerpoint/2010/main" val="393475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751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 정의서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flipH="1">
            <a:off x="556061" y="1251794"/>
            <a:ext cx="18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+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 정의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061" y="1621126"/>
            <a:ext cx="94227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부정확한 의미 오류라는 정확성의 문제가</a:t>
            </a: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많이 발생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이는 원문에서 주어진 어휘에 대응되는 올바른 번역이 이루어지지 않아 생기는 오류</a:t>
            </a:r>
            <a:r>
              <a: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</a:t>
            </a: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5</a:t>
            </a: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가지의 하위 유형으로 분류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문장의 의미를 해치는 경우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기본 의미는 통하나 어휘 형태가 적절치 못한 경우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다른 어휘가 추가된 경우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번역문의 어휘 사용 방식이 문장 형식에 어긋나거나 </a:t>
            </a:r>
            <a:r>
              <a:rPr lang="ko-KR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가독성을</a:t>
            </a: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해치는 경우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관용어를 인식하지 못하는 경우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➜</a:t>
            </a: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언어 체계가 다르고 사용하는 철자도 다른 언어를 번역할 경우 자주 생기는 문제</a:t>
            </a: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ko-KR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556060" y="4328709"/>
            <a:ext cx="18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+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목표와 필요성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060" y="4698041"/>
            <a:ext cx="9347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목표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논문 번역이라는 특징적 과제에 대하여 정확한 번역을 제공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필요성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전문 용어 번역의 정확도를 높이는 방법을 고안하여 번역의 질을 높</a:t>
            </a:r>
            <a:r>
              <a: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</a:t>
            </a: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기계번역을 통해 시간과 비용을 줄이면서 질 높은 영어 산문을 집필하는 데에 기여할 것으로 예상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특히 논문이라는 학문적 갈래의 글에 대해 영어로 번역하는 것이 쉬워진다면 광역적인 학문적 소통이 더욱 편리</a:t>
            </a:r>
            <a:endParaRPr lang="en-US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1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751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 정의서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188918" y="4614145"/>
            <a:ext cx="6480810" cy="194754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406394" y="2019203"/>
            <a:ext cx="1575002" cy="6748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1024" y="2139208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Word2Vec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47850" y="2019203"/>
            <a:ext cx="1575002" cy="6748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3055" y="2033467"/>
            <a:ext cx="139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Attention</a:t>
            </a:r>
          </a:p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Mechanism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2" name="직선 화살표 연결선 11"/>
          <p:cNvCxnSpPr>
            <a:stCxn id="5" idx="3"/>
            <a:endCxn id="16" idx="1"/>
          </p:cNvCxnSpPr>
          <p:nvPr/>
        </p:nvCxnSpPr>
        <p:spPr>
          <a:xfrm>
            <a:off x="5981396" y="2356633"/>
            <a:ext cx="56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8681088" y="2033468"/>
            <a:ext cx="1575002" cy="6748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6293" y="2047732"/>
            <a:ext cx="139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Seq2Seq</a:t>
            </a:r>
          </a:p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Model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6" name="직선 화살표 연결선 25"/>
          <p:cNvCxnSpPr>
            <a:endCxn id="24" idx="1"/>
          </p:cNvCxnSpPr>
          <p:nvPr/>
        </p:nvCxnSpPr>
        <p:spPr>
          <a:xfrm>
            <a:off x="8114634" y="2370898"/>
            <a:ext cx="56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2264938" y="2019203"/>
            <a:ext cx="1575002" cy="6748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8918" y="2042174"/>
            <a:ext cx="172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</a:t>
            </a:r>
          </a:p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Preprocessing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9" name="직선 화살표 연결선 28"/>
          <p:cNvCxnSpPr>
            <a:stCxn id="27" idx="3"/>
          </p:cNvCxnSpPr>
          <p:nvPr/>
        </p:nvCxnSpPr>
        <p:spPr>
          <a:xfrm>
            <a:off x="3839940" y="2356633"/>
            <a:ext cx="56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539632" y="2869868"/>
            <a:ext cx="1575002" cy="6748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5669" y="2898397"/>
            <a:ext cx="173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Pre-trained</a:t>
            </a:r>
          </a:p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BERT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47850" y="3706269"/>
            <a:ext cx="1575002" cy="6748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4837" y="3859033"/>
            <a:ext cx="14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Transformer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5" name="꺾인 연결선 34"/>
          <p:cNvCxnSpPr>
            <a:stCxn id="5" idx="3"/>
            <a:endCxn id="30" idx="1"/>
          </p:cNvCxnSpPr>
          <p:nvPr/>
        </p:nvCxnSpPr>
        <p:spPr>
          <a:xfrm>
            <a:off x="5981396" y="2356633"/>
            <a:ext cx="558236" cy="850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5" idx="3"/>
            <a:endCxn id="32" idx="1"/>
          </p:cNvCxnSpPr>
          <p:nvPr/>
        </p:nvCxnSpPr>
        <p:spPr>
          <a:xfrm>
            <a:off x="5981396" y="2356633"/>
            <a:ext cx="566454" cy="1687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flipH="1">
            <a:off x="2188918" y="1251974"/>
            <a:ext cx="18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+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 설계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06394" y="1621306"/>
            <a:ext cx="1575002" cy="30061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56724" y="1641189"/>
            <a:ext cx="168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Word Embedding</a:t>
            </a:r>
            <a:endParaRPr lang="ko-KR" altLang="en-US" sz="10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15339" y="1623735"/>
            <a:ext cx="1575002" cy="30061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65669" y="1643618"/>
            <a:ext cx="168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Test Model</a:t>
            </a:r>
            <a:endParaRPr lang="ko-KR" altLang="en-US" sz="10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2188918" y="4128305"/>
            <a:ext cx="18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+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일정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간트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차트</a:t>
            </a:r>
          </a:p>
        </p:txBody>
      </p:sp>
    </p:spTree>
    <p:extLst>
      <p:ext uri="{BB962C8B-B14F-4D97-AF65-F5344CB8AC3E}">
        <p14:creationId xmlns:p14="http://schemas.microsoft.com/office/powerpoint/2010/main" val="197361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410789" y="2233748"/>
            <a:ext cx="4245428" cy="35922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r>
              <a:rPr lang="en-US" altLang="ko-KR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Purpose</a:t>
            </a:r>
          </a:p>
          <a:p>
            <a:pPr lvl="0" algn="ctr" fontAlgn="base"/>
            <a:endParaRPr lang="en-US" altLang="ko-KR" b="1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전문용어에 대한 정확한 번역이 필요한 논문이라는 글의 갈래에 대해 번역의 정확도를 높일 수 있도록 중점적으로 연구한다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88034" y="2233748"/>
            <a:ext cx="4245428" cy="359228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Scope</a:t>
            </a:r>
          </a:p>
          <a:p>
            <a:pPr algn="ctr" fontAlgn="base"/>
            <a:endParaRPr lang="en-US" altLang="ko-KR" b="1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전문 용어 번역의 정확도를 높이는 방법을 고안하여 번역의 질을 높이고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기계번역을 통해 시간과 비용을 줄여 사용자들이 질 높은 영어 산문을 집필하는 데 도움을 줄 것이다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67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91948" y="1889840"/>
            <a:ext cx="11377686" cy="4576274"/>
          </a:xfrm>
          <a:prstGeom prst="roundRect">
            <a:avLst/>
          </a:prstGeom>
          <a:solidFill>
            <a:srgbClr val="E8E7E7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40239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인터페이스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960442" y="2228535"/>
            <a:ext cx="16161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41" name="_x311015952" descr="EMB00000fdc6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09" y="3277308"/>
            <a:ext cx="3636958" cy="18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43" name="_x311016672" descr="EMB00000fdc61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1" y="2491482"/>
            <a:ext cx="3327399" cy="34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4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91948" y="1889840"/>
            <a:ext cx="11377686" cy="4576274"/>
          </a:xfrm>
          <a:prstGeom prst="roundRect">
            <a:avLst/>
          </a:prstGeom>
          <a:solidFill>
            <a:srgbClr val="E8E7E7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40239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인터페이스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1500" y="2078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049" name="_x99667616" descr="EMB00000fdc6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91482"/>
            <a:ext cx="5895975" cy="33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051" name="_x203417080" descr="EMB00000fdc6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2702967"/>
            <a:ext cx="5144122" cy="289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1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91948" y="1889840"/>
            <a:ext cx="11377686" cy="4576274"/>
          </a:xfrm>
          <a:prstGeom prst="roundRect">
            <a:avLst/>
          </a:prstGeom>
          <a:solidFill>
            <a:srgbClr val="E8E7E7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140239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인터페이스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1500" y="2078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51052" y="1806902"/>
            <a:ext cx="1370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073" name="_x203417224" descr="EMB00000fdc6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2" y="2166024"/>
            <a:ext cx="5222938" cy="293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077" name="_x320627528" descr="EMB00000fdc61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30" y="2274314"/>
            <a:ext cx="5325430" cy="299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06968048" descr="EMB00000fdc615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2" y="3648412"/>
            <a:ext cx="4822827" cy="27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41129" y="1996233"/>
            <a:ext cx="16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04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7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요구사항명세서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110343" y="2207624"/>
            <a:ext cx="2743200" cy="33963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r>
              <a:rPr lang="en-US" altLang="ko-KR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Hardware Interface</a:t>
            </a:r>
          </a:p>
          <a:p>
            <a:pPr lvl="0" algn="ctr" fontAlgn="base"/>
            <a:endParaRPr lang="en-US" altLang="ko-KR" b="1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웹브라우저를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구동가능한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시스템이라면 어떤 기기에서도 사용이 가능하다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59085" y="2207623"/>
            <a:ext cx="2743200" cy="33963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r>
              <a:rPr lang="en-US" altLang="ko-KR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Software Interface</a:t>
            </a:r>
          </a:p>
          <a:p>
            <a:pPr lvl="0" algn="ctr" fontAlgn="base"/>
            <a:endParaRPr lang="en-US" altLang="ko-KR" b="1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 fontAlgn="base"/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BERT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와 같은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사전학습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모델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attention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메커니즘을 중점적으로 사용하여 구성한 모델을 학습하여 산출된 프로그램을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리액트를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이용하여 </a:t>
            </a:r>
            <a:r>
              <a:rPr lang="ko-KR" altLang="en-US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웹페이지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형태로 구성한다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07827" y="2207623"/>
            <a:ext cx="2743200" cy="33963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r>
              <a:rPr lang="en-US" altLang="ko-KR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Communication Interface</a:t>
            </a:r>
          </a:p>
          <a:p>
            <a:pPr lvl="0" algn="ctr" fontAlgn="base"/>
            <a:endParaRPr lang="en-US" altLang="ko-KR" b="1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 fontAlgn="base"/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웹 브라우저를 통해 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HTTP </a:t>
            </a:r>
            <a:r>
              <a:rPr lang="ko-KR" altLang="en-US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프로토콜을 사용하는 웹 서비스 형태로 서비스한다</a:t>
            </a:r>
            <a:r>
              <a:rPr lang="en-US" altLang="ko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40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866</Words>
  <Application>Microsoft Macintosh PowerPoint</Application>
  <PresentationFormat>와이드스크린</PresentationFormat>
  <Paragraphs>167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NanumBarunGothic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김종운</cp:lastModifiedBy>
  <cp:revision>57</cp:revision>
  <dcterms:created xsi:type="dcterms:W3CDTF">2019-04-01T11:39:14Z</dcterms:created>
  <dcterms:modified xsi:type="dcterms:W3CDTF">2020-05-02T13:52:36Z</dcterms:modified>
</cp:coreProperties>
</file>