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60" r:id="rId5"/>
    <p:sldId id="265" r:id="rId6"/>
    <p:sldId id="267" r:id="rId7"/>
    <p:sldId id="270" r:id="rId8"/>
    <p:sldId id="269" r:id="rId9"/>
    <p:sldId id="268" r:id="rId10"/>
    <p:sldId id="262" r:id="rId11"/>
  </p:sldIdLst>
  <p:sldSz cx="12192000" cy="6858000"/>
  <p:notesSz cx="6858000" cy="9144000"/>
  <p:embeddedFontLst>
    <p:embeddedFont>
      <p:font typeface="1훈새마을운동 R" panose="0202060302010102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CDD"/>
    <a:srgbClr val="A578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9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FB-53BA-4B6E-8D74-0BD5164EB32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7D9D-40B6-4B50-958C-0344CAC1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47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FB-53BA-4B6E-8D74-0BD5164EB32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7D9D-40B6-4B50-958C-0344CAC1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2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FB-53BA-4B6E-8D74-0BD5164EB32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7D9D-40B6-4B50-958C-0344CAC1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4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FB-53BA-4B6E-8D74-0BD5164EB32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7D9D-40B6-4B50-958C-0344CAC1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95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FB-53BA-4B6E-8D74-0BD5164EB32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7D9D-40B6-4B50-958C-0344CAC1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02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FB-53BA-4B6E-8D74-0BD5164EB32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7D9D-40B6-4B50-958C-0344CAC1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63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FB-53BA-4B6E-8D74-0BD5164EB32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7D9D-40B6-4B50-958C-0344CAC1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44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FB-53BA-4B6E-8D74-0BD5164EB32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7D9D-40B6-4B50-958C-0344CAC1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74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FB-53BA-4B6E-8D74-0BD5164EB32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7D9D-40B6-4B50-958C-0344CAC1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5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FB-53BA-4B6E-8D74-0BD5164EB32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7D9D-40B6-4B50-958C-0344CAC1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30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FB-53BA-4B6E-8D74-0BD5164EB32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7D9D-40B6-4B50-958C-0344CAC1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35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DBAFB-53BA-4B6E-8D74-0BD5164EB32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77D9D-40B6-4B50-958C-0344CAC1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39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tiff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78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742660"/>
            <a:ext cx="12192000" cy="3115340"/>
          </a:xfrm>
          <a:prstGeom prst="rect">
            <a:avLst/>
          </a:prstGeom>
          <a:solidFill>
            <a:srgbClr val="F0ECDD"/>
          </a:solidFill>
          <a:ln>
            <a:solidFill>
              <a:srgbClr val="F0E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813" y="3421912"/>
            <a:ext cx="5624623" cy="1690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0" b="1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종합설계 최종 발표</a:t>
            </a:r>
            <a:endParaRPr lang="ko-KR" altLang="en-US" sz="6000" b="1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13" y="5602028"/>
            <a:ext cx="2115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Lafuta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</a:t>
            </a:r>
            <a:endParaRPr lang="en-US" altLang="ko-KR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800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201502039 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김종운</a:t>
            </a:r>
            <a:endParaRPr lang="en-US" altLang="ko-KR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800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201702073 </a:t>
            </a:r>
            <a:r>
              <a:rPr lang="ko-KR" altLang="en-US" dirty="0" err="1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정지수</a:t>
            </a:r>
            <a:endParaRPr lang="ko-KR" altLang="en-US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8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78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742660"/>
            <a:ext cx="12192000" cy="3115340"/>
          </a:xfrm>
          <a:prstGeom prst="rect">
            <a:avLst/>
          </a:prstGeom>
          <a:solidFill>
            <a:srgbClr val="F0ECDD"/>
          </a:solidFill>
          <a:ln>
            <a:solidFill>
              <a:srgbClr val="F0E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813" y="3421912"/>
            <a:ext cx="5624623" cy="1690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0" b="1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감사합니다</a:t>
            </a:r>
            <a:endParaRPr lang="ko-KR" altLang="en-US" sz="6000" b="1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08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78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651" y="116958"/>
            <a:ext cx="3023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CONTENTS</a:t>
            </a:r>
            <a:endParaRPr lang="ko-KR" altLang="en-US" sz="54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651" y="1371600"/>
            <a:ext cx="909736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주제</a:t>
            </a:r>
            <a:endParaRPr lang="en-US" altLang="ko-KR" sz="28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8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2800" dirty="0" err="1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머신러닝을</a:t>
            </a:r>
            <a:r>
              <a:rPr lang="ko-KR" altLang="en-US" sz="28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활용한 논문 번역기 </a:t>
            </a:r>
            <a:r>
              <a:rPr lang="ko-KR" altLang="en-US" sz="28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어플리케이션</a:t>
            </a:r>
            <a:endParaRPr lang="en-US" altLang="ko-KR" sz="2800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800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계기</a:t>
            </a:r>
            <a:endParaRPr lang="en-US" altLang="ko-KR" sz="28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8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28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해외 학회에 논문을 제출하려 하는 사람들이 </a:t>
            </a:r>
            <a:endParaRPr lang="en-US" altLang="ko-KR" sz="2800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800" dirty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28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기존의 번역기를 사용하여 작성할 때에</a:t>
            </a:r>
            <a:endParaRPr lang="en-US" altLang="ko-KR" sz="28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8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28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부적합한 단어 출력 등에 의한 불편함을 겪고 있는 것을 보고</a:t>
            </a:r>
            <a:r>
              <a:rPr lang="en-US" altLang="ko-KR" sz="2800" dirty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 sz="28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28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이러한 학술 문서에 특화된 번역기를 고안하게 되었다</a:t>
            </a:r>
            <a:r>
              <a:rPr lang="en-US" altLang="ko-KR" sz="28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</a:p>
          <a:p>
            <a:endParaRPr lang="en-US" altLang="ko-KR" sz="2800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제작 형태</a:t>
            </a:r>
            <a:endParaRPr lang="en-US" altLang="ko-KR" sz="28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80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280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웹페이지</a:t>
            </a:r>
            <a:r>
              <a:rPr lang="ko-KR" altLang="en-US" sz="28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형태로 제공 </a:t>
            </a:r>
            <a:endParaRPr lang="ko-KR" altLang="en-US" sz="28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4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78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651" y="116958"/>
            <a:ext cx="3023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CONTENTS</a:t>
            </a:r>
            <a:endParaRPr lang="ko-KR" altLang="en-US" sz="54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430" y="1616849"/>
            <a:ext cx="1632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디자인스프린트</a:t>
            </a:r>
            <a:endParaRPr lang="ko-KR" altLang="en-US" sz="2000" b="1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88128" y="2091267"/>
            <a:ext cx="1886783" cy="1918"/>
          </a:xfrm>
          <a:prstGeom prst="line">
            <a:avLst/>
          </a:prstGeom>
          <a:ln w="28575">
            <a:solidFill>
              <a:srgbClr val="F0E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67623" y="1616849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 </a:t>
            </a:r>
            <a:r>
              <a:rPr lang="ko-KR" altLang="en-US" sz="2000" b="1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문서</a:t>
            </a:r>
            <a:endParaRPr lang="ko-KR" altLang="en-US" sz="2000" b="1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13892" y="1616849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멘토링</a:t>
            </a:r>
            <a:endParaRPr lang="ko-KR" altLang="en-US" sz="2000" b="1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04541" y="1616849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설문</a:t>
            </a:r>
            <a:endParaRPr lang="ko-KR" altLang="en-US" sz="2000" b="1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41422" y="1616849"/>
            <a:ext cx="170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프로토타입</a:t>
            </a:r>
            <a:r>
              <a:rPr lang="ko-KR" altLang="en-US" sz="2000" b="1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데모</a:t>
            </a:r>
            <a:endParaRPr lang="ko-KR" altLang="en-US" sz="2000" b="1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2578844" y="2089349"/>
            <a:ext cx="1886783" cy="1918"/>
          </a:xfrm>
          <a:prstGeom prst="line">
            <a:avLst/>
          </a:prstGeom>
          <a:ln w="28575">
            <a:solidFill>
              <a:srgbClr val="F0E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4876002" y="2092226"/>
            <a:ext cx="1886783" cy="1918"/>
          </a:xfrm>
          <a:prstGeom prst="line">
            <a:avLst/>
          </a:prstGeom>
          <a:ln w="28575">
            <a:solidFill>
              <a:srgbClr val="F0E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7160271" y="2088226"/>
            <a:ext cx="1886783" cy="1918"/>
          </a:xfrm>
          <a:prstGeom prst="line">
            <a:avLst/>
          </a:prstGeom>
          <a:ln w="28575">
            <a:solidFill>
              <a:srgbClr val="F0E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9450989" y="2081677"/>
            <a:ext cx="1886783" cy="1918"/>
          </a:xfrm>
          <a:prstGeom prst="line">
            <a:avLst/>
          </a:prstGeom>
          <a:ln w="28575">
            <a:solidFill>
              <a:srgbClr val="F0E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5436" y="2167493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문제정의</a:t>
            </a:r>
            <a:r>
              <a:rPr lang="en-US" altLang="ko-KR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HMW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라이트닝</a:t>
            </a:r>
            <a:r>
              <a:rPr lang="ko-KR" altLang="en-US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데모</a:t>
            </a:r>
            <a:endParaRPr lang="en-US" altLang="ko-KR" sz="2000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Crazy 8s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스토리보드</a:t>
            </a:r>
            <a:endParaRPr lang="en-US" altLang="ko-KR" sz="2000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프로토타입</a:t>
            </a:r>
            <a:r>
              <a:rPr lang="ko-KR" altLang="en-US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제작</a:t>
            </a:r>
            <a:endParaRPr lang="en-US" altLang="ko-KR" sz="2000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피드백</a:t>
            </a:r>
            <a:endParaRPr lang="ko-KR" altLang="en-US" sz="20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92758" y="2163657"/>
            <a:ext cx="22589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요구사항명세서</a:t>
            </a:r>
            <a:endParaRPr lang="en-US" altLang="ko-KR" sz="2000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유즈케이스</a:t>
            </a:r>
            <a:r>
              <a:rPr lang="ko-KR" altLang="en-US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명세서</a:t>
            </a:r>
            <a:endParaRPr lang="en-US" altLang="ko-KR" sz="2000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다이어그램</a:t>
            </a:r>
            <a:endParaRPr lang="en-US" altLang="ko-KR" sz="2000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시퀀스 다이어그램</a:t>
            </a:r>
            <a:endParaRPr lang="en-US" altLang="ko-KR" sz="2000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93717" y="2152149"/>
            <a:ext cx="1845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정상근</a:t>
            </a:r>
            <a:r>
              <a:rPr lang="ko-KR" altLang="en-US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교수님</a:t>
            </a:r>
            <a:endParaRPr lang="en-US" altLang="ko-KR" sz="2000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아이와즈</a:t>
            </a:r>
            <a:r>
              <a:rPr lang="ko-KR" altLang="en-US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사</a:t>
            </a:r>
            <a:endParaRPr lang="ko-KR" altLang="en-US" sz="20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80972" y="2167493"/>
            <a:ext cx="1845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설문</a:t>
            </a:r>
            <a:endParaRPr lang="en-US" altLang="ko-KR" sz="2000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요청 수정사항</a:t>
            </a:r>
            <a:endParaRPr lang="en-US" altLang="ko-KR" sz="2000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피드백</a:t>
            </a:r>
            <a:endParaRPr lang="ko-KR" altLang="en-US" sz="20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68226" y="2148313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데모 </a:t>
            </a:r>
            <a:r>
              <a:rPr lang="ko-KR" altLang="en-US" sz="2000" dirty="0" err="1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웹페이지</a:t>
            </a:r>
            <a:endParaRPr lang="ko-KR" altLang="en-US" sz="20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174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78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8869" y="0"/>
            <a:ext cx="4288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디자인 스프린트</a:t>
            </a:r>
            <a:endParaRPr lang="ko-KR" altLang="en-US" sz="54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38869" y="923330"/>
            <a:ext cx="11835960" cy="0"/>
          </a:xfrm>
          <a:prstGeom prst="line">
            <a:avLst/>
          </a:prstGeom>
          <a:ln w="28575">
            <a:solidFill>
              <a:srgbClr val="F0E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오각형 1"/>
          <p:cNvSpPr/>
          <p:nvPr/>
        </p:nvSpPr>
        <p:spPr>
          <a:xfrm>
            <a:off x="436791" y="3221693"/>
            <a:ext cx="2099734" cy="1261533"/>
          </a:xfrm>
          <a:prstGeom prst="homePlate">
            <a:avLst/>
          </a:prstGeom>
          <a:solidFill>
            <a:srgbClr val="F0ECDD"/>
          </a:solidFill>
          <a:ln>
            <a:solidFill>
              <a:srgbClr val="F0E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문제 정의</a:t>
            </a:r>
            <a:endParaRPr lang="en-US" altLang="ko-KR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HMW</a:t>
            </a:r>
            <a:endParaRPr lang="ko-KR" altLang="en-US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5" name="갈매기형 수장 4"/>
          <p:cNvSpPr/>
          <p:nvPr/>
        </p:nvSpPr>
        <p:spPr>
          <a:xfrm>
            <a:off x="2189391" y="3221692"/>
            <a:ext cx="2446868" cy="1261533"/>
          </a:xfrm>
          <a:prstGeom prst="chevron">
            <a:avLst/>
          </a:prstGeom>
          <a:solidFill>
            <a:srgbClr val="F0ECDD"/>
          </a:solidFill>
          <a:ln>
            <a:solidFill>
              <a:srgbClr val="A57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라이트닝</a:t>
            </a:r>
            <a:endParaRPr lang="en-US" altLang="ko-KR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데모</a:t>
            </a:r>
            <a:endParaRPr lang="ko-KR" altLang="en-US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4289126" y="3221691"/>
            <a:ext cx="2446868" cy="1261533"/>
          </a:xfrm>
          <a:prstGeom prst="chevron">
            <a:avLst/>
          </a:prstGeom>
          <a:solidFill>
            <a:srgbClr val="F0ECDD"/>
          </a:solidFill>
          <a:ln>
            <a:solidFill>
              <a:srgbClr val="A57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Craze 8s, </a:t>
            </a:r>
          </a:p>
          <a:p>
            <a:pPr algn="ctr"/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스토리보드 제작</a:t>
            </a:r>
            <a:endParaRPr lang="ko-KR" altLang="en-US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3" name="갈매기형 수장 22"/>
          <p:cNvSpPr/>
          <p:nvPr/>
        </p:nvSpPr>
        <p:spPr>
          <a:xfrm>
            <a:off x="6388859" y="3221690"/>
            <a:ext cx="2446868" cy="1261533"/>
          </a:xfrm>
          <a:prstGeom prst="chevron">
            <a:avLst/>
          </a:prstGeom>
          <a:solidFill>
            <a:srgbClr val="F0ECDD"/>
          </a:solidFill>
          <a:ln>
            <a:solidFill>
              <a:srgbClr val="A57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프로토타입</a:t>
            </a:r>
            <a:endParaRPr lang="en-US" altLang="ko-KR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제작</a:t>
            </a:r>
            <a:endParaRPr lang="ko-KR" altLang="en-US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8488593" y="3221689"/>
            <a:ext cx="2446868" cy="1261533"/>
          </a:xfrm>
          <a:prstGeom prst="chevron">
            <a:avLst/>
          </a:prstGeom>
          <a:solidFill>
            <a:srgbClr val="F0ECDD"/>
          </a:solidFill>
          <a:ln>
            <a:solidFill>
              <a:srgbClr val="A57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피드백</a:t>
            </a:r>
            <a:endParaRPr lang="ko-KR" altLang="en-US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10617202" y="3221693"/>
            <a:ext cx="1357627" cy="1261533"/>
          </a:xfrm>
          <a:prstGeom prst="chevron">
            <a:avLst/>
          </a:prstGeom>
          <a:solidFill>
            <a:srgbClr val="F0ECDD"/>
          </a:solidFill>
          <a:ln>
            <a:solidFill>
              <a:srgbClr val="F0E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6791" y="4519243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문제 정의 및 기능에 대한 </a:t>
            </a:r>
            <a:r>
              <a:rPr lang="en-US" altLang="ko-KR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map, HMW</a:t>
            </a:r>
            <a:endParaRPr lang="ko-KR" altLang="en-US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25" name="그림 24"/>
          <p:cNvPicPr/>
          <p:nvPr/>
        </p:nvPicPr>
        <p:blipFill>
          <a:blip r:embed="rId2"/>
          <a:stretch>
            <a:fillRect/>
          </a:stretch>
        </p:blipFill>
        <p:spPr>
          <a:xfrm>
            <a:off x="436791" y="4960705"/>
            <a:ext cx="3249930" cy="149923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061756" y="2719469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간단한 사용자 인터페이스 데모</a:t>
            </a:r>
            <a:endParaRPr lang="ko-KR" altLang="en-US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28" name="그림 27"/>
          <p:cNvPicPr/>
          <p:nvPr/>
        </p:nvPicPr>
        <p:blipFill>
          <a:blip r:embed="rId3"/>
          <a:stretch>
            <a:fillRect/>
          </a:stretch>
        </p:blipFill>
        <p:spPr>
          <a:xfrm>
            <a:off x="2248530" y="1212783"/>
            <a:ext cx="2387729" cy="148805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239125" y="4527819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Crazy 8s</a:t>
            </a:r>
            <a:r>
              <a:rPr lang="ko-KR" altLang="en-US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를 </a:t>
            </a:r>
            <a:r>
              <a:rPr lang="ko-KR" altLang="en-US" dirty="0" err="1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추합하여</a:t>
            </a:r>
            <a:r>
              <a:rPr lang="ko-KR" altLang="en-US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스토리보드 제작</a:t>
            </a:r>
            <a:endParaRPr lang="ko-KR" altLang="en-US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791" y="4961845"/>
            <a:ext cx="1626758" cy="106471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549" y="4961845"/>
            <a:ext cx="1494977" cy="106471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9526" y="4961845"/>
            <a:ext cx="751362" cy="50572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2027" y="5463355"/>
            <a:ext cx="878861" cy="567420"/>
          </a:xfrm>
          <a:prstGeom prst="rect">
            <a:avLst/>
          </a:prstGeom>
        </p:spPr>
      </p:pic>
      <p:pic>
        <p:nvPicPr>
          <p:cNvPr id="36" name="그림 35"/>
          <p:cNvPicPr/>
          <p:nvPr/>
        </p:nvPicPr>
        <p:blipFill>
          <a:blip r:embed="rId8"/>
          <a:stretch>
            <a:fillRect/>
          </a:stretch>
        </p:blipFill>
        <p:spPr>
          <a:xfrm>
            <a:off x="6388859" y="1183190"/>
            <a:ext cx="2983230" cy="15176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388859" y="2700837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스토리보드를 참고하여 프론트 </a:t>
            </a:r>
            <a:r>
              <a:rPr lang="ko-KR" altLang="en-US" dirty="0" err="1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프로토타입</a:t>
            </a:r>
            <a:r>
              <a:rPr lang="ko-KR" altLang="en-US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제작</a:t>
            </a:r>
            <a:endParaRPr lang="ko-KR" altLang="en-US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38" name="그림 37"/>
          <p:cNvPicPr/>
          <p:nvPr/>
        </p:nvPicPr>
        <p:blipFill>
          <a:blip r:embed="rId9"/>
          <a:stretch>
            <a:fillRect/>
          </a:stretch>
        </p:blipFill>
        <p:spPr>
          <a:xfrm>
            <a:off x="8664626" y="5000650"/>
            <a:ext cx="2739526" cy="145929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339758" y="4516843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설문조사를 통해 기능에 대한 피드백</a:t>
            </a:r>
            <a:endParaRPr lang="ko-KR" altLang="en-US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29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78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8869" y="0"/>
            <a:ext cx="2138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 </a:t>
            </a:r>
            <a:r>
              <a:rPr lang="ko-KR" altLang="en-US" sz="54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문서</a:t>
            </a:r>
            <a:endParaRPr lang="ko-KR" altLang="en-US" sz="54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38869" y="923330"/>
            <a:ext cx="11835960" cy="0"/>
          </a:xfrm>
          <a:prstGeom prst="line">
            <a:avLst/>
          </a:prstGeom>
          <a:ln w="28575">
            <a:solidFill>
              <a:srgbClr val="F0E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오각형 9"/>
          <p:cNvSpPr/>
          <p:nvPr/>
        </p:nvSpPr>
        <p:spPr>
          <a:xfrm>
            <a:off x="393477" y="3220896"/>
            <a:ext cx="2099734" cy="1261533"/>
          </a:xfrm>
          <a:prstGeom prst="homePlate">
            <a:avLst/>
          </a:prstGeom>
          <a:solidFill>
            <a:srgbClr val="F0ECDD"/>
          </a:solidFill>
          <a:ln>
            <a:solidFill>
              <a:srgbClr val="F0E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요구사항 명세서</a:t>
            </a:r>
            <a:endParaRPr lang="ko-KR" altLang="en-US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2160515" y="3220896"/>
            <a:ext cx="2446868" cy="1261533"/>
          </a:xfrm>
          <a:prstGeom prst="chevron">
            <a:avLst/>
          </a:prstGeom>
          <a:solidFill>
            <a:srgbClr val="F0ECDD"/>
          </a:solidFill>
          <a:ln>
            <a:solidFill>
              <a:srgbClr val="A57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유즈케이스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명세서</a:t>
            </a:r>
            <a:endParaRPr lang="ko-KR" altLang="en-US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4274687" y="3220897"/>
            <a:ext cx="2446868" cy="1261533"/>
          </a:xfrm>
          <a:prstGeom prst="chevron">
            <a:avLst/>
          </a:prstGeom>
          <a:solidFill>
            <a:srgbClr val="F0ECDD"/>
          </a:solidFill>
          <a:ln>
            <a:solidFill>
              <a:srgbClr val="A57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  <a:endParaRPr lang="en-US" altLang="ko-KR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다이어그램</a:t>
            </a:r>
            <a:endParaRPr lang="ko-KR" altLang="en-US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6388859" y="3220897"/>
            <a:ext cx="2446868" cy="1261533"/>
          </a:xfrm>
          <a:prstGeom prst="chevron">
            <a:avLst/>
          </a:prstGeom>
          <a:solidFill>
            <a:srgbClr val="F0ECDD"/>
          </a:solidFill>
          <a:ln>
            <a:solidFill>
              <a:srgbClr val="A57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시퀀스</a:t>
            </a:r>
            <a:endParaRPr lang="en-US" altLang="ko-KR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다이어그램</a:t>
            </a:r>
            <a:endParaRPr lang="ko-KR" altLang="en-US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8503031" y="3221685"/>
            <a:ext cx="2446868" cy="1261533"/>
          </a:xfrm>
          <a:prstGeom prst="chevron">
            <a:avLst/>
          </a:prstGeom>
          <a:solidFill>
            <a:srgbClr val="F0ECDD"/>
          </a:solidFill>
          <a:ln>
            <a:solidFill>
              <a:srgbClr val="A57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프로토타입</a:t>
            </a:r>
            <a:endParaRPr lang="en-US" altLang="ko-KR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제작</a:t>
            </a:r>
            <a:endParaRPr lang="ko-KR" altLang="en-US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3" name="갈매기형 수장 22"/>
          <p:cNvSpPr/>
          <p:nvPr/>
        </p:nvSpPr>
        <p:spPr>
          <a:xfrm>
            <a:off x="10617203" y="3220896"/>
            <a:ext cx="1357627" cy="1261533"/>
          </a:xfrm>
          <a:prstGeom prst="chevron">
            <a:avLst/>
          </a:prstGeom>
          <a:solidFill>
            <a:srgbClr val="F0ECDD"/>
          </a:solidFill>
          <a:ln>
            <a:solidFill>
              <a:srgbClr val="F0E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753" y="4580467"/>
            <a:ext cx="3737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사용자 인터페이스 정의 및 기능 요구사항</a:t>
            </a:r>
            <a:r>
              <a:rPr lang="en-US" altLang="ko-KR" dirty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ko-KR" dirty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성능 요구</a:t>
            </a:r>
            <a:r>
              <a:rPr lang="en-US" altLang="ko-KR" dirty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ko-KR" dirty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품질 속성</a:t>
            </a:r>
            <a:endParaRPr lang="ko-KR" altLang="en-US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74687" y="4576134"/>
            <a:ext cx="3737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다이어그램을 </a:t>
            </a:r>
            <a:r>
              <a:rPr lang="ko-KR" altLang="ko-KR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설계</a:t>
            </a:r>
            <a:endParaRPr lang="en-US" altLang="ko-KR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ko-KR" dirty="0" err="1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유즈케이스</a:t>
            </a:r>
            <a:r>
              <a:rPr lang="ko-KR" altLang="ko-KR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시스템 모니터링</a:t>
            </a:r>
            <a:endParaRPr lang="en-US" altLang="ko-KR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ko-KR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</a:t>
            </a:r>
            <a:r>
              <a:rPr lang="ko-KR" altLang="ko-KR" dirty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클래스의 입출력</a:t>
            </a:r>
            <a:r>
              <a:rPr lang="en-US" altLang="ko-KR" dirty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ko-KR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기능</a:t>
            </a:r>
            <a:r>
              <a:rPr lang="en-US" altLang="ko-KR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명세</a:t>
            </a:r>
            <a:endParaRPr lang="ko-KR" altLang="en-US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32" name="그림 31" descr="EMB0000eebc190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801" y="1224909"/>
            <a:ext cx="1780433" cy="12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림 32" descr="EMB0000eebc18f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77" y="5226798"/>
            <a:ext cx="2354714" cy="133001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TextBox 33"/>
          <p:cNvSpPr txBox="1"/>
          <p:nvPr/>
        </p:nvSpPr>
        <p:spPr>
          <a:xfrm>
            <a:off x="2277596" y="2461499"/>
            <a:ext cx="3737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 err="1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유즈케이스</a:t>
            </a:r>
            <a:r>
              <a:rPr lang="ko-KR" altLang="ko-KR" dirty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다이어그램을 </a:t>
            </a:r>
            <a:r>
              <a:rPr lang="ko-KR" altLang="ko-KR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endParaRPr lang="en-US" altLang="ko-KR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dirty="0" err="1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유즈케이스</a:t>
            </a:r>
            <a:r>
              <a:rPr lang="ko-KR" altLang="en-US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명세</a:t>
            </a:r>
            <a:endParaRPr lang="ko-KR" altLang="en-US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35" name="그림 3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739" y="5499463"/>
            <a:ext cx="1389194" cy="105734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TextBox 35"/>
          <p:cNvSpPr txBox="1"/>
          <p:nvPr/>
        </p:nvSpPr>
        <p:spPr>
          <a:xfrm>
            <a:off x="6388859" y="2461498"/>
            <a:ext cx="3737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 err="1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유스케이스에</a:t>
            </a:r>
            <a:r>
              <a:rPr lang="ko-KR" altLang="ko-KR" dirty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대한 </a:t>
            </a:r>
            <a:r>
              <a:rPr lang="ko-KR" altLang="ko-KR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흐름을</a:t>
            </a:r>
            <a:endParaRPr lang="en-US" altLang="ko-KR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ko-KR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시퀀스 다이어그램</a:t>
            </a:r>
            <a:r>
              <a:rPr lang="ko-KR" altLang="en-US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으로</a:t>
            </a:r>
            <a:r>
              <a:rPr lang="en-US" altLang="ko-KR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명세</a:t>
            </a:r>
            <a:endParaRPr lang="ko-KR" altLang="en-US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37" name="그림 36" descr="텍스트, 지도이(가) 표시된 사진&#10;&#10;자동 생성된 설명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859" y="1100958"/>
            <a:ext cx="2010605" cy="135975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/>
          <p:cNvSpPr txBox="1"/>
          <p:nvPr/>
        </p:nvSpPr>
        <p:spPr>
          <a:xfrm>
            <a:off x="8503031" y="4595497"/>
            <a:ext cx="21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실제 </a:t>
            </a:r>
            <a:r>
              <a:rPr lang="ko-KR" altLang="en-US" dirty="0" err="1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프로토타입</a:t>
            </a:r>
            <a:r>
              <a:rPr lang="ko-KR" altLang="en-US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제작</a:t>
            </a:r>
            <a:endParaRPr lang="en-US" altLang="ko-KR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31" y="5037799"/>
            <a:ext cx="1883106" cy="63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5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78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8869" y="0"/>
            <a:ext cx="1858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멘토링</a:t>
            </a:r>
            <a:endParaRPr lang="ko-KR" altLang="en-US" sz="54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38869" y="923330"/>
            <a:ext cx="11835960" cy="0"/>
          </a:xfrm>
          <a:prstGeom prst="line">
            <a:avLst/>
          </a:prstGeom>
          <a:ln w="28575">
            <a:solidFill>
              <a:srgbClr val="F0E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Individual, man, people, pers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961" y="2767485"/>
            <a:ext cx="1794888" cy="179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ndividual, man, people, pers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850" y="2767486"/>
            <a:ext cx="1794888" cy="179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36884" y="1193533"/>
            <a:ext cx="3782729" cy="5380522"/>
          </a:xfrm>
          <a:prstGeom prst="roundRect">
            <a:avLst/>
          </a:prstGeom>
          <a:solidFill>
            <a:srgbClr val="F0ECDD"/>
          </a:solidFill>
          <a:ln>
            <a:solidFill>
              <a:srgbClr val="F0E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초록 번역부터 시작하여 정형적 부분부터</a:t>
            </a:r>
            <a:endParaRPr lang="en-US" altLang="ko-KR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900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정보과학회지에 초록이 영문과 한국어로 같이 올라오는 경우가 많음</a:t>
            </a:r>
            <a:r>
              <a:rPr lang="en-US" altLang="ko-KR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(</a:t>
            </a:r>
            <a:r>
              <a:rPr lang="ko-KR" altLang="en-US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수집</a:t>
            </a:r>
            <a:r>
              <a:rPr lang="en-US" altLang="ko-KR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 sz="900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현존하는 번역기를 이용하여 인터페이스를 먼저 생성</a:t>
            </a:r>
          </a:p>
          <a:p>
            <a:endParaRPr lang="en-US" altLang="ko-KR" sz="900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하나의 </a:t>
            </a:r>
            <a:r>
              <a:rPr lang="en-US" altLang="ko-KR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input</a:t>
            </a:r>
            <a:r>
              <a:rPr lang="ko-KR" altLang="en-US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 여러 개를 보여주는 형태</a:t>
            </a:r>
            <a:endParaRPr lang="en-US" altLang="ko-KR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 </a:t>
            </a:r>
            <a:r>
              <a:rPr lang="ko-KR" altLang="en-US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번역된 정형적 문장이 포함된 논문을 보여주고</a:t>
            </a:r>
            <a:r>
              <a:rPr lang="en-US" altLang="ko-KR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 highlighting</a:t>
            </a:r>
          </a:p>
          <a:p>
            <a:r>
              <a:rPr lang="en-US" altLang="ko-KR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+ </a:t>
            </a:r>
            <a:r>
              <a:rPr lang="ko-KR" altLang="en-US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내가 썼던 한국어 단어들을 번역한 영어 단어를 </a:t>
            </a:r>
            <a:r>
              <a:rPr lang="ko-KR" altLang="en-US" dirty="0" err="1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리스트업</a:t>
            </a:r>
            <a:endParaRPr lang="en-US" altLang="ko-KR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4119613" y="2926079"/>
            <a:ext cx="500513" cy="375385"/>
          </a:xfrm>
          <a:prstGeom prst="triangle">
            <a:avLst>
              <a:gd name="adj" fmla="val 0"/>
            </a:avLst>
          </a:prstGeom>
          <a:solidFill>
            <a:srgbClr val="F0ECDD"/>
          </a:solidFill>
          <a:ln>
            <a:solidFill>
              <a:srgbClr val="F0E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994086" y="1193533"/>
            <a:ext cx="3782729" cy="5380522"/>
          </a:xfrm>
          <a:prstGeom prst="roundRect">
            <a:avLst/>
          </a:prstGeom>
          <a:solidFill>
            <a:srgbClr val="F0ECDD"/>
          </a:solidFill>
          <a:ln>
            <a:solidFill>
              <a:srgbClr val="F0E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머신 </a:t>
            </a:r>
            <a:r>
              <a:rPr lang="ko-KR" altLang="en-US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러닝으로 번역 엔진을 만드는 것은 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난이도가 </a:t>
            </a:r>
            <a:r>
              <a:rPr lang="ko-KR" altLang="en-US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너무 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어려움</a:t>
            </a:r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</a:p>
          <a:p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관련 </a:t>
            </a:r>
            <a:r>
              <a:rPr lang="en-US" altLang="ko-KR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API</a:t>
            </a:r>
            <a:r>
              <a:rPr lang="ko-KR" altLang="en-US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들을 사용하여 애플리케이션을 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제작을 추천</a:t>
            </a:r>
            <a:endParaRPr lang="en-US" altLang="ko-KR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900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수작업으로 </a:t>
            </a:r>
            <a:r>
              <a:rPr lang="ko-KR" altLang="en-US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데이터를 모으면 모을 수 있는 </a:t>
            </a:r>
            <a:r>
              <a:rPr lang="ko-KR" altLang="en-US" dirty="0" err="1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데이터양의</a:t>
            </a:r>
            <a:r>
              <a:rPr lang="ko-KR" altLang="en-US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기대치가 많지 않을 것인데 그 정도 양으로는 좋은 결과를 보여주기가 힘들 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것</a:t>
            </a:r>
            <a:endParaRPr lang="en-US" altLang="ko-KR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900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</a:t>
            </a:r>
            <a:r>
              <a:rPr lang="en-US" altLang="ko-KR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크롤링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오픈소스가 많으니 이를 이용하여 데이터를 수집할 것</a:t>
            </a:r>
            <a:r>
              <a:rPr lang="en-US" altLang="ko-KR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</a:p>
          <a:p>
            <a:endParaRPr lang="en-US" altLang="ko-KR" sz="900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 </a:t>
            </a:r>
            <a:r>
              <a:rPr lang="ko-KR" altLang="en-US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일정 테이블을 만들어서 프로젝트를 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관리</a:t>
            </a:r>
            <a:endParaRPr lang="en-US" altLang="ko-KR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7536581" y="2926079"/>
            <a:ext cx="457505" cy="442763"/>
          </a:xfrm>
          <a:prstGeom prst="triangle">
            <a:avLst>
              <a:gd name="adj" fmla="val 100000"/>
            </a:avLst>
          </a:prstGeom>
          <a:solidFill>
            <a:srgbClr val="F0ECDD"/>
          </a:solidFill>
          <a:ln>
            <a:solidFill>
              <a:srgbClr val="F0E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76365" y="4351636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정상근</a:t>
            </a:r>
            <a:r>
              <a:rPr lang="ko-KR" altLang="en-US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교수님</a:t>
            </a:r>
            <a:endParaRPr lang="ko-KR" altLang="en-US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4228" y="4351636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아이와즈</a:t>
            </a:r>
            <a:r>
              <a:rPr lang="ko-KR" altLang="en-US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사</a:t>
            </a:r>
            <a:endParaRPr lang="ko-KR" altLang="en-US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77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78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8869" y="0"/>
            <a:ext cx="1858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멘토링</a:t>
            </a:r>
            <a:endParaRPr lang="ko-KR" altLang="en-US" sz="54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38869" y="923330"/>
            <a:ext cx="11835960" cy="0"/>
          </a:xfrm>
          <a:prstGeom prst="line">
            <a:avLst/>
          </a:prstGeom>
          <a:ln w="28575">
            <a:solidFill>
              <a:srgbClr val="F0E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Individual, man, people, pers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961" y="2767485"/>
            <a:ext cx="1794888" cy="179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ndividual, man, people, pers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850" y="2767486"/>
            <a:ext cx="1794888" cy="179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36884" y="1193533"/>
            <a:ext cx="3782729" cy="5380522"/>
          </a:xfrm>
          <a:prstGeom prst="roundRect">
            <a:avLst/>
          </a:prstGeom>
          <a:solidFill>
            <a:srgbClr val="F0ECDD"/>
          </a:solidFill>
          <a:ln>
            <a:solidFill>
              <a:srgbClr val="F0E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현존 번역기 </a:t>
            </a:r>
            <a:r>
              <a:rPr lang="en-US" altLang="ko-KR" sz="24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API</a:t>
            </a:r>
          </a:p>
          <a:p>
            <a:endParaRPr lang="en-US" altLang="ko-KR" sz="2400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400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400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400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400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400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400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400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400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4119613" y="2926079"/>
            <a:ext cx="500513" cy="375385"/>
          </a:xfrm>
          <a:prstGeom prst="triangle">
            <a:avLst>
              <a:gd name="adj" fmla="val 0"/>
            </a:avLst>
          </a:prstGeom>
          <a:solidFill>
            <a:srgbClr val="F0ECDD"/>
          </a:solidFill>
          <a:ln>
            <a:solidFill>
              <a:srgbClr val="F0E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994086" y="1193533"/>
            <a:ext cx="3782729" cy="5380522"/>
          </a:xfrm>
          <a:prstGeom prst="roundRect">
            <a:avLst/>
          </a:prstGeom>
          <a:solidFill>
            <a:srgbClr val="F0ECDD"/>
          </a:solidFill>
          <a:ln>
            <a:solidFill>
              <a:srgbClr val="F0E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7536581" y="2926079"/>
            <a:ext cx="457505" cy="442763"/>
          </a:xfrm>
          <a:prstGeom prst="triangle">
            <a:avLst>
              <a:gd name="adj" fmla="val 100000"/>
            </a:avLst>
          </a:prstGeom>
          <a:solidFill>
            <a:srgbClr val="F0ECDD"/>
          </a:solidFill>
          <a:ln>
            <a:solidFill>
              <a:srgbClr val="F0E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funthon.files.wordpress.com/2017/05/bs.png?w=77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438" y="2767484"/>
            <a:ext cx="2742634" cy="117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83"/>
          <a:stretch/>
        </p:blipFill>
        <p:spPr>
          <a:xfrm>
            <a:off x="8417503" y="4351636"/>
            <a:ext cx="977889" cy="9835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482" y="3070822"/>
            <a:ext cx="1298370" cy="1298370"/>
          </a:xfrm>
          <a:prstGeom prst="rect">
            <a:avLst/>
          </a:prstGeom>
        </p:spPr>
      </p:pic>
      <p:pic>
        <p:nvPicPr>
          <p:cNvPr id="2056" name="Picture 8" descr="관련 이미지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01" y="3193263"/>
            <a:ext cx="1139825" cy="117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kakao i 번역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35" y="4971188"/>
            <a:ext cx="2384425" cy="50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 flipH="1">
            <a:off x="8297438" y="2170019"/>
            <a:ext cx="2252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</a:t>
            </a:r>
            <a:r>
              <a:rPr lang="ko-KR" altLang="en-US" sz="2400" dirty="0" err="1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크롤링</a:t>
            </a:r>
            <a:endParaRPr lang="ko-KR" altLang="en-US" sz="2400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407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78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8869" y="0"/>
            <a:ext cx="1300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설문</a:t>
            </a:r>
            <a:endParaRPr lang="ko-KR" altLang="en-US" sz="54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8868" y="1076325"/>
            <a:ext cx="11835961" cy="5626133"/>
          </a:xfrm>
          <a:prstGeom prst="rect">
            <a:avLst/>
          </a:prstGeom>
          <a:solidFill>
            <a:srgbClr val="F0ECDD"/>
          </a:solidFill>
          <a:ln>
            <a:solidFill>
              <a:srgbClr val="F0E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38869" y="923330"/>
            <a:ext cx="11835960" cy="0"/>
          </a:xfrm>
          <a:prstGeom prst="line">
            <a:avLst/>
          </a:prstGeom>
          <a:ln w="28575">
            <a:solidFill>
              <a:srgbClr val="F0E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452486" y="1389114"/>
            <a:ext cx="43363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요청된 수정 사항</a:t>
            </a:r>
            <a:endParaRPr lang="en-US" altLang="ko-KR" b="1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Input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을 줄글만 받지 않고</a:t>
            </a:r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형태로 받아</a:t>
            </a:r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서식 유지가 되도록</a:t>
            </a:r>
            <a:endParaRPr lang="ko-KR" altLang="en-US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구글 스칼라를 이용하는 현재의 모습 대신</a:t>
            </a:r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</a:p>
          <a:p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자주 쓰는 검색 </a:t>
            </a:r>
            <a:r>
              <a:rPr lang="ko-KR" altLang="en-US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엔진 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선택</a:t>
            </a:r>
            <a:endParaRPr lang="en-US" altLang="ko-KR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쓰는 방식은 한 눈에 잘 들어오지 않으니</a:t>
            </a:r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</a:p>
          <a:p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주로 쓰는 번역기 결과에 다른 부수적 번역 결과를 </a:t>
            </a:r>
            <a:endParaRPr lang="en-US" altLang="ko-KR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선택하는 형태로</a:t>
            </a:r>
            <a:endParaRPr lang="en-US" altLang="ko-KR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단어</a:t>
            </a:r>
            <a:r>
              <a:rPr lang="en-US" altLang="ko-KR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문법이 틀리더라도 자체적으로 수정이 가능하도록</a:t>
            </a:r>
            <a:endParaRPr lang="ko-KR" altLang="en-US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340411" y="2534567"/>
            <a:ext cx="716437" cy="424206"/>
          </a:xfrm>
          <a:prstGeom prst="rightArrow">
            <a:avLst/>
          </a:prstGeom>
          <a:solidFill>
            <a:srgbClr val="A57873"/>
          </a:solidFill>
          <a:ln>
            <a:solidFill>
              <a:srgbClr val="A57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 flipH="1">
            <a:off x="6728685" y="1389113"/>
            <a:ext cx="43363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피드백</a:t>
            </a:r>
            <a:endParaRPr lang="en-US" altLang="ko-KR" b="1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기능을 확장하여</a:t>
            </a:r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Input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을 파일 형태로 받아서</a:t>
            </a:r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서식을 보존하는 형태 고려</a:t>
            </a:r>
            <a:endParaRPr lang="ko-KR" altLang="en-US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검색엔진 선택 옵션도 고려</a:t>
            </a:r>
            <a:endParaRPr lang="en-US" altLang="ko-KR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주로 쓰는 번역기 결과에 다른 부수적 번역 결과는 선택하는 형태는 애초에 다양한 출력 중 타당한 것을 선택할 수 있도록 하는 것과 조금 다르므로</a:t>
            </a:r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고려하되 기능으로서 추가는 신중</a:t>
            </a:r>
            <a:endParaRPr lang="en-US" altLang="ko-KR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단어</a:t>
            </a:r>
            <a:r>
              <a:rPr lang="en-US" altLang="ko-KR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문법 수정은 원 기능 구현 이후</a:t>
            </a:r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부수적 기능으로 고려하고자 함</a:t>
            </a:r>
            <a:endParaRPr lang="ko-KR" altLang="en-US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8868" y="4863647"/>
            <a:ext cx="11835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총평</a:t>
            </a:r>
            <a:r>
              <a:rPr lang="en-US" altLang="ko-KR" sz="28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건설적인 의견이라 대체로 반영하려 한다</a:t>
            </a:r>
            <a:r>
              <a:rPr lang="en-US" altLang="ko-KR" sz="28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endParaRPr lang="en-US" altLang="ko-KR" sz="2800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다만</a:t>
            </a:r>
            <a:r>
              <a:rPr lang="en-US" altLang="ko-KR" sz="28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원래 구현하고자 한 기능과 조금 거리가 있는 기능의 경우</a:t>
            </a:r>
            <a:endParaRPr lang="en-US" altLang="ko-KR" sz="2800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당장 반영하기보단</a:t>
            </a:r>
            <a:r>
              <a:rPr lang="en-US" altLang="ko-KR" sz="28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부수적 기능으로서 참고하고자 한다</a:t>
            </a:r>
            <a:r>
              <a:rPr lang="en-US" altLang="ko-KR" sz="28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z="28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ko-KR" altLang="en-US" sz="2800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1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78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8869" y="0"/>
            <a:ext cx="4288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프로토타입</a:t>
            </a:r>
            <a:r>
              <a:rPr lang="ko-KR" altLang="en-US" sz="54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데모</a:t>
            </a:r>
            <a:endParaRPr lang="ko-KR" altLang="en-US" sz="54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8869" y="1076322"/>
            <a:ext cx="11835960" cy="5578477"/>
          </a:xfrm>
          <a:prstGeom prst="rect">
            <a:avLst/>
          </a:prstGeom>
          <a:solidFill>
            <a:srgbClr val="F0ECDD"/>
          </a:solidFill>
          <a:ln>
            <a:solidFill>
              <a:srgbClr val="F0E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38869" y="923330"/>
            <a:ext cx="11835960" cy="0"/>
          </a:xfrm>
          <a:prstGeom prst="line">
            <a:avLst/>
          </a:prstGeom>
          <a:ln w="28575">
            <a:solidFill>
              <a:srgbClr val="F0E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29825" y="5768638"/>
            <a:ext cx="5854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http://lafuta.kro.kr/</a:t>
            </a:r>
            <a:endParaRPr lang="ko-KR" altLang="en-US" sz="4800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43" y="1093255"/>
            <a:ext cx="7615608" cy="500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8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412</Words>
  <Application>Microsoft Office PowerPoint</Application>
  <PresentationFormat>와이드스크린</PresentationFormat>
  <Paragraphs>128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1훈새마을운동 R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Lucas Gram</dc:creator>
  <cp:lastModifiedBy>Lucas Gram</cp:lastModifiedBy>
  <cp:revision>62</cp:revision>
  <dcterms:created xsi:type="dcterms:W3CDTF">2020-05-23T08:33:13Z</dcterms:created>
  <dcterms:modified xsi:type="dcterms:W3CDTF">2020-06-12T14:36:52Z</dcterms:modified>
</cp:coreProperties>
</file>