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5" r:id="rId4"/>
    <p:sldId id="260" r:id="rId5"/>
    <p:sldId id="261" r:id="rId6"/>
    <p:sldId id="262" r:id="rId7"/>
    <p:sldId id="263" r:id="rId8"/>
    <p:sldId id="264" r:id="rId9"/>
    <p:sldId id="266" r:id="rId10"/>
    <p:sldId id="273" r:id="rId11"/>
    <p:sldId id="274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7"/>
    <a:srgbClr val="E8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/>
    <p:restoredTop sz="94663"/>
  </p:normalViewPr>
  <p:slideViewPr>
    <p:cSldViewPr snapToGrid="0" snapToObjects="1">
      <p:cViewPr>
        <p:scale>
          <a:sx n="66" d="100"/>
          <a:sy n="66" d="100"/>
        </p:scale>
        <p:origin x="-4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79969-9F80-5343-B720-0FC8A90D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DCBF0-4014-AC45-A3BF-17E2363C9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39721-5030-2040-9CE2-28F110BF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A4143-5E4F-994D-AFB7-7600C027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D7714-3BBD-8443-846E-323180DE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0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D89FC-0857-E14B-BCFD-FC4BBB9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9FB0CE-2BB6-CE4E-B5A6-81AFA375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BAAAB-E4E2-EB40-A0B0-54D7B26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A9641-D5B9-9747-A9C4-FA0C52FA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69DD8-3117-954E-A4CA-9BE4B99F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63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C3614-A8D8-E140-BFC6-D7A216619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11CAA-76DE-3445-BEA5-5BD37D08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C706-D1EE-B943-A733-A88AF31C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2A5D6-FB96-5942-8D85-123B8D0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CA01F-5704-DD4D-B261-ED7E6069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7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F622-C183-3A49-81BE-8BE0EDF5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B1483-C3BE-324E-BE5E-4AEBF7CE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DAB4-7F3D-4349-A2B8-02EC65D3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8796-C4C9-174E-98FE-422F72FD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BEE70-232A-624B-B9A8-9353082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2E928-9F32-4549-AB8E-2C36F3B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78AD-D9E4-5444-BD1A-3D04B594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B79E5-0544-D14C-8613-69F343E8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009CB-1F23-DE4F-B053-8EE506FC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A88D8-2B16-6E47-986D-28BD953E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BC1B-12B8-4545-93E6-5D93653C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C5BA5-2A19-3845-A409-988E6C04C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05005-FEED-5B44-99E4-C04CFD731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E7B6-6711-904F-AC73-7168E09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B89C1-C948-5146-A9A5-9702F38A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35801-3B34-2B46-99C8-8983BA26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752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4723-3EC0-E34A-A117-30D938EC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6D65C-2F6B-EF4B-8961-F50FAB0B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BDACE-5516-CF45-A778-9C22F759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F83C0-0988-6A44-B332-D905E7F64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8FACF3-020E-D146-9443-6B53E5F0D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94B1C-C81B-F14A-B683-E908161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8C1584-A0D2-7D42-8BF5-E502ADA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FE6A7-6076-CC4B-8132-F87CACE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13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62BDF-5F39-B04D-BF6F-6B9D4198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7E21F-1925-F94C-AF6D-FEFB85E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33B30-55AB-9546-A711-CBCD195A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6858E-0606-0A4E-88C8-5A3E27CE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75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C0347-0F77-E04D-B2AD-252D96F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D341B-462F-4B45-8D85-BA467984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D633A-469C-514E-9804-2F032EB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7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99BF-D3BC-0549-A576-4F511AF2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3DCD-131D-834F-BBB2-3CDB95FF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4628E-1CB0-7342-967A-312335BF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C23E3-09E4-0146-B5A1-44119F9F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E0000-F3D0-8E46-9C33-C377DC6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7496B-1A14-D94E-9143-A4BE60A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8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5854-0AA0-7040-98FB-6DB1AE8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EE4E4-E56D-9649-9F3D-BD82FF4F0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A9F68-9936-BF4F-BD10-EE11EA8B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FB9EE-34BC-124F-A960-D6D14A1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D31DC-D4B1-014C-A053-CEFF4421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4BC4A-D166-5A44-84A2-B974167C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AEE49-0E56-FC49-8910-772F8849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38AA1-E5F5-7744-A455-C270C31B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0089F-5AE4-F746-883D-A0D4DB204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D8BF-13F2-F54C-9488-024A4EF6FFBF}" type="datetimeFigureOut">
              <a:rPr kumimoji="1" lang="ko-Kore-KR" altLang="en-US" smtClean="0"/>
              <a:t>04/25/2020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221C1-FA30-5546-B3A1-CDB4F8C4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D5D3-79F9-FD40-B4A1-CBEBC206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0BA4-CCD7-114D-89E1-15D06FFF22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73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191532" y="1949660"/>
            <a:ext cx="5808939" cy="2958684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3683181" y="231793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3777126" y="3129049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학번을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3777126" y="3653372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비밀번호를 입력하세요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6907289" y="3129781"/>
            <a:ext cx="1537252" cy="934409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</a:t>
            </a:r>
            <a:endParaRPr kumimoji="1" lang="ko-Kore-KR" altLang="en-US" sz="180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C87BA-5641-864F-B2BD-562129179B39}"/>
              </a:ext>
            </a:extLst>
          </p:cNvPr>
          <p:cNvSpPr txBox="1"/>
          <p:nvPr/>
        </p:nvSpPr>
        <p:spPr>
          <a:xfrm>
            <a:off x="3777123" y="4281691"/>
            <a:ext cx="3130165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회원가입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아이디 찾기 </a:t>
            </a:r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|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비밀번호 찾기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213CD-9A7A-4749-B395-DC2AB9A6CF18}"/>
              </a:ext>
            </a:extLst>
          </p:cNvPr>
          <p:cNvSpPr txBox="1"/>
          <p:nvPr/>
        </p:nvSpPr>
        <p:spPr>
          <a:xfrm>
            <a:off x="3899043" y="2723121"/>
            <a:ext cx="83422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ID</a:t>
            </a:r>
            <a:r>
              <a:rPr kumimoji="1" lang="ko-KR" altLang="en-US" sz="1401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저장</a:t>
            </a:r>
            <a:endParaRPr kumimoji="1" lang="en-US" altLang="ko-KR" sz="1401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9F73525-B61E-514C-93FE-1B57E1665232}"/>
              </a:ext>
            </a:extLst>
          </p:cNvPr>
          <p:cNvSpPr/>
          <p:nvPr/>
        </p:nvSpPr>
        <p:spPr>
          <a:xfrm>
            <a:off x="3777123" y="2781999"/>
            <a:ext cx="176818" cy="1753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87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이벤트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행사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주최 기관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신청기간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ㅁㅁㅁ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경진대회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ㅁㅁ연구소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2020.04.01~2020.04.10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en-US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공모전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2020.04.15~2020.05.10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논문대회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ㄴㄴ협회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채용공고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2020.04.20~2020.04.25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9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830697" y="847367"/>
            <a:ext cx="350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 관심 분야 논문 추천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5530" y="1510035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5530" y="1510035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4426" y="1543953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21057" y="1510035"/>
          <a:ext cx="10573196" cy="345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 제목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저자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번역 보기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자연어처리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기반 바이오 텍스트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마이닝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시스템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박경미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황규백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자연어 처리의 현황과 전망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고창수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감성어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사전 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 및 자연어 처리의 활용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안정국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김희웅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875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BERT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이용한 한국어 자동 띄어쓰기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황태욱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1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="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정상근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5524" y="4660171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4427" y="4713121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44648" y="1940691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44648" y="2327525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44648" y="2714359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44648" y="3101193"/>
            <a:ext cx="1441174" cy="278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번역 보기</a:t>
            </a:r>
          </a:p>
        </p:txBody>
      </p:sp>
    </p:spTree>
    <p:extLst>
      <p:ext uri="{BB962C8B-B14F-4D97-AF65-F5344CB8AC3E}">
        <p14:creationId xmlns:p14="http://schemas.microsoft.com/office/powerpoint/2010/main" val="268278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99080C5-348A-5A47-8EC6-3644D727EE1D}"/>
              </a:ext>
            </a:extLst>
          </p:cNvPr>
          <p:cNvSpPr/>
          <p:nvPr/>
        </p:nvSpPr>
        <p:spPr>
          <a:xfrm>
            <a:off x="3988904" y="1211685"/>
            <a:ext cx="4214191" cy="4434629"/>
          </a:xfrm>
          <a:prstGeom prst="roundRect">
            <a:avLst>
              <a:gd name="adj" fmla="val 55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C920E-E4EE-4542-9062-32FD4107E8B1}"/>
              </a:ext>
            </a:extLst>
          </p:cNvPr>
          <p:cNvSpPr txBox="1"/>
          <p:nvPr/>
        </p:nvSpPr>
        <p:spPr>
          <a:xfrm>
            <a:off x="4691268" y="1808297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8E8BDA-A548-6744-AB12-0084A6405B6D}"/>
              </a:ext>
            </a:extLst>
          </p:cNvPr>
          <p:cNvSpPr/>
          <p:nvPr/>
        </p:nvSpPr>
        <p:spPr>
          <a:xfrm>
            <a:off x="4691269" y="241853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2990171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5366FA3-1456-4048-BB1F-3BA3D0AF6297}"/>
              </a:ext>
            </a:extLst>
          </p:cNvPr>
          <p:cNvSpPr/>
          <p:nvPr/>
        </p:nvSpPr>
        <p:spPr>
          <a:xfrm>
            <a:off x="5985127" y="4714910"/>
            <a:ext cx="1537252" cy="456286"/>
          </a:xfrm>
          <a:prstGeom prst="roundRect">
            <a:avLst>
              <a:gd name="adj" fmla="val 8158"/>
            </a:avLst>
          </a:prstGeom>
          <a:solidFill>
            <a:srgbClr val="3499D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80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kumimoji="1" lang="ko-Kore-KR" altLang="en-US" sz="180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691268" y="3563907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E-mail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F8CC46F-9316-1C4B-8DC6-C6592305970A}"/>
              </a:ext>
            </a:extLst>
          </p:cNvPr>
          <p:cNvSpPr/>
          <p:nvPr/>
        </p:nvSpPr>
        <p:spPr>
          <a:xfrm>
            <a:off x="4702408" y="4133650"/>
            <a:ext cx="2809461" cy="41081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80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분야</a:t>
            </a:r>
            <a:endParaRPr kumimoji="1" lang="ko-Kore-KR" altLang="en-US" sz="180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63" y="4226713"/>
            <a:ext cx="201185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CF795-18CF-9C46-A382-8E70138C9A03}"/>
              </a:ext>
            </a:extLst>
          </p:cNvPr>
          <p:cNvSpPr txBox="1"/>
          <p:nvPr/>
        </p:nvSpPr>
        <p:spPr>
          <a:xfrm>
            <a:off x="850519" y="1584425"/>
            <a:ext cx="416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번역할 내용을 입력해주세요</a:t>
            </a:r>
            <a:endParaRPr kumimoji="1" lang="en-US" altLang="ko-KR" sz="2000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19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564167" y="445623"/>
            <a:ext cx="11069033" cy="5917078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852954" y="1005813"/>
            <a:ext cx="5060066" cy="460758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1087782" y="1312004"/>
            <a:ext cx="271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1132762" y="1838424"/>
            <a:ext cx="4555287" cy="352461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1005813"/>
            <a:ext cx="5060066" cy="460758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1312004"/>
            <a:ext cx="271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838424"/>
            <a:ext cx="4555287" cy="352461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10223205" y="5786853"/>
            <a:ext cx="1047769" cy="402395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제출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CF795-18CF-9C46-A382-8E70138C9A03}"/>
              </a:ext>
            </a:extLst>
          </p:cNvPr>
          <p:cNvSpPr txBox="1"/>
          <p:nvPr/>
        </p:nvSpPr>
        <p:spPr>
          <a:xfrm>
            <a:off x="1337163" y="2144616"/>
            <a:ext cx="3756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 논문을 입력해주세요</a:t>
            </a:r>
            <a:endParaRPr kumimoji="1" lang="en-US" altLang="ko-KR" sz="2000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1087781" y="537015"/>
            <a:ext cx="271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기여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764682" y="2144615"/>
            <a:ext cx="3725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 논문을 입력해주세요</a:t>
            </a:r>
            <a:endParaRPr kumimoji="1" lang="en-US" altLang="ko-KR" sz="2000" b="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5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655574" y="1584425"/>
            <a:ext cx="41648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이상 확인</a:t>
            </a:r>
            <a:endParaRPr kumimoji="1" lang="ko-Kore-KR" altLang="en-US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5E5A219-6103-A74E-A649-08B3C4698ABF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366310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601138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Korean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646118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F0A88E6-36E8-D64C-9830-4A1FA4FE0B87}"/>
              </a:ext>
            </a:extLst>
          </p:cNvPr>
          <p:cNvSpPr/>
          <p:nvPr/>
        </p:nvSpPr>
        <p:spPr>
          <a:xfrm>
            <a:off x="6210908" y="445621"/>
            <a:ext cx="5609770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E96E8-ECF4-1F44-B8AF-8224605723AE}"/>
              </a:ext>
            </a:extLst>
          </p:cNvPr>
          <p:cNvSpPr txBox="1"/>
          <p:nvPr/>
        </p:nvSpPr>
        <p:spPr>
          <a:xfrm>
            <a:off x="6445736" y="751813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English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24C19C21-659F-FE46-AAF6-80BB732D19BF}"/>
              </a:ext>
            </a:extLst>
          </p:cNvPr>
          <p:cNvSpPr/>
          <p:nvPr/>
        </p:nvSpPr>
        <p:spPr>
          <a:xfrm>
            <a:off x="6490716" y="1278233"/>
            <a:ext cx="5050154" cy="4238943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45196-ECAE-FE44-971D-643BB6DFBE0D}"/>
              </a:ext>
            </a:extLst>
          </p:cNvPr>
          <p:cNvSpPr txBox="1"/>
          <p:nvPr/>
        </p:nvSpPr>
        <p:spPr>
          <a:xfrm>
            <a:off x="850519" y="1584425"/>
            <a:ext cx="4164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최근 체중 감량을 목적으로 고지방 저탄수화물 다이어트에 대한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관심이 커지고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고지방 저탄수화물 식사요법은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케톤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식사요법으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알려진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근거하고 있다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Ketogenic diet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탄수화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물 섭취를 극도로 제한하는 대신 에너지원으로 지방을 섭취하게 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방법인데 이는 원래 소아 간질 환자의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줄이는 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치료식으</a:t>
            </a:r>
            <a:endParaRPr kumimoji="1"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 개발된 것이다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이는 뇌의 정상적인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glucose 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에너지 대사를 억제하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고 지방을 산화 시킨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ketone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체를 에너지원으로 사용하는 식사 방법</a:t>
            </a:r>
          </a:p>
          <a:p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인데 효과적으로 </a:t>
            </a:r>
            <a:r>
              <a:rPr kumimoji="1" lang="en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seizure</a:t>
            </a:r>
            <a:r>
              <a:rPr kumimoji="1"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줄일 수 있는 것으로 보고하였다</a:t>
            </a:r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D9E9F-C19B-8149-B1F6-EFE8918C79E0}"/>
              </a:ext>
            </a:extLst>
          </p:cNvPr>
          <p:cNvSpPr txBox="1"/>
          <p:nvPr/>
        </p:nvSpPr>
        <p:spPr>
          <a:xfrm>
            <a:off x="6795247" y="1603286"/>
            <a:ext cx="41648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 high-fat, low-carb diets for the purpose of losing weight recently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Interest is growing. 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High fat low carb diet is a ketone diet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based on a ketogenic diet known as. Ketogenic diet is carbonized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Instead of limiting water intake to the extreme, letting fat be consumed as an energy source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This is a treatment that reduces seizure in children with epilepsy.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was developed as.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inhibits the normal metabolism of glucose energy in the brain</a:t>
            </a:r>
          </a:p>
          <a:p>
            <a:r>
              <a:rPr kumimoji="1"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Meal method using high fat oxidized ketone body as an energy source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B4950B-B0DC-D540-A302-0F5793A7764B}"/>
              </a:ext>
            </a:extLst>
          </p:cNvPr>
          <p:cNvSpPr/>
          <p:nvPr/>
        </p:nvSpPr>
        <p:spPr>
          <a:xfrm>
            <a:off x="10379276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수정 제안</a:t>
            </a:r>
            <a:endParaRPr kumimoji="1" lang="ko-Kore-KR" altLang="en-US" sz="16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AC4968C-5883-8743-B4F1-CB044EDD6B1F}"/>
              </a:ext>
            </a:extLst>
          </p:cNvPr>
          <p:cNvSpPr/>
          <p:nvPr/>
        </p:nvSpPr>
        <p:spPr>
          <a:xfrm>
            <a:off x="6618033" y="1687706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58A5871-6622-7547-A482-F7C5ADC2568A}"/>
              </a:ext>
            </a:extLst>
          </p:cNvPr>
          <p:cNvSpPr/>
          <p:nvPr/>
        </p:nvSpPr>
        <p:spPr>
          <a:xfrm>
            <a:off x="6618033" y="232706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05F73EC-C838-774B-B3AB-1D480A1B3688}"/>
              </a:ext>
            </a:extLst>
          </p:cNvPr>
          <p:cNvSpPr/>
          <p:nvPr/>
        </p:nvSpPr>
        <p:spPr>
          <a:xfrm>
            <a:off x="6618033" y="2753043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F9D233A-FFA7-5F4E-B615-F0A272F28C4B}"/>
              </a:ext>
            </a:extLst>
          </p:cNvPr>
          <p:cNvSpPr/>
          <p:nvPr/>
        </p:nvSpPr>
        <p:spPr>
          <a:xfrm>
            <a:off x="6636336" y="3815265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E149F5-D2C7-0641-B236-DA237C2BE5B8}"/>
              </a:ext>
            </a:extLst>
          </p:cNvPr>
          <p:cNvSpPr/>
          <p:nvPr/>
        </p:nvSpPr>
        <p:spPr>
          <a:xfrm>
            <a:off x="6636336" y="4032510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4641C1F-798B-7C44-BB73-897BD9ADE6F8}"/>
              </a:ext>
            </a:extLst>
          </p:cNvPr>
          <p:cNvSpPr/>
          <p:nvPr/>
        </p:nvSpPr>
        <p:spPr>
          <a:xfrm>
            <a:off x="6636336" y="4879881"/>
            <a:ext cx="177214" cy="1818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7362C70-7F0D-104C-BD63-0FF6707CAEDE}"/>
              </a:ext>
            </a:extLst>
          </p:cNvPr>
          <p:cNvSpPr/>
          <p:nvPr/>
        </p:nvSpPr>
        <p:spPr>
          <a:xfrm>
            <a:off x="6850755" y="4865299"/>
            <a:ext cx="4109318" cy="4171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ore-KR" altLang="en-US" sz="1401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7893494A-FD2D-424A-908D-E4543434C066}"/>
              </a:ext>
            </a:extLst>
          </p:cNvPr>
          <p:cNvSpPr/>
          <p:nvPr/>
        </p:nvSpPr>
        <p:spPr>
          <a:xfrm>
            <a:off x="6673541" y="4924806"/>
            <a:ext cx="102803" cy="92019"/>
          </a:xfrm>
          <a:custGeom>
            <a:avLst/>
            <a:gdLst>
              <a:gd name="connsiteX0" fmla="*/ 0 w 102803"/>
              <a:gd name="connsiteY0" fmla="*/ 0 h 92019"/>
              <a:gd name="connsiteX1" fmla="*/ 27054 w 102803"/>
              <a:gd name="connsiteY1" fmla="*/ 91981 h 92019"/>
              <a:gd name="connsiteX2" fmla="*/ 102803 w 102803"/>
              <a:gd name="connsiteY2" fmla="*/ 10821 h 9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03" h="92019">
                <a:moveTo>
                  <a:pt x="0" y="0"/>
                </a:moveTo>
                <a:cubicBezTo>
                  <a:pt x="4960" y="45089"/>
                  <a:pt x="9920" y="90178"/>
                  <a:pt x="27054" y="91981"/>
                </a:cubicBezTo>
                <a:cubicBezTo>
                  <a:pt x="44188" y="93785"/>
                  <a:pt x="75750" y="31562"/>
                  <a:pt x="102803" y="10821"/>
                </a:cubicBezTo>
              </a:path>
            </a:pathLst>
          </a:custGeom>
          <a:noFill/>
          <a:ln>
            <a:solidFill>
              <a:srgbClr val="E84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0C114-4EFD-AD4D-A00F-C7E2DD2EC177}"/>
              </a:ext>
            </a:extLst>
          </p:cNvPr>
          <p:cNvSpPr txBox="1"/>
          <p:nvPr/>
        </p:nvSpPr>
        <p:spPr>
          <a:xfrm>
            <a:off x="6795247" y="4813526"/>
            <a:ext cx="41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It is reported that it can effectively reduce seizure.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1C767CB-23DB-9C48-834B-AA98FE51F7BC}"/>
              </a:ext>
            </a:extLst>
          </p:cNvPr>
          <p:cNvSpPr/>
          <p:nvPr/>
        </p:nvSpPr>
        <p:spPr>
          <a:xfrm>
            <a:off x="8982854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클립보드 복사</a:t>
            </a:r>
            <a:endParaRPr kumimoji="1" lang="ko-Kore-KR" altLang="en-US" sz="14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20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5"/>
            <a:ext cx="10695363" cy="4106726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C2D22CA-D3F4-6049-B8F3-68CF44C556AF}"/>
              </a:ext>
            </a:extLst>
          </p:cNvPr>
          <p:cNvSpPr/>
          <p:nvPr/>
        </p:nvSpPr>
        <p:spPr>
          <a:xfrm>
            <a:off x="4534678" y="5722803"/>
            <a:ext cx="1161594" cy="48394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번역</a:t>
            </a:r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13192" y="445621"/>
            <a:ext cx="11365615" cy="5966757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48317" y="740700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웹페이지</a:t>
            </a:r>
            <a:r>
              <a:rPr kumimoji="1"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번역</a:t>
            </a:r>
            <a:endParaRPr kumimoji="1" lang="en-US" altLang="ko-KR" sz="2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44A3C4-1EBE-3241-B9C1-C2ADF115F8EE}"/>
              </a:ext>
            </a:extLst>
          </p:cNvPr>
          <p:cNvSpPr/>
          <p:nvPr/>
        </p:nvSpPr>
        <p:spPr>
          <a:xfrm>
            <a:off x="748317" y="1366884"/>
            <a:ext cx="10695363" cy="4750415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9B9664-9629-4440-B0C8-5C3627E53BA7}"/>
              </a:ext>
            </a:extLst>
          </p:cNvPr>
          <p:cNvSpPr/>
          <p:nvPr/>
        </p:nvSpPr>
        <p:spPr>
          <a:xfrm>
            <a:off x="2518914" y="698781"/>
            <a:ext cx="5642448" cy="483948"/>
          </a:xfrm>
          <a:prstGeom prst="roundRect">
            <a:avLst>
              <a:gd name="adj" fmla="val 3028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C626D-99D4-2140-B139-EBA31265F9D0}"/>
              </a:ext>
            </a:extLst>
          </p:cNvPr>
          <p:cNvSpPr txBox="1"/>
          <p:nvPr/>
        </p:nvSpPr>
        <p:spPr>
          <a:xfrm>
            <a:off x="2688028" y="786866"/>
            <a:ext cx="1608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영어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한국어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D64CB41-5920-8E4F-A064-C7DF4D25C07F}"/>
              </a:ext>
            </a:extLst>
          </p:cNvPr>
          <p:cNvSpPr/>
          <p:nvPr/>
        </p:nvSpPr>
        <p:spPr>
          <a:xfrm>
            <a:off x="3164741" y="884702"/>
            <a:ext cx="242761" cy="119302"/>
          </a:xfrm>
          <a:prstGeom prst="rightArrow">
            <a:avLst>
              <a:gd name="adj1" fmla="val 50000"/>
              <a:gd name="adj2" fmla="val 73635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402FCA3-1205-D64E-90E7-28CB33383DD8}"/>
              </a:ext>
            </a:extLst>
          </p:cNvPr>
          <p:cNvCxnSpPr>
            <a:cxnSpLocks/>
          </p:cNvCxnSpPr>
          <p:nvPr/>
        </p:nvCxnSpPr>
        <p:spPr>
          <a:xfrm>
            <a:off x="4111093" y="698781"/>
            <a:ext cx="0" cy="48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1B2583-885F-3E49-9AE9-D05830DAE576}"/>
              </a:ext>
            </a:extLst>
          </p:cNvPr>
          <p:cNvSpPr txBox="1"/>
          <p:nvPr/>
        </p:nvSpPr>
        <p:spPr>
          <a:xfrm>
            <a:off x="4139090" y="790671"/>
            <a:ext cx="226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https://</a:t>
            </a:r>
            <a:r>
              <a:rPr kumimoji="1"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github.com</a:t>
            </a:r>
            <a:endParaRPr kumimoji="1"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0D5F0AF-EF97-1C4E-A95B-6676A84D4A05}"/>
              </a:ext>
            </a:extLst>
          </p:cNvPr>
          <p:cNvSpPr/>
          <p:nvPr/>
        </p:nvSpPr>
        <p:spPr>
          <a:xfrm>
            <a:off x="7701088" y="786866"/>
            <a:ext cx="304058" cy="307778"/>
          </a:xfrm>
          <a:prstGeom prst="roundRect">
            <a:avLst>
              <a:gd name="adj" fmla="val 20226"/>
            </a:avLst>
          </a:prstGeom>
          <a:solidFill>
            <a:srgbClr val="3499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3B2D9C22-3391-FB4D-9CC5-0AF82034BE3B}"/>
              </a:ext>
            </a:extLst>
          </p:cNvPr>
          <p:cNvSpPr/>
          <p:nvPr/>
        </p:nvSpPr>
        <p:spPr>
          <a:xfrm>
            <a:off x="7760125" y="884702"/>
            <a:ext cx="185984" cy="135755"/>
          </a:xfrm>
          <a:prstGeom prst="rightArrow">
            <a:avLst>
              <a:gd name="adj1" fmla="val 50000"/>
              <a:gd name="adj2" fmla="val 59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4F415-7790-A04B-A35A-03212AEC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27" y="1477808"/>
            <a:ext cx="9376341" cy="45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2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E12EC24-A406-0343-A242-2E460051B0A6}"/>
              </a:ext>
            </a:extLst>
          </p:cNvPr>
          <p:cNvSpPr/>
          <p:nvPr/>
        </p:nvSpPr>
        <p:spPr>
          <a:xfrm>
            <a:off x="486228" y="490055"/>
            <a:ext cx="11219543" cy="5877889"/>
          </a:xfrm>
          <a:prstGeom prst="roundRect">
            <a:avLst>
              <a:gd name="adj" fmla="val 30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9787" y="820091"/>
            <a:ext cx="300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주제별 게시판</a:t>
            </a:r>
            <a:endParaRPr kumimoji="1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2EDC26-A5EC-C443-A9E1-353F50FE608F}"/>
              </a:ext>
            </a:extLst>
          </p:cNvPr>
          <p:cNvSpPr/>
          <p:nvPr/>
        </p:nvSpPr>
        <p:spPr>
          <a:xfrm>
            <a:off x="11294260" y="1877782"/>
            <a:ext cx="192889" cy="3371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416FD2-09A5-7844-A89E-D5CB15AB6F7A}"/>
              </a:ext>
            </a:extLst>
          </p:cNvPr>
          <p:cNvSpPr/>
          <p:nvPr/>
        </p:nvSpPr>
        <p:spPr>
          <a:xfrm>
            <a:off x="11294260" y="1877782"/>
            <a:ext cx="192889" cy="209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9" name="병합 68">
            <a:extLst>
              <a:ext uri="{FF2B5EF4-FFF2-40B4-BE49-F238E27FC236}">
                <a16:creationId xmlns:a16="http://schemas.microsoft.com/office/drawing/2014/main" id="{4189D5C9-3E4D-0145-A125-DA7C54CC4ECE}"/>
              </a:ext>
            </a:extLst>
          </p:cNvPr>
          <p:cNvSpPr/>
          <p:nvPr/>
        </p:nvSpPr>
        <p:spPr>
          <a:xfrm rot="10800000">
            <a:off x="11323156" y="1911700"/>
            <a:ext cx="134703" cy="13485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48D890C-B46D-2D47-A61A-99EE289D9D87}"/>
              </a:ext>
            </a:extLst>
          </p:cNvPr>
          <p:cNvGraphicFramePr>
            <a:graphicFrameLocks noGrp="1"/>
          </p:cNvGraphicFramePr>
          <p:nvPr/>
        </p:nvGraphicFramePr>
        <p:xfrm>
          <a:off x="719787" y="1877782"/>
          <a:ext cx="10573196" cy="33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60">
                  <a:extLst>
                    <a:ext uri="{9D8B030D-6E8A-4147-A177-3AD203B41FA5}">
                      <a16:colId xmlns:a16="http://schemas.microsoft.com/office/drawing/2014/main" val="3572486638"/>
                    </a:ext>
                  </a:extLst>
                </a:gridCol>
                <a:gridCol w="5575853">
                  <a:extLst>
                    <a:ext uri="{9D8B030D-6E8A-4147-A177-3AD203B41FA5}">
                      <a16:colId xmlns:a16="http://schemas.microsoft.com/office/drawing/2014/main" val="4241760782"/>
                    </a:ext>
                  </a:extLst>
                </a:gridCol>
                <a:gridCol w="2256182">
                  <a:extLst>
                    <a:ext uri="{9D8B030D-6E8A-4147-A177-3AD203B41FA5}">
                      <a16:colId xmlns:a16="http://schemas.microsoft.com/office/drawing/2014/main" val="1334356257"/>
                    </a:ext>
                  </a:extLst>
                </a:gridCol>
                <a:gridCol w="2060801">
                  <a:extLst>
                    <a:ext uri="{9D8B030D-6E8A-4147-A177-3AD203B41FA5}">
                      <a16:colId xmlns:a16="http://schemas.microsoft.com/office/drawing/2014/main" val="2708478360"/>
                    </a:ext>
                  </a:extLst>
                </a:gridCol>
              </a:tblGrid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글제목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작성날짜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8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80905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이번 논문 주제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2020.04.01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135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수행에 대해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57103"/>
                  </a:ext>
                </a:extLst>
              </a:tr>
              <a:tr h="385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논문 동향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2020.04.20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7053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5066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42232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259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9158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890218"/>
                  </a:ext>
                </a:extLst>
              </a:tr>
              <a:tr h="304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0416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1765B6-42DD-1544-905F-B4740BD8CBDE}"/>
              </a:ext>
            </a:extLst>
          </p:cNvPr>
          <p:cNvSpPr/>
          <p:nvPr/>
        </p:nvSpPr>
        <p:spPr>
          <a:xfrm>
            <a:off x="11294254" y="5027918"/>
            <a:ext cx="191625" cy="231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0" name="병합 69">
            <a:extLst>
              <a:ext uri="{FF2B5EF4-FFF2-40B4-BE49-F238E27FC236}">
                <a16:creationId xmlns:a16="http://schemas.microsoft.com/office/drawing/2014/main" id="{F9760229-99D6-2646-835C-E5D50C47CEAC}"/>
              </a:ext>
            </a:extLst>
          </p:cNvPr>
          <p:cNvSpPr/>
          <p:nvPr/>
        </p:nvSpPr>
        <p:spPr>
          <a:xfrm>
            <a:off x="11323157" y="5080868"/>
            <a:ext cx="134702" cy="135133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80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ED055-D183-7841-9D93-D1C3F8738DA3}"/>
              </a:ext>
            </a:extLst>
          </p:cNvPr>
          <p:cNvSpPr txBox="1"/>
          <p:nvPr/>
        </p:nvSpPr>
        <p:spPr>
          <a:xfrm>
            <a:off x="718510" y="1475095"/>
            <a:ext cx="300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___</a:t>
            </a:r>
            <a:r>
              <a:rPr kumimoji="1" lang="ko-KR" altLang="en-US" sz="1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게시판</a:t>
            </a:r>
            <a:endParaRPr kumimoji="1" lang="en-US" altLang="ko-KR" sz="16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9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609</Words>
  <Application>Microsoft Office PowerPoint</Application>
  <PresentationFormat>와이드스크린</PresentationFormat>
  <Paragraphs>176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 Gothic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김종운</dc:creator>
  <cp:lastModifiedBy>Lucas Gram</cp:lastModifiedBy>
  <cp:revision>11</cp:revision>
  <dcterms:created xsi:type="dcterms:W3CDTF">2020-04-18T02:04:44Z</dcterms:created>
  <dcterms:modified xsi:type="dcterms:W3CDTF">2020-04-25T07:19:42Z</dcterms:modified>
</cp:coreProperties>
</file>