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5" r:id="rId4"/>
    <p:sldId id="266" r:id="rId5"/>
    <p:sldId id="267" r:id="rId6"/>
    <p:sldId id="268" r:id="rId7"/>
    <p:sldId id="269" r:id="rId8"/>
    <p:sldId id="270" r:id="rId9"/>
    <p:sldId id="271" r:id="rId10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933"/>
    <p:restoredTop sz="96208"/>
  </p:normalViewPr>
  <p:slideViewPr>
    <p:cSldViewPr snapToGrid="0" snapToObjects="1">
      <p:cViewPr varScale="1">
        <p:scale>
          <a:sx n="68" d="100"/>
          <a:sy n="68" d="100"/>
        </p:scale>
        <p:origin x="772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FBBB8C-5D22-4047-8306-5CC9514448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46C2FA5-A546-544D-B39C-0E42E93C53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5883F7-20A9-A842-9E70-FFDF9F98B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25747-4560-C943-8EF3-F09C9FDE8AFB}" type="datetimeFigureOut">
              <a:rPr kumimoji="1" lang="ko-Kore-KR" altLang="en-US" smtClean="0"/>
              <a:t>04/11/2020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99399D-C11E-AF4A-9419-57F664EFE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EFB5F9-F6DB-114B-8F3A-34DEC8BCB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BA43B-76FC-704B-9B59-FF14FFB43D1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83297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1E321E-9FC9-4E41-B6A3-E84CDCFB0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B546201-B21F-FE44-8EB2-C04BD6C46F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6F6484-2495-6046-9CEC-3D8CE765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25747-4560-C943-8EF3-F09C9FDE8AFB}" type="datetimeFigureOut">
              <a:rPr kumimoji="1" lang="ko-Kore-KR" altLang="en-US" smtClean="0"/>
              <a:t>04/11/2020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43CF3D-CE55-EA48-9571-3BC4D904A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74B0ED-1C15-784C-9C96-94D2A7EDA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BA43B-76FC-704B-9B59-FF14FFB43D1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754960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3ECEB11-A893-E34E-AB89-6AC37D9218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CBCA570-9F9D-CC4D-87BA-C903BCE32E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E207C5-4997-D140-A457-0CA3A6FA7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25747-4560-C943-8EF3-F09C9FDE8AFB}" type="datetimeFigureOut">
              <a:rPr kumimoji="1" lang="ko-Kore-KR" altLang="en-US" smtClean="0"/>
              <a:t>04/11/2020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EF7F79-0EE9-FB44-8DDE-D89B8C62B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A36B5B-DDDC-2B42-AE5C-7C173984D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BA43B-76FC-704B-9B59-FF14FFB43D1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81782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52122D-86FF-C443-9AA5-B1CBB3C96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FAF751-2FC5-7A4E-93FA-EDB839F71C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E14196-5619-0B49-9CFA-F3E16BCC8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25747-4560-C943-8EF3-F09C9FDE8AFB}" type="datetimeFigureOut">
              <a:rPr kumimoji="1" lang="ko-Kore-KR" altLang="en-US" smtClean="0"/>
              <a:t>04/11/2020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DF9D2A-2F60-E34D-BB49-10E0B34D0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3BCD40-1120-2442-98A5-1E9C86995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BA43B-76FC-704B-9B59-FF14FFB43D1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01649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8D2007-CE72-F045-BA1A-9B5B13030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E9DD2B4-AB4C-104E-8DCE-2CA1945B66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216EAE-A826-E343-8DD6-C2365332B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25747-4560-C943-8EF3-F09C9FDE8AFB}" type="datetimeFigureOut">
              <a:rPr kumimoji="1" lang="ko-Kore-KR" altLang="en-US" smtClean="0"/>
              <a:t>04/11/2020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2A3119-0CA3-6E48-8C78-99F0E5991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34F8C1-05F3-C54F-A6C1-A1EC71BA2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BA43B-76FC-704B-9B59-FF14FFB43D1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33210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7AFC58-9C71-B843-9270-2F42C0109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EF0374-4FB3-CA46-8A99-74A74E9D48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F5B5C81-5D64-164C-9701-E1DAE4106E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91A636F-550B-2949-85C3-E2DE8DA9C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25747-4560-C943-8EF3-F09C9FDE8AFB}" type="datetimeFigureOut">
              <a:rPr kumimoji="1" lang="ko-Kore-KR" altLang="en-US" smtClean="0"/>
              <a:t>04/11/2020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C06D152-D2E5-2E44-850B-6C1BAD96C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59F5738-93D8-054D-904A-B0595EE0B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BA43B-76FC-704B-9B59-FF14FFB43D1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53653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477D0F-B12F-564E-8793-1A7529063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DECA05-62B6-E045-87CF-D3D75AD9FE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922F139-0F32-9243-9836-923FF57DB5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F3A0AC5-91E3-B943-BFB9-CD5C8E2FB1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2EEA806-5180-CC49-92CB-64F04D1C2E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4569839-E65A-684A-B72B-E6BBA51E1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25747-4560-C943-8EF3-F09C9FDE8AFB}" type="datetimeFigureOut">
              <a:rPr kumimoji="1" lang="ko-Kore-KR" altLang="en-US" smtClean="0"/>
              <a:t>04/11/2020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ABFD20B-E358-664D-84FC-5C52A45EC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5BF2974-B4F9-0D47-85F0-3F11D8779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BA43B-76FC-704B-9B59-FF14FFB43D1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77095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DF99BF-1A5F-2340-8574-3DC563547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A50CC8E-BDF0-1E41-856C-28AA5C83A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25747-4560-C943-8EF3-F09C9FDE8AFB}" type="datetimeFigureOut">
              <a:rPr kumimoji="1" lang="ko-Kore-KR" altLang="en-US" smtClean="0"/>
              <a:t>04/11/2020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3996802-179B-384E-B60F-EB954D655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AE3DD07-B317-DC4A-A050-662F5DEBA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BA43B-76FC-704B-9B59-FF14FFB43D1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72436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A067C59-54CF-0642-86CD-529B0067F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25747-4560-C943-8EF3-F09C9FDE8AFB}" type="datetimeFigureOut">
              <a:rPr kumimoji="1" lang="ko-Kore-KR" altLang="en-US" smtClean="0"/>
              <a:t>04/11/2020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9B578BA-BC50-6349-B73E-695002A5A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6C17C68-88DD-5B4E-B369-B4CAB8470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BA43B-76FC-704B-9B59-FF14FFB43D1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61389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A1D756-D310-2D44-8346-3E624AD6F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B7EA51-9A6F-4940-9202-8306509D3F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2E69157-8741-424C-B48A-1559BEDB48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D74EA49-C1CA-A447-AC23-8B400050F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25747-4560-C943-8EF3-F09C9FDE8AFB}" type="datetimeFigureOut">
              <a:rPr kumimoji="1" lang="ko-Kore-KR" altLang="en-US" smtClean="0"/>
              <a:t>04/11/2020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6710E37-CCDC-F540-B0E7-FBC53E4DD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993C74F-80B7-A242-97AA-0576D6E08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BA43B-76FC-704B-9B59-FF14FFB43D1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9134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0AECFA-17C4-7C4C-B87D-673A6760B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EB2BB6B-D986-F140-9274-454834086A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2A5B52E-0931-9A4B-9F11-CD62533CAA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1EEC4BD-349B-8448-9CDB-6BE776813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25747-4560-C943-8EF3-F09C9FDE8AFB}" type="datetimeFigureOut">
              <a:rPr kumimoji="1" lang="ko-Kore-KR" altLang="en-US" smtClean="0"/>
              <a:t>04/11/2020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509CA8-A66F-4942-8DB7-CBE16AE4F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0ADBD44-951A-AC44-B8B1-5E73C6D01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BA43B-76FC-704B-9B59-FF14FFB43D1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65770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967220E-3BEA-8F41-84B3-7DE6D4D4D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324CDD2-82F3-FA4A-BF1E-8BCEFECF2C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0A7C71-01E2-994C-89ED-8B6C315CEC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025747-4560-C943-8EF3-F09C9FDE8AFB}" type="datetimeFigureOut">
              <a:rPr kumimoji="1" lang="ko-Kore-KR" altLang="en-US" smtClean="0"/>
              <a:t>04/11/2020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345540-5E35-4C46-AA1F-31677C3DF1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A8B040-2699-EA41-AF1B-C59DDA7372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0BA43B-76FC-704B-9B59-FF14FFB43D1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66038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3B290CA-D309-4E4F-802C-BA6FAD9B5F5E}"/>
              </a:ext>
            </a:extLst>
          </p:cNvPr>
          <p:cNvSpPr txBox="1"/>
          <p:nvPr/>
        </p:nvSpPr>
        <p:spPr>
          <a:xfrm>
            <a:off x="6171943" y="1871719"/>
            <a:ext cx="558518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9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종합설계</a:t>
            </a:r>
            <a:r>
              <a:rPr lang="en-US" altLang="ko-KR" sz="9600" dirty="0" smtClean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1</a:t>
            </a:r>
            <a:endParaRPr lang="ko-KR" altLang="en-US" sz="96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09209C-D385-43B4-ADC4-D872C28C30B1}"/>
              </a:ext>
            </a:extLst>
          </p:cNvPr>
          <p:cNvSpPr txBox="1"/>
          <p:nvPr/>
        </p:nvSpPr>
        <p:spPr>
          <a:xfrm>
            <a:off x="862040" y="5411837"/>
            <a:ext cx="340990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201502039</a:t>
            </a:r>
            <a:r>
              <a:rPr lang="ko-KR" altLang="en-US" sz="25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김종운</a:t>
            </a:r>
            <a:endParaRPr lang="en-US" altLang="ko-KR" sz="25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lang="en-US" altLang="ko-KR" sz="25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201702073 </a:t>
            </a:r>
            <a:r>
              <a:rPr lang="ko-KR" altLang="en-US" sz="25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정지수</a:t>
            </a:r>
            <a:endParaRPr lang="ko-KR" altLang="en-US" sz="25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510F41A4-DE89-4186-9488-B4DCB0FC34C8}"/>
              </a:ext>
            </a:extLst>
          </p:cNvPr>
          <p:cNvGrpSpPr/>
          <p:nvPr/>
        </p:nvGrpSpPr>
        <p:grpSpPr>
          <a:xfrm>
            <a:off x="6969211" y="3355043"/>
            <a:ext cx="4787914" cy="180000"/>
            <a:chOff x="6969211" y="3355043"/>
            <a:chExt cx="4787914" cy="180000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CD4C3A08-1C6F-4197-A0D7-E312B862BA06}"/>
                </a:ext>
              </a:extLst>
            </p:cNvPr>
            <p:cNvCxnSpPr/>
            <p:nvPr/>
          </p:nvCxnSpPr>
          <p:spPr>
            <a:xfrm>
              <a:off x="6969211" y="3429000"/>
              <a:ext cx="478791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63C047CC-DD8C-4A0F-9000-301F1A391B6D}"/>
                </a:ext>
              </a:extLst>
            </p:cNvPr>
            <p:cNvSpPr/>
            <p:nvPr/>
          </p:nvSpPr>
          <p:spPr>
            <a:xfrm>
              <a:off x="9273168" y="3355043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90A90D20-11BA-49C7-BAF0-B303194ECC57}"/>
              </a:ext>
            </a:extLst>
          </p:cNvPr>
          <p:cNvGrpSpPr/>
          <p:nvPr/>
        </p:nvGrpSpPr>
        <p:grpSpPr>
          <a:xfrm>
            <a:off x="202104" y="387366"/>
            <a:ext cx="4026147" cy="6108027"/>
            <a:chOff x="-43697" y="0"/>
            <a:chExt cx="4026147" cy="6108027"/>
          </a:xfrm>
        </p:grpSpPr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EDA9F131-C806-4B87-8F21-8217CEB0F73F}"/>
                </a:ext>
              </a:extLst>
            </p:cNvPr>
            <p:cNvCxnSpPr>
              <a:cxnSpLocks/>
            </p:cNvCxnSpPr>
            <p:nvPr/>
          </p:nvCxnSpPr>
          <p:spPr>
            <a:xfrm>
              <a:off x="506626" y="0"/>
              <a:ext cx="0" cy="6108027"/>
            </a:xfrm>
            <a:prstGeom prst="line">
              <a:avLst/>
            </a:prstGeom>
            <a:ln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3428251C-818C-4F6E-81A8-C73DA45F009F}"/>
                </a:ext>
              </a:extLst>
            </p:cNvPr>
            <p:cNvCxnSpPr>
              <a:cxnSpLocks/>
            </p:cNvCxnSpPr>
            <p:nvPr/>
          </p:nvCxnSpPr>
          <p:spPr>
            <a:xfrm>
              <a:off x="-43697" y="4840801"/>
              <a:ext cx="402614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46C77127-6385-436A-A633-C405DA073EF0}"/>
                </a:ext>
              </a:extLst>
            </p:cNvPr>
            <p:cNvSpPr/>
            <p:nvPr/>
          </p:nvSpPr>
          <p:spPr>
            <a:xfrm>
              <a:off x="436239" y="392791"/>
              <a:ext cx="180000" cy="18000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17" name="이등변 삼각형 16">
              <a:extLst>
                <a:ext uri="{FF2B5EF4-FFF2-40B4-BE49-F238E27FC236}">
                  <a16:creationId xmlns:a16="http://schemas.microsoft.com/office/drawing/2014/main" id="{B04C8EF4-B16C-4181-A886-C661F108D6CC}"/>
                </a:ext>
              </a:extLst>
            </p:cNvPr>
            <p:cNvSpPr/>
            <p:nvPr/>
          </p:nvSpPr>
          <p:spPr>
            <a:xfrm rot="5400000">
              <a:off x="393698" y="4682466"/>
              <a:ext cx="367338" cy="316671"/>
            </a:xfrm>
            <a:prstGeom prst="triangl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baseline="-25000" dirty="0"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71426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3B290CA-D309-4E4F-802C-BA6FAD9B5F5E}"/>
              </a:ext>
            </a:extLst>
          </p:cNvPr>
          <p:cNvSpPr txBox="1"/>
          <p:nvPr/>
        </p:nvSpPr>
        <p:spPr>
          <a:xfrm>
            <a:off x="272837" y="227845"/>
            <a:ext cx="482375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김종운 </a:t>
            </a:r>
            <a:r>
              <a:rPr lang="en-US" altLang="ko-KR" sz="4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–</a:t>
            </a:r>
            <a:r>
              <a:rPr lang="ko-KR" altLang="en-US" sz="4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문제</a:t>
            </a:r>
            <a:r>
              <a:rPr lang="en-US" altLang="ko-KR" sz="4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lang="ko-KR" altLang="en-US" sz="4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4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Map</a:t>
            </a:r>
            <a:endParaRPr lang="ko-KR" altLang="en-US" sz="48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CD4C3A08-1C6F-4197-A0D7-E312B862BA06}"/>
              </a:ext>
            </a:extLst>
          </p:cNvPr>
          <p:cNvCxnSpPr>
            <a:cxnSpLocks/>
          </p:cNvCxnSpPr>
          <p:nvPr/>
        </p:nvCxnSpPr>
        <p:spPr>
          <a:xfrm>
            <a:off x="391948" y="1058842"/>
            <a:ext cx="685908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506CE0B-1712-174E-B8CB-9F5328CF4022}"/>
              </a:ext>
            </a:extLst>
          </p:cNvPr>
          <p:cNvSpPr txBox="1"/>
          <p:nvPr/>
        </p:nvSpPr>
        <p:spPr>
          <a:xfrm>
            <a:off x="1743869" y="1780965"/>
            <a:ext cx="9372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문제</a:t>
            </a:r>
            <a:endParaRPr kumimoji="1" lang="en-US" altLang="ko-Kore-KR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kumimoji="1"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한국어로 작성한 논문을 영문으로 옮기려고 할 때 영어를 잘 하지 못하여도 자연스러운 문장들로 번역하는 서비스를 제공하고 싶다</a:t>
            </a:r>
            <a:r>
              <a:rPr kumimoji="1" lang="en-US" altLang="ko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kumimoji="1"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구체적인 문제 </a:t>
            </a:r>
            <a:r>
              <a:rPr kumimoji="1" lang="en-US" altLang="ko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</a:t>
            </a:r>
            <a:r>
              <a:rPr kumimoji="1"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자연스러운 문체로 한국어 논문을 영어로 번역한다</a:t>
            </a:r>
            <a:r>
              <a:rPr kumimoji="1" lang="en-US" altLang="ko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kumimoji="1" lang="ko-Kore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영어를</a:t>
            </a:r>
            <a:r>
              <a:rPr kumimoji="1"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잘 못하는 사람이 번역을 직접 할 경우 많은 시간 투자가 필요하다</a:t>
            </a:r>
            <a:r>
              <a:rPr kumimoji="1" lang="en-US" altLang="ko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kumimoji="1"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일반적으로 사용하는 번역기 사용시 논문에 쓰이는 문체와 거리가 생길 수 있다</a:t>
            </a:r>
            <a:r>
              <a:rPr kumimoji="1" lang="en-US" altLang="ko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</a:t>
            </a:r>
          </a:p>
          <a:p>
            <a:endParaRPr kumimoji="1" lang="en-US" altLang="ko-KR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311B7A7-E988-9C43-BC57-705FB5824C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3869" y="4534415"/>
            <a:ext cx="8704262" cy="1109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774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3B290CA-D309-4E4F-802C-BA6FAD9B5F5E}"/>
              </a:ext>
            </a:extLst>
          </p:cNvPr>
          <p:cNvSpPr txBox="1"/>
          <p:nvPr/>
        </p:nvSpPr>
        <p:spPr>
          <a:xfrm>
            <a:off x="272837" y="227845"/>
            <a:ext cx="48349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김종운 </a:t>
            </a:r>
            <a:r>
              <a:rPr lang="en-US" altLang="ko-KR" sz="4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–</a:t>
            </a:r>
            <a:r>
              <a:rPr lang="ko-KR" altLang="en-US" sz="4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4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HMW</a:t>
            </a:r>
            <a:r>
              <a:rPr lang="ko-KR" altLang="en-US" sz="4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합병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CD4C3A08-1C6F-4197-A0D7-E312B862BA06}"/>
              </a:ext>
            </a:extLst>
          </p:cNvPr>
          <p:cNvCxnSpPr>
            <a:cxnSpLocks/>
          </p:cNvCxnSpPr>
          <p:nvPr/>
        </p:nvCxnSpPr>
        <p:spPr>
          <a:xfrm>
            <a:off x="391948" y="1058842"/>
            <a:ext cx="685908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506CE0B-1712-174E-B8CB-9F5328CF4022}"/>
              </a:ext>
            </a:extLst>
          </p:cNvPr>
          <p:cNvSpPr txBox="1"/>
          <p:nvPr/>
        </p:nvSpPr>
        <p:spPr>
          <a:xfrm>
            <a:off x="2869163" y="4097269"/>
            <a:ext cx="64536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- </a:t>
            </a:r>
            <a:r>
              <a:rPr kumimoji="1"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어떻게 하면 영어로 작성 시 적절한 단어를 선택할 수 있을까</a:t>
            </a:r>
            <a:r>
              <a:rPr kumimoji="1" lang="en-US" altLang="ko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?</a:t>
            </a:r>
          </a:p>
          <a:p>
            <a:r>
              <a:rPr kumimoji="1" lang="en-US" altLang="ko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- </a:t>
            </a:r>
            <a:r>
              <a:rPr kumimoji="1"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어떻게 하면 문맥을 더 자연스럽게 작성할 수 있을까</a:t>
            </a:r>
            <a:r>
              <a:rPr kumimoji="1" lang="en-US" altLang="ko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?</a:t>
            </a:r>
          </a:p>
          <a:p>
            <a:r>
              <a:rPr kumimoji="1" lang="en-US" altLang="ko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- </a:t>
            </a:r>
            <a:r>
              <a:rPr kumimoji="1"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어떻게 하면 더 빠르게 작성할 수 있을까</a:t>
            </a:r>
            <a:r>
              <a:rPr kumimoji="1" lang="en-US" altLang="ko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?</a:t>
            </a:r>
          </a:p>
          <a:p>
            <a:r>
              <a:rPr kumimoji="1" lang="en-US" altLang="ko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- </a:t>
            </a:r>
            <a:r>
              <a:rPr kumimoji="1"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어떻게 하면 사용자들이 간편하게 서비스를 이용할 수 있을까</a:t>
            </a:r>
            <a:r>
              <a:rPr kumimoji="1" lang="en-US" altLang="ko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?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92E8B1C-12D9-4144-8F94-164C00EE3A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6372" y="1182193"/>
            <a:ext cx="8019256" cy="2791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285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3B290CA-D309-4E4F-802C-BA6FAD9B5F5E}"/>
              </a:ext>
            </a:extLst>
          </p:cNvPr>
          <p:cNvSpPr txBox="1"/>
          <p:nvPr/>
        </p:nvSpPr>
        <p:spPr>
          <a:xfrm>
            <a:off x="272837" y="227845"/>
            <a:ext cx="56973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김종운 </a:t>
            </a:r>
            <a:r>
              <a:rPr lang="en-US" altLang="ko-KR" sz="4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–</a:t>
            </a:r>
            <a:r>
              <a:rPr lang="ko-KR" altLang="en-US" sz="4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ko-KR" altLang="en-US" sz="48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라이트닝</a:t>
            </a:r>
            <a:r>
              <a:rPr lang="ko-KR" altLang="en-US" sz="4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데모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CD4C3A08-1C6F-4197-A0D7-E312B862BA06}"/>
              </a:ext>
            </a:extLst>
          </p:cNvPr>
          <p:cNvCxnSpPr>
            <a:cxnSpLocks/>
          </p:cNvCxnSpPr>
          <p:nvPr/>
        </p:nvCxnSpPr>
        <p:spPr>
          <a:xfrm>
            <a:off x="391948" y="1058842"/>
            <a:ext cx="685908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506CE0B-1712-174E-B8CB-9F5328CF4022}"/>
              </a:ext>
            </a:extLst>
          </p:cNvPr>
          <p:cNvSpPr txBox="1"/>
          <p:nvPr/>
        </p:nvSpPr>
        <p:spPr>
          <a:xfrm>
            <a:off x="272837" y="1289674"/>
            <a:ext cx="6453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- </a:t>
            </a:r>
            <a:r>
              <a:rPr kumimoji="1"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어떻게 하면 사용자들이 간편하게 서비스를 이용할 수 있을까</a:t>
            </a:r>
            <a:r>
              <a:rPr kumimoji="1" lang="en-US" altLang="ko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?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7279E76-CFDA-FF4B-88D3-8802B50A79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948" y="1889837"/>
            <a:ext cx="6859084" cy="430489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353DBED-F003-1144-88E5-E3C945EDAFC2}"/>
              </a:ext>
            </a:extLst>
          </p:cNvPr>
          <p:cNvSpPr txBox="1"/>
          <p:nvPr/>
        </p:nvSpPr>
        <p:spPr>
          <a:xfrm>
            <a:off x="7469746" y="1889837"/>
            <a:ext cx="433030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&lt;-</a:t>
            </a:r>
            <a:r>
              <a:rPr kumimoji="1" lang="ko-KR" altLang="en-US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파파고</a:t>
            </a:r>
            <a:r>
              <a:rPr kumimoji="1"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번역 페이지</a:t>
            </a:r>
            <a:endParaRPr kumimoji="1" lang="en-US" altLang="ko-KR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endParaRPr kumimoji="1" lang="en-US" altLang="ko-KR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kumimoji="1"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이렇게 직관적인 구성으로 웹 서비스를 하면 사용자가 접근하기도 사용하기도 편할 것이라고 생각된다</a:t>
            </a:r>
            <a:r>
              <a:rPr kumimoji="1" lang="en-US" altLang="ko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39171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3B290CA-D309-4E4F-802C-BA6FAD9B5F5E}"/>
              </a:ext>
            </a:extLst>
          </p:cNvPr>
          <p:cNvSpPr txBox="1"/>
          <p:nvPr/>
        </p:nvSpPr>
        <p:spPr>
          <a:xfrm>
            <a:off x="272837" y="227845"/>
            <a:ext cx="56973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김종운 </a:t>
            </a:r>
            <a:r>
              <a:rPr lang="en-US" altLang="ko-KR" sz="4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–</a:t>
            </a:r>
            <a:r>
              <a:rPr lang="ko-KR" altLang="en-US" sz="4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ko-KR" altLang="en-US" sz="48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라이트닝</a:t>
            </a:r>
            <a:r>
              <a:rPr lang="ko-KR" altLang="en-US" sz="4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데모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CD4C3A08-1C6F-4197-A0D7-E312B862BA06}"/>
              </a:ext>
            </a:extLst>
          </p:cNvPr>
          <p:cNvCxnSpPr>
            <a:cxnSpLocks/>
          </p:cNvCxnSpPr>
          <p:nvPr/>
        </p:nvCxnSpPr>
        <p:spPr>
          <a:xfrm>
            <a:off x="391948" y="1058842"/>
            <a:ext cx="685908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506CE0B-1712-174E-B8CB-9F5328CF4022}"/>
              </a:ext>
            </a:extLst>
          </p:cNvPr>
          <p:cNvSpPr txBox="1"/>
          <p:nvPr/>
        </p:nvSpPr>
        <p:spPr>
          <a:xfrm>
            <a:off x="272837" y="1289674"/>
            <a:ext cx="6453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- </a:t>
            </a:r>
            <a:r>
              <a:rPr kumimoji="1"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어떻게 하면 영어로 작성 시 적절한 단어 선택을 할 수 있을까</a:t>
            </a:r>
            <a:r>
              <a:rPr kumimoji="1" lang="en-US" altLang="ko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53DBED-F003-1144-88E5-E3C945EDAFC2}"/>
              </a:ext>
            </a:extLst>
          </p:cNvPr>
          <p:cNvSpPr txBox="1"/>
          <p:nvPr/>
        </p:nvSpPr>
        <p:spPr>
          <a:xfrm>
            <a:off x="7251032" y="2211809"/>
            <a:ext cx="43303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현재 올라온 수많은 논문들을 분석하고 </a:t>
            </a:r>
            <a:r>
              <a:rPr kumimoji="1" lang="ko-KR" altLang="en-US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딥러닝</a:t>
            </a:r>
            <a:r>
              <a:rPr kumimoji="1"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기술과 자연어 처리 기술을 활용하여 데이터를 학습시켜 적절한 단어를 선택한다</a:t>
            </a:r>
            <a:r>
              <a:rPr kumimoji="1" lang="en-US" altLang="ko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C78E883-1CB7-FF47-8906-523B6762D3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879" y="2111390"/>
            <a:ext cx="6645226" cy="3890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590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3B290CA-D309-4E4F-802C-BA6FAD9B5F5E}"/>
              </a:ext>
            </a:extLst>
          </p:cNvPr>
          <p:cNvSpPr txBox="1"/>
          <p:nvPr/>
        </p:nvSpPr>
        <p:spPr>
          <a:xfrm>
            <a:off x="272837" y="227845"/>
            <a:ext cx="465704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김종운 </a:t>
            </a:r>
            <a:r>
              <a:rPr lang="en-US" altLang="ko-KR" sz="4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–</a:t>
            </a:r>
            <a:r>
              <a:rPr lang="ko-KR" altLang="en-US" sz="4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" altLang="ko-Kore-KR" sz="4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Crazy 8’s</a:t>
            </a:r>
            <a:endParaRPr lang="ko-KR" altLang="en-US" sz="48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CD4C3A08-1C6F-4197-A0D7-E312B862BA06}"/>
              </a:ext>
            </a:extLst>
          </p:cNvPr>
          <p:cNvCxnSpPr>
            <a:cxnSpLocks/>
          </p:cNvCxnSpPr>
          <p:nvPr/>
        </p:nvCxnSpPr>
        <p:spPr>
          <a:xfrm>
            <a:off x="391948" y="1058842"/>
            <a:ext cx="685908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B0C757FF-3764-B443-AA91-32351D2DCA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9466" y="1293273"/>
            <a:ext cx="7073068" cy="5336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0607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3B290CA-D309-4E4F-802C-BA6FAD9B5F5E}"/>
              </a:ext>
            </a:extLst>
          </p:cNvPr>
          <p:cNvSpPr txBox="1"/>
          <p:nvPr/>
        </p:nvSpPr>
        <p:spPr>
          <a:xfrm>
            <a:off x="272837" y="227845"/>
            <a:ext cx="671530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ko-KR" altLang="en-US" sz="48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정지수</a:t>
            </a:r>
            <a:r>
              <a:rPr lang="ko-KR" altLang="en-US" sz="4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4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–</a:t>
            </a:r>
            <a:r>
              <a:rPr lang="ko-KR" altLang="en-US" sz="4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문제</a:t>
            </a:r>
            <a:r>
              <a:rPr lang="en-US" altLang="ko-KR" sz="4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lang="ko-KR" altLang="en-US" sz="4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4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Map, HMW</a:t>
            </a:r>
            <a:endParaRPr lang="ko-KR" altLang="en-US" sz="48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CD4C3A08-1C6F-4197-A0D7-E312B862BA06}"/>
              </a:ext>
            </a:extLst>
          </p:cNvPr>
          <p:cNvCxnSpPr>
            <a:cxnSpLocks/>
          </p:cNvCxnSpPr>
          <p:nvPr/>
        </p:nvCxnSpPr>
        <p:spPr>
          <a:xfrm>
            <a:off x="391948" y="1058842"/>
            <a:ext cx="685908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506CE0B-1712-174E-B8CB-9F5328CF4022}"/>
              </a:ext>
            </a:extLst>
          </p:cNvPr>
          <p:cNvSpPr txBox="1"/>
          <p:nvPr/>
        </p:nvSpPr>
        <p:spPr>
          <a:xfrm>
            <a:off x="1743868" y="1414148"/>
            <a:ext cx="9372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문제</a:t>
            </a:r>
            <a:endParaRPr kumimoji="1" lang="en-US" altLang="ko-Kore-KR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285750" indent="-285750" latinLnBrk="1">
              <a:buFont typeface="Arial" panose="020B0604020202020204" pitchFamily="34" charset="0"/>
              <a:buChar char="•"/>
            </a:pPr>
            <a:r>
              <a:rPr lang="ko-KR" altLang="ko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한국어로 작성한 논문을 영문으로 옮기려고 할 때 영어를 잘 하지 못하여도 자연스러운 문장들로 번역하는 데에</a:t>
            </a:r>
            <a:r>
              <a:rPr lang="en-US" altLang="ko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어려움</a:t>
            </a:r>
            <a:r>
              <a:rPr lang="en-US" altLang="ko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</a:t>
            </a:r>
          </a:p>
          <a:p>
            <a:pPr marL="285750" indent="-285750" latinLnBrk="1">
              <a:buFont typeface="Arial" panose="020B0604020202020204" pitchFamily="34" charset="0"/>
              <a:buChar char="•"/>
            </a:pPr>
            <a:r>
              <a:rPr lang="ko-KR" altLang="ko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영어를 잘 못하는 사람이 번역을 직접 할 경우 많은 시간 투자가 필요</a:t>
            </a:r>
            <a:r>
              <a:rPr lang="en-US" altLang="ko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 </a:t>
            </a:r>
          </a:p>
          <a:p>
            <a:pPr marL="285750" indent="-285750" latinLnBrk="1">
              <a:buFont typeface="Arial" panose="020B0604020202020204" pitchFamily="34" charset="0"/>
              <a:buChar char="•"/>
            </a:pPr>
            <a:r>
              <a:rPr lang="ko-KR" altLang="ko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일반적으로 사용하는 번역기 사용시 논문에 쓰이는 문체</a:t>
            </a:r>
            <a:r>
              <a:rPr lang="en-US" altLang="ko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 </a:t>
            </a:r>
            <a:r>
              <a:rPr lang="ko-KR" altLang="ko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단어와 거리가 생길 수 </a:t>
            </a:r>
            <a:r>
              <a:rPr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있음</a:t>
            </a:r>
            <a:endParaRPr lang="ko-KR" altLang="ko-KR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endParaRPr kumimoji="1" lang="en-US" altLang="ko-KR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pic>
        <p:nvPicPr>
          <p:cNvPr id="6" name="그림 5"/>
          <p:cNvPicPr/>
          <p:nvPr/>
        </p:nvPicPr>
        <p:blipFill>
          <a:blip r:embed="rId2"/>
          <a:stretch>
            <a:fillRect/>
          </a:stretch>
        </p:blipFill>
        <p:spPr>
          <a:xfrm>
            <a:off x="536786" y="3168474"/>
            <a:ext cx="5335661" cy="299813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506CE0B-1712-174E-B8CB-9F5328CF4022}"/>
              </a:ext>
            </a:extLst>
          </p:cNvPr>
          <p:cNvSpPr txBox="1"/>
          <p:nvPr/>
        </p:nvSpPr>
        <p:spPr>
          <a:xfrm>
            <a:off x="6183983" y="4451458"/>
            <a:ext cx="575977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HMW </a:t>
            </a:r>
            <a:r>
              <a:rPr kumimoji="1"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병합</a:t>
            </a:r>
            <a:endParaRPr kumimoji="1" lang="en-US" altLang="ko-KR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kumimoji="1" lang="en-US" altLang="ko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- </a:t>
            </a:r>
            <a:r>
              <a:rPr kumimoji="1"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어떻게 하면 영어로 작성 시 적절한 단어를 선택할 수 있을까</a:t>
            </a:r>
            <a:r>
              <a:rPr kumimoji="1" lang="en-US" altLang="ko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?</a:t>
            </a:r>
          </a:p>
          <a:p>
            <a:r>
              <a:rPr kumimoji="1" lang="en-US" altLang="ko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- </a:t>
            </a:r>
            <a:r>
              <a:rPr kumimoji="1"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어떻게 하면 문맥을 더 자연스럽게 작성할 수 있을까</a:t>
            </a:r>
            <a:r>
              <a:rPr kumimoji="1" lang="en-US" altLang="ko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?</a:t>
            </a:r>
          </a:p>
          <a:p>
            <a:r>
              <a:rPr kumimoji="1" lang="en-US" altLang="ko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- </a:t>
            </a:r>
            <a:r>
              <a:rPr kumimoji="1"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어떻게 하면 더 빠르게 작성할 수 있을까</a:t>
            </a:r>
            <a:r>
              <a:rPr kumimoji="1" lang="en-US" altLang="ko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?</a:t>
            </a:r>
          </a:p>
          <a:p>
            <a:r>
              <a:rPr kumimoji="1" lang="en-US" altLang="ko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- </a:t>
            </a:r>
            <a:r>
              <a:rPr kumimoji="1"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어떻게 하면 사용자들이 간편하게 서비스를 이용할 수 있을까</a:t>
            </a:r>
            <a:endParaRPr kumimoji="1" lang="en-US" altLang="ko-KR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35912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3B290CA-D309-4E4F-802C-BA6FAD9B5F5E}"/>
              </a:ext>
            </a:extLst>
          </p:cNvPr>
          <p:cNvSpPr txBox="1"/>
          <p:nvPr/>
        </p:nvSpPr>
        <p:spPr>
          <a:xfrm>
            <a:off x="272837" y="227845"/>
            <a:ext cx="56973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정지수</a:t>
            </a:r>
            <a:r>
              <a:rPr lang="ko-KR" altLang="en-US" sz="4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4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–</a:t>
            </a:r>
            <a:r>
              <a:rPr lang="ko-KR" altLang="en-US" sz="4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ko-KR" altLang="en-US" sz="48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라이트닝</a:t>
            </a:r>
            <a:r>
              <a:rPr lang="ko-KR" altLang="en-US" sz="4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데모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CD4C3A08-1C6F-4197-A0D7-E312B862BA06}"/>
              </a:ext>
            </a:extLst>
          </p:cNvPr>
          <p:cNvCxnSpPr>
            <a:cxnSpLocks/>
          </p:cNvCxnSpPr>
          <p:nvPr/>
        </p:nvCxnSpPr>
        <p:spPr>
          <a:xfrm>
            <a:off x="391948" y="1058842"/>
            <a:ext cx="685908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506CE0B-1712-174E-B8CB-9F5328CF4022}"/>
              </a:ext>
            </a:extLst>
          </p:cNvPr>
          <p:cNvSpPr txBox="1"/>
          <p:nvPr/>
        </p:nvSpPr>
        <p:spPr>
          <a:xfrm>
            <a:off x="272837" y="1289674"/>
            <a:ext cx="6453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- </a:t>
            </a:r>
            <a:r>
              <a:rPr kumimoji="1"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어떻게 하면 더 빠르게 작성할 수 있을까</a:t>
            </a:r>
            <a:r>
              <a:rPr kumimoji="1" lang="en-US" altLang="ko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?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7279E76-CFDA-FF4B-88D3-8802B50A79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2642" y="1899407"/>
            <a:ext cx="3417187" cy="214469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947" y="1899407"/>
            <a:ext cx="5320695" cy="3952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2219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3B290CA-D309-4E4F-802C-BA6FAD9B5F5E}"/>
              </a:ext>
            </a:extLst>
          </p:cNvPr>
          <p:cNvSpPr txBox="1"/>
          <p:nvPr/>
        </p:nvSpPr>
        <p:spPr>
          <a:xfrm>
            <a:off x="272837" y="227845"/>
            <a:ext cx="454162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정지수</a:t>
            </a:r>
            <a:r>
              <a:rPr lang="ko-KR" altLang="en-US" sz="4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4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–</a:t>
            </a:r>
            <a:r>
              <a:rPr lang="ko-KR" altLang="en-US" sz="4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4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Crazy 8s</a:t>
            </a:r>
            <a:endParaRPr lang="ko-KR" altLang="en-US" sz="48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CD4C3A08-1C6F-4197-A0D7-E312B862BA06}"/>
              </a:ext>
            </a:extLst>
          </p:cNvPr>
          <p:cNvCxnSpPr>
            <a:cxnSpLocks/>
          </p:cNvCxnSpPr>
          <p:nvPr/>
        </p:nvCxnSpPr>
        <p:spPr>
          <a:xfrm>
            <a:off x="391948" y="1058842"/>
            <a:ext cx="685908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506CE0B-1712-174E-B8CB-9F5328CF4022}"/>
              </a:ext>
            </a:extLst>
          </p:cNvPr>
          <p:cNvSpPr txBox="1"/>
          <p:nvPr/>
        </p:nvSpPr>
        <p:spPr>
          <a:xfrm>
            <a:off x="4401778" y="1659006"/>
            <a:ext cx="645367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</a:t>
            </a:r>
            <a:r>
              <a:rPr kumimoji="1"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좌측부터 시계방향</a:t>
            </a:r>
            <a:r>
              <a:rPr kumimoji="1" lang="en-US" altLang="ko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)</a:t>
            </a:r>
          </a:p>
          <a:p>
            <a:endParaRPr kumimoji="1" lang="en-US" altLang="ko-KR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342900" indent="-342900">
              <a:buAutoNum type="arabicPeriod"/>
            </a:pPr>
            <a:r>
              <a:rPr kumimoji="1"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메인 번역 </a:t>
            </a:r>
            <a:r>
              <a:rPr kumimoji="1" lang="en-US" altLang="ko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UI</a:t>
            </a:r>
          </a:p>
          <a:p>
            <a:pPr marL="342900" indent="-342900">
              <a:buAutoNum type="arabicPeriod"/>
            </a:pPr>
            <a:r>
              <a:rPr kumimoji="1"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번역 완료 </a:t>
            </a:r>
            <a:r>
              <a:rPr kumimoji="1" lang="en-US" altLang="ko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UI</a:t>
            </a:r>
          </a:p>
          <a:p>
            <a:pPr marL="342900" indent="-342900">
              <a:buAutoNum type="arabicPeriod"/>
            </a:pPr>
            <a:r>
              <a:rPr kumimoji="1"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피드백 작성 </a:t>
            </a:r>
            <a:r>
              <a:rPr kumimoji="1" lang="en-US" altLang="ko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UI</a:t>
            </a:r>
          </a:p>
          <a:p>
            <a:pPr marL="342900" indent="-342900">
              <a:buAutoNum type="arabicPeriod"/>
            </a:pPr>
            <a:r>
              <a:rPr kumimoji="1"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논문 번역 </a:t>
            </a:r>
            <a:r>
              <a:rPr kumimoji="1" lang="en-US" altLang="ko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UI</a:t>
            </a:r>
          </a:p>
          <a:p>
            <a:pPr marL="342900" indent="-342900">
              <a:buAutoNum type="arabicPeriod"/>
            </a:pPr>
            <a:r>
              <a:rPr kumimoji="1"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전공</a:t>
            </a:r>
            <a:r>
              <a:rPr kumimoji="1" lang="en-US" altLang="ko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웹사이트 번역기</a:t>
            </a:r>
            <a:endParaRPr kumimoji="1" lang="en-US" altLang="ko-KR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342900" indent="-342900">
              <a:buAutoNum type="arabicPeriod"/>
            </a:pPr>
            <a:r>
              <a:rPr kumimoji="1"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회원가입 시 관심 주제 등록</a:t>
            </a:r>
            <a:endParaRPr kumimoji="1" lang="en-US" altLang="ko-KR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342900" indent="-342900">
              <a:buAutoNum type="arabicPeriod"/>
            </a:pPr>
            <a:r>
              <a:rPr kumimoji="1"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관심 주제 관련 행사 안내 </a:t>
            </a:r>
            <a:r>
              <a:rPr kumimoji="1" lang="en-US" altLang="ko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UI</a:t>
            </a:r>
          </a:p>
          <a:p>
            <a:pPr marL="342900" indent="-342900">
              <a:buAutoNum type="arabicPeriod"/>
            </a:pPr>
            <a:r>
              <a:rPr kumimoji="1" lang="ko-KR" altLang="en-US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관심주제</a:t>
            </a:r>
            <a:r>
              <a:rPr kumimoji="1"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관련 논문 추천 </a:t>
            </a:r>
            <a:r>
              <a:rPr kumimoji="1" lang="en-US" altLang="ko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UI</a:t>
            </a:r>
          </a:p>
        </p:txBody>
      </p:sp>
      <p:pic>
        <p:nvPicPr>
          <p:cNvPr id="7" name="그림 6"/>
          <p:cNvPicPr/>
          <p:nvPr/>
        </p:nvPicPr>
        <p:blipFill>
          <a:blip r:embed="rId2"/>
          <a:stretch>
            <a:fillRect/>
          </a:stretch>
        </p:blipFill>
        <p:spPr>
          <a:xfrm>
            <a:off x="391948" y="1659006"/>
            <a:ext cx="3631532" cy="5051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788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325</Words>
  <Application>Microsoft Office PowerPoint</Application>
  <PresentationFormat>와이드스크린</PresentationFormat>
  <Paragraphs>46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Apple SD Gothic Neo</vt:lpstr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김종운</dc:creator>
  <cp:lastModifiedBy>Lucas Gram</cp:lastModifiedBy>
  <cp:revision>9</cp:revision>
  <dcterms:created xsi:type="dcterms:W3CDTF">2020-04-11T08:09:19Z</dcterms:created>
  <dcterms:modified xsi:type="dcterms:W3CDTF">2020-04-11T11:23:39Z</dcterms:modified>
</cp:coreProperties>
</file>