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75" r:id="rId3"/>
    <p:sldId id="277" r:id="rId4"/>
    <p:sldId id="256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73" r:id="rId13"/>
    <p:sldId id="274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7E7"/>
    <a:srgbClr val="E84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4"/>
    <p:restoredTop sz="94663"/>
  </p:normalViewPr>
  <p:slideViewPr>
    <p:cSldViewPr snapToGrid="0" snapToObjects="1">
      <p:cViewPr varScale="1">
        <p:scale>
          <a:sx n="87" d="100"/>
          <a:sy n="87" d="100"/>
        </p:scale>
        <p:origin x="22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79969-9F80-5343-B720-0FC8A90D4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FDCBF0-4014-AC45-A3BF-17E2363C9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D39721-5030-2040-9CE2-28F110BF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2020. 4. 18.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A4143-5E4F-994D-AFB7-7600C027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D7714-3BBD-8443-846E-323180DE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207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D89FC-0857-E14B-BCFD-FC4BBB95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9FB0CE-2BB6-CE4E-B5A6-81AFA375C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BAAAB-E4E2-EB40-A0B0-54D7B26B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2020. 4. 18.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A9641-D5B9-9747-A9C4-FA0C52FA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69DD8-3117-954E-A4CA-9BE4B99F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063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AC3614-A8D8-E140-BFC6-D7A216619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511CAA-76DE-3445-BEA5-5BD37D08F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5C706-D1EE-B943-A733-A88AF31C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2020. 4. 18.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2A5D6-FB96-5942-8D85-123B8D0F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CA01F-5704-DD4D-B261-ED7E6069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772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6F622-C183-3A49-81BE-8BE0EDF5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B1483-C3BE-324E-BE5E-4AEBF7CE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DDAB4-7F3D-4349-A2B8-02EC65D3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2020. 4. 18.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68796-C4C9-174E-98FE-422F72FD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BEE70-232A-624B-B9A8-9353082D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136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2E928-9F32-4549-AB8E-2C36F3B4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A378AD-D9E4-5444-BD1A-3D04B594E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B79E5-0544-D14C-8613-69F343E8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2020. 4. 18.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009CB-1F23-DE4F-B053-8EE506FC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A88D8-2B16-6E47-986D-28BD953E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376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7BC1B-12B8-4545-93E6-5D93653C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C5BA5-2A19-3845-A409-988E6C04C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105005-FEED-5B44-99E4-C04CFD731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5E7B6-6711-904F-AC73-7168E09B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2020. 4. 18.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3B89C1-C948-5146-A9A5-9702F38A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335801-3B34-2B46-99C8-8983BA26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752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54723-3EC0-E34A-A117-30D938EC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6D65C-2F6B-EF4B-8961-F50FAB0B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EBDACE-5516-CF45-A778-9C22F7592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F83C0-0988-6A44-B332-D905E7F64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8FACF3-020E-D146-9443-6B53E5F0D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294B1C-C81B-F14A-B683-E9081610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2020. 4. 18.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8C1584-A0D2-7D42-8BF5-E502ADA4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2FE6A7-6076-CC4B-8132-F87CACE3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213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62BDF-5F39-B04D-BF6F-6B9D4198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87E21F-1925-F94C-AF6D-FEFB85E4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2020. 4. 18.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C33B30-55AB-9546-A711-CBCD195A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16858E-0606-0A4E-88C8-5A3E27CE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275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AC0347-0F77-E04D-B2AD-252D96F9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2020. 4. 18.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FD341B-462F-4B45-8D85-BA467984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6D633A-469C-514E-9804-2F032EB9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177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799BF-D3BC-0549-A576-4F511AF2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3DCD-131D-834F-BBB2-3CDB95FF7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4628E-1CB0-7342-967A-312335BF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5C23E3-09E4-0146-B5A1-44119F9F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2020. 4. 18.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E0000-F3D0-8E46-9C33-C377DC6F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F7496B-1A14-D94E-9143-A4BE60A8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382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A5854-0AA0-7040-98FB-6DB1AE82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AEE4E4-E56D-9649-9F3D-BD82FF4F0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A9F68-9936-BF4F-BD10-EE11EA8B7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FFB9EE-34BC-124F-A960-D6D14A18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2020. 4. 18.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D31DC-D4B1-014C-A053-CEFF4421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34BC4A-D166-5A44-84A2-B974167C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131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1AEE49-0E56-FC49-8910-772F8849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438AA1-E5F5-7744-A455-C270C31B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0089F-5AE4-F746-883D-A0D4DB204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D8BF-13F2-F54C-9488-024A4EF6FFBF}" type="datetimeFigureOut">
              <a:rPr kumimoji="1" lang="ko-Kore-KR" altLang="en-US" smtClean="0"/>
              <a:t>2020. 4. 18.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221C1-FA30-5546-B3A1-CDB4F8C4D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5D5D3-79F9-FD40-B4A1-CBEBC206C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732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E80565A-7499-3A48-9D97-B03BA46D1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082" y="-599103"/>
            <a:ext cx="6225835" cy="805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5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DE12EC24-A406-0343-A242-2E460051B0A6}"/>
              </a:ext>
            </a:extLst>
          </p:cNvPr>
          <p:cNvSpPr/>
          <p:nvPr/>
        </p:nvSpPr>
        <p:spPr>
          <a:xfrm>
            <a:off x="413192" y="445621"/>
            <a:ext cx="11365615" cy="5966757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EED055-D183-7841-9D93-D1C3F8738DA3}"/>
              </a:ext>
            </a:extLst>
          </p:cNvPr>
          <p:cNvSpPr txBox="1"/>
          <p:nvPr/>
        </p:nvSpPr>
        <p:spPr>
          <a:xfrm>
            <a:off x="748317" y="740700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웹페이지</a:t>
            </a:r>
            <a:r>
              <a:rPr kumimoji="1"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번역</a:t>
            </a:r>
            <a:endParaRPr kumimoji="1" lang="en-US" altLang="ko-KR" sz="20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544A3C4-1EBE-3241-B9C1-C2ADF115F8EE}"/>
              </a:ext>
            </a:extLst>
          </p:cNvPr>
          <p:cNvSpPr/>
          <p:nvPr/>
        </p:nvSpPr>
        <p:spPr>
          <a:xfrm>
            <a:off x="748317" y="1366884"/>
            <a:ext cx="10695363" cy="4750415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459B9664-9629-4440-B0C8-5C3627E53BA7}"/>
              </a:ext>
            </a:extLst>
          </p:cNvPr>
          <p:cNvSpPr/>
          <p:nvPr/>
        </p:nvSpPr>
        <p:spPr>
          <a:xfrm>
            <a:off x="2518914" y="698781"/>
            <a:ext cx="5642448" cy="483948"/>
          </a:xfrm>
          <a:prstGeom prst="roundRect">
            <a:avLst>
              <a:gd name="adj" fmla="val 3028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8C626D-99D4-2140-B139-EBA31265F9D0}"/>
              </a:ext>
            </a:extLst>
          </p:cNvPr>
          <p:cNvSpPr txBox="1"/>
          <p:nvPr/>
        </p:nvSpPr>
        <p:spPr>
          <a:xfrm>
            <a:off x="2688028" y="786866"/>
            <a:ext cx="1608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영어</a:t>
            </a:r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   </a:t>
            </a:r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 </a:t>
            </a:r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한국어</a:t>
            </a:r>
            <a:endParaRPr kumimoji="1"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3D64CB41-5920-8E4F-A064-C7DF4D25C07F}"/>
              </a:ext>
            </a:extLst>
          </p:cNvPr>
          <p:cNvSpPr/>
          <p:nvPr/>
        </p:nvSpPr>
        <p:spPr>
          <a:xfrm>
            <a:off x="3164741" y="884702"/>
            <a:ext cx="242761" cy="119302"/>
          </a:xfrm>
          <a:prstGeom prst="rightArrow">
            <a:avLst>
              <a:gd name="adj1" fmla="val 50000"/>
              <a:gd name="adj2" fmla="val 73635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402FCA3-1205-D64E-90E7-28CB33383DD8}"/>
              </a:ext>
            </a:extLst>
          </p:cNvPr>
          <p:cNvCxnSpPr>
            <a:cxnSpLocks/>
          </p:cNvCxnSpPr>
          <p:nvPr/>
        </p:nvCxnSpPr>
        <p:spPr>
          <a:xfrm>
            <a:off x="4111093" y="698781"/>
            <a:ext cx="0" cy="483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21B2583-885F-3E49-9AE9-D05830DAE576}"/>
              </a:ext>
            </a:extLst>
          </p:cNvPr>
          <p:cNvSpPr txBox="1"/>
          <p:nvPr/>
        </p:nvSpPr>
        <p:spPr>
          <a:xfrm>
            <a:off x="4139090" y="790671"/>
            <a:ext cx="226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https://</a:t>
            </a:r>
            <a:r>
              <a:rPr kumimoji="1" lang="en-US" altLang="ko-K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github.com</a:t>
            </a:r>
            <a:endParaRPr kumimoji="1"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B0D5F0AF-EF97-1C4E-A95B-6676A84D4A05}"/>
              </a:ext>
            </a:extLst>
          </p:cNvPr>
          <p:cNvSpPr/>
          <p:nvPr/>
        </p:nvSpPr>
        <p:spPr>
          <a:xfrm>
            <a:off x="7701088" y="786866"/>
            <a:ext cx="304058" cy="307778"/>
          </a:xfrm>
          <a:prstGeom prst="roundRect">
            <a:avLst>
              <a:gd name="adj" fmla="val 20226"/>
            </a:avLst>
          </a:prstGeom>
          <a:solidFill>
            <a:srgbClr val="3499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3" name="오른쪽 화살표[R] 32">
            <a:extLst>
              <a:ext uri="{FF2B5EF4-FFF2-40B4-BE49-F238E27FC236}">
                <a16:creationId xmlns:a16="http://schemas.microsoft.com/office/drawing/2014/main" id="{3B2D9C22-3391-FB4D-9CC5-0AF82034BE3B}"/>
              </a:ext>
            </a:extLst>
          </p:cNvPr>
          <p:cNvSpPr/>
          <p:nvPr/>
        </p:nvSpPr>
        <p:spPr>
          <a:xfrm>
            <a:off x="7760125" y="884702"/>
            <a:ext cx="185984" cy="135755"/>
          </a:xfrm>
          <a:prstGeom prst="rightArrow">
            <a:avLst>
              <a:gd name="adj1" fmla="val 50000"/>
              <a:gd name="adj2" fmla="val 59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94F415-7790-A04B-A35A-03212AEC2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27" y="1477808"/>
            <a:ext cx="9376341" cy="452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2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DE12EC24-A406-0343-A242-2E460051B0A6}"/>
              </a:ext>
            </a:extLst>
          </p:cNvPr>
          <p:cNvSpPr/>
          <p:nvPr/>
        </p:nvSpPr>
        <p:spPr>
          <a:xfrm>
            <a:off x="486228" y="490055"/>
            <a:ext cx="11219543" cy="5877889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EED055-D183-7841-9D93-D1C3F8738DA3}"/>
              </a:ext>
            </a:extLst>
          </p:cNvPr>
          <p:cNvSpPr txBox="1"/>
          <p:nvPr/>
        </p:nvSpPr>
        <p:spPr>
          <a:xfrm>
            <a:off x="719787" y="820091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관심 주제별 게시판</a:t>
            </a:r>
            <a:endParaRPr kumimoji="1"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2EDC26-A5EC-C443-A9E1-353F50FE608F}"/>
              </a:ext>
            </a:extLst>
          </p:cNvPr>
          <p:cNvSpPr/>
          <p:nvPr/>
        </p:nvSpPr>
        <p:spPr>
          <a:xfrm>
            <a:off x="11294260" y="1877782"/>
            <a:ext cx="192889" cy="3371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2416FD2-09A5-7844-A89E-D5CB15AB6F7A}"/>
              </a:ext>
            </a:extLst>
          </p:cNvPr>
          <p:cNvSpPr/>
          <p:nvPr/>
        </p:nvSpPr>
        <p:spPr>
          <a:xfrm>
            <a:off x="11294260" y="1877782"/>
            <a:ext cx="192889" cy="209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9" name="병합 68">
            <a:extLst>
              <a:ext uri="{FF2B5EF4-FFF2-40B4-BE49-F238E27FC236}">
                <a16:creationId xmlns:a16="http://schemas.microsoft.com/office/drawing/2014/main" id="{4189D5C9-3E4D-0145-A125-DA7C54CC4ECE}"/>
              </a:ext>
            </a:extLst>
          </p:cNvPr>
          <p:cNvSpPr/>
          <p:nvPr/>
        </p:nvSpPr>
        <p:spPr>
          <a:xfrm rot="10800000">
            <a:off x="11323156" y="1911700"/>
            <a:ext cx="134703" cy="134853"/>
          </a:xfrm>
          <a:prstGeom prst="flowChartMerg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48D890C-B46D-2D47-A61A-99EE289D9D87}"/>
              </a:ext>
            </a:extLst>
          </p:cNvPr>
          <p:cNvGraphicFramePr>
            <a:graphicFrameLocks noGrp="1"/>
          </p:cNvGraphicFramePr>
          <p:nvPr/>
        </p:nvGraphicFramePr>
        <p:xfrm>
          <a:off x="719787" y="1877782"/>
          <a:ext cx="10573196" cy="337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60">
                  <a:extLst>
                    <a:ext uri="{9D8B030D-6E8A-4147-A177-3AD203B41FA5}">
                      <a16:colId xmlns:a16="http://schemas.microsoft.com/office/drawing/2014/main" val="3572486638"/>
                    </a:ext>
                  </a:extLst>
                </a:gridCol>
                <a:gridCol w="5575853">
                  <a:extLst>
                    <a:ext uri="{9D8B030D-6E8A-4147-A177-3AD203B41FA5}">
                      <a16:colId xmlns:a16="http://schemas.microsoft.com/office/drawing/2014/main" val="4241760782"/>
                    </a:ext>
                  </a:extLst>
                </a:gridCol>
                <a:gridCol w="2256182">
                  <a:extLst>
                    <a:ext uri="{9D8B030D-6E8A-4147-A177-3AD203B41FA5}">
                      <a16:colId xmlns:a16="http://schemas.microsoft.com/office/drawing/2014/main" val="1334356257"/>
                    </a:ext>
                  </a:extLst>
                </a:gridCol>
                <a:gridCol w="2060801">
                  <a:extLst>
                    <a:ext uri="{9D8B030D-6E8A-4147-A177-3AD203B41FA5}">
                      <a16:colId xmlns:a16="http://schemas.microsoft.com/office/drawing/2014/main" val="2708478360"/>
                    </a:ext>
                  </a:extLst>
                </a:gridCol>
              </a:tblGrid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글제목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작성날짜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980905"/>
                  </a:ext>
                </a:extLst>
              </a:tr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이번 논문 주제</a:t>
                      </a:r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</a:t>
                      </a:r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2020.04.01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01353"/>
                  </a:ext>
                </a:extLst>
              </a:tr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과제 수행에 대해</a:t>
                      </a:r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</a:t>
                      </a:r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2020.04.10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157103"/>
                  </a:ext>
                </a:extLst>
              </a:tr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최근 논문 동향</a:t>
                      </a:r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</a:t>
                      </a:r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2020.04.20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97053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15066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142232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94259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49158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89021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650416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1765B6-42DD-1544-905F-B4740BD8CBDE}"/>
              </a:ext>
            </a:extLst>
          </p:cNvPr>
          <p:cNvSpPr/>
          <p:nvPr/>
        </p:nvSpPr>
        <p:spPr>
          <a:xfrm>
            <a:off x="11294254" y="5027918"/>
            <a:ext cx="191625" cy="231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0" name="병합 69">
            <a:extLst>
              <a:ext uri="{FF2B5EF4-FFF2-40B4-BE49-F238E27FC236}">
                <a16:creationId xmlns:a16="http://schemas.microsoft.com/office/drawing/2014/main" id="{F9760229-99D6-2646-835C-E5D50C47CEAC}"/>
              </a:ext>
            </a:extLst>
          </p:cNvPr>
          <p:cNvSpPr/>
          <p:nvPr/>
        </p:nvSpPr>
        <p:spPr>
          <a:xfrm>
            <a:off x="11323157" y="5080868"/>
            <a:ext cx="134702" cy="135133"/>
          </a:xfrm>
          <a:prstGeom prst="flowChartMerg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EED055-D183-7841-9D93-D1C3F8738DA3}"/>
              </a:ext>
            </a:extLst>
          </p:cNvPr>
          <p:cNvSpPr txBox="1"/>
          <p:nvPr/>
        </p:nvSpPr>
        <p:spPr>
          <a:xfrm>
            <a:off x="718510" y="1475095"/>
            <a:ext cx="3008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___</a:t>
            </a:r>
            <a:r>
              <a:rPr kumimoji="1" lang="ko-KR" altLang="en-US" sz="16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게시판</a:t>
            </a:r>
            <a:endParaRPr kumimoji="1" lang="en-US" altLang="ko-KR" sz="1600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49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DE12EC24-A406-0343-A242-2E460051B0A6}"/>
              </a:ext>
            </a:extLst>
          </p:cNvPr>
          <p:cNvSpPr/>
          <p:nvPr/>
        </p:nvSpPr>
        <p:spPr>
          <a:xfrm>
            <a:off x="486228" y="490055"/>
            <a:ext cx="11219543" cy="5877889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EED055-D183-7841-9D93-D1C3F8738DA3}"/>
              </a:ext>
            </a:extLst>
          </p:cNvPr>
          <p:cNvSpPr txBox="1"/>
          <p:nvPr/>
        </p:nvSpPr>
        <p:spPr>
          <a:xfrm>
            <a:off x="830697" y="847367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OOO</a:t>
            </a:r>
            <a:r>
              <a:rPr kumimoji="1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님 관심 분야 이벤트</a:t>
            </a:r>
            <a:endParaRPr kumimoji="1"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2EDC26-A5EC-C443-A9E1-353F50FE608F}"/>
              </a:ext>
            </a:extLst>
          </p:cNvPr>
          <p:cNvSpPr/>
          <p:nvPr/>
        </p:nvSpPr>
        <p:spPr>
          <a:xfrm>
            <a:off x="11295530" y="1510035"/>
            <a:ext cx="192889" cy="3371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2416FD2-09A5-7844-A89E-D5CB15AB6F7A}"/>
              </a:ext>
            </a:extLst>
          </p:cNvPr>
          <p:cNvSpPr/>
          <p:nvPr/>
        </p:nvSpPr>
        <p:spPr>
          <a:xfrm>
            <a:off x="11295530" y="1510035"/>
            <a:ext cx="192889" cy="209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9" name="병합 68">
            <a:extLst>
              <a:ext uri="{FF2B5EF4-FFF2-40B4-BE49-F238E27FC236}">
                <a16:creationId xmlns:a16="http://schemas.microsoft.com/office/drawing/2014/main" id="{4189D5C9-3E4D-0145-A125-DA7C54CC4ECE}"/>
              </a:ext>
            </a:extLst>
          </p:cNvPr>
          <p:cNvSpPr/>
          <p:nvPr/>
        </p:nvSpPr>
        <p:spPr>
          <a:xfrm rot="10800000">
            <a:off x="11324426" y="1543953"/>
            <a:ext cx="134703" cy="134853"/>
          </a:xfrm>
          <a:prstGeom prst="flowChartMerg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48D890C-B46D-2D47-A61A-99EE289D9D87}"/>
              </a:ext>
            </a:extLst>
          </p:cNvPr>
          <p:cNvGraphicFramePr>
            <a:graphicFrameLocks noGrp="1"/>
          </p:cNvGraphicFramePr>
          <p:nvPr/>
        </p:nvGraphicFramePr>
        <p:xfrm>
          <a:off x="721057" y="1510035"/>
          <a:ext cx="10573196" cy="337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60">
                  <a:extLst>
                    <a:ext uri="{9D8B030D-6E8A-4147-A177-3AD203B41FA5}">
                      <a16:colId xmlns:a16="http://schemas.microsoft.com/office/drawing/2014/main" val="3572486638"/>
                    </a:ext>
                  </a:extLst>
                </a:gridCol>
                <a:gridCol w="5575853">
                  <a:extLst>
                    <a:ext uri="{9D8B030D-6E8A-4147-A177-3AD203B41FA5}">
                      <a16:colId xmlns:a16="http://schemas.microsoft.com/office/drawing/2014/main" val="4241760782"/>
                    </a:ext>
                  </a:extLst>
                </a:gridCol>
                <a:gridCol w="2256182">
                  <a:extLst>
                    <a:ext uri="{9D8B030D-6E8A-4147-A177-3AD203B41FA5}">
                      <a16:colId xmlns:a16="http://schemas.microsoft.com/office/drawing/2014/main" val="1334356257"/>
                    </a:ext>
                  </a:extLst>
                </a:gridCol>
                <a:gridCol w="2060801">
                  <a:extLst>
                    <a:ext uri="{9D8B030D-6E8A-4147-A177-3AD203B41FA5}">
                      <a16:colId xmlns:a16="http://schemas.microsoft.com/office/drawing/2014/main" val="2708478360"/>
                    </a:ext>
                  </a:extLst>
                </a:gridCol>
              </a:tblGrid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 행사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주최 기관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신청기간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980905"/>
                  </a:ext>
                </a:extLst>
              </a:tr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ㅁㅁㅁ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경진대회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ㅁㅁ연구소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2020.04.01~2020.04.10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01353"/>
                  </a:ext>
                </a:extLst>
              </a:tr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en-US" altLang="en-US" sz="11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공모전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2020.04.15~2020.05.10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157103"/>
                  </a:ext>
                </a:extLst>
              </a:tr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ㄴㄴ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논문대회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ㄴㄴ협회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2020.03.20~2020.04.25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97053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 채용공고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2020.04.20~2020.04.25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15066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142232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94259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49158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89021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650416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1765B6-42DD-1544-905F-B4740BD8CBDE}"/>
              </a:ext>
            </a:extLst>
          </p:cNvPr>
          <p:cNvSpPr/>
          <p:nvPr/>
        </p:nvSpPr>
        <p:spPr>
          <a:xfrm>
            <a:off x="11295524" y="4660171"/>
            <a:ext cx="191625" cy="231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0" name="병합 69">
            <a:extLst>
              <a:ext uri="{FF2B5EF4-FFF2-40B4-BE49-F238E27FC236}">
                <a16:creationId xmlns:a16="http://schemas.microsoft.com/office/drawing/2014/main" id="{F9760229-99D6-2646-835C-E5D50C47CEAC}"/>
              </a:ext>
            </a:extLst>
          </p:cNvPr>
          <p:cNvSpPr/>
          <p:nvPr/>
        </p:nvSpPr>
        <p:spPr>
          <a:xfrm>
            <a:off x="11324427" y="4713121"/>
            <a:ext cx="134702" cy="135133"/>
          </a:xfrm>
          <a:prstGeom prst="flowChartMerg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9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DE12EC24-A406-0343-A242-2E460051B0A6}"/>
              </a:ext>
            </a:extLst>
          </p:cNvPr>
          <p:cNvSpPr/>
          <p:nvPr/>
        </p:nvSpPr>
        <p:spPr>
          <a:xfrm>
            <a:off x="486228" y="490055"/>
            <a:ext cx="11219543" cy="5877889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EED055-D183-7841-9D93-D1C3F8738DA3}"/>
              </a:ext>
            </a:extLst>
          </p:cNvPr>
          <p:cNvSpPr txBox="1"/>
          <p:nvPr/>
        </p:nvSpPr>
        <p:spPr>
          <a:xfrm>
            <a:off x="830697" y="847367"/>
            <a:ext cx="3502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OOO</a:t>
            </a:r>
            <a:r>
              <a:rPr kumimoji="1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님 관심 분야 논문 추천</a:t>
            </a:r>
            <a:endParaRPr kumimoji="1"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2EDC26-A5EC-C443-A9E1-353F50FE608F}"/>
              </a:ext>
            </a:extLst>
          </p:cNvPr>
          <p:cNvSpPr/>
          <p:nvPr/>
        </p:nvSpPr>
        <p:spPr>
          <a:xfrm>
            <a:off x="11295530" y="1510035"/>
            <a:ext cx="192889" cy="3371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2416FD2-09A5-7844-A89E-D5CB15AB6F7A}"/>
              </a:ext>
            </a:extLst>
          </p:cNvPr>
          <p:cNvSpPr/>
          <p:nvPr/>
        </p:nvSpPr>
        <p:spPr>
          <a:xfrm>
            <a:off x="11295530" y="1510035"/>
            <a:ext cx="192889" cy="209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병합 68">
            <a:extLst>
              <a:ext uri="{FF2B5EF4-FFF2-40B4-BE49-F238E27FC236}">
                <a16:creationId xmlns:a16="http://schemas.microsoft.com/office/drawing/2014/main" id="{4189D5C9-3E4D-0145-A125-DA7C54CC4ECE}"/>
              </a:ext>
            </a:extLst>
          </p:cNvPr>
          <p:cNvSpPr/>
          <p:nvPr/>
        </p:nvSpPr>
        <p:spPr>
          <a:xfrm rot="10800000">
            <a:off x="11324426" y="1543953"/>
            <a:ext cx="134703" cy="134853"/>
          </a:xfrm>
          <a:prstGeom prst="flowChartMerg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48D890C-B46D-2D47-A61A-99EE289D9D87}"/>
              </a:ext>
            </a:extLst>
          </p:cNvPr>
          <p:cNvGraphicFramePr>
            <a:graphicFrameLocks noGrp="1"/>
          </p:cNvGraphicFramePr>
          <p:nvPr/>
        </p:nvGraphicFramePr>
        <p:xfrm>
          <a:off x="721057" y="1510035"/>
          <a:ext cx="10573196" cy="345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60">
                  <a:extLst>
                    <a:ext uri="{9D8B030D-6E8A-4147-A177-3AD203B41FA5}">
                      <a16:colId xmlns:a16="http://schemas.microsoft.com/office/drawing/2014/main" val="3572486638"/>
                    </a:ext>
                  </a:extLst>
                </a:gridCol>
                <a:gridCol w="5575853">
                  <a:extLst>
                    <a:ext uri="{9D8B030D-6E8A-4147-A177-3AD203B41FA5}">
                      <a16:colId xmlns:a16="http://schemas.microsoft.com/office/drawing/2014/main" val="4241760782"/>
                    </a:ext>
                  </a:extLst>
                </a:gridCol>
                <a:gridCol w="2256182">
                  <a:extLst>
                    <a:ext uri="{9D8B030D-6E8A-4147-A177-3AD203B41FA5}">
                      <a16:colId xmlns:a16="http://schemas.microsoft.com/office/drawing/2014/main" val="1334356257"/>
                    </a:ext>
                  </a:extLst>
                </a:gridCol>
                <a:gridCol w="2060801">
                  <a:extLst>
                    <a:ext uri="{9D8B030D-6E8A-4147-A177-3AD203B41FA5}">
                      <a16:colId xmlns:a16="http://schemas.microsoft.com/office/drawing/2014/main" val="2708478360"/>
                    </a:ext>
                  </a:extLst>
                </a:gridCol>
              </a:tblGrid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논문 제목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저자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번역 보기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980905"/>
                  </a:ext>
                </a:extLst>
              </a:tr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자연어처리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기반 바이오 텍스트 </a:t>
                      </a: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마이닝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시스템 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박경미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황규백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01353"/>
                  </a:ext>
                </a:extLst>
              </a:tr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자연어 처리의 현황과 전망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고창수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157103"/>
                  </a:ext>
                </a:extLst>
              </a:tr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한글 </a:t>
                      </a: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감성어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사전 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구축 및 자연어 처리의 활용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안정국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김희웅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970538"/>
                  </a:ext>
                </a:extLst>
              </a:tr>
              <a:tr h="3875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BERT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이용한 한국어 자동 띄어쓰기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황태욱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1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정상근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15066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142232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94259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49158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89021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650416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1765B6-42DD-1544-905F-B4740BD8CBDE}"/>
              </a:ext>
            </a:extLst>
          </p:cNvPr>
          <p:cNvSpPr/>
          <p:nvPr/>
        </p:nvSpPr>
        <p:spPr>
          <a:xfrm>
            <a:off x="11295524" y="4660171"/>
            <a:ext cx="191625" cy="231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병합 69">
            <a:extLst>
              <a:ext uri="{FF2B5EF4-FFF2-40B4-BE49-F238E27FC236}">
                <a16:creationId xmlns:a16="http://schemas.microsoft.com/office/drawing/2014/main" id="{F9760229-99D6-2646-835C-E5D50C47CEAC}"/>
              </a:ext>
            </a:extLst>
          </p:cNvPr>
          <p:cNvSpPr/>
          <p:nvPr/>
        </p:nvSpPr>
        <p:spPr>
          <a:xfrm>
            <a:off x="11324427" y="4713121"/>
            <a:ext cx="134702" cy="135133"/>
          </a:xfrm>
          <a:prstGeom prst="flowChartMerg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9544648" y="1940691"/>
            <a:ext cx="1441174" cy="278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번역 보기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544648" y="2327525"/>
            <a:ext cx="1441174" cy="278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번역 보기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544648" y="2714359"/>
            <a:ext cx="1441174" cy="278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번역 보기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544648" y="3101193"/>
            <a:ext cx="1441174" cy="278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번역 보기</a:t>
            </a:r>
          </a:p>
        </p:txBody>
      </p:sp>
    </p:spTree>
    <p:extLst>
      <p:ext uri="{BB962C8B-B14F-4D97-AF65-F5344CB8AC3E}">
        <p14:creationId xmlns:p14="http://schemas.microsoft.com/office/powerpoint/2010/main" val="268278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E2385BD-A880-1048-9B20-197ED056B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535" y="473495"/>
            <a:ext cx="8014929" cy="591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5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A27138-21F2-964E-ADA5-E4CD5F7BA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878" y="-280719"/>
            <a:ext cx="4762243" cy="74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1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299080C5-348A-5A47-8EC6-3644D727EE1D}"/>
              </a:ext>
            </a:extLst>
          </p:cNvPr>
          <p:cNvSpPr/>
          <p:nvPr/>
        </p:nvSpPr>
        <p:spPr>
          <a:xfrm>
            <a:off x="3191532" y="1949660"/>
            <a:ext cx="5808939" cy="2958684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C920E-E4EE-4542-9062-32FD4107E8B1}"/>
              </a:ext>
            </a:extLst>
          </p:cNvPr>
          <p:cNvSpPr txBox="1"/>
          <p:nvPr/>
        </p:nvSpPr>
        <p:spPr>
          <a:xfrm>
            <a:off x="3683181" y="2317930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로그인</a:t>
            </a:r>
            <a:endParaRPr kumimoji="1" lang="en-US" altLang="ko-KR" sz="20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48E8BDA-A548-6744-AB12-0084A6405B6D}"/>
              </a:ext>
            </a:extLst>
          </p:cNvPr>
          <p:cNvSpPr/>
          <p:nvPr/>
        </p:nvSpPr>
        <p:spPr>
          <a:xfrm>
            <a:off x="3777126" y="3129049"/>
            <a:ext cx="2809461" cy="41081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801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학번을 입력하세요</a:t>
            </a:r>
            <a:endParaRPr kumimoji="1" lang="ko-Kore-KR" altLang="en-US" sz="180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F8CC46F-9316-1C4B-8DC6-C6592305970A}"/>
              </a:ext>
            </a:extLst>
          </p:cNvPr>
          <p:cNvSpPr/>
          <p:nvPr/>
        </p:nvSpPr>
        <p:spPr>
          <a:xfrm>
            <a:off x="3777126" y="3653372"/>
            <a:ext cx="2809461" cy="41081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801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비밀번호를 입력하세요</a:t>
            </a:r>
            <a:endParaRPr kumimoji="1" lang="ko-Kore-KR" altLang="en-US" sz="180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5366FA3-1456-4048-BB1F-3BA3D0AF6297}"/>
              </a:ext>
            </a:extLst>
          </p:cNvPr>
          <p:cNvSpPr/>
          <p:nvPr/>
        </p:nvSpPr>
        <p:spPr>
          <a:xfrm>
            <a:off x="6907289" y="3129781"/>
            <a:ext cx="1537252" cy="934409"/>
          </a:xfrm>
          <a:prstGeom prst="roundRect">
            <a:avLst>
              <a:gd name="adj" fmla="val 8158"/>
            </a:avLst>
          </a:prstGeom>
          <a:solidFill>
            <a:srgbClr val="3499D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80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로그인</a:t>
            </a:r>
            <a:endParaRPr kumimoji="1" lang="ko-Kore-KR" altLang="en-US" sz="180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C87BA-5641-864F-B2BD-562129179B39}"/>
              </a:ext>
            </a:extLst>
          </p:cNvPr>
          <p:cNvSpPr txBox="1"/>
          <p:nvPr/>
        </p:nvSpPr>
        <p:spPr>
          <a:xfrm>
            <a:off x="3777123" y="4281691"/>
            <a:ext cx="3130165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1" b="1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회원가입 </a:t>
            </a:r>
            <a:r>
              <a:rPr kumimoji="1" lang="en-US" altLang="ko-KR" sz="1401" b="1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|</a:t>
            </a:r>
            <a:r>
              <a:rPr kumimoji="1" lang="ko-KR" altLang="en-US" sz="1401" b="1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아이디 찾기 </a:t>
            </a:r>
            <a:r>
              <a:rPr kumimoji="1" lang="en-US" altLang="ko-KR" sz="1401" b="1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|</a:t>
            </a:r>
            <a:r>
              <a:rPr kumimoji="1" lang="ko-KR" altLang="en-US" sz="1401" b="1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비밀번호 찾기</a:t>
            </a:r>
            <a:endParaRPr kumimoji="1" lang="en-US" altLang="ko-KR" sz="1401" b="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213CD-9A7A-4749-B395-DC2AB9A6CF18}"/>
              </a:ext>
            </a:extLst>
          </p:cNvPr>
          <p:cNvSpPr txBox="1"/>
          <p:nvPr/>
        </p:nvSpPr>
        <p:spPr>
          <a:xfrm>
            <a:off x="3899043" y="2723121"/>
            <a:ext cx="83422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1" b="1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ID</a:t>
            </a:r>
            <a:r>
              <a:rPr kumimoji="1" lang="ko-KR" altLang="en-US" sz="1401" b="1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저장</a:t>
            </a:r>
            <a:endParaRPr kumimoji="1" lang="en-US" altLang="ko-KR" sz="1401" b="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9F73525-B61E-514C-93FE-1B57E1665232}"/>
              </a:ext>
            </a:extLst>
          </p:cNvPr>
          <p:cNvSpPr/>
          <p:nvPr/>
        </p:nvSpPr>
        <p:spPr>
          <a:xfrm>
            <a:off x="3777123" y="2781999"/>
            <a:ext cx="176818" cy="17536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87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299080C5-348A-5A47-8EC6-3644D727EE1D}"/>
              </a:ext>
            </a:extLst>
          </p:cNvPr>
          <p:cNvSpPr/>
          <p:nvPr/>
        </p:nvSpPr>
        <p:spPr>
          <a:xfrm>
            <a:off x="3988904" y="1211685"/>
            <a:ext cx="4214191" cy="4434629"/>
          </a:xfrm>
          <a:prstGeom prst="roundRect">
            <a:avLst>
              <a:gd name="adj" fmla="val 55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C920E-E4EE-4542-9062-32FD4107E8B1}"/>
              </a:ext>
            </a:extLst>
          </p:cNvPr>
          <p:cNvSpPr txBox="1"/>
          <p:nvPr/>
        </p:nvSpPr>
        <p:spPr>
          <a:xfrm>
            <a:off x="4691268" y="1808297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kumimoji="1"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48E8BDA-A548-6744-AB12-0084A6405B6D}"/>
              </a:ext>
            </a:extLst>
          </p:cNvPr>
          <p:cNvSpPr/>
          <p:nvPr/>
        </p:nvSpPr>
        <p:spPr>
          <a:xfrm>
            <a:off x="4691269" y="2418530"/>
            <a:ext cx="2809461" cy="41081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80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endParaRPr kumimoji="1" lang="ko-Kore-KR" altLang="en-US" sz="180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F8CC46F-9316-1C4B-8DC6-C6592305970A}"/>
              </a:ext>
            </a:extLst>
          </p:cNvPr>
          <p:cNvSpPr/>
          <p:nvPr/>
        </p:nvSpPr>
        <p:spPr>
          <a:xfrm>
            <a:off x="4702408" y="2990171"/>
            <a:ext cx="2809461" cy="41081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80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</a:t>
            </a:r>
            <a:endParaRPr kumimoji="1" lang="ko-Kore-KR" altLang="en-US" sz="180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5366FA3-1456-4048-BB1F-3BA3D0AF6297}"/>
              </a:ext>
            </a:extLst>
          </p:cNvPr>
          <p:cNvSpPr/>
          <p:nvPr/>
        </p:nvSpPr>
        <p:spPr>
          <a:xfrm>
            <a:off x="5985127" y="4714910"/>
            <a:ext cx="1537252" cy="456286"/>
          </a:xfrm>
          <a:prstGeom prst="roundRect">
            <a:avLst>
              <a:gd name="adj" fmla="val 8158"/>
            </a:avLst>
          </a:prstGeom>
          <a:solidFill>
            <a:srgbClr val="3499D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80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kumimoji="1" lang="ko-Kore-KR" altLang="en-US" sz="180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5F8CC46F-9316-1C4B-8DC6-C6592305970A}"/>
              </a:ext>
            </a:extLst>
          </p:cNvPr>
          <p:cNvSpPr/>
          <p:nvPr/>
        </p:nvSpPr>
        <p:spPr>
          <a:xfrm>
            <a:off x="4691268" y="3563907"/>
            <a:ext cx="2809461" cy="41081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80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E-mail</a:t>
            </a:r>
            <a:endParaRPr kumimoji="1" lang="ko-Kore-KR" altLang="en-US" sz="180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5F8CC46F-9316-1C4B-8DC6-C6592305970A}"/>
              </a:ext>
            </a:extLst>
          </p:cNvPr>
          <p:cNvSpPr/>
          <p:nvPr/>
        </p:nvSpPr>
        <p:spPr>
          <a:xfrm>
            <a:off x="4702408" y="4133650"/>
            <a:ext cx="2809461" cy="41081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80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관심 분야</a:t>
            </a:r>
            <a:endParaRPr kumimoji="1" lang="ko-Kore-KR" altLang="en-US" sz="180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863" y="4226713"/>
            <a:ext cx="201185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4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DE12EC24-A406-0343-A242-2E460051B0A6}"/>
              </a:ext>
            </a:extLst>
          </p:cNvPr>
          <p:cNvSpPr/>
          <p:nvPr/>
        </p:nvSpPr>
        <p:spPr>
          <a:xfrm>
            <a:off x="366310" y="445621"/>
            <a:ext cx="5609770" cy="5966757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EED055-D183-7841-9D93-D1C3F8738DA3}"/>
              </a:ext>
            </a:extLst>
          </p:cNvPr>
          <p:cNvSpPr txBox="1"/>
          <p:nvPr/>
        </p:nvSpPr>
        <p:spPr>
          <a:xfrm>
            <a:off x="601138" y="751813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Korean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544A3C4-1EBE-3241-B9C1-C2ADF115F8EE}"/>
              </a:ext>
            </a:extLst>
          </p:cNvPr>
          <p:cNvSpPr/>
          <p:nvPr/>
        </p:nvSpPr>
        <p:spPr>
          <a:xfrm>
            <a:off x="646118" y="1278233"/>
            <a:ext cx="5050154" cy="4238943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F0A88E6-36E8-D64C-9830-4A1FA4FE0B87}"/>
              </a:ext>
            </a:extLst>
          </p:cNvPr>
          <p:cNvSpPr/>
          <p:nvPr/>
        </p:nvSpPr>
        <p:spPr>
          <a:xfrm>
            <a:off x="6210908" y="445621"/>
            <a:ext cx="5609770" cy="5966757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E96E8-ECF4-1F44-B8AF-8224605723AE}"/>
              </a:ext>
            </a:extLst>
          </p:cNvPr>
          <p:cNvSpPr txBox="1"/>
          <p:nvPr/>
        </p:nvSpPr>
        <p:spPr>
          <a:xfrm>
            <a:off x="6445736" y="751813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English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24C19C21-659F-FE46-AAF6-80BB732D19BF}"/>
              </a:ext>
            </a:extLst>
          </p:cNvPr>
          <p:cNvSpPr/>
          <p:nvPr/>
        </p:nvSpPr>
        <p:spPr>
          <a:xfrm>
            <a:off x="6490716" y="1278233"/>
            <a:ext cx="5050154" cy="4238943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C2D22CA-D3F4-6049-B8F3-68CF44C556AF}"/>
              </a:ext>
            </a:extLst>
          </p:cNvPr>
          <p:cNvSpPr/>
          <p:nvPr/>
        </p:nvSpPr>
        <p:spPr>
          <a:xfrm>
            <a:off x="4534678" y="5722803"/>
            <a:ext cx="1161594" cy="483948"/>
          </a:xfrm>
          <a:prstGeom prst="roundRect">
            <a:avLst>
              <a:gd name="adj" fmla="val 20226"/>
            </a:avLst>
          </a:prstGeom>
          <a:solidFill>
            <a:srgbClr val="3499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번역</a:t>
            </a:r>
            <a:endParaRPr kumimoji="1" lang="ko-Kore-KR" altLang="en-US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3CF795-18CF-9C46-A382-8E70138C9A03}"/>
              </a:ext>
            </a:extLst>
          </p:cNvPr>
          <p:cNvSpPr txBox="1"/>
          <p:nvPr/>
        </p:nvSpPr>
        <p:spPr>
          <a:xfrm>
            <a:off x="850519" y="1584425"/>
            <a:ext cx="416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번역할 내용을 입력해주세요</a:t>
            </a:r>
            <a:endParaRPr kumimoji="1" lang="en-US" altLang="ko-KR" sz="2000" b="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57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DE12EC24-A406-0343-A242-2E460051B0A6}"/>
              </a:ext>
            </a:extLst>
          </p:cNvPr>
          <p:cNvSpPr/>
          <p:nvPr/>
        </p:nvSpPr>
        <p:spPr>
          <a:xfrm>
            <a:off x="366310" y="445621"/>
            <a:ext cx="5609770" cy="5966757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EED055-D183-7841-9D93-D1C3F8738DA3}"/>
              </a:ext>
            </a:extLst>
          </p:cNvPr>
          <p:cNvSpPr txBox="1"/>
          <p:nvPr/>
        </p:nvSpPr>
        <p:spPr>
          <a:xfrm>
            <a:off x="601138" y="751813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Korean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544A3C4-1EBE-3241-B9C1-C2ADF115F8EE}"/>
              </a:ext>
            </a:extLst>
          </p:cNvPr>
          <p:cNvSpPr/>
          <p:nvPr/>
        </p:nvSpPr>
        <p:spPr>
          <a:xfrm>
            <a:off x="646118" y="1278233"/>
            <a:ext cx="5050154" cy="4238943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F0A88E6-36E8-D64C-9830-4A1FA4FE0B87}"/>
              </a:ext>
            </a:extLst>
          </p:cNvPr>
          <p:cNvSpPr/>
          <p:nvPr/>
        </p:nvSpPr>
        <p:spPr>
          <a:xfrm>
            <a:off x="6210908" y="445621"/>
            <a:ext cx="5609770" cy="5966757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E96E8-ECF4-1F44-B8AF-8224605723AE}"/>
              </a:ext>
            </a:extLst>
          </p:cNvPr>
          <p:cNvSpPr txBox="1"/>
          <p:nvPr/>
        </p:nvSpPr>
        <p:spPr>
          <a:xfrm>
            <a:off x="6445736" y="751813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English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24C19C21-659F-FE46-AAF6-80BB732D19BF}"/>
              </a:ext>
            </a:extLst>
          </p:cNvPr>
          <p:cNvSpPr/>
          <p:nvPr/>
        </p:nvSpPr>
        <p:spPr>
          <a:xfrm>
            <a:off x="6490716" y="1278233"/>
            <a:ext cx="5050154" cy="4238943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C2D22CA-D3F4-6049-B8F3-68CF44C556AF}"/>
              </a:ext>
            </a:extLst>
          </p:cNvPr>
          <p:cNvSpPr/>
          <p:nvPr/>
        </p:nvSpPr>
        <p:spPr>
          <a:xfrm>
            <a:off x="4534678" y="5722803"/>
            <a:ext cx="1161594" cy="483948"/>
          </a:xfrm>
          <a:prstGeom prst="roundRect">
            <a:avLst>
              <a:gd name="adj" fmla="val 20226"/>
            </a:avLst>
          </a:prstGeom>
          <a:solidFill>
            <a:srgbClr val="3499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번역</a:t>
            </a:r>
            <a:endParaRPr kumimoji="1" lang="ko-Kore-KR" altLang="en-US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045196-ECAE-FE44-971D-643BB6DFBE0D}"/>
              </a:ext>
            </a:extLst>
          </p:cNvPr>
          <p:cNvSpPr txBox="1"/>
          <p:nvPr/>
        </p:nvSpPr>
        <p:spPr>
          <a:xfrm>
            <a:off x="850519" y="1584425"/>
            <a:ext cx="41648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최근 체중 감량을 목적으로 고지방 저탄수화물 다이어트에 대한</a:t>
            </a: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관심이 커지고 있다</a:t>
            </a:r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고지방 저탄수화물 식사요법은 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케톤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식사요법으</a:t>
            </a:r>
            <a:endParaRPr kumimoji="1"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로 알려진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ketogenic diet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에 근거하고 있다</a:t>
            </a:r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Ketogenic diet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는 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탄수화</a:t>
            </a:r>
            <a:endParaRPr kumimoji="1"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물 섭취를 극도로 제한하는 대신 에너지원으로 지방을 섭취하게 하</a:t>
            </a: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는 방법인데 이는 원래 소아 간질 환자의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seizure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줄이는 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치료식으</a:t>
            </a:r>
            <a:endParaRPr kumimoji="1"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로 개발된 것이다</a:t>
            </a:r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이는 뇌의 정상적인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glucose 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에너지 대사를 억제하</a:t>
            </a: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고 지방을 산화 시킨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ketone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체를 에너지원으로 사용하는 식사 방법</a:t>
            </a: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인데 효과적으로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seizure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줄일 수 있는 것으로 보고하였다</a:t>
            </a:r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D9E9F-C19B-8149-B1F6-EFE8918C79E0}"/>
              </a:ext>
            </a:extLst>
          </p:cNvPr>
          <p:cNvSpPr txBox="1"/>
          <p:nvPr/>
        </p:nvSpPr>
        <p:spPr>
          <a:xfrm>
            <a:off x="6655574" y="1584425"/>
            <a:ext cx="416482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For high-fat, low-carb diets for the purpose of losing weight recently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Interest is growing. High fat low carb diet is a ketone diet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It is based on a ketogenic diet known as. Ketogenic diet is carbonized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Instead of limiting water intake to the extreme, letting fat be consumed as an energy source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This is a treatment that reduces seizure in children with epilepsy.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It was developed as.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It inhibits the normal metabolism of glucose energy in the brain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Meal method using high fat oxidized ketone body as an energy source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It is reported that it can effectively reduce seizure.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7B4950B-B0DC-D540-A302-0F5793A7764B}"/>
              </a:ext>
            </a:extLst>
          </p:cNvPr>
          <p:cNvSpPr/>
          <p:nvPr/>
        </p:nvSpPr>
        <p:spPr>
          <a:xfrm>
            <a:off x="10379276" y="5722803"/>
            <a:ext cx="1161594" cy="483948"/>
          </a:xfrm>
          <a:prstGeom prst="roundRect">
            <a:avLst>
              <a:gd name="adj" fmla="val 20226"/>
            </a:avLst>
          </a:prstGeom>
          <a:solidFill>
            <a:srgbClr val="3499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이상 확인</a:t>
            </a:r>
            <a:endParaRPr kumimoji="1" lang="ko-Kore-KR" altLang="en-US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5E5A219-6103-A74E-A649-08B3C4698ABF}"/>
              </a:ext>
            </a:extLst>
          </p:cNvPr>
          <p:cNvSpPr/>
          <p:nvPr/>
        </p:nvSpPr>
        <p:spPr>
          <a:xfrm>
            <a:off x="8982854" y="5722803"/>
            <a:ext cx="1161594" cy="483948"/>
          </a:xfrm>
          <a:prstGeom prst="roundRect">
            <a:avLst>
              <a:gd name="adj" fmla="val 20226"/>
            </a:avLst>
          </a:prstGeom>
          <a:solidFill>
            <a:srgbClr val="3499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클립보드 복사</a:t>
            </a:r>
            <a:endParaRPr kumimoji="1" lang="ko-Kore-KR" altLang="en-US" sz="1400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9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DE12EC24-A406-0343-A242-2E460051B0A6}"/>
              </a:ext>
            </a:extLst>
          </p:cNvPr>
          <p:cNvSpPr/>
          <p:nvPr/>
        </p:nvSpPr>
        <p:spPr>
          <a:xfrm>
            <a:off x="366310" y="445621"/>
            <a:ext cx="5609770" cy="5966757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EED055-D183-7841-9D93-D1C3F8738DA3}"/>
              </a:ext>
            </a:extLst>
          </p:cNvPr>
          <p:cNvSpPr txBox="1"/>
          <p:nvPr/>
        </p:nvSpPr>
        <p:spPr>
          <a:xfrm>
            <a:off x="601138" y="751813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Korean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544A3C4-1EBE-3241-B9C1-C2ADF115F8EE}"/>
              </a:ext>
            </a:extLst>
          </p:cNvPr>
          <p:cNvSpPr/>
          <p:nvPr/>
        </p:nvSpPr>
        <p:spPr>
          <a:xfrm>
            <a:off x="646118" y="1278233"/>
            <a:ext cx="5050154" cy="4238943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F0A88E6-36E8-D64C-9830-4A1FA4FE0B87}"/>
              </a:ext>
            </a:extLst>
          </p:cNvPr>
          <p:cNvSpPr/>
          <p:nvPr/>
        </p:nvSpPr>
        <p:spPr>
          <a:xfrm>
            <a:off x="6210908" y="445621"/>
            <a:ext cx="5609770" cy="5966757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E96E8-ECF4-1F44-B8AF-8224605723AE}"/>
              </a:ext>
            </a:extLst>
          </p:cNvPr>
          <p:cNvSpPr txBox="1"/>
          <p:nvPr/>
        </p:nvSpPr>
        <p:spPr>
          <a:xfrm>
            <a:off x="6445736" y="751813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English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24C19C21-659F-FE46-AAF6-80BB732D19BF}"/>
              </a:ext>
            </a:extLst>
          </p:cNvPr>
          <p:cNvSpPr/>
          <p:nvPr/>
        </p:nvSpPr>
        <p:spPr>
          <a:xfrm>
            <a:off x="6490716" y="1278233"/>
            <a:ext cx="5050154" cy="4238943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C2D22CA-D3F4-6049-B8F3-68CF44C556AF}"/>
              </a:ext>
            </a:extLst>
          </p:cNvPr>
          <p:cNvSpPr/>
          <p:nvPr/>
        </p:nvSpPr>
        <p:spPr>
          <a:xfrm>
            <a:off x="4534678" y="5722803"/>
            <a:ext cx="1161594" cy="483948"/>
          </a:xfrm>
          <a:prstGeom prst="roundRect">
            <a:avLst>
              <a:gd name="adj" fmla="val 20226"/>
            </a:avLst>
          </a:prstGeom>
          <a:solidFill>
            <a:srgbClr val="3499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번역</a:t>
            </a:r>
            <a:endParaRPr kumimoji="1" lang="ko-Kore-KR" altLang="en-US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045196-ECAE-FE44-971D-643BB6DFBE0D}"/>
              </a:ext>
            </a:extLst>
          </p:cNvPr>
          <p:cNvSpPr txBox="1"/>
          <p:nvPr/>
        </p:nvSpPr>
        <p:spPr>
          <a:xfrm>
            <a:off x="850519" y="1584425"/>
            <a:ext cx="41648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최근 체중 감량을 목적으로 고지방 저탄수화물 다이어트에 대한</a:t>
            </a: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관심이 커지고 있다</a:t>
            </a:r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고지방 저탄수화물 식사요법은 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케톤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식사요법으</a:t>
            </a:r>
            <a:endParaRPr kumimoji="1"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로 알려진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ketogenic diet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에 근거하고 있다</a:t>
            </a:r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Ketogenic diet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는 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탄수화</a:t>
            </a:r>
            <a:endParaRPr kumimoji="1"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물 섭취를 극도로 제한하는 대신 에너지원으로 지방을 섭취하게 하</a:t>
            </a: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는 방법인데 이는 원래 소아 간질 환자의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seizure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줄이는 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치료식으</a:t>
            </a:r>
            <a:endParaRPr kumimoji="1"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로 개발된 것이다</a:t>
            </a:r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이는 뇌의 정상적인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glucose 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에너지 대사를 억제하</a:t>
            </a: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고 지방을 산화 시킨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ketone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체를 에너지원으로 사용하는 식사 방법</a:t>
            </a: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인데 효과적으로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seizure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줄일 수 있는 것으로 보고하였다</a:t>
            </a:r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D9E9F-C19B-8149-B1F6-EFE8918C79E0}"/>
              </a:ext>
            </a:extLst>
          </p:cNvPr>
          <p:cNvSpPr txBox="1"/>
          <p:nvPr/>
        </p:nvSpPr>
        <p:spPr>
          <a:xfrm>
            <a:off x="6795247" y="1603286"/>
            <a:ext cx="41648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For high-fat, low-carb diets for the purpose of losing weight recently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Interest is growing. 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High fat low carb diet is a ketone diet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It is based on a ketogenic diet known as. Ketogenic diet is carbonized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Instead of limiting water intake to the extreme, letting fat be consumed as an energy source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This is a treatment that reduces seizure in children with epilepsy.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It was developed as.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It inhibits the normal metabolism of glucose energy in the brain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Meal method using high fat oxidized ketone body as an energy source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7B4950B-B0DC-D540-A302-0F5793A7764B}"/>
              </a:ext>
            </a:extLst>
          </p:cNvPr>
          <p:cNvSpPr/>
          <p:nvPr/>
        </p:nvSpPr>
        <p:spPr>
          <a:xfrm>
            <a:off x="10379276" y="5722803"/>
            <a:ext cx="1161594" cy="483948"/>
          </a:xfrm>
          <a:prstGeom prst="roundRect">
            <a:avLst>
              <a:gd name="adj" fmla="val 20226"/>
            </a:avLst>
          </a:prstGeom>
          <a:solidFill>
            <a:srgbClr val="3499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수정 제안</a:t>
            </a:r>
            <a:endParaRPr kumimoji="1" lang="ko-Kore-KR" altLang="en-US" sz="1600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AC4968C-5883-8743-B4F1-CB044EDD6B1F}"/>
              </a:ext>
            </a:extLst>
          </p:cNvPr>
          <p:cNvSpPr/>
          <p:nvPr/>
        </p:nvSpPr>
        <p:spPr>
          <a:xfrm>
            <a:off x="6618033" y="1687706"/>
            <a:ext cx="177214" cy="1818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ore-KR" altLang="en-US" sz="140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358A5871-6622-7547-A482-F7C5ADC2568A}"/>
              </a:ext>
            </a:extLst>
          </p:cNvPr>
          <p:cNvSpPr/>
          <p:nvPr/>
        </p:nvSpPr>
        <p:spPr>
          <a:xfrm>
            <a:off x="6618033" y="2327063"/>
            <a:ext cx="177214" cy="1818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ore-KR" altLang="en-US" sz="140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B05F73EC-C838-774B-B3AB-1D480A1B3688}"/>
              </a:ext>
            </a:extLst>
          </p:cNvPr>
          <p:cNvSpPr/>
          <p:nvPr/>
        </p:nvSpPr>
        <p:spPr>
          <a:xfrm>
            <a:off x="6618033" y="2753043"/>
            <a:ext cx="177214" cy="1818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ore-KR" altLang="en-US" sz="140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4F9D233A-FFA7-5F4E-B615-F0A272F28C4B}"/>
              </a:ext>
            </a:extLst>
          </p:cNvPr>
          <p:cNvSpPr/>
          <p:nvPr/>
        </p:nvSpPr>
        <p:spPr>
          <a:xfrm>
            <a:off x="6636336" y="3815265"/>
            <a:ext cx="177214" cy="1818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ore-KR" altLang="en-US" sz="140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B6E149F5-D2C7-0641-B236-DA237C2BE5B8}"/>
              </a:ext>
            </a:extLst>
          </p:cNvPr>
          <p:cNvSpPr/>
          <p:nvPr/>
        </p:nvSpPr>
        <p:spPr>
          <a:xfrm>
            <a:off x="6636336" y="4032510"/>
            <a:ext cx="177214" cy="1818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ore-KR" altLang="en-US" sz="140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64641C1F-798B-7C44-BB73-897BD9ADE6F8}"/>
              </a:ext>
            </a:extLst>
          </p:cNvPr>
          <p:cNvSpPr/>
          <p:nvPr/>
        </p:nvSpPr>
        <p:spPr>
          <a:xfrm>
            <a:off x="6636336" y="4879881"/>
            <a:ext cx="177214" cy="1818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ore-KR" altLang="en-US" sz="140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27362C70-7F0D-104C-BD63-0FF6707CAEDE}"/>
              </a:ext>
            </a:extLst>
          </p:cNvPr>
          <p:cNvSpPr/>
          <p:nvPr/>
        </p:nvSpPr>
        <p:spPr>
          <a:xfrm>
            <a:off x="6850755" y="4865299"/>
            <a:ext cx="4109318" cy="41714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ore-KR" altLang="en-US" sz="140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" name="자유형 1">
            <a:extLst>
              <a:ext uri="{FF2B5EF4-FFF2-40B4-BE49-F238E27FC236}">
                <a16:creationId xmlns:a16="http://schemas.microsoft.com/office/drawing/2014/main" id="{7893494A-FD2D-424A-908D-E4543434C066}"/>
              </a:ext>
            </a:extLst>
          </p:cNvPr>
          <p:cNvSpPr/>
          <p:nvPr/>
        </p:nvSpPr>
        <p:spPr>
          <a:xfrm>
            <a:off x="6673541" y="4924806"/>
            <a:ext cx="102803" cy="92019"/>
          </a:xfrm>
          <a:custGeom>
            <a:avLst/>
            <a:gdLst>
              <a:gd name="connsiteX0" fmla="*/ 0 w 102803"/>
              <a:gd name="connsiteY0" fmla="*/ 0 h 92019"/>
              <a:gd name="connsiteX1" fmla="*/ 27054 w 102803"/>
              <a:gd name="connsiteY1" fmla="*/ 91981 h 92019"/>
              <a:gd name="connsiteX2" fmla="*/ 102803 w 102803"/>
              <a:gd name="connsiteY2" fmla="*/ 10821 h 9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03" h="92019">
                <a:moveTo>
                  <a:pt x="0" y="0"/>
                </a:moveTo>
                <a:cubicBezTo>
                  <a:pt x="4960" y="45089"/>
                  <a:pt x="9920" y="90178"/>
                  <a:pt x="27054" y="91981"/>
                </a:cubicBezTo>
                <a:cubicBezTo>
                  <a:pt x="44188" y="93785"/>
                  <a:pt x="75750" y="31562"/>
                  <a:pt x="102803" y="10821"/>
                </a:cubicBezTo>
              </a:path>
            </a:pathLst>
          </a:custGeom>
          <a:noFill/>
          <a:ln>
            <a:solidFill>
              <a:srgbClr val="E8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C0C114-4EFD-AD4D-A00F-C7E2DD2EC177}"/>
              </a:ext>
            </a:extLst>
          </p:cNvPr>
          <p:cNvSpPr txBox="1"/>
          <p:nvPr/>
        </p:nvSpPr>
        <p:spPr>
          <a:xfrm>
            <a:off x="6795247" y="4813526"/>
            <a:ext cx="4164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It is reported that it can effectively reduce seizure.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B1C767CB-23DB-9C48-834B-AA98FE51F7BC}"/>
              </a:ext>
            </a:extLst>
          </p:cNvPr>
          <p:cNvSpPr/>
          <p:nvPr/>
        </p:nvSpPr>
        <p:spPr>
          <a:xfrm>
            <a:off x="8982854" y="5722803"/>
            <a:ext cx="1161594" cy="483948"/>
          </a:xfrm>
          <a:prstGeom prst="roundRect">
            <a:avLst>
              <a:gd name="adj" fmla="val 20226"/>
            </a:avLst>
          </a:prstGeom>
          <a:solidFill>
            <a:srgbClr val="3499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클립보드 복사</a:t>
            </a:r>
            <a:endParaRPr kumimoji="1" lang="ko-Kore-KR" altLang="en-US" sz="1400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20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DE12EC24-A406-0343-A242-2E460051B0A6}"/>
              </a:ext>
            </a:extLst>
          </p:cNvPr>
          <p:cNvSpPr/>
          <p:nvPr/>
        </p:nvSpPr>
        <p:spPr>
          <a:xfrm>
            <a:off x="413192" y="445621"/>
            <a:ext cx="11365615" cy="5966757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EED055-D183-7841-9D93-D1C3F8738DA3}"/>
              </a:ext>
            </a:extLst>
          </p:cNvPr>
          <p:cNvSpPr txBox="1"/>
          <p:nvPr/>
        </p:nvSpPr>
        <p:spPr>
          <a:xfrm>
            <a:off x="748317" y="740700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웹페이지</a:t>
            </a:r>
            <a:r>
              <a:rPr kumimoji="1"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번역</a:t>
            </a:r>
            <a:endParaRPr kumimoji="1" lang="en-US" altLang="ko-KR" sz="20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544A3C4-1EBE-3241-B9C1-C2ADF115F8EE}"/>
              </a:ext>
            </a:extLst>
          </p:cNvPr>
          <p:cNvSpPr/>
          <p:nvPr/>
        </p:nvSpPr>
        <p:spPr>
          <a:xfrm>
            <a:off x="748317" y="1366885"/>
            <a:ext cx="10695363" cy="4106726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C2D22CA-D3F4-6049-B8F3-68CF44C556AF}"/>
              </a:ext>
            </a:extLst>
          </p:cNvPr>
          <p:cNvSpPr/>
          <p:nvPr/>
        </p:nvSpPr>
        <p:spPr>
          <a:xfrm>
            <a:off x="4534678" y="5722803"/>
            <a:ext cx="1161594" cy="483948"/>
          </a:xfrm>
          <a:prstGeom prst="roundRect">
            <a:avLst>
              <a:gd name="adj" fmla="val 20226"/>
            </a:avLst>
          </a:prstGeom>
          <a:solidFill>
            <a:srgbClr val="3499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번역</a:t>
            </a:r>
            <a:endParaRPr kumimoji="1" lang="ko-Kore-KR" altLang="en-US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459B9664-9629-4440-B0C8-5C3627E53BA7}"/>
              </a:ext>
            </a:extLst>
          </p:cNvPr>
          <p:cNvSpPr/>
          <p:nvPr/>
        </p:nvSpPr>
        <p:spPr>
          <a:xfrm>
            <a:off x="2518914" y="698781"/>
            <a:ext cx="5642448" cy="483948"/>
          </a:xfrm>
          <a:prstGeom prst="roundRect">
            <a:avLst>
              <a:gd name="adj" fmla="val 3028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8C626D-99D4-2140-B139-EBA31265F9D0}"/>
              </a:ext>
            </a:extLst>
          </p:cNvPr>
          <p:cNvSpPr txBox="1"/>
          <p:nvPr/>
        </p:nvSpPr>
        <p:spPr>
          <a:xfrm>
            <a:off x="2688028" y="786866"/>
            <a:ext cx="1608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영어</a:t>
            </a:r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   </a:t>
            </a:r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 </a:t>
            </a:r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한국어</a:t>
            </a:r>
            <a:endParaRPr kumimoji="1"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3D64CB41-5920-8E4F-A064-C7DF4D25C07F}"/>
              </a:ext>
            </a:extLst>
          </p:cNvPr>
          <p:cNvSpPr/>
          <p:nvPr/>
        </p:nvSpPr>
        <p:spPr>
          <a:xfrm>
            <a:off x="3164741" y="884702"/>
            <a:ext cx="242761" cy="119302"/>
          </a:xfrm>
          <a:prstGeom prst="rightArrow">
            <a:avLst>
              <a:gd name="adj1" fmla="val 50000"/>
              <a:gd name="adj2" fmla="val 73635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402FCA3-1205-D64E-90E7-28CB33383DD8}"/>
              </a:ext>
            </a:extLst>
          </p:cNvPr>
          <p:cNvCxnSpPr>
            <a:cxnSpLocks/>
          </p:cNvCxnSpPr>
          <p:nvPr/>
        </p:nvCxnSpPr>
        <p:spPr>
          <a:xfrm>
            <a:off x="4111093" y="698781"/>
            <a:ext cx="0" cy="483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21B2583-885F-3E49-9AE9-D05830DAE576}"/>
              </a:ext>
            </a:extLst>
          </p:cNvPr>
          <p:cNvSpPr txBox="1"/>
          <p:nvPr/>
        </p:nvSpPr>
        <p:spPr>
          <a:xfrm>
            <a:off x="4139090" y="790671"/>
            <a:ext cx="1608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https://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B0D5F0AF-EF97-1C4E-A95B-6676A84D4A05}"/>
              </a:ext>
            </a:extLst>
          </p:cNvPr>
          <p:cNvSpPr/>
          <p:nvPr/>
        </p:nvSpPr>
        <p:spPr>
          <a:xfrm>
            <a:off x="7701088" y="786866"/>
            <a:ext cx="304058" cy="307778"/>
          </a:xfrm>
          <a:prstGeom prst="roundRect">
            <a:avLst>
              <a:gd name="adj" fmla="val 20226"/>
            </a:avLst>
          </a:prstGeom>
          <a:solidFill>
            <a:srgbClr val="3499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3" name="오른쪽 화살표[R] 32">
            <a:extLst>
              <a:ext uri="{FF2B5EF4-FFF2-40B4-BE49-F238E27FC236}">
                <a16:creationId xmlns:a16="http://schemas.microsoft.com/office/drawing/2014/main" id="{3B2D9C22-3391-FB4D-9CC5-0AF82034BE3B}"/>
              </a:ext>
            </a:extLst>
          </p:cNvPr>
          <p:cNvSpPr/>
          <p:nvPr/>
        </p:nvSpPr>
        <p:spPr>
          <a:xfrm>
            <a:off x="7760125" y="884702"/>
            <a:ext cx="185984" cy="135755"/>
          </a:xfrm>
          <a:prstGeom prst="rightArrow">
            <a:avLst>
              <a:gd name="adj1" fmla="val 50000"/>
              <a:gd name="adj2" fmla="val 59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906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600</Words>
  <Application>Microsoft Macintosh PowerPoint</Application>
  <PresentationFormat>와이드스크린</PresentationFormat>
  <Paragraphs>170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Nanum Gothic</vt:lpstr>
      <vt:lpstr>나눔고딕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김종운</dc:creator>
  <cp:lastModifiedBy>김종운</cp:lastModifiedBy>
  <cp:revision>9</cp:revision>
  <dcterms:created xsi:type="dcterms:W3CDTF">2020-04-18T02:04:44Z</dcterms:created>
  <dcterms:modified xsi:type="dcterms:W3CDTF">2020-04-18T12:23:11Z</dcterms:modified>
</cp:coreProperties>
</file>