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13" r:id="rId4"/>
  </p:sldMasterIdLst>
  <p:notesMasterIdLst>
    <p:notesMasterId r:id="rId23"/>
  </p:notesMasterIdLst>
  <p:handoutMasterIdLst>
    <p:handoutMasterId r:id="rId24"/>
  </p:handoutMasterIdLst>
  <p:sldIdLst>
    <p:sldId id="271" r:id="rId5"/>
    <p:sldId id="282" r:id="rId6"/>
    <p:sldId id="294" r:id="rId7"/>
    <p:sldId id="290" r:id="rId8"/>
    <p:sldId id="284" r:id="rId9"/>
    <p:sldId id="287" r:id="rId10"/>
    <p:sldId id="283" r:id="rId11"/>
    <p:sldId id="286" r:id="rId12"/>
    <p:sldId id="299" r:id="rId13"/>
    <p:sldId id="301" r:id="rId14"/>
    <p:sldId id="300" r:id="rId15"/>
    <p:sldId id="278" r:id="rId16"/>
    <p:sldId id="297" r:id="rId17"/>
    <p:sldId id="288" r:id="rId18"/>
    <p:sldId id="289" r:id="rId19"/>
    <p:sldId id="295" r:id="rId20"/>
    <p:sldId id="296" r:id="rId21"/>
    <p:sldId id="29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388" autoAdjust="0"/>
  </p:normalViewPr>
  <p:slideViewPr>
    <p:cSldViewPr snapToGrid="0">
      <p:cViewPr>
        <p:scale>
          <a:sx n="66" d="100"/>
          <a:sy n="66" d="100"/>
        </p:scale>
        <p:origin x="900" y="-90"/>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F78EE3-0DAA-44E1-A218-AA530F6D31C7}" type="doc">
      <dgm:prSet loTypeId="urn:microsoft.com/office/officeart/2005/8/layout/arrow5" loCatId="relationship" qsTypeId="urn:microsoft.com/office/officeart/2005/8/quickstyle/simple4" qsCatId="simple" csTypeId="urn:microsoft.com/office/officeart/2005/8/colors/colorful1" csCatId="colorful" phldr="1"/>
      <dgm:spPr/>
      <dgm:t>
        <a:bodyPr/>
        <a:lstStyle/>
        <a:p>
          <a:endParaRPr lang="en-US"/>
        </a:p>
      </dgm:t>
    </dgm:pt>
    <dgm:pt modelId="{D67E0517-E9BD-4EDE-AE2C-EAFE1BFEB613}">
      <dgm:prSet custT="1"/>
      <dgm:spPr/>
      <dgm:t>
        <a:bodyPr/>
        <a:lstStyle/>
        <a:p>
          <a:r>
            <a:rPr lang="en-US" sz="1800" b="1" i="0" dirty="0"/>
            <a:t>In this project, we are using the DHT11 sensor for sending Temperature and Humidity data to </a:t>
          </a:r>
          <a:r>
            <a:rPr lang="en-US" sz="1800" b="1" i="0" dirty="0" err="1"/>
            <a:t>ThingSpeak</a:t>
          </a:r>
          <a:r>
            <a:rPr lang="en-US" sz="1800" b="1" i="0" dirty="0"/>
            <a:t> using Arduino and ESP8266. By this method, we can monitor our DHT11 sensor’s temperature and humidity data over the internet using the </a:t>
          </a:r>
          <a:r>
            <a:rPr lang="en-US" sz="1800" b="1" i="0" dirty="0" err="1"/>
            <a:t>ThingSpeak</a:t>
          </a:r>
          <a:r>
            <a:rPr lang="en-US" sz="1800" b="1" i="0" dirty="0"/>
            <a:t> server. And we can view the logged data and graph overtime on the </a:t>
          </a:r>
          <a:r>
            <a:rPr lang="en-US" sz="1800" b="1" i="0" dirty="0" err="1"/>
            <a:t>Thingspeak</a:t>
          </a:r>
          <a:r>
            <a:rPr lang="en-US" sz="1800" b="1" i="0" dirty="0"/>
            <a:t> website.</a:t>
          </a:r>
          <a:endParaRPr lang="en-US" sz="1800" b="1" dirty="0"/>
        </a:p>
      </dgm:t>
    </dgm:pt>
    <dgm:pt modelId="{E5E511DB-5148-4917-89ED-37F1A01F5ADF}" type="parTrans" cxnId="{A16D7CCF-70EB-4374-B9A5-053828ABE86C}">
      <dgm:prSet/>
      <dgm:spPr/>
      <dgm:t>
        <a:bodyPr/>
        <a:lstStyle/>
        <a:p>
          <a:endParaRPr lang="en-US"/>
        </a:p>
      </dgm:t>
    </dgm:pt>
    <dgm:pt modelId="{1ADA8CBD-E35D-40A7-892A-310AC8F03E58}" type="sibTrans" cxnId="{A16D7CCF-70EB-4374-B9A5-053828ABE86C}">
      <dgm:prSet/>
      <dgm:spPr/>
      <dgm:t>
        <a:bodyPr/>
        <a:lstStyle/>
        <a:p>
          <a:endParaRPr lang="en-US"/>
        </a:p>
      </dgm:t>
    </dgm:pt>
    <dgm:pt modelId="{6F848A2A-D5C3-4B17-8549-62DD37B0B81E}">
      <dgm:prSet/>
      <dgm:spPr/>
      <dgm:t>
        <a:bodyPr/>
        <a:lstStyle/>
        <a:p>
          <a:r>
            <a:rPr lang="en-US" b="1" i="0" dirty="0"/>
            <a:t>Here Arduino Uno reads the current temperature and humidity data from DHT11 and sends it to the </a:t>
          </a:r>
          <a:r>
            <a:rPr lang="en-US" b="1" i="0" dirty="0" err="1"/>
            <a:t>ThingSpeak</a:t>
          </a:r>
          <a:r>
            <a:rPr lang="en-US" b="1" i="0" dirty="0"/>
            <a:t> server for live monitoring from anywhere in the world. upload the data on the cloud. </a:t>
          </a:r>
          <a:r>
            <a:rPr lang="en-US" b="1" i="0" dirty="0" err="1"/>
            <a:t>ThingSpeak</a:t>
          </a:r>
          <a:r>
            <a:rPr lang="en-US" b="1" i="0" dirty="0"/>
            <a:t> is an open data platform for monitoring your data online where you can set the data as private or public according to your choice. </a:t>
          </a:r>
          <a:r>
            <a:rPr lang="en-US" b="1" i="0" dirty="0" err="1"/>
            <a:t>ThingSpeak</a:t>
          </a:r>
          <a:r>
            <a:rPr lang="en-US" b="1" i="0" dirty="0"/>
            <a:t> takes a minimum of 15 seconds to update your readings. </a:t>
          </a:r>
          <a:endParaRPr lang="en-US" b="1" dirty="0"/>
        </a:p>
      </dgm:t>
    </dgm:pt>
    <dgm:pt modelId="{D7E1CE3D-E286-4DD6-A4DB-EE2CBDB68D22}" type="parTrans" cxnId="{AA6E00BD-56CC-4B92-BD8B-5BEE9236A5DD}">
      <dgm:prSet/>
      <dgm:spPr/>
      <dgm:t>
        <a:bodyPr/>
        <a:lstStyle/>
        <a:p>
          <a:endParaRPr lang="en-US"/>
        </a:p>
      </dgm:t>
    </dgm:pt>
    <dgm:pt modelId="{6118DFF8-30BA-43B6-9137-CC075AEEE780}" type="sibTrans" cxnId="{AA6E00BD-56CC-4B92-BD8B-5BEE9236A5DD}">
      <dgm:prSet/>
      <dgm:spPr/>
      <dgm:t>
        <a:bodyPr/>
        <a:lstStyle/>
        <a:p>
          <a:endParaRPr lang="en-US"/>
        </a:p>
      </dgm:t>
    </dgm:pt>
    <dgm:pt modelId="{B58465F1-AD10-4BCD-98C6-08CD07B95064}" type="pres">
      <dgm:prSet presAssocID="{45F78EE3-0DAA-44E1-A218-AA530F6D31C7}" presName="diagram" presStyleCnt="0">
        <dgm:presLayoutVars>
          <dgm:dir/>
          <dgm:resizeHandles val="exact"/>
        </dgm:presLayoutVars>
      </dgm:prSet>
      <dgm:spPr/>
    </dgm:pt>
    <dgm:pt modelId="{F3BB5CC0-0691-483D-93E0-33F63F24595E}" type="pres">
      <dgm:prSet presAssocID="{D67E0517-E9BD-4EDE-AE2C-EAFE1BFEB613}" presName="arrow" presStyleLbl="node1" presStyleIdx="0" presStyleCnt="2" custScaleY="100043" custRadScaleRad="105243" custRadScaleInc="-5433">
        <dgm:presLayoutVars>
          <dgm:bulletEnabled val="1"/>
        </dgm:presLayoutVars>
      </dgm:prSet>
      <dgm:spPr/>
    </dgm:pt>
    <dgm:pt modelId="{C1D5A808-A643-4368-A455-0AC7F9855ACA}" type="pres">
      <dgm:prSet presAssocID="{6F848A2A-D5C3-4B17-8549-62DD37B0B81E}" presName="arrow" presStyleLbl="node1" presStyleIdx="1" presStyleCnt="2" custScaleY="100170" custRadScaleRad="98225" custRadScaleInc="2636">
        <dgm:presLayoutVars>
          <dgm:bulletEnabled val="1"/>
        </dgm:presLayoutVars>
      </dgm:prSet>
      <dgm:spPr/>
    </dgm:pt>
  </dgm:ptLst>
  <dgm:cxnLst>
    <dgm:cxn modelId="{3DEDD85B-EBC3-4EA8-A1C4-81F41195DF27}" type="presOf" srcId="{D67E0517-E9BD-4EDE-AE2C-EAFE1BFEB613}" destId="{F3BB5CC0-0691-483D-93E0-33F63F24595E}" srcOrd="0" destOrd="0" presId="urn:microsoft.com/office/officeart/2005/8/layout/arrow5"/>
    <dgm:cxn modelId="{48F7A169-124E-45FF-A048-B78D7914C18F}" type="presOf" srcId="{6F848A2A-D5C3-4B17-8549-62DD37B0B81E}" destId="{C1D5A808-A643-4368-A455-0AC7F9855ACA}" srcOrd="0" destOrd="0" presId="urn:microsoft.com/office/officeart/2005/8/layout/arrow5"/>
    <dgm:cxn modelId="{AA6E00BD-56CC-4B92-BD8B-5BEE9236A5DD}" srcId="{45F78EE3-0DAA-44E1-A218-AA530F6D31C7}" destId="{6F848A2A-D5C3-4B17-8549-62DD37B0B81E}" srcOrd="1" destOrd="0" parTransId="{D7E1CE3D-E286-4DD6-A4DB-EE2CBDB68D22}" sibTransId="{6118DFF8-30BA-43B6-9137-CC075AEEE780}"/>
    <dgm:cxn modelId="{0090A9C0-2E13-4D68-870D-99256E3F2F6B}" type="presOf" srcId="{45F78EE3-0DAA-44E1-A218-AA530F6D31C7}" destId="{B58465F1-AD10-4BCD-98C6-08CD07B95064}" srcOrd="0" destOrd="0" presId="urn:microsoft.com/office/officeart/2005/8/layout/arrow5"/>
    <dgm:cxn modelId="{A16D7CCF-70EB-4374-B9A5-053828ABE86C}" srcId="{45F78EE3-0DAA-44E1-A218-AA530F6D31C7}" destId="{D67E0517-E9BD-4EDE-AE2C-EAFE1BFEB613}" srcOrd="0" destOrd="0" parTransId="{E5E511DB-5148-4917-89ED-37F1A01F5ADF}" sibTransId="{1ADA8CBD-E35D-40A7-892A-310AC8F03E58}"/>
    <dgm:cxn modelId="{94155B62-C245-4C48-A821-DA53F4B2026F}" type="presParOf" srcId="{B58465F1-AD10-4BCD-98C6-08CD07B95064}" destId="{F3BB5CC0-0691-483D-93E0-33F63F24595E}" srcOrd="0" destOrd="0" presId="urn:microsoft.com/office/officeart/2005/8/layout/arrow5"/>
    <dgm:cxn modelId="{E7B59F99-A69D-4BF4-B4EA-C9BF37A25F50}" type="presParOf" srcId="{B58465F1-AD10-4BCD-98C6-08CD07B95064}" destId="{C1D5A808-A643-4368-A455-0AC7F9855ACA}" srcOrd="1" destOrd="0" presId="urn:microsoft.com/office/officeart/2005/8/layout/arrow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B5CC0-0691-483D-93E0-33F63F24595E}">
      <dsp:nvSpPr>
        <dsp:cNvPr id="0" name=""/>
        <dsp:cNvSpPr/>
      </dsp:nvSpPr>
      <dsp:spPr>
        <a:xfrm rot="16200000">
          <a:off x="1021" y="698014"/>
          <a:ext cx="5818137" cy="5820639"/>
        </a:xfrm>
        <a:prstGeom prst="downArrow">
          <a:avLst>
            <a:gd name="adj1" fmla="val 50000"/>
            <a:gd name="adj2" fmla="val 35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i="0" kern="1200" dirty="0"/>
            <a:t>In this project, we are using the DHT11 sensor for sending Temperature and Humidity data to </a:t>
          </a:r>
          <a:r>
            <a:rPr lang="en-US" sz="1800" b="1" i="0" kern="1200" dirty="0" err="1"/>
            <a:t>ThingSpeak</a:t>
          </a:r>
          <a:r>
            <a:rPr lang="en-US" sz="1800" b="1" i="0" kern="1200" dirty="0"/>
            <a:t> using Arduino and ESP8266. By this method, we can monitor our DHT11 sensor’s temperature and humidity data over the internet using the </a:t>
          </a:r>
          <a:r>
            <a:rPr lang="en-US" sz="1800" b="1" i="0" kern="1200" dirty="0" err="1"/>
            <a:t>ThingSpeak</a:t>
          </a:r>
          <a:r>
            <a:rPr lang="en-US" sz="1800" b="1" i="0" kern="1200" dirty="0"/>
            <a:t> server. And we can view the logged data and graph overtime on the </a:t>
          </a:r>
          <a:r>
            <a:rPr lang="en-US" sz="1800" b="1" i="0" kern="1200" dirty="0" err="1"/>
            <a:t>Thingspeak</a:t>
          </a:r>
          <a:r>
            <a:rPr lang="en-US" sz="1800" b="1" i="0" kern="1200" dirty="0"/>
            <a:t> website.</a:t>
          </a:r>
          <a:endParaRPr lang="en-US" sz="1800" b="1" kern="1200" dirty="0"/>
        </a:p>
      </dsp:txBody>
      <dsp:txXfrm rot="5400000">
        <a:off x="-230" y="2153799"/>
        <a:ext cx="4802465" cy="2909069"/>
      </dsp:txXfrm>
    </dsp:sp>
    <dsp:sp modelId="{C1D5A808-A643-4368-A455-0AC7F9855ACA}">
      <dsp:nvSpPr>
        <dsp:cNvPr id="0" name=""/>
        <dsp:cNvSpPr/>
      </dsp:nvSpPr>
      <dsp:spPr>
        <a:xfrm rot="5400000">
          <a:off x="6079379" y="594253"/>
          <a:ext cx="5818137" cy="5828028"/>
        </a:xfrm>
        <a:prstGeom prst="downArrow">
          <a:avLst>
            <a:gd name="adj1" fmla="val 50000"/>
            <a:gd name="adj2" fmla="val 35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dirty="0"/>
            <a:t>Here Arduino Uno reads the current temperature and humidity data from DHT11 and sends it to the </a:t>
          </a:r>
          <a:r>
            <a:rPr lang="en-US" sz="1700" b="1" i="0" kern="1200" dirty="0" err="1"/>
            <a:t>ThingSpeak</a:t>
          </a:r>
          <a:r>
            <a:rPr lang="en-US" sz="1700" b="1" i="0" kern="1200" dirty="0"/>
            <a:t> server for live monitoring from anywhere in the world. upload the data on the cloud. </a:t>
          </a:r>
          <a:r>
            <a:rPr lang="en-US" sz="1700" b="1" i="0" kern="1200" dirty="0" err="1"/>
            <a:t>ThingSpeak</a:t>
          </a:r>
          <a:r>
            <a:rPr lang="en-US" sz="1700" b="1" i="0" kern="1200" dirty="0"/>
            <a:t> is an open data platform for monitoring your data online where you can set the data as private or public according to your choice. </a:t>
          </a:r>
          <a:r>
            <a:rPr lang="en-US" sz="1700" b="1" i="0" kern="1200" dirty="0" err="1"/>
            <a:t>ThingSpeak</a:t>
          </a:r>
          <a:r>
            <a:rPr lang="en-US" sz="1700" b="1" i="0" kern="1200" dirty="0"/>
            <a:t> takes a minimum of 15 seconds to update your readings. </a:t>
          </a:r>
          <a:endParaRPr lang="en-US" sz="1700" b="1" kern="1200" dirty="0"/>
        </a:p>
      </dsp:txBody>
      <dsp:txXfrm rot="-5400000">
        <a:off x="7092608" y="2053732"/>
        <a:ext cx="4809854" cy="2909069"/>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5/31/2024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5/31/2024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167954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3070488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11</a:t>
            </a:fld>
            <a:endParaRPr lang="en-US" dirty="0"/>
          </a:p>
        </p:txBody>
      </p:sp>
    </p:spTree>
    <p:extLst>
      <p:ext uri="{BB962C8B-B14F-4D97-AF65-F5344CB8AC3E}">
        <p14:creationId xmlns:p14="http://schemas.microsoft.com/office/powerpoint/2010/main" val="1908311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12</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18</a:t>
            </a:fld>
            <a:endParaRPr lang="en-US" dirty="0"/>
          </a:p>
        </p:txBody>
      </p:sp>
    </p:spTree>
    <p:extLst>
      <p:ext uri="{BB962C8B-B14F-4D97-AF65-F5344CB8AC3E}">
        <p14:creationId xmlns:p14="http://schemas.microsoft.com/office/powerpoint/2010/main" val="227555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657396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014465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4460975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49048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633763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20XX</a:t>
            </a:r>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878035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20XX</a:t>
            </a:r>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2731099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08819837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8371286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2926170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986798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93736078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8992464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47428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3473403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8632560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5430797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endParaRPr lang="en-US" dirty="0"/>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5787337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dirty="0"/>
              <a:t>Click icon to insert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8925633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6479377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1184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98605888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31126000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8969197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r>
              <a:rPr lang="en-US"/>
              <a:t>20XX</a:t>
            </a:r>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91369025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a:t>20XX</a:t>
            </a:r>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45447215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r>
              <a:rPr lang="en-US"/>
              <a:t>20XX</a:t>
            </a:r>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966390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66838538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a:t>20XX</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32779824"/>
      </p:ext>
    </p:extLst>
  </p:cSld>
  <p:clrMap bg1="dk1" tx1="lt1" bg2="dk2" tx2="lt2" accent1="accent1" accent2="accent2" accent3="accent3" accent4="accent4" accent5="accent5" accent6="accent6" hlink="hlink" folHlink="folHlink"/>
  <p:sldLayoutIdLst>
    <p:sldLayoutId id="2147484714" r:id="rId1"/>
    <p:sldLayoutId id="2147484715" r:id="rId2"/>
    <p:sldLayoutId id="2147484716" r:id="rId3"/>
    <p:sldLayoutId id="2147484717" r:id="rId4"/>
    <p:sldLayoutId id="2147484718" r:id="rId5"/>
    <p:sldLayoutId id="2147484719" r:id="rId6"/>
    <p:sldLayoutId id="2147484720" r:id="rId7"/>
    <p:sldLayoutId id="2147484721" r:id="rId8"/>
    <p:sldLayoutId id="2147484722" r:id="rId9"/>
    <p:sldLayoutId id="2147484723" r:id="rId10"/>
    <p:sldLayoutId id="2147484724" r:id="rId11"/>
    <p:sldLayoutId id="2147484725" r:id="rId12"/>
    <p:sldLayoutId id="2147484726" r:id="rId13"/>
    <p:sldLayoutId id="2147484727" r:id="rId14"/>
    <p:sldLayoutId id="2147484728" r:id="rId15"/>
    <p:sldLayoutId id="2147484729" r:id="rId16"/>
    <p:sldLayoutId id="2147484730" r:id="rId17"/>
    <p:sldLayoutId id="2147484731" r:id="rId18"/>
    <p:sldLayoutId id="2147484732" r:id="rId19"/>
    <p:sldLayoutId id="2147484733" r:id="rId20"/>
    <p:sldLayoutId id="2147484734" r:id="rId21"/>
    <p:sldLayoutId id="2147484735" r:id="rId22"/>
    <p:sldLayoutId id="2147484736" r:id="rId23"/>
    <p:sldLayoutId id="2147484737" r:id="rId24"/>
    <p:sldLayoutId id="2147484738" r:id="rId25"/>
    <p:sldLayoutId id="2147484739" r:id="rId26"/>
    <p:sldLayoutId id="2147484740" r:id="rId27"/>
    <p:sldLayoutId id="2147484742" r:id="rId2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2.png"/><Relationship Id="rId7" Type="http://schemas.openxmlformats.org/officeDocument/2006/relationships/hyperlink" Target="https://techzeero.com/sensors-modules/dht11-temperature-humidity-sensor/" TargetMode="Externa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6.jpg"/></Relationships>
</file>

<file path=ppt/slides/_rels/slide12.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hyperlink" Target="http://www.thinspeak.com/" TargetMode="External"/><Relationship Id="rId2" Type="http://schemas.openxmlformats.org/officeDocument/2006/relationships/image" Target="../media/image1.jpeg"/><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6.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6.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6.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13"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4.png"/><Relationship Id="rId11" Type="http://schemas.openxmlformats.org/officeDocument/2006/relationships/diagramQuickStyle" Target="../diagrams/quickStyle1.xml"/><Relationship Id="rId5" Type="http://schemas.openxmlformats.org/officeDocument/2006/relationships/image" Target="../media/image3.png"/><Relationship Id="rId10" Type="http://schemas.openxmlformats.org/officeDocument/2006/relationships/diagramLayout" Target="../diagrams/layout1.xml"/><Relationship Id="rId4" Type="http://schemas.openxmlformats.org/officeDocument/2006/relationships/image" Target="../media/image2.png"/><Relationship Id="rId9"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hyperlink" Target="https://thingspeak.com/"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7.xml"/><Relationship Id="rId5" Type="http://schemas.openxmlformats.org/officeDocument/2006/relationships/image" Target="../media/image11.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hyperlink" Target="https://iotdesignpro.com/projects/how-to-send-data-to-thingspeak-cloud-using-esp32" TargetMode="External"/><Relationship Id="rId2" Type="http://schemas.openxmlformats.org/officeDocument/2006/relationships/hyperlink" Target="https://iotdesignpro.com/projects/how-to-send-data-to-thingspeak-cloud-using-raspberry-pi" TargetMode="Externa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circuit board with wires connected to it&#10;&#10;Description automatically generated">
            <a:extLst>
              <a:ext uri="{FF2B5EF4-FFF2-40B4-BE49-F238E27FC236}">
                <a16:creationId xmlns:a16="http://schemas.microsoft.com/office/drawing/2014/main" id="{5767E816-9603-D0D4-E299-963D5AE6E51C}"/>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9091" r="9091"/>
          <a:stretch/>
        </p:blipFill>
        <p:spPr>
          <a:xfrm>
            <a:off x="20" y="0"/>
            <a:ext cx="12191980" cy="6857990"/>
          </a:xfrm>
          <a:prstGeom prst="rect">
            <a:avLst/>
          </a:prstGeom>
        </p:spPr>
      </p:pic>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21" y="3164307"/>
            <a:ext cx="12191979" cy="2363282"/>
          </a:xfrm>
        </p:spPr>
        <p:txBody>
          <a:bodyPr vert="horz" lIns="91440" tIns="45720" rIns="91440" bIns="45720" rtlCol="0" anchor="b">
            <a:normAutofit fontScale="90000"/>
          </a:bodyPr>
          <a:lstStyle/>
          <a:p>
            <a:pPr algn="ctr">
              <a:lnSpc>
                <a:spcPct val="90000"/>
              </a:lnSpc>
            </a:pPr>
            <a:br>
              <a:rPr lang="en-US" sz="45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br>
            <a:br>
              <a:rPr lang="en-US" sz="45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br>
            <a:r>
              <a:rPr lang="en-US" sz="45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t>The Embedded System </a:t>
            </a:r>
            <a:br>
              <a:rPr lang="en-US" sz="45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br>
            <a:r>
              <a:rPr lang="en-US" sz="45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t>Capstone Project </a:t>
            </a:r>
            <a:br>
              <a:rPr lang="en-US" sz="45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br>
            <a:r>
              <a:rPr lang="en-US" sz="45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t> </a:t>
            </a:r>
            <a:br>
              <a:rPr lang="en-US" sz="45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b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The Problem Statement…</a:t>
            </a:r>
            <a:b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b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800" b="1" dirty="0">
                <a:ln w="10160">
                  <a:solidFill>
                    <a:schemeClr val="accent5"/>
                  </a:solidFill>
                  <a:prstDash val="solid"/>
                </a:ln>
                <a:solidFill>
                  <a:schemeClr val="accent3">
                    <a:lumMod val="40000"/>
                    <a:lumOff val="60000"/>
                  </a:schemeClr>
                </a:solidFill>
                <a:effectLst>
                  <a:outerShdw blurRad="38100" dist="22860" dir="5400000" algn="tl" rotWithShape="0">
                    <a:srgbClr val="000000">
                      <a:alpha val="30000"/>
                    </a:srgbClr>
                  </a:outerShdw>
                </a:effectLst>
              </a:rPr>
              <a:t>Temperature and Humidity Monitoring over Thing Speak using Arduino UNO and ESP8266</a:t>
            </a:r>
            <a:br>
              <a:rPr 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br>
              <a:rPr lang="en-US" sz="45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br>
            <a:r>
              <a:rPr 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An LCD screen can be connected to the Arduino to display the current temperature and humidity readings in real-time.</a:t>
            </a:r>
            <a:endParaRPr lang="en-US" sz="3200" dirty="0">
              <a:solidFill>
                <a:srgbClr val="FFC000"/>
              </a:solidFill>
            </a:endParaRPr>
          </a:p>
        </p:txBody>
      </p:sp>
    </p:spTree>
    <p:extLst>
      <p:ext uri="{BB962C8B-B14F-4D97-AF65-F5344CB8AC3E}">
        <p14:creationId xmlns:p14="http://schemas.microsoft.com/office/powerpoint/2010/main" val="183974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014AF2-CB91-4839-0AF9-C5D88DBE6C5A}"/>
              </a:ext>
            </a:extLst>
          </p:cNvPr>
          <p:cNvSpPr>
            <a:spLocks noGrp="1"/>
          </p:cNvSpPr>
          <p:nvPr>
            <p:ph type="title"/>
          </p:nvPr>
        </p:nvSpPr>
        <p:spPr>
          <a:xfrm>
            <a:off x="4695184" y="5040142"/>
            <a:ext cx="7496816" cy="1313274"/>
          </a:xfrm>
        </p:spPr>
        <p:txBody>
          <a:bodyPr vert="horz" lIns="91440" tIns="45720" rIns="91440" bIns="45720" rtlCol="0" anchor="b">
            <a:normAutofit fontScale="90000"/>
          </a:bodyPr>
          <a:lstStyle/>
          <a:p>
            <a:pPr>
              <a:lnSpc>
                <a:spcPct val="90000"/>
              </a:lnSpc>
            </a:pPr>
            <a:r>
              <a:rPr lang="en-US" sz="2000" dirty="0">
                <a:solidFill>
                  <a:srgbClr val="EBEBEB"/>
                </a:solidFill>
              </a:rPr>
              <a:t>The DHT11 sensor operates by utilizing a thermistor to measure temperature and a humidity-sensitive capacitor to gauge the relative humidity in the surrounding environment. When connected to an Arduino board, the sensor sends digital signals that can be interpreted to obtain accurate readings of both temperature and humidity levels.</a:t>
            </a:r>
            <a:br>
              <a:rPr lang="en-US" sz="2000" dirty="0">
                <a:solidFill>
                  <a:srgbClr val="EBEBEB"/>
                </a:solidFill>
              </a:rPr>
            </a:br>
            <a:br>
              <a:rPr lang="en-US" sz="1800" dirty="0">
                <a:solidFill>
                  <a:srgbClr val="EBEBEB"/>
                </a:solidFill>
              </a:rPr>
            </a:br>
            <a:br>
              <a:rPr lang="en-US" sz="1800" dirty="0">
                <a:solidFill>
                  <a:srgbClr val="EBEBEB"/>
                </a:solidFill>
              </a:rPr>
            </a:br>
            <a:br>
              <a:rPr lang="en-US" sz="1800" dirty="0">
                <a:solidFill>
                  <a:srgbClr val="EBEBEB"/>
                </a:solidFill>
              </a:rPr>
            </a:br>
            <a:r>
              <a:rPr lang="en-US" sz="2000" dirty="0"/>
              <a:t> Temperature and Humidity by using </a:t>
            </a:r>
            <a:r>
              <a:rPr lang="en-US" sz="2000" u="sng" dirty="0">
                <a:hlinkClick r:id="rId7"/>
              </a:rPr>
              <a:t>DHT11</a:t>
            </a:r>
            <a:r>
              <a:rPr lang="en-US" sz="2000" dirty="0"/>
              <a:t> with Arduino. Here we also display those readings on an LCD Display</a:t>
            </a:r>
            <a:r>
              <a:rPr lang="en-US" sz="4400" dirty="0"/>
              <a:t>.</a:t>
            </a:r>
            <a:br>
              <a:rPr lang="en-US" dirty="0"/>
            </a:br>
            <a:r>
              <a:rPr lang="en-US" dirty="0"/>
              <a:t> </a:t>
            </a:r>
            <a:r>
              <a:rPr lang="en-US" sz="1800" dirty="0">
                <a:solidFill>
                  <a:schemeClr val="accent3">
                    <a:lumMod val="60000"/>
                    <a:lumOff val="40000"/>
                  </a:schemeClr>
                </a:solidFill>
              </a:rPr>
              <a:t>need to install the below DHT11 library. Just download the below library and open Arduino IDE. Now go to </a:t>
            </a:r>
            <a:r>
              <a:rPr lang="en-US" sz="1800" b="1" dirty="0">
                <a:solidFill>
                  <a:schemeClr val="accent3">
                    <a:lumMod val="60000"/>
                    <a:lumOff val="40000"/>
                  </a:schemeClr>
                </a:solidFill>
              </a:rPr>
              <a:t>Sketch &gt; Include Library &gt; Add .Zip Library</a:t>
            </a:r>
            <a:r>
              <a:rPr lang="en-US" sz="1800" dirty="0">
                <a:solidFill>
                  <a:schemeClr val="accent3">
                    <a:lumMod val="60000"/>
                    <a:lumOff val="40000"/>
                  </a:schemeClr>
                </a:solidFill>
              </a:rPr>
              <a:t>.</a:t>
            </a:r>
            <a:br>
              <a:rPr lang="en-US" sz="800" dirty="0">
                <a:solidFill>
                  <a:schemeClr val="accent3">
                    <a:lumMod val="60000"/>
                    <a:lumOff val="40000"/>
                  </a:schemeClr>
                </a:solidFill>
              </a:rPr>
            </a:br>
            <a:br>
              <a:rPr lang="en-US" sz="1100" dirty="0">
                <a:solidFill>
                  <a:schemeClr val="accent3">
                    <a:lumMod val="60000"/>
                    <a:lumOff val="40000"/>
                  </a:schemeClr>
                </a:solidFill>
              </a:rPr>
            </a:br>
            <a:endParaRPr lang="en-US" sz="1800" dirty="0">
              <a:solidFill>
                <a:schemeClr val="accent3">
                  <a:lumMod val="60000"/>
                  <a:lumOff val="40000"/>
                </a:schemeClr>
              </a:solidFill>
            </a:endParaRPr>
          </a:p>
        </p:txBody>
      </p:sp>
      <p:sp>
        <p:nvSpPr>
          <p:cNvPr id="24"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Placeholder 4" descr="A blue electronic device with four metal pins&#10;&#10;Description automatically generated with medium confidence">
            <a:extLst>
              <a:ext uri="{FF2B5EF4-FFF2-40B4-BE49-F238E27FC236}">
                <a16:creationId xmlns:a16="http://schemas.microsoft.com/office/drawing/2014/main" id="{3A8195E2-2182-345C-CFD4-21243D219881}"/>
              </a:ext>
            </a:extLst>
          </p:cNvPr>
          <p:cNvPicPr>
            <a:picLocks noGrp="1" noChangeAspect="1"/>
          </p:cNvPicPr>
          <p:nvPr>
            <p:ph type="pic" sz="quarter" idx="13"/>
          </p:nvPr>
        </p:nvPicPr>
        <p:blipFill rotWithShape="1">
          <a:blip r:embed="rId8">
            <a:extLst>
              <a:ext uri="{28A0092B-C50C-407E-A947-70E740481C1C}">
                <a14:useLocalDpi xmlns:a14="http://schemas.microsoft.com/office/drawing/2010/main" val="0"/>
              </a:ext>
            </a:extLst>
          </a:blip>
          <a:srcRect l="24428" r="26557"/>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6" name="Rectangle 25">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CB3DE87F-52E0-E626-6BE4-6367DA8AC06B}"/>
              </a:ext>
            </a:extLst>
          </p:cNvPr>
          <p:cNvSpPr txBox="1"/>
          <p:nvPr/>
        </p:nvSpPr>
        <p:spPr>
          <a:xfrm>
            <a:off x="4793844" y="862563"/>
            <a:ext cx="6096000" cy="707886"/>
          </a:xfrm>
          <a:prstGeom prst="rect">
            <a:avLst/>
          </a:prstGeom>
          <a:noFill/>
        </p:spPr>
        <p:txBody>
          <a:bodyPr wrap="square">
            <a:spAutoFit/>
          </a:bodyPr>
          <a:lstStyle/>
          <a:p>
            <a:r>
              <a:rPr lang="en-US" sz="4000" b="1" dirty="0">
                <a:solidFill>
                  <a:schemeClr val="accent3"/>
                </a:solidFill>
              </a:rPr>
              <a:t>DHT11 Sensor : </a:t>
            </a:r>
          </a:p>
        </p:txBody>
      </p:sp>
    </p:spTree>
    <p:extLst>
      <p:ext uri="{BB962C8B-B14F-4D97-AF65-F5344CB8AC3E}">
        <p14:creationId xmlns:p14="http://schemas.microsoft.com/office/powerpoint/2010/main" val="78222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9" name="Picture 58">
            <a:extLst>
              <a:ext uri="{FF2B5EF4-FFF2-40B4-BE49-F238E27FC236}">
                <a16:creationId xmlns:a16="http://schemas.microsoft.com/office/drawing/2014/main" id="{94DDC893-E5EF-4CDE-B040-BA5B53AADD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1" name="Picture 60">
            <a:extLst>
              <a:ext uri="{FF2B5EF4-FFF2-40B4-BE49-F238E27FC236}">
                <a16:creationId xmlns:a16="http://schemas.microsoft.com/office/drawing/2014/main" id="{85F1A06D-D369-4974-8208-56120C5E7A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2" name="Oval 61">
            <a:extLst>
              <a:ext uri="{FF2B5EF4-FFF2-40B4-BE49-F238E27FC236}">
                <a16:creationId xmlns:a16="http://schemas.microsoft.com/office/drawing/2014/main" id="{DAD27A50-88D7-4E2A-8488-F2879768A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3" name="Picture 62">
            <a:extLst>
              <a:ext uri="{FF2B5EF4-FFF2-40B4-BE49-F238E27FC236}">
                <a16:creationId xmlns:a16="http://schemas.microsoft.com/office/drawing/2014/main" id="{A47C6ACD-2325-48C6-B9F3-C21563A05E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4" name="Picture 63">
            <a:extLst>
              <a:ext uri="{FF2B5EF4-FFF2-40B4-BE49-F238E27FC236}">
                <a16:creationId xmlns:a16="http://schemas.microsoft.com/office/drawing/2014/main" id="{1081DF83-4F35-4560-87E6-0DE8AAAC33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5" name="Rectangle 64">
            <a:extLst>
              <a:ext uri="{FF2B5EF4-FFF2-40B4-BE49-F238E27FC236}">
                <a16:creationId xmlns:a16="http://schemas.microsoft.com/office/drawing/2014/main" id="{7C704F0F-1CD8-4DC1-AEE9-225958232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Picture 6" descr="A close-up of a circuit board&#10;&#10;Description automatically generated">
            <a:extLst>
              <a:ext uri="{FF2B5EF4-FFF2-40B4-BE49-F238E27FC236}">
                <a16:creationId xmlns:a16="http://schemas.microsoft.com/office/drawing/2014/main" id="{F7D25AB6-B1DF-EF10-D879-0CD3FAABF887}"/>
              </a:ext>
            </a:extLst>
          </p:cNvPr>
          <p:cNvPicPr>
            <a:picLocks noChangeAspect="1"/>
          </p:cNvPicPr>
          <p:nvPr/>
        </p:nvPicPr>
        <p:blipFill rotWithShape="1">
          <a:blip r:embed="rId8">
            <a:extLst>
              <a:ext uri="{28A0092B-C50C-407E-A947-70E740481C1C}">
                <a14:useLocalDpi xmlns:a14="http://schemas.microsoft.com/office/drawing/2010/main" val="0"/>
              </a:ext>
            </a:extLst>
          </a:blip>
          <a:srcRect l="14953" r="13404" b="-1"/>
          <a:stretch/>
        </p:blipFill>
        <p:spPr>
          <a:xfrm>
            <a:off x="0" y="25579"/>
            <a:ext cx="6302376" cy="5020241"/>
          </a:xfrm>
          <a:custGeom>
            <a:avLst/>
            <a:gdLst/>
            <a:ahLst/>
            <a:cxnLst/>
            <a:rect l="l" t="t" r="r" b="b"/>
            <a:pathLst>
              <a:path w="6095999" h="5020241">
                <a:moveTo>
                  <a:pt x="0" y="0"/>
                </a:moveTo>
                <a:lnTo>
                  <a:pt x="6095999" y="0"/>
                </a:lnTo>
                <a:lnTo>
                  <a:pt x="6095999"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pic>
        <p:nvPicPr>
          <p:cNvPr id="5" name="Picture Placeholder 4" descr="A diagram of a green electronic device&#10;&#10;Description automatically generated">
            <a:extLst>
              <a:ext uri="{FF2B5EF4-FFF2-40B4-BE49-F238E27FC236}">
                <a16:creationId xmlns:a16="http://schemas.microsoft.com/office/drawing/2014/main" id="{F694C70F-C8BE-84EF-470F-723244F280FB}"/>
              </a:ext>
            </a:extLst>
          </p:cNvPr>
          <p:cNvPicPr>
            <a:picLocks noGrp="1" noChangeAspect="1"/>
          </p:cNvPicPr>
          <p:nvPr>
            <p:ph type="pic" sz="quarter" idx="13"/>
          </p:nvPr>
        </p:nvPicPr>
        <p:blipFill rotWithShape="1">
          <a:blip r:embed="rId9">
            <a:extLst>
              <a:ext uri="{28A0092B-C50C-407E-A947-70E740481C1C}">
                <a14:useLocalDpi xmlns:a14="http://schemas.microsoft.com/office/drawing/2010/main" val="0"/>
              </a:ext>
            </a:extLst>
          </a:blip>
          <a:srcRect l="912" r="3" b="3"/>
          <a:stretch/>
        </p:blipFill>
        <p:spPr>
          <a:xfrm>
            <a:off x="6096000" y="9403"/>
            <a:ext cx="6095696" cy="4583103"/>
          </a:xfrm>
          <a:custGeom>
            <a:avLst/>
            <a:gdLst/>
            <a:ahLst/>
            <a:cxnLst/>
            <a:rect l="l" t="t" r="r" b="b"/>
            <a:pathLst>
              <a:path w="6095696" h="4583103">
                <a:moveTo>
                  <a:pt x="0" y="0"/>
                </a:moveTo>
                <a:lnTo>
                  <a:pt x="6095696" y="0"/>
                </a:lnTo>
                <a:lnTo>
                  <a:pt x="6095696" y="4057991"/>
                </a:lnTo>
                <a:lnTo>
                  <a:pt x="5818946" y="4110187"/>
                </a:lnTo>
                <a:lnTo>
                  <a:pt x="5543413" y="4159931"/>
                </a:lnTo>
                <a:lnTo>
                  <a:pt x="5266662" y="4208624"/>
                </a:lnTo>
                <a:lnTo>
                  <a:pt x="4988691" y="4250310"/>
                </a:lnTo>
                <a:lnTo>
                  <a:pt x="4711940" y="4292347"/>
                </a:lnTo>
                <a:lnTo>
                  <a:pt x="4433969" y="4331582"/>
                </a:lnTo>
                <a:lnTo>
                  <a:pt x="4159656" y="4365211"/>
                </a:lnTo>
                <a:lnTo>
                  <a:pt x="3881685" y="4397089"/>
                </a:lnTo>
                <a:lnTo>
                  <a:pt x="3604934" y="4426165"/>
                </a:lnTo>
                <a:lnTo>
                  <a:pt x="3333059" y="4451387"/>
                </a:lnTo>
                <a:lnTo>
                  <a:pt x="3057527" y="4476609"/>
                </a:lnTo>
                <a:lnTo>
                  <a:pt x="2785652" y="4497628"/>
                </a:lnTo>
                <a:lnTo>
                  <a:pt x="2513777" y="4514092"/>
                </a:lnTo>
                <a:lnTo>
                  <a:pt x="2243122" y="4531258"/>
                </a:lnTo>
                <a:lnTo>
                  <a:pt x="1974904" y="4545620"/>
                </a:lnTo>
                <a:lnTo>
                  <a:pt x="1709125" y="4555779"/>
                </a:lnTo>
                <a:lnTo>
                  <a:pt x="1443346" y="4564537"/>
                </a:lnTo>
                <a:lnTo>
                  <a:pt x="1180006" y="4572944"/>
                </a:lnTo>
                <a:lnTo>
                  <a:pt x="920323" y="4576798"/>
                </a:lnTo>
                <a:lnTo>
                  <a:pt x="660640" y="4581001"/>
                </a:lnTo>
                <a:lnTo>
                  <a:pt x="404614" y="4583103"/>
                </a:lnTo>
                <a:lnTo>
                  <a:pt x="151027" y="4581001"/>
                </a:lnTo>
                <a:lnTo>
                  <a:pt x="0" y="4581001"/>
                </a:lnTo>
                <a:close/>
              </a:path>
            </a:pathLst>
          </a:custGeom>
        </p:spPr>
      </p:pic>
      <p:sp>
        <p:nvSpPr>
          <p:cNvPr id="5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60" name="Freeform: Shape 59">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872AB3-86C8-D23D-04A3-B11B620808E9}"/>
              </a:ext>
            </a:extLst>
          </p:cNvPr>
          <p:cNvSpPr>
            <a:spLocks noGrp="1"/>
          </p:cNvSpPr>
          <p:nvPr>
            <p:ph type="title"/>
          </p:nvPr>
        </p:nvSpPr>
        <p:spPr>
          <a:xfrm>
            <a:off x="0" y="6022137"/>
            <a:ext cx="12318672" cy="868026"/>
          </a:xfrm>
        </p:spPr>
        <p:txBody>
          <a:bodyPr vert="horz" lIns="91440" tIns="45720" rIns="91440" bIns="45720" rtlCol="0" anchor="b">
            <a:noAutofit/>
          </a:bodyPr>
          <a:lstStyle/>
          <a:p>
            <a:br>
              <a:rPr lang="en-US" sz="1600" dirty="0">
                <a:solidFill>
                  <a:srgbClr val="EBEBEB"/>
                </a:solidFill>
              </a:rPr>
            </a:br>
            <a:br>
              <a:rPr lang="en-US" sz="1600" dirty="0">
                <a:solidFill>
                  <a:srgbClr val="EBEBEB"/>
                </a:solidFill>
              </a:rPr>
            </a:br>
            <a:br>
              <a:rPr lang="en-US" sz="1600" dirty="0">
                <a:solidFill>
                  <a:srgbClr val="EBEBEB"/>
                </a:solidFill>
              </a:rPr>
            </a:br>
            <a:br>
              <a:rPr lang="en-US" sz="1600" dirty="0">
                <a:solidFill>
                  <a:srgbClr val="EBEBEB"/>
                </a:solidFill>
              </a:rPr>
            </a:br>
            <a:br>
              <a:rPr lang="en-US" sz="1600" dirty="0">
                <a:solidFill>
                  <a:srgbClr val="EBEBEB"/>
                </a:solidFill>
              </a:rPr>
            </a:br>
            <a:br>
              <a:rPr lang="en-US" sz="1600" dirty="0">
                <a:solidFill>
                  <a:srgbClr val="EBEBEB"/>
                </a:solidFill>
              </a:rPr>
            </a:br>
            <a:br>
              <a:rPr lang="en-US" sz="1600" dirty="0">
                <a:solidFill>
                  <a:srgbClr val="EBEBEB"/>
                </a:solidFill>
              </a:rPr>
            </a:br>
            <a:br>
              <a:rPr lang="en-US" sz="1600" dirty="0">
                <a:solidFill>
                  <a:srgbClr val="EBEBEB"/>
                </a:solidFill>
              </a:rPr>
            </a:br>
            <a:br>
              <a:rPr lang="en-US" sz="1600" dirty="0">
                <a:solidFill>
                  <a:srgbClr val="EBEBEB"/>
                </a:solidFill>
              </a:rPr>
            </a:br>
            <a:br>
              <a:rPr lang="en-US" sz="1600" dirty="0">
                <a:solidFill>
                  <a:srgbClr val="EBEBEB"/>
                </a:solidFill>
              </a:rPr>
            </a:br>
            <a:br>
              <a:rPr lang="en-US" sz="1600" dirty="0">
                <a:solidFill>
                  <a:srgbClr val="EBEBEB"/>
                </a:solidFill>
              </a:rPr>
            </a:br>
            <a:br>
              <a:rPr lang="en-US" sz="1600" dirty="0">
                <a:solidFill>
                  <a:srgbClr val="EBEBEB"/>
                </a:solidFill>
              </a:rPr>
            </a:br>
            <a:br>
              <a:rPr lang="en-US" sz="1600" dirty="0">
                <a:solidFill>
                  <a:srgbClr val="EBEBEB"/>
                </a:solidFill>
              </a:rPr>
            </a:br>
            <a:br>
              <a:rPr lang="en-US" sz="1600" dirty="0">
                <a:solidFill>
                  <a:srgbClr val="EBEBEB"/>
                </a:solidFill>
              </a:rPr>
            </a:br>
            <a:br>
              <a:rPr lang="en-US" sz="1600" dirty="0">
                <a:solidFill>
                  <a:srgbClr val="EBEBEB"/>
                </a:solidFill>
              </a:rPr>
            </a:br>
            <a:br>
              <a:rPr lang="en-US" sz="1600" dirty="0">
                <a:solidFill>
                  <a:srgbClr val="EBEBEB"/>
                </a:solidFill>
              </a:rPr>
            </a:br>
            <a:br>
              <a:rPr lang="en-US" sz="1600" dirty="0">
                <a:solidFill>
                  <a:srgbClr val="EBEBEB"/>
                </a:solidFill>
              </a:rPr>
            </a:br>
            <a:br>
              <a:rPr lang="en-US" sz="1600" dirty="0">
                <a:solidFill>
                  <a:srgbClr val="EBEBEB"/>
                </a:solidFill>
              </a:rPr>
            </a:br>
            <a:br>
              <a:rPr lang="en-US" sz="1600" dirty="0">
                <a:solidFill>
                  <a:srgbClr val="EBEBEB"/>
                </a:solidFill>
              </a:rPr>
            </a:br>
            <a:br>
              <a:rPr lang="en-US" sz="1600" dirty="0">
                <a:solidFill>
                  <a:srgbClr val="EBEBEB"/>
                </a:solidFill>
              </a:rPr>
            </a:br>
            <a:br>
              <a:rPr lang="en-US" sz="1600" dirty="0">
                <a:solidFill>
                  <a:srgbClr val="EBEBEB"/>
                </a:solidFill>
              </a:rPr>
            </a:br>
            <a:br>
              <a:rPr lang="en-US" sz="1600" dirty="0">
                <a:solidFill>
                  <a:srgbClr val="EBEBEB"/>
                </a:solidFill>
              </a:rPr>
            </a:br>
            <a:br>
              <a:rPr lang="en-US" sz="1600" dirty="0">
                <a:solidFill>
                  <a:srgbClr val="EBEBEB"/>
                </a:solidFill>
              </a:rPr>
            </a:br>
            <a:br>
              <a:rPr lang="en-US" sz="3200" b="1" dirty="0">
                <a:solidFill>
                  <a:srgbClr val="EBEBEB"/>
                </a:solidFill>
              </a:rPr>
            </a:br>
            <a:r>
              <a:rPr lang="en-US" sz="3200" b="1" dirty="0">
                <a:solidFill>
                  <a:schemeClr val="accent3">
                    <a:lumMod val="60000"/>
                    <a:lumOff val="40000"/>
                  </a:schemeClr>
                </a:solidFill>
              </a:rPr>
              <a:t>LCD Display 16x2</a:t>
            </a:r>
            <a:br>
              <a:rPr lang="en-US" sz="3200" b="1" dirty="0">
                <a:solidFill>
                  <a:srgbClr val="EBEBEB"/>
                </a:solidFill>
              </a:rPr>
            </a:br>
            <a:r>
              <a:rPr lang="en-US" sz="1800" b="1" dirty="0">
                <a:solidFill>
                  <a:srgbClr val="EBEBEB"/>
                </a:solidFill>
              </a:rPr>
              <a:t>The interface consists of the following pins:</a:t>
            </a:r>
            <a:br>
              <a:rPr lang="en-US" sz="1800" b="1" dirty="0">
                <a:solidFill>
                  <a:srgbClr val="EBEBEB"/>
                </a:solidFill>
              </a:rPr>
            </a:br>
            <a:r>
              <a:rPr lang="en-US" sz="1800" b="1" dirty="0">
                <a:solidFill>
                  <a:srgbClr val="EBEBEB"/>
                </a:solidFill>
              </a:rPr>
              <a:t>A register select (RS) pin that controls where in the LCD's memory you're writing data to. You can select either the data register, which holds what goes on the screen, or an instruction register, which is where the LCD's controller looks for instructions on what to do next.</a:t>
            </a:r>
            <a:br>
              <a:rPr lang="en-US" sz="1800" b="1" dirty="0">
                <a:solidFill>
                  <a:srgbClr val="EBEBEB"/>
                </a:solidFill>
              </a:rPr>
            </a:br>
            <a:r>
              <a:rPr lang="en-US" sz="1800" b="1" dirty="0">
                <a:solidFill>
                  <a:srgbClr val="EBEBEB"/>
                </a:solidFill>
              </a:rPr>
              <a:t>8 data pins (D0 -D7). The states of these pins (high or low) are the bits that you're writing to a register when you write, or the values you're reading when you read</a:t>
            </a:r>
            <a:r>
              <a:rPr lang="en-US" sz="1800" dirty="0">
                <a:solidFill>
                  <a:srgbClr val="EBEBEB"/>
                </a:solidFill>
              </a:rPr>
              <a:t>.</a:t>
            </a:r>
            <a:endParaRPr lang="en-US" sz="1600" dirty="0">
              <a:solidFill>
                <a:srgbClr val="EBEBEB"/>
              </a:solidFill>
            </a:endParaRPr>
          </a:p>
        </p:txBody>
      </p:sp>
    </p:spTree>
    <p:extLst>
      <p:ext uri="{BB962C8B-B14F-4D97-AF65-F5344CB8AC3E}">
        <p14:creationId xmlns:p14="http://schemas.microsoft.com/office/powerpoint/2010/main" val="3597810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94DDC893-E5EF-4CDE-B040-BA5B53AADD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8" name="Picture 47">
            <a:extLst>
              <a:ext uri="{FF2B5EF4-FFF2-40B4-BE49-F238E27FC236}">
                <a16:creationId xmlns:a16="http://schemas.microsoft.com/office/drawing/2014/main" id="{85F1A06D-D369-4974-8208-56120C5E7A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9" name="Oval 48">
            <a:extLst>
              <a:ext uri="{FF2B5EF4-FFF2-40B4-BE49-F238E27FC236}">
                <a16:creationId xmlns:a16="http://schemas.microsoft.com/office/drawing/2014/main" id="{DAD27A50-88D7-4E2A-8488-F2879768A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0" name="Picture 49">
            <a:extLst>
              <a:ext uri="{FF2B5EF4-FFF2-40B4-BE49-F238E27FC236}">
                <a16:creationId xmlns:a16="http://schemas.microsoft.com/office/drawing/2014/main" id="{A47C6ACD-2325-48C6-B9F3-C21563A05E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1" name="Picture 50">
            <a:extLst>
              <a:ext uri="{FF2B5EF4-FFF2-40B4-BE49-F238E27FC236}">
                <a16:creationId xmlns:a16="http://schemas.microsoft.com/office/drawing/2014/main" id="{1081DF83-4F35-4560-87E6-0DE8AAAC33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2" name="Rectangle 51">
            <a:extLst>
              <a:ext uri="{FF2B5EF4-FFF2-40B4-BE49-F238E27FC236}">
                <a16:creationId xmlns:a16="http://schemas.microsoft.com/office/drawing/2014/main" id="{7C704F0F-1CD8-4DC1-AEE9-225958232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 name="Picture Placeholder 13">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8">
            <a:extLst>
              <a:ext uri="{28A0092B-C50C-407E-A947-70E740481C1C}">
                <a14:useLocalDpi xmlns:a14="http://schemas.microsoft.com/office/drawing/2010/main" val="0"/>
              </a:ext>
            </a:extLst>
          </a:blip>
          <a:srcRect l="3688" r="5360" b="2"/>
          <a:stretch/>
        </p:blipFill>
        <p:spPr>
          <a:xfrm>
            <a:off x="1" y="-5"/>
            <a:ext cx="6095999" cy="5020241"/>
          </a:xfrm>
          <a:custGeom>
            <a:avLst/>
            <a:gdLst/>
            <a:ahLst/>
            <a:cxnLst/>
            <a:rect l="l" t="t" r="r" b="b"/>
            <a:pathLst>
              <a:path w="6095999" h="5020241">
                <a:moveTo>
                  <a:pt x="0" y="0"/>
                </a:moveTo>
                <a:lnTo>
                  <a:pt x="6095999" y="0"/>
                </a:lnTo>
                <a:lnTo>
                  <a:pt x="6095999"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pic>
        <p:nvPicPr>
          <p:cNvPr id="3" name="Picture 2" descr="A screenshot of a graph&#10;&#10;Description automatically generated">
            <a:extLst>
              <a:ext uri="{FF2B5EF4-FFF2-40B4-BE49-F238E27FC236}">
                <a16:creationId xmlns:a16="http://schemas.microsoft.com/office/drawing/2014/main" id="{40618025-232A-934E-5530-29966882A57E}"/>
              </a:ext>
            </a:extLst>
          </p:cNvPr>
          <p:cNvPicPr>
            <a:picLocks noChangeAspect="1"/>
          </p:cNvPicPr>
          <p:nvPr/>
        </p:nvPicPr>
        <p:blipFill rotWithShape="1">
          <a:blip r:embed="rId9">
            <a:extLst>
              <a:ext uri="{28A0092B-C50C-407E-A947-70E740481C1C}">
                <a14:useLocalDpi xmlns:a14="http://schemas.microsoft.com/office/drawing/2010/main" val="0"/>
              </a:ext>
            </a:extLst>
          </a:blip>
          <a:srcRect l="27332" r="12098" b="-3"/>
          <a:stretch/>
        </p:blipFill>
        <p:spPr>
          <a:xfrm>
            <a:off x="5358063" y="0"/>
            <a:ext cx="6833936" cy="4583103"/>
          </a:xfrm>
          <a:custGeom>
            <a:avLst/>
            <a:gdLst/>
            <a:ahLst/>
            <a:cxnLst/>
            <a:rect l="l" t="t" r="r" b="b"/>
            <a:pathLst>
              <a:path w="6095696" h="4583103">
                <a:moveTo>
                  <a:pt x="0" y="0"/>
                </a:moveTo>
                <a:lnTo>
                  <a:pt x="6095696" y="0"/>
                </a:lnTo>
                <a:lnTo>
                  <a:pt x="6095696" y="4057991"/>
                </a:lnTo>
                <a:lnTo>
                  <a:pt x="5818946" y="4110187"/>
                </a:lnTo>
                <a:lnTo>
                  <a:pt x="5543413" y="4159931"/>
                </a:lnTo>
                <a:lnTo>
                  <a:pt x="5266662" y="4208624"/>
                </a:lnTo>
                <a:lnTo>
                  <a:pt x="4988691" y="4250310"/>
                </a:lnTo>
                <a:lnTo>
                  <a:pt x="4711940" y="4292347"/>
                </a:lnTo>
                <a:lnTo>
                  <a:pt x="4433969" y="4331582"/>
                </a:lnTo>
                <a:lnTo>
                  <a:pt x="4159656" y="4365211"/>
                </a:lnTo>
                <a:lnTo>
                  <a:pt x="3881685" y="4397089"/>
                </a:lnTo>
                <a:lnTo>
                  <a:pt x="3604934" y="4426165"/>
                </a:lnTo>
                <a:lnTo>
                  <a:pt x="3333059" y="4451387"/>
                </a:lnTo>
                <a:lnTo>
                  <a:pt x="3057527" y="4476609"/>
                </a:lnTo>
                <a:lnTo>
                  <a:pt x="2785652" y="4497628"/>
                </a:lnTo>
                <a:lnTo>
                  <a:pt x="2513777" y="4514092"/>
                </a:lnTo>
                <a:lnTo>
                  <a:pt x="2243122" y="4531258"/>
                </a:lnTo>
                <a:lnTo>
                  <a:pt x="1974904" y="4545620"/>
                </a:lnTo>
                <a:lnTo>
                  <a:pt x="1709125" y="4555779"/>
                </a:lnTo>
                <a:lnTo>
                  <a:pt x="1443346" y="4564537"/>
                </a:lnTo>
                <a:lnTo>
                  <a:pt x="1180006" y="4572944"/>
                </a:lnTo>
                <a:lnTo>
                  <a:pt x="920323" y="4576798"/>
                </a:lnTo>
                <a:lnTo>
                  <a:pt x="660640" y="4581001"/>
                </a:lnTo>
                <a:lnTo>
                  <a:pt x="404614" y="4583103"/>
                </a:lnTo>
                <a:lnTo>
                  <a:pt x="151027" y="4581001"/>
                </a:lnTo>
                <a:lnTo>
                  <a:pt x="0" y="4581001"/>
                </a:lnTo>
                <a:close/>
              </a:path>
            </a:pathLst>
          </a:custGeom>
        </p:spPr>
      </p:pic>
      <p:sp>
        <p:nvSpPr>
          <p:cNvPr id="53"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46" name="Freeform: Shape 45">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xfrm>
            <a:off x="0" y="4718462"/>
            <a:ext cx="12192000" cy="1676837"/>
          </a:xfrm>
        </p:spPr>
        <p:txBody>
          <a:bodyPr vert="horz" lIns="91440" tIns="45720" rIns="91440" bIns="45720" rtlCol="0" anchor="b">
            <a:noAutofit/>
          </a:bodyPr>
          <a:lstStyle/>
          <a:p>
            <a:pPr>
              <a:lnSpc>
                <a:spcPct val="90000"/>
              </a:lnSpc>
            </a:pPr>
            <a:r>
              <a:rPr lang="en-US" sz="1800" b="1" dirty="0">
                <a:solidFill>
                  <a:schemeClr val="accent4">
                    <a:lumMod val="60000"/>
                    <a:lumOff val="40000"/>
                  </a:schemeClr>
                </a:solidFill>
              </a:rPr>
              <a:t>First, it will get connected to the </a:t>
            </a:r>
            <a:r>
              <a:rPr lang="en-US" sz="1800" b="1" dirty="0" err="1">
                <a:solidFill>
                  <a:schemeClr val="accent4">
                    <a:lumMod val="60000"/>
                    <a:lumOff val="40000"/>
                  </a:schemeClr>
                </a:solidFill>
              </a:rPr>
              <a:t>WiFi</a:t>
            </a:r>
            <a:r>
              <a:rPr lang="en-US" sz="1800" b="1" dirty="0">
                <a:solidFill>
                  <a:schemeClr val="accent4">
                    <a:lumMod val="60000"/>
                    <a:lumOff val="40000"/>
                  </a:schemeClr>
                </a:solidFill>
              </a:rPr>
              <a:t> Network. Then, immediately, it will try to read the data from the DHT11 Humidity sensor and calculate the Temperature and Humidity values based on that data.</a:t>
            </a:r>
            <a:br>
              <a:rPr lang="en-US" sz="1800" b="1" dirty="0">
                <a:solidFill>
                  <a:schemeClr val="accent4">
                    <a:lumMod val="60000"/>
                    <a:lumOff val="40000"/>
                  </a:schemeClr>
                </a:solidFill>
              </a:rPr>
            </a:br>
            <a:br>
              <a:rPr lang="en-US" sz="1800" b="1" dirty="0">
                <a:solidFill>
                  <a:schemeClr val="accent4">
                    <a:lumMod val="60000"/>
                    <a:lumOff val="40000"/>
                  </a:schemeClr>
                </a:solidFill>
              </a:rPr>
            </a:br>
            <a:r>
              <a:rPr lang="en-US" sz="1800" b="1" dirty="0">
                <a:solidFill>
                  <a:schemeClr val="accent4">
                    <a:lumMod val="60000"/>
                    <a:lumOff val="40000"/>
                  </a:schemeClr>
                </a:solidFill>
              </a:rPr>
              <a:t>After this, the values of temperature and humidity will be uploaded to the </a:t>
            </a:r>
            <a:r>
              <a:rPr lang="en-US" sz="1800" b="1" dirty="0" err="1">
                <a:solidFill>
                  <a:schemeClr val="accent4">
                    <a:lumMod val="60000"/>
                    <a:lumOff val="40000"/>
                  </a:schemeClr>
                </a:solidFill>
              </a:rPr>
              <a:t>ThingSpeak</a:t>
            </a:r>
            <a:r>
              <a:rPr lang="en-US" sz="1800" b="1" dirty="0">
                <a:solidFill>
                  <a:schemeClr val="accent4">
                    <a:lumMod val="60000"/>
                    <a:lumOff val="40000"/>
                  </a:schemeClr>
                </a:solidFill>
              </a:rPr>
              <a:t> API. If you open your channel in the </a:t>
            </a:r>
            <a:r>
              <a:rPr lang="en-US" sz="1800" b="1" dirty="0" err="1">
                <a:solidFill>
                  <a:schemeClr val="accent4">
                    <a:lumMod val="60000"/>
                    <a:lumOff val="40000"/>
                  </a:schemeClr>
                </a:solidFill>
              </a:rPr>
              <a:t>ThingSpeak</a:t>
            </a:r>
            <a:r>
              <a:rPr lang="en-US" sz="1800" b="1" dirty="0">
                <a:solidFill>
                  <a:schemeClr val="accent4">
                    <a:lumMod val="60000"/>
                    <a:lumOff val="40000"/>
                  </a:schemeClr>
                </a:solidFill>
              </a:rPr>
              <a:t>, you </a:t>
            </a:r>
            <a:r>
              <a:rPr lang="en-US" sz="1800" b="1" dirty="0" err="1">
                <a:solidFill>
                  <a:schemeClr val="accent4">
                    <a:lumMod val="60000"/>
                    <a:lumOff val="40000"/>
                  </a:schemeClr>
                </a:solidFill>
              </a:rPr>
              <a:t>caan</a:t>
            </a:r>
            <a:r>
              <a:rPr lang="en-US" sz="1800" b="1" dirty="0">
                <a:solidFill>
                  <a:schemeClr val="accent4">
                    <a:lumMod val="60000"/>
                    <a:lumOff val="40000"/>
                  </a:schemeClr>
                </a:solidFill>
              </a:rPr>
              <a:t> see the chart associated with the values from the DHT11 Sensor.</a:t>
            </a:r>
          </a:p>
        </p:txBody>
      </p:sp>
      <p:sp>
        <p:nvSpPr>
          <p:cNvPr id="9" name="TextBox 8">
            <a:extLst>
              <a:ext uri="{FF2B5EF4-FFF2-40B4-BE49-F238E27FC236}">
                <a16:creationId xmlns:a16="http://schemas.microsoft.com/office/drawing/2014/main" id="{CB13C170-67FC-D4D8-345F-92B93E644EFD}"/>
              </a:ext>
            </a:extLst>
          </p:cNvPr>
          <p:cNvSpPr txBox="1"/>
          <p:nvPr/>
        </p:nvSpPr>
        <p:spPr>
          <a:xfrm>
            <a:off x="0" y="4495800"/>
            <a:ext cx="6124574" cy="523220"/>
          </a:xfrm>
          <a:prstGeom prst="rect">
            <a:avLst/>
          </a:prstGeom>
          <a:noFill/>
        </p:spPr>
        <p:txBody>
          <a:bodyPr wrap="square">
            <a:spAutoFit/>
          </a:bodyPr>
          <a:lstStyle/>
          <a:p>
            <a:r>
              <a:rPr lang="en-US" sz="2800" b="1" dirty="0">
                <a:solidFill>
                  <a:schemeClr val="accent3">
                    <a:lumMod val="75000"/>
                  </a:schemeClr>
                </a:solidFill>
              </a:rPr>
              <a:t>ESP8266 Wi-Fi Module</a:t>
            </a:r>
          </a:p>
        </p:txBody>
      </p:sp>
    </p:spTree>
    <p:extLst>
      <p:ext uri="{BB962C8B-B14F-4D97-AF65-F5344CB8AC3E}">
        <p14:creationId xmlns:p14="http://schemas.microsoft.com/office/powerpoint/2010/main" val="280309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7F857CCD-6D2F-0786-3C55-119F705E3D97}"/>
              </a:ext>
            </a:extLst>
          </p:cNvPr>
          <p:cNvSpPr>
            <a:spLocks noChangeArrowheads="1"/>
          </p:cNvSpPr>
          <p:nvPr/>
        </p:nvSpPr>
        <p:spPr bwMode="auto">
          <a:xfrm>
            <a:off x="6683828" y="1447800"/>
            <a:ext cx="5450557" cy="332958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spcBef>
                <a:spcPct val="0"/>
              </a:spcBef>
              <a:spcAft>
                <a:spcPts val="600"/>
              </a:spcAft>
              <a:buClrTx/>
              <a:buSzTx/>
              <a:tabLst/>
            </a:pPr>
            <a:r>
              <a:rPr kumimoji="0" lang="en-US" altLang="en-US" sz="4400" b="1" i="0" u="none" strike="noStrike" kern="1200" cap="none" normalizeH="0" baseline="0" dirty="0">
                <a:ln>
                  <a:noFill/>
                </a:ln>
                <a:solidFill>
                  <a:schemeClr val="tx2"/>
                </a:solidFill>
                <a:effectLst/>
                <a:latin typeface="+mj-lt"/>
                <a:ea typeface="+mj-ea"/>
                <a:cs typeface="+mj-cs"/>
              </a:rPr>
              <a:t>  Connections Pins :</a:t>
            </a:r>
          </a:p>
        </p:txBody>
      </p:sp>
      <p:graphicFrame>
        <p:nvGraphicFramePr>
          <p:cNvPr id="6" name="Table 5">
            <a:extLst>
              <a:ext uri="{FF2B5EF4-FFF2-40B4-BE49-F238E27FC236}">
                <a16:creationId xmlns:a16="http://schemas.microsoft.com/office/drawing/2014/main" id="{6222715E-71FF-BEF0-5ECD-343053DA53AD}"/>
              </a:ext>
            </a:extLst>
          </p:cNvPr>
          <p:cNvGraphicFramePr>
            <a:graphicFrameLocks noGrp="1"/>
          </p:cNvGraphicFramePr>
          <p:nvPr>
            <p:extLst>
              <p:ext uri="{D42A27DB-BD31-4B8C-83A1-F6EECF244321}">
                <p14:modId xmlns:p14="http://schemas.microsoft.com/office/powerpoint/2010/main" val="1861135045"/>
              </p:ext>
            </p:extLst>
          </p:nvPr>
        </p:nvGraphicFramePr>
        <p:xfrm>
          <a:off x="269883" y="419100"/>
          <a:ext cx="6626212" cy="6450421"/>
        </p:xfrm>
        <a:graphic>
          <a:graphicData uri="http://schemas.openxmlformats.org/drawingml/2006/table">
            <a:tbl>
              <a:tblPr firstRow="1" bandRow="1">
                <a:noFill/>
              </a:tblPr>
              <a:tblGrid>
                <a:gridCol w="1318959">
                  <a:extLst>
                    <a:ext uri="{9D8B030D-6E8A-4147-A177-3AD203B41FA5}">
                      <a16:colId xmlns:a16="http://schemas.microsoft.com/office/drawing/2014/main" val="4069175123"/>
                    </a:ext>
                  </a:extLst>
                </a:gridCol>
                <a:gridCol w="2974905">
                  <a:extLst>
                    <a:ext uri="{9D8B030D-6E8A-4147-A177-3AD203B41FA5}">
                      <a16:colId xmlns:a16="http://schemas.microsoft.com/office/drawing/2014/main" val="4138698175"/>
                    </a:ext>
                  </a:extLst>
                </a:gridCol>
                <a:gridCol w="2332348">
                  <a:extLst>
                    <a:ext uri="{9D8B030D-6E8A-4147-A177-3AD203B41FA5}">
                      <a16:colId xmlns:a16="http://schemas.microsoft.com/office/drawing/2014/main" val="1714171342"/>
                    </a:ext>
                  </a:extLst>
                </a:gridCol>
              </a:tblGrid>
              <a:tr h="643890">
                <a:tc>
                  <a:txBody>
                    <a:bodyPr/>
                    <a:lstStyle/>
                    <a:p>
                      <a:pPr algn="just" fontAlgn="t"/>
                      <a:r>
                        <a:rPr lang="en-US" sz="2800" b="1" cap="none" spc="0">
                          <a:solidFill>
                            <a:schemeClr val="accent3"/>
                          </a:solidFill>
                          <a:effectLst/>
                        </a:rPr>
                        <a:t>S.NO.</a:t>
                      </a:r>
                    </a:p>
                  </a:txBody>
                  <a:tcPr marL="0" marR="67262" marT="26905" marB="201786" anchor="b">
                    <a:lnL w="12700" cmpd="sng">
                      <a:noFill/>
                      <a:prstDash val="solid"/>
                    </a:lnL>
                    <a:lnR w="12700" cmpd="sng">
                      <a:noFill/>
                      <a:prstDash val="solid"/>
                    </a:lnR>
                    <a:lnT w="28575" cap="flat" cmpd="sng" algn="ctr">
                      <a:solidFill>
                        <a:schemeClr val="tx1"/>
                      </a:solidFill>
                      <a:prstDash val="solid"/>
                    </a:lnT>
                    <a:lnB w="12700" cmpd="sng">
                      <a:noFill/>
                      <a:prstDash val="solid"/>
                    </a:lnB>
                    <a:noFill/>
                  </a:tcPr>
                </a:tc>
                <a:tc>
                  <a:txBody>
                    <a:bodyPr/>
                    <a:lstStyle/>
                    <a:p>
                      <a:pPr algn="just" fontAlgn="t"/>
                      <a:r>
                        <a:rPr lang="en-US" sz="2800" b="1" cap="none" spc="0" dirty="0">
                          <a:solidFill>
                            <a:schemeClr val="accent3"/>
                          </a:solidFill>
                          <a:effectLst/>
                        </a:rPr>
                        <a:t>Pin Name</a:t>
                      </a:r>
                    </a:p>
                  </a:txBody>
                  <a:tcPr marL="0" marR="67262" marT="26905" marB="201786" anchor="b">
                    <a:lnL w="12700" cmpd="sng">
                      <a:noFill/>
                      <a:prstDash val="solid"/>
                    </a:lnL>
                    <a:lnR w="12700" cmpd="sng">
                      <a:noFill/>
                      <a:prstDash val="solid"/>
                    </a:lnR>
                    <a:lnT w="28575" cap="flat" cmpd="sng" algn="ctr">
                      <a:solidFill>
                        <a:schemeClr val="tx1"/>
                      </a:solidFill>
                      <a:prstDash val="solid"/>
                    </a:lnT>
                    <a:lnB w="12700" cmpd="sng">
                      <a:noFill/>
                      <a:prstDash val="solid"/>
                    </a:lnB>
                    <a:noFill/>
                  </a:tcPr>
                </a:tc>
                <a:tc>
                  <a:txBody>
                    <a:bodyPr/>
                    <a:lstStyle/>
                    <a:p>
                      <a:pPr algn="just" fontAlgn="t"/>
                      <a:r>
                        <a:rPr lang="en-US" sz="2800" b="1" cap="none" spc="0" dirty="0">
                          <a:solidFill>
                            <a:schemeClr val="accent3"/>
                          </a:solidFill>
                          <a:effectLst/>
                        </a:rPr>
                        <a:t>Arduino Pin</a:t>
                      </a:r>
                    </a:p>
                  </a:txBody>
                  <a:tcPr marL="0" marR="67262" marT="26905" marB="201786" anchor="b">
                    <a:lnL w="12700" cmpd="sng">
                      <a:noFill/>
                      <a:prstDash val="solid"/>
                    </a:lnL>
                    <a:lnR w="12700" cmpd="sng">
                      <a:noFill/>
                      <a:prstDash val="solid"/>
                    </a:lnR>
                    <a:lnT w="28575" cap="flat" cmpd="sng" algn="ctr">
                      <a:solidFill>
                        <a:schemeClr val="tx1"/>
                      </a:solidFill>
                      <a:prstDash val="solid"/>
                    </a:lnT>
                    <a:lnB w="12700" cmpd="sng">
                      <a:noFill/>
                      <a:prstDash val="solid"/>
                    </a:lnB>
                    <a:noFill/>
                  </a:tcPr>
                </a:tc>
                <a:extLst>
                  <a:ext uri="{0D108BD9-81ED-4DB2-BD59-A6C34878D82A}">
                    <a16:rowId xmlns:a16="http://schemas.microsoft.com/office/drawing/2014/main" val="827232423"/>
                  </a:ext>
                </a:extLst>
              </a:tr>
              <a:tr h="643890">
                <a:tc>
                  <a:txBody>
                    <a:bodyPr/>
                    <a:lstStyle/>
                    <a:p>
                      <a:pPr algn="just" fontAlgn="t"/>
                      <a:r>
                        <a:rPr lang="en-US" sz="2000" cap="none" spc="0" dirty="0">
                          <a:solidFill>
                            <a:schemeClr val="tx1"/>
                          </a:solidFill>
                          <a:effectLst/>
                        </a:rPr>
                        <a:t>1</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just" fontAlgn="t"/>
                      <a:r>
                        <a:rPr lang="en-US" sz="2000" cap="none" spc="0">
                          <a:solidFill>
                            <a:schemeClr val="tx1"/>
                          </a:solidFill>
                          <a:effectLst/>
                        </a:rPr>
                        <a:t>ESP8266 VCC</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just" fontAlgn="t"/>
                      <a:r>
                        <a:rPr lang="en-US" sz="2000" cap="none" spc="0" dirty="0">
                          <a:solidFill>
                            <a:schemeClr val="tx1"/>
                          </a:solidFill>
                          <a:effectLst/>
                        </a:rPr>
                        <a:t>3.3V</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1220360074"/>
                  </a:ext>
                </a:extLst>
              </a:tr>
              <a:tr h="643890">
                <a:tc>
                  <a:txBody>
                    <a:bodyPr/>
                    <a:lstStyle/>
                    <a:p>
                      <a:pPr algn="just" fontAlgn="t"/>
                      <a:r>
                        <a:rPr lang="en-US" sz="2000" cap="none" spc="0">
                          <a:solidFill>
                            <a:schemeClr val="tx1"/>
                          </a:solidFill>
                          <a:effectLst/>
                        </a:rPr>
                        <a:t>2</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just" fontAlgn="t"/>
                      <a:endParaRPr lang="en-US" sz="2000" cap="none" spc="0" dirty="0">
                        <a:solidFill>
                          <a:schemeClr val="tx1"/>
                        </a:solidFill>
                        <a:effectLst/>
                      </a:endParaRP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just" fontAlgn="t"/>
                      <a:endParaRPr lang="en-US" sz="2000" cap="none" spc="0" dirty="0">
                        <a:solidFill>
                          <a:schemeClr val="tx1"/>
                        </a:solidFill>
                        <a:effectLst/>
                      </a:endParaRP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756220961"/>
                  </a:ext>
                </a:extLst>
              </a:tr>
              <a:tr h="643890">
                <a:tc>
                  <a:txBody>
                    <a:bodyPr/>
                    <a:lstStyle/>
                    <a:p>
                      <a:pPr algn="just" fontAlgn="t"/>
                      <a:r>
                        <a:rPr lang="en-US" sz="2000" cap="none" spc="0">
                          <a:solidFill>
                            <a:schemeClr val="tx1"/>
                          </a:solidFill>
                          <a:effectLst/>
                        </a:rPr>
                        <a:t>3</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just" fontAlgn="t"/>
                      <a:r>
                        <a:rPr lang="en-US" sz="2000" cap="none" spc="0">
                          <a:solidFill>
                            <a:schemeClr val="tx1"/>
                          </a:solidFill>
                          <a:effectLst/>
                        </a:rPr>
                        <a:t>ESP8266 CH-PD</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just" fontAlgn="t"/>
                      <a:r>
                        <a:rPr lang="en-US" sz="2000" cap="none" spc="0" dirty="0">
                          <a:solidFill>
                            <a:schemeClr val="tx1"/>
                          </a:solidFill>
                          <a:effectLst/>
                        </a:rPr>
                        <a:t>3.3V</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2505339729"/>
                  </a:ext>
                </a:extLst>
              </a:tr>
              <a:tr h="643890">
                <a:tc>
                  <a:txBody>
                    <a:bodyPr/>
                    <a:lstStyle/>
                    <a:p>
                      <a:pPr algn="just" fontAlgn="t"/>
                      <a:r>
                        <a:rPr lang="en-US" sz="2000" cap="none" spc="0">
                          <a:solidFill>
                            <a:schemeClr val="tx1"/>
                          </a:solidFill>
                          <a:effectLst/>
                        </a:rPr>
                        <a:t>4</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just" fontAlgn="t"/>
                      <a:r>
                        <a:rPr lang="en-US" sz="2000" cap="none" spc="0">
                          <a:solidFill>
                            <a:schemeClr val="tx1"/>
                          </a:solidFill>
                          <a:effectLst/>
                        </a:rPr>
                        <a:t>ESP8266 RX</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just" fontAlgn="t"/>
                      <a:r>
                        <a:rPr lang="en-US" sz="2000" cap="none" spc="0" dirty="0">
                          <a:solidFill>
                            <a:schemeClr val="tx1"/>
                          </a:solidFill>
                          <a:effectLst/>
                        </a:rPr>
                        <a:t>RX</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416030799"/>
                  </a:ext>
                </a:extLst>
              </a:tr>
              <a:tr h="643890">
                <a:tc>
                  <a:txBody>
                    <a:bodyPr/>
                    <a:lstStyle/>
                    <a:p>
                      <a:pPr algn="just" fontAlgn="t"/>
                      <a:r>
                        <a:rPr lang="en-US" sz="2000" cap="none" spc="0">
                          <a:solidFill>
                            <a:schemeClr val="tx1"/>
                          </a:solidFill>
                          <a:effectLst/>
                        </a:rPr>
                        <a:t>5</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just" fontAlgn="t"/>
                      <a:r>
                        <a:rPr lang="en-US" sz="2000" cap="none" spc="0">
                          <a:solidFill>
                            <a:schemeClr val="tx1"/>
                          </a:solidFill>
                          <a:effectLst/>
                        </a:rPr>
                        <a:t>ESP8266 TX</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just" fontAlgn="t"/>
                      <a:r>
                        <a:rPr lang="en-US" sz="2000" cap="none" spc="0" dirty="0">
                          <a:solidFill>
                            <a:schemeClr val="tx1"/>
                          </a:solidFill>
                          <a:effectLst/>
                        </a:rPr>
                        <a:t>TX</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1075562872"/>
                  </a:ext>
                </a:extLst>
              </a:tr>
              <a:tr h="643890">
                <a:tc>
                  <a:txBody>
                    <a:bodyPr/>
                    <a:lstStyle/>
                    <a:p>
                      <a:pPr algn="just" fontAlgn="t"/>
                      <a:r>
                        <a:rPr lang="en-US" sz="2000" cap="none" spc="0">
                          <a:solidFill>
                            <a:schemeClr val="tx1"/>
                          </a:solidFill>
                          <a:effectLst/>
                        </a:rPr>
                        <a:t>6</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just" fontAlgn="t"/>
                      <a:r>
                        <a:rPr lang="en-US" sz="2000" cap="none" spc="0">
                          <a:solidFill>
                            <a:schemeClr val="tx1"/>
                          </a:solidFill>
                          <a:effectLst/>
                        </a:rPr>
                        <a:t>ESP8266 GND</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just" fontAlgn="t"/>
                      <a:r>
                        <a:rPr lang="en-US" sz="2000" cap="none" spc="0" dirty="0">
                          <a:solidFill>
                            <a:schemeClr val="tx1"/>
                          </a:solidFill>
                          <a:effectLst/>
                        </a:rPr>
                        <a:t>GND</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4261966355"/>
                  </a:ext>
                </a:extLst>
              </a:tr>
              <a:tr h="643890">
                <a:tc>
                  <a:txBody>
                    <a:bodyPr/>
                    <a:lstStyle/>
                    <a:p>
                      <a:pPr algn="just" fontAlgn="t"/>
                      <a:r>
                        <a:rPr lang="en-US" sz="2000" cap="none" spc="0">
                          <a:solidFill>
                            <a:schemeClr val="tx1"/>
                          </a:solidFill>
                          <a:effectLst/>
                        </a:rPr>
                        <a:t>7</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just" fontAlgn="t"/>
                      <a:r>
                        <a:rPr lang="en-US" sz="2000" cap="none" spc="0">
                          <a:solidFill>
                            <a:schemeClr val="tx1"/>
                          </a:solidFill>
                          <a:effectLst/>
                        </a:rPr>
                        <a:t>DHT-11 VCC</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just" fontAlgn="t"/>
                      <a:r>
                        <a:rPr lang="en-US" sz="2000" cap="none" spc="0" dirty="0">
                          <a:solidFill>
                            <a:schemeClr val="tx1"/>
                          </a:solidFill>
                          <a:effectLst/>
                        </a:rPr>
                        <a:t>5V</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2290178661"/>
                  </a:ext>
                </a:extLst>
              </a:tr>
              <a:tr h="643890">
                <a:tc>
                  <a:txBody>
                    <a:bodyPr/>
                    <a:lstStyle/>
                    <a:p>
                      <a:pPr algn="just" fontAlgn="t"/>
                      <a:r>
                        <a:rPr lang="en-US" sz="2000" cap="none" spc="0">
                          <a:solidFill>
                            <a:schemeClr val="tx1"/>
                          </a:solidFill>
                          <a:effectLst/>
                        </a:rPr>
                        <a:t>8</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just" fontAlgn="t"/>
                      <a:r>
                        <a:rPr lang="en-US" sz="2000" cap="none" spc="0" dirty="0">
                          <a:solidFill>
                            <a:schemeClr val="tx1"/>
                          </a:solidFill>
                          <a:effectLst/>
                        </a:rPr>
                        <a:t>DHT-11 Data</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just" fontAlgn="t"/>
                      <a:r>
                        <a:rPr lang="en-US" sz="2000" cap="none" spc="0" dirty="0">
                          <a:solidFill>
                            <a:schemeClr val="tx1"/>
                          </a:solidFill>
                          <a:effectLst/>
                        </a:rPr>
                        <a:t>5</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555415368"/>
                  </a:ext>
                </a:extLst>
              </a:tr>
              <a:tr h="643890">
                <a:tc>
                  <a:txBody>
                    <a:bodyPr/>
                    <a:lstStyle/>
                    <a:p>
                      <a:pPr algn="just" fontAlgn="t"/>
                      <a:r>
                        <a:rPr lang="en-US" sz="2000" cap="none" spc="0">
                          <a:solidFill>
                            <a:schemeClr val="tx1"/>
                          </a:solidFill>
                          <a:effectLst/>
                        </a:rPr>
                        <a:t>9</a:t>
                      </a:r>
                    </a:p>
                  </a:txBody>
                  <a:tcPr marL="0" marR="67262" marT="26905" marB="201786">
                    <a:lnL w="12700" cmpd="sng">
                      <a:noFill/>
                      <a:prstDash val="solid"/>
                    </a:lnL>
                    <a:lnR w="12700" cmpd="sng">
                      <a:noFill/>
                      <a:prstDash val="solid"/>
                    </a:lnR>
                    <a:lnT w="12700" cmpd="sng">
                      <a:noFill/>
                      <a:prstDash val="solid"/>
                    </a:lnT>
                    <a:lnB w="12700" cmpd="sng">
                      <a:noFill/>
                      <a:prstDash val="solid"/>
                    </a:lnB>
                    <a:noFill/>
                  </a:tcPr>
                </a:tc>
                <a:tc>
                  <a:txBody>
                    <a:bodyPr/>
                    <a:lstStyle/>
                    <a:p>
                      <a:pPr algn="just" fontAlgn="t"/>
                      <a:r>
                        <a:rPr lang="en-US" sz="2000" cap="none" spc="0">
                          <a:solidFill>
                            <a:schemeClr val="tx1"/>
                          </a:solidFill>
                          <a:effectLst/>
                        </a:rPr>
                        <a:t>DHT-11 GND</a:t>
                      </a:r>
                    </a:p>
                  </a:txBody>
                  <a:tcPr marL="0" marR="67262" marT="26905" marB="201786">
                    <a:lnL w="12700" cmpd="sng">
                      <a:noFill/>
                      <a:prstDash val="solid"/>
                    </a:lnL>
                    <a:lnR w="12700" cmpd="sng">
                      <a:noFill/>
                      <a:prstDash val="solid"/>
                    </a:lnR>
                    <a:lnT w="12700" cmpd="sng">
                      <a:noFill/>
                      <a:prstDash val="solid"/>
                    </a:lnT>
                    <a:lnB w="12700" cmpd="sng">
                      <a:noFill/>
                      <a:prstDash val="solid"/>
                    </a:lnB>
                    <a:noFill/>
                  </a:tcPr>
                </a:tc>
                <a:tc>
                  <a:txBody>
                    <a:bodyPr/>
                    <a:lstStyle/>
                    <a:p>
                      <a:pPr algn="just" fontAlgn="t"/>
                      <a:r>
                        <a:rPr lang="en-US" sz="2000" cap="none" spc="0" dirty="0">
                          <a:solidFill>
                            <a:schemeClr val="tx1"/>
                          </a:solidFill>
                          <a:effectLst/>
                        </a:rPr>
                        <a:t>GND</a:t>
                      </a:r>
                    </a:p>
                  </a:txBody>
                  <a:tcPr marL="0" marR="67262" marT="26905" marB="20178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6480903"/>
                  </a:ext>
                </a:extLst>
              </a:tr>
            </a:tbl>
          </a:graphicData>
        </a:graphic>
      </p:graphicFrame>
    </p:spTree>
    <p:extLst>
      <p:ext uri="{BB962C8B-B14F-4D97-AF65-F5344CB8AC3E}">
        <p14:creationId xmlns:p14="http://schemas.microsoft.com/office/powerpoint/2010/main" val="3619071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0" y="452717"/>
            <a:ext cx="4289234" cy="5771103"/>
          </a:xfrm>
        </p:spPr>
        <p:txBody>
          <a:bodyPr vert="horz" lIns="91440" tIns="45720" rIns="91440" bIns="45720" rtlCol="0" anchor="ctr">
            <a:normAutofit/>
          </a:bodyPr>
          <a:lstStyle/>
          <a:p>
            <a:pPr algn="l">
              <a:lnSpc>
                <a:spcPct val="90000"/>
              </a:lnSpc>
            </a:pPr>
            <a:r>
              <a:rPr lang="en-US" sz="3600" b="1" i="1" u="sng" dirty="0">
                <a:solidFill>
                  <a:schemeClr val="bg1"/>
                </a:solidFill>
                <a:effectLst>
                  <a:glow rad="152400">
                    <a:schemeClr val="bg2">
                      <a:lumMod val="40000"/>
                      <a:lumOff val="60000"/>
                      <a:alpha val="0"/>
                    </a:schemeClr>
                  </a:glow>
                </a:effectLst>
              </a:rPr>
              <a:t>Step 1:</a:t>
            </a:r>
            <a:br>
              <a:rPr lang="en-US" sz="3600" b="1" i="1" u="sng" dirty="0">
                <a:solidFill>
                  <a:schemeClr val="bg1"/>
                </a:solidFill>
                <a:effectLst>
                  <a:glow rad="152400">
                    <a:schemeClr val="bg2">
                      <a:lumMod val="40000"/>
                      <a:lumOff val="60000"/>
                      <a:alpha val="0"/>
                    </a:schemeClr>
                  </a:glow>
                </a:effectLst>
              </a:rPr>
            </a:br>
            <a:r>
              <a:rPr lang="en-US" sz="3600" b="1" i="1" u="sng" dirty="0">
                <a:solidFill>
                  <a:schemeClr val="bg1"/>
                </a:solidFill>
                <a:effectLst>
                  <a:glow rad="152400">
                    <a:schemeClr val="bg2">
                      <a:lumMod val="40000"/>
                      <a:lumOff val="60000"/>
                      <a:alpha val="0"/>
                    </a:schemeClr>
                  </a:glow>
                </a:effectLst>
              </a:rPr>
              <a:t> </a:t>
            </a:r>
            <a:br>
              <a:rPr lang="en-US" sz="3600" dirty="0">
                <a:effectLst>
                  <a:glow rad="152400">
                    <a:schemeClr val="bg2">
                      <a:lumMod val="40000"/>
                      <a:lumOff val="60000"/>
                      <a:alpha val="0"/>
                    </a:schemeClr>
                  </a:glow>
                </a:effectLst>
              </a:rPr>
            </a:br>
            <a:r>
              <a:rPr lang="en-US" sz="3600" b="1" dirty="0" err="1">
                <a:effectLst>
                  <a:glow rad="101600">
                    <a:schemeClr val="accent5">
                      <a:satMod val="175000"/>
                      <a:alpha val="40000"/>
                    </a:schemeClr>
                  </a:glow>
                  <a:outerShdw blurRad="38100" dist="38100" dir="2700000" algn="tl">
                    <a:srgbClr val="000000">
                      <a:alpha val="43137"/>
                    </a:srgbClr>
                  </a:outerShdw>
                </a:effectLst>
              </a:rPr>
              <a:t>ThingSpeak</a:t>
            </a:r>
            <a:r>
              <a:rPr lang="en-US" sz="3600" b="1" dirty="0">
                <a:effectLst>
                  <a:glow rad="101600">
                    <a:schemeClr val="accent5">
                      <a:satMod val="175000"/>
                      <a:alpha val="40000"/>
                    </a:schemeClr>
                  </a:glow>
                  <a:outerShdw blurRad="38100" dist="38100" dir="2700000" algn="tl">
                    <a:srgbClr val="000000">
                      <a:alpha val="43137"/>
                    </a:srgbClr>
                  </a:outerShdw>
                </a:effectLst>
              </a:rPr>
              <a:t> Setup for Temperature and Humidity Monitoring .</a:t>
            </a:r>
            <a:br>
              <a:rPr lang="en-US" sz="3600" b="1" dirty="0">
                <a:effectLst>
                  <a:glow rad="101600">
                    <a:schemeClr val="accent5">
                      <a:satMod val="175000"/>
                      <a:alpha val="40000"/>
                    </a:schemeClr>
                  </a:glow>
                </a:effectLst>
              </a:rPr>
            </a:br>
            <a:endParaRPr lang="en-US" sz="3600" b="1" dirty="0">
              <a:effectLst>
                <a:glow rad="101600">
                  <a:schemeClr val="accent5">
                    <a:satMod val="175000"/>
                    <a:alpha val="40000"/>
                  </a:schemeClr>
                </a:glow>
              </a:effectLst>
            </a:endParaRP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052823" y="3573750"/>
            <a:ext cx="6491057" cy="2674648"/>
          </a:xfrm>
        </p:spPr>
        <p:txBody>
          <a:bodyPr vert="horz" lIns="91440" tIns="45720" rIns="91440" bIns="45720" rtlCol="0">
            <a:normAutofit/>
          </a:bodyPr>
          <a:lstStyle/>
          <a:p>
            <a:pPr algn="l">
              <a:buFont typeface="Wingdings 3" charset="2"/>
              <a:buChar char=""/>
            </a:pPr>
            <a:r>
              <a:rPr lang="en-US" sz="2000" b="1" dirty="0">
                <a:solidFill>
                  <a:srgbClr val="002060"/>
                </a:solidFill>
              </a:rPr>
              <a:t> </a:t>
            </a:r>
            <a:r>
              <a:rPr lang="en-US" sz="2000" b="1" dirty="0">
                <a:solidFill>
                  <a:srgbClr val="002060"/>
                </a:solidFill>
                <a:effectLst/>
              </a:rPr>
              <a:t>For creating your channel on Thing speak, you first need to Sign up on Thing speak. In case if you already have an account on Things peak, just sign in using your id and password.</a:t>
            </a:r>
            <a:br>
              <a:rPr lang="en-US" sz="2000" b="1" dirty="0">
                <a:solidFill>
                  <a:srgbClr val="002060"/>
                </a:solidFill>
                <a:effectLst/>
              </a:rPr>
            </a:br>
            <a:br>
              <a:rPr lang="en-US" sz="2000" dirty="0">
                <a:solidFill>
                  <a:srgbClr val="002060"/>
                </a:solidFill>
                <a:effectLst/>
              </a:rPr>
            </a:br>
            <a:br>
              <a:rPr lang="en-US" dirty="0">
                <a:solidFill>
                  <a:schemeClr val="bg1"/>
                </a:solidFill>
                <a:effectLst/>
              </a:rPr>
            </a:br>
            <a:r>
              <a:rPr lang="en-US" b="1" dirty="0">
                <a:solidFill>
                  <a:schemeClr val="bg1"/>
                </a:solidFill>
                <a:effectLst/>
              </a:rPr>
              <a:t>For creating your account go to </a:t>
            </a:r>
            <a:r>
              <a:rPr lang="en-US" u="none" strike="noStrike" dirty="0">
                <a:solidFill>
                  <a:schemeClr val="bg1"/>
                </a:solidFill>
                <a:effectLst/>
                <a:hlinkClick r:id="rId3"/>
              </a:rPr>
              <a:t>www.thinspeak.com</a:t>
            </a:r>
            <a:endParaRPr lang="en-US" dirty="0">
              <a:solidFill>
                <a:schemeClr val="bg1"/>
              </a:solidFill>
              <a:effectLst/>
            </a:endParaRPr>
          </a:p>
        </p:txBody>
      </p:sp>
      <p:pic>
        <p:nvPicPr>
          <p:cNvPr id="20" name="Picture Placeholder 19">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9361" r="9361"/>
          <a:stretch/>
        </p:blipFill>
        <p:spPr>
          <a:xfrm>
            <a:off x="6585757" y="198046"/>
            <a:ext cx="4911554" cy="3088756"/>
          </a:xfrm>
          <a:prstGeom prst="rect">
            <a:avLst/>
          </a:prstGeom>
          <a:effectLst/>
        </p:spPr>
      </p:pic>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5048453" y="1336573"/>
            <a:ext cx="1888480" cy="1955990"/>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14523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 name="Picture 1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2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3" name="Picture 2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2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2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133350" y="629266"/>
            <a:ext cx="4267401" cy="5594554"/>
          </a:xfrm>
        </p:spPr>
        <p:txBody>
          <a:bodyPr vert="horz" lIns="91440" tIns="45720" rIns="91440" bIns="45720" rtlCol="0" anchor="ctr">
            <a:normAutofit/>
          </a:bodyPr>
          <a:lstStyle/>
          <a:p>
            <a:pPr>
              <a:lnSpc>
                <a:spcPct val="90000"/>
              </a:lnSpc>
            </a:pPr>
            <a:r>
              <a:rPr lang="en-US" sz="3600" b="1" i="0" kern="1200" dirty="0">
                <a:solidFill>
                  <a:schemeClr val="tx1"/>
                </a:solidFill>
                <a:effectLst/>
                <a:latin typeface="+mj-lt"/>
                <a:ea typeface="+mj-ea"/>
                <a:cs typeface="+mj-cs"/>
              </a:rPr>
              <a:t>Step 2: </a:t>
            </a:r>
            <a:br>
              <a:rPr lang="en-US" sz="3600" b="1" i="0" kern="1200" dirty="0">
                <a:solidFill>
                  <a:schemeClr val="tx1"/>
                </a:solidFill>
                <a:effectLst/>
                <a:latin typeface="+mj-lt"/>
                <a:ea typeface="+mj-ea"/>
                <a:cs typeface="+mj-cs"/>
              </a:rPr>
            </a:br>
            <a:br>
              <a:rPr lang="en-US" sz="3600" b="1" i="0" kern="1200" dirty="0">
                <a:solidFill>
                  <a:schemeClr val="tx1"/>
                </a:solidFill>
                <a:effectLst/>
                <a:latin typeface="+mj-lt"/>
                <a:ea typeface="+mj-ea"/>
                <a:cs typeface="+mj-cs"/>
              </a:rPr>
            </a:br>
            <a:r>
              <a:rPr lang="en-US" sz="2600" b="1" i="0" kern="1200" dirty="0">
                <a:solidFill>
                  <a:srgbClr val="FFC000"/>
                </a:solidFill>
                <a:effectLst/>
                <a:latin typeface="+mj-lt"/>
                <a:ea typeface="+mj-ea"/>
                <a:cs typeface="+mj-cs"/>
              </a:rPr>
              <a:t>Create a Channel for Your Data</a:t>
            </a:r>
            <a:br>
              <a:rPr lang="en-US" sz="2600" b="0" i="0" kern="1200" dirty="0">
                <a:solidFill>
                  <a:srgbClr val="EBEBEB"/>
                </a:solidFill>
                <a:effectLst/>
                <a:latin typeface="+mj-lt"/>
                <a:ea typeface="+mj-ea"/>
                <a:cs typeface="+mj-cs"/>
              </a:rPr>
            </a:br>
            <a:br>
              <a:rPr lang="en-US" sz="2600" b="0" i="0" kern="1200" dirty="0">
                <a:solidFill>
                  <a:srgbClr val="EBEBEB"/>
                </a:solidFill>
                <a:effectLst/>
                <a:latin typeface="+mj-lt"/>
                <a:ea typeface="+mj-ea"/>
                <a:cs typeface="+mj-cs"/>
              </a:rPr>
            </a:br>
            <a:br>
              <a:rPr lang="en-US" sz="2600" b="0" i="0" kern="1200" dirty="0">
                <a:solidFill>
                  <a:srgbClr val="EBEBEB"/>
                </a:solidFill>
                <a:effectLst/>
                <a:latin typeface="+mj-lt"/>
                <a:ea typeface="+mj-ea"/>
                <a:cs typeface="+mj-cs"/>
              </a:rPr>
            </a:br>
            <a:br>
              <a:rPr lang="en-US" sz="2600" b="0" i="0" kern="1200" dirty="0">
                <a:solidFill>
                  <a:srgbClr val="EBEBEB"/>
                </a:solidFill>
                <a:effectLst/>
                <a:latin typeface="+mj-lt"/>
                <a:ea typeface="+mj-ea"/>
                <a:cs typeface="+mj-cs"/>
              </a:rPr>
            </a:br>
            <a:r>
              <a:rPr lang="en-US" sz="2600" b="1" i="0" kern="1200" dirty="0">
                <a:solidFill>
                  <a:srgbClr val="EBEBEB"/>
                </a:solidFill>
                <a:effectLst/>
                <a:latin typeface="+mj-lt"/>
                <a:ea typeface="+mj-ea"/>
                <a:cs typeface="+mj-cs"/>
              </a:rPr>
              <a:t>Once you Sign in after your account verification, Create a new channel by clicking “New Channel” button</a:t>
            </a:r>
          </a:p>
        </p:txBody>
      </p:sp>
      <p:sp>
        <p:nvSpPr>
          <p:cNvPr id="31"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3" name="Freeform: Shape 32">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4507582" y="457200"/>
            <a:ext cx="7684418" cy="1955991"/>
          </a:xfrm>
        </p:spPr>
        <p:txBody>
          <a:bodyPr vert="horz" lIns="91440" tIns="45720" rIns="91440" bIns="45720" rtlCol="0">
            <a:normAutofit/>
          </a:bodyPr>
          <a:lstStyle/>
          <a:p>
            <a:pPr marL="342900" indent="-342900">
              <a:lnSpc>
                <a:spcPct val="90000"/>
              </a:lnSpc>
              <a:buFont typeface="Wingdings 3" charset="2"/>
              <a:buChar char=""/>
            </a:pPr>
            <a:r>
              <a:rPr lang="en-US" sz="1900" b="1" dirty="0">
                <a:solidFill>
                  <a:srgbClr val="0070C0"/>
                </a:solidFill>
                <a:effectLst/>
              </a:rPr>
              <a:t>After clicking on “New Channel”, enter the Name and Description of the data you want to upload on this channel. For example, I am sending my DHT11 sensor data, so I named it DHT11 data.</a:t>
            </a:r>
          </a:p>
          <a:p>
            <a:pPr marL="342900" indent="-342900">
              <a:lnSpc>
                <a:spcPct val="90000"/>
              </a:lnSpc>
              <a:buFont typeface="Wingdings 3" charset="2"/>
              <a:buChar char=""/>
            </a:pPr>
            <a:endParaRPr lang="en-US" sz="1900" b="1" dirty="0">
              <a:solidFill>
                <a:srgbClr val="0070C0"/>
              </a:solidFill>
              <a:effectLst/>
            </a:endParaRPr>
          </a:p>
          <a:p>
            <a:pPr>
              <a:lnSpc>
                <a:spcPct val="90000"/>
              </a:lnSpc>
              <a:buFont typeface="Wingdings 3" charset="2"/>
              <a:buChar char=""/>
            </a:pPr>
            <a:r>
              <a:rPr lang="en-US" sz="1900" b="1" dirty="0">
                <a:solidFill>
                  <a:srgbClr val="0070C0"/>
                </a:solidFill>
              </a:rPr>
              <a:t>	</a:t>
            </a:r>
            <a:endParaRPr lang="en-US" sz="1500" dirty="0">
              <a:effectLst/>
            </a:endParaRPr>
          </a:p>
        </p:txBody>
      </p:sp>
      <p:pic>
        <p:nvPicPr>
          <p:cNvPr id="12" name="Picture 11" descr="A screenshot of a channel settings&#10;&#10;Description automatically generated">
            <a:extLst>
              <a:ext uri="{FF2B5EF4-FFF2-40B4-BE49-F238E27FC236}">
                <a16:creationId xmlns:a16="http://schemas.microsoft.com/office/drawing/2014/main" id="{9CD0AA8B-AD3B-7957-FCD5-40119FD5D9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8452" y="3178629"/>
            <a:ext cx="7010198" cy="3045192"/>
          </a:xfrm>
          <a:prstGeom prst="rect">
            <a:avLst/>
          </a:prstGeom>
          <a:effectLst/>
        </p:spPr>
      </p:pic>
    </p:spTree>
    <p:extLst>
      <p:ext uri="{BB962C8B-B14F-4D97-AF65-F5344CB8AC3E}">
        <p14:creationId xmlns:p14="http://schemas.microsoft.com/office/powerpoint/2010/main" val="31444039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 name="Picture 1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635223" y="629266"/>
            <a:ext cx="3116690" cy="5594554"/>
          </a:xfrm>
        </p:spPr>
        <p:txBody>
          <a:bodyPr vert="horz" lIns="91440" tIns="45720" rIns="91440" bIns="45720" rtlCol="0" anchor="ctr">
            <a:normAutofit/>
          </a:bodyPr>
          <a:lstStyle/>
          <a:p>
            <a:r>
              <a:rPr lang="en-US" sz="4800" b="1" i="0" kern="1200" dirty="0">
                <a:solidFill>
                  <a:schemeClr val="tx1"/>
                </a:solidFill>
                <a:effectLst/>
                <a:latin typeface="+mj-lt"/>
                <a:ea typeface="+mj-ea"/>
                <a:cs typeface="+mj-cs"/>
              </a:rPr>
              <a:t>Step 3: </a:t>
            </a:r>
            <a:br>
              <a:rPr lang="en-US" sz="4800" b="0" i="0" kern="1200" dirty="0">
                <a:solidFill>
                  <a:srgbClr val="EBEBEB"/>
                </a:solidFill>
                <a:effectLst/>
                <a:latin typeface="+mj-lt"/>
                <a:ea typeface="+mj-ea"/>
                <a:cs typeface="+mj-cs"/>
              </a:rPr>
            </a:br>
            <a:br>
              <a:rPr lang="en-US" sz="4800" b="0" i="0" kern="1200" dirty="0">
                <a:solidFill>
                  <a:srgbClr val="EBEBEB"/>
                </a:solidFill>
                <a:effectLst/>
                <a:latin typeface="+mj-lt"/>
                <a:ea typeface="+mj-ea"/>
                <a:cs typeface="+mj-cs"/>
              </a:rPr>
            </a:br>
            <a:r>
              <a:rPr lang="en-US" sz="4800" b="1" i="0" kern="1200" dirty="0">
                <a:solidFill>
                  <a:srgbClr val="FFFF00"/>
                </a:solidFill>
                <a:effectLst/>
                <a:latin typeface="+mj-lt"/>
                <a:ea typeface="+mj-ea"/>
                <a:cs typeface="+mj-cs"/>
              </a:rPr>
              <a:t>API Key</a:t>
            </a:r>
          </a:p>
        </p:txBody>
      </p:sp>
      <p:sp>
        <p:nvSpPr>
          <p:cNvPr id="27"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9" name="Freeform: Shape 28">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4890518" y="302434"/>
            <a:ext cx="7130032" cy="2589913"/>
          </a:xfrm>
        </p:spPr>
        <p:txBody>
          <a:bodyPr vert="horz" lIns="91440" tIns="45720" rIns="91440" bIns="45720" rtlCol="0">
            <a:normAutofit/>
          </a:bodyPr>
          <a:lstStyle/>
          <a:p>
            <a:pPr>
              <a:buFont typeface="Wingdings 3" charset="2"/>
              <a:buChar char=""/>
            </a:pPr>
            <a:r>
              <a:rPr lang="en-US" sz="2400" b="1" dirty="0">
                <a:solidFill>
                  <a:srgbClr val="0070C0"/>
                </a:solidFill>
                <a:effectLst/>
              </a:rPr>
              <a:t>To send data to Thingspeak, we need a unique API key, which we will use later in our code to upload our sensor data to Thingspeak</a:t>
            </a:r>
            <a:r>
              <a:rPr lang="en-US" sz="2400" b="1" dirty="0">
                <a:solidFill>
                  <a:srgbClr val="0070C0"/>
                </a:solidFill>
              </a:rPr>
              <a:t> </a:t>
            </a:r>
            <a:r>
              <a:rPr lang="en-US" sz="2400" b="1" dirty="0">
                <a:solidFill>
                  <a:srgbClr val="0070C0"/>
                </a:solidFill>
                <a:effectLst/>
              </a:rPr>
              <a:t>Website.</a:t>
            </a:r>
            <a:br>
              <a:rPr lang="en-US" sz="2400" b="1" dirty="0">
                <a:solidFill>
                  <a:srgbClr val="0070C0"/>
                </a:solidFill>
                <a:effectLst/>
              </a:rPr>
            </a:br>
            <a:endParaRPr lang="en-US" sz="2400" b="1" dirty="0">
              <a:solidFill>
                <a:srgbClr val="0070C0"/>
              </a:solidFill>
              <a:effectLst/>
            </a:endParaRPr>
          </a:p>
        </p:txBody>
      </p:sp>
      <p:pic>
        <p:nvPicPr>
          <p:cNvPr id="6" name="Picture 5" descr="A screenshot of a computer&#10;&#10;Description automatically generated">
            <a:extLst>
              <a:ext uri="{FF2B5EF4-FFF2-40B4-BE49-F238E27FC236}">
                <a16:creationId xmlns:a16="http://schemas.microsoft.com/office/drawing/2014/main" id="{42CFCBB4-F980-AADD-F867-38E89BC66A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8452" y="3194782"/>
            <a:ext cx="6495846" cy="3360784"/>
          </a:xfrm>
          <a:prstGeom prst="rect">
            <a:avLst/>
          </a:prstGeom>
          <a:effectLst/>
        </p:spPr>
      </p:pic>
    </p:spTree>
    <p:extLst>
      <p:ext uri="{BB962C8B-B14F-4D97-AF65-F5344CB8AC3E}">
        <p14:creationId xmlns:p14="http://schemas.microsoft.com/office/powerpoint/2010/main" val="119777640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105064" y="452718"/>
            <a:ext cx="5304725" cy="1400530"/>
          </a:xfrm>
        </p:spPr>
        <p:txBody>
          <a:bodyPr vert="horz" lIns="91440" tIns="45720" rIns="91440" bIns="45720" rtlCol="0" anchor="t">
            <a:normAutofit fontScale="90000"/>
          </a:bodyPr>
          <a:lstStyle/>
          <a:p>
            <a:pPr>
              <a:lnSpc>
                <a:spcPct val="90000"/>
              </a:lnSpc>
            </a:pPr>
            <a:r>
              <a:rPr lang="en-US" sz="3600" b="1" dirty="0">
                <a:effectLst/>
              </a:rPr>
              <a:t>Programming Arduino for Sending data to </a:t>
            </a:r>
            <a:r>
              <a:rPr lang="en-US" sz="3600" b="1" dirty="0" err="1">
                <a:effectLst/>
              </a:rPr>
              <a:t>ThingSpeak</a:t>
            </a:r>
            <a:br>
              <a:rPr lang="en-US" sz="3600" b="1" dirty="0">
                <a:effectLst/>
              </a:rPr>
            </a:br>
            <a:br>
              <a:rPr lang="en-US" sz="2200" b="1" dirty="0">
                <a:effectLst/>
              </a:rPr>
            </a:br>
            <a:br>
              <a:rPr lang="en-US" sz="2200" b="1" dirty="0">
                <a:effectLst/>
              </a:rPr>
            </a:br>
            <a:br>
              <a:rPr lang="en-US" sz="1100" dirty="0">
                <a:effectLst/>
              </a:rPr>
            </a:br>
            <a:br>
              <a:rPr lang="en-US" sz="1100" dirty="0">
                <a:effectLst/>
              </a:rPr>
            </a:br>
            <a:r>
              <a:rPr lang="en-US" sz="3600" b="1" dirty="0">
                <a:solidFill>
                  <a:schemeClr val="bg2">
                    <a:lumMod val="40000"/>
                    <a:lumOff val="60000"/>
                  </a:schemeClr>
                </a:solidFill>
                <a:effectLst/>
              </a:rPr>
              <a:t>To program Arduino, open Arduino IDE and choose the correct board and port from the ‘tool’ menu.</a:t>
            </a:r>
            <a:br>
              <a:rPr lang="en-US" sz="3600" dirty="0">
                <a:effectLst/>
              </a:rPr>
            </a:br>
            <a:br>
              <a:rPr lang="en-US" sz="1100" dirty="0">
                <a:effectLst/>
              </a:rPr>
            </a:br>
            <a:br>
              <a:rPr lang="en-US" sz="1100" dirty="0">
                <a:effectLst/>
              </a:rPr>
            </a:br>
            <a:endParaRPr lang="en-US" sz="1100" dirty="0"/>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646113" y="4087881"/>
            <a:ext cx="4165146" cy="2160518"/>
          </a:xfrm>
        </p:spPr>
        <p:txBody>
          <a:bodyPr vert="horz" lIns="91440" tIns="45720" rIns="91440" bIns="45720" rtlCol="0">
            <a:normAutofit/>
          </a:bodyPr>
          <a:lstStyle/>
          <a:p>
            <a:pPr>
              <a:buFont typeface="Wingdings 3" charset="2"/>
              <a:buChar char=""/>
            </a:pPr>
            <a:r>
              <a:rPr lang="en-US" dirty="0">
                <a:effectLst/>
              </a:rPr>
              <a:t> </a:t>
            </a:r>
            <a:endParaRPr lang="en-US" dirty="0"/>
          </a:p>
        </p:txBody>
      </p:sp>
      <p:pic>
        <p:nvPicPr>
          <p:cNvPr id="4" name="Picture 3" descr="A screenshot of a graph&#10;&#10;Description automatically generated">
            <a:extLst>
              <a:ext uri="{FF2B5EF4-FFF2-40B4-BE49-F238E27FC236}">
                <a16:creationId xmlns:a16="http://schemas.microsoft.com/office/drawing/2014/main" id="{25030FA1-09B8-0584-8897-E4BC62AE2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739" y="3731678"/>
            <a:ext cx="5449471" cy="2481605"/>
          </a:xfrm>
          <a:prstGeom prst="rect">
            <a:avLst/>
          </a:prstGeom>
          <a:effectLst/>
        </p:spPr>
      </p:pic>
      <p:pic>
        <p:nvPicPr>
          <p:cNvPr id="9" name="Picture 8" descr="A screenshot of a computer code&#10;&#10;Description automatically generated">
            <a:extLst>
              <a:ext uri="{FF2B5EF4-FFF2-40B4-BE49-F238E27FC236}">
                <a16:creationId xmlns:a16="http://schemas.microsoft.com/office/drawing/2014/main" id="{69C4F773-4CCC-DF53-8C55-1C63DF9A21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7958" y="1141407"/>
            <a:ext cx="4737929" cy="1944693"/>
          </a:xfrm>
          <a:prstGeom prst="rect">
            <a:avLst/>
          </a:prstGeom>
          <a:effectLst/>
        </p:spPr>
      </p:pic>
      <p:sp>
        <p:nvSpPr>
          <p:cNvPr id="11" name="TextBox 10">
            <a:extLst>
              <a:ext uri="{FF2B5EF4-FFF2-40B4-BE49-F238E27FC236}">
                <a16:creationId xmlns:a16="http://schemas.microsoft.com/office/drawing/2014/main" id="{CC3B73FC-F3EB-2DA0-312F-966E74C069DC}"/>
              </a:ext>
            </a:extLst>
          </p:cNvPr>
          <p:cNvSpPr txBox="1"/>
          <p:nvPr/>
        </p:nvSpPr>
        <p:spPr>
          <a:xfrm>
            <a:off x="5753105" y="349957"/>
            <a:ext cx="6096000" cy="923330"/>
          </a:xfrm>
          <a:prstGeom prst="rect">
            <a:avLst/>
          </a:prstGeom>
          <a:noFill/>
        </p:spPr>
        <p:txBody>
          <a:bodyPr wrap="square">
            <a:spAutoFit/>
          </a:bodyPr>
          <a:lstStyle/>
          <a:p>
            <a:r>
              <a:rPr lang="en-US" b="1" i="0" dirty="0">
                <a:solidFill>
                  <a:schemeClr val="accent2">
                    <a:lumMod val="40000"/>
                    <a:lumOff val="60000"/>
                  </a:schemeClr>
                </a:solidFill>
                <a:effectLst/>
                <a:latin typeface="Open Sans" panose="020B0606030504020204" pitchFamily="34" charset="0"/>
              </a:rPr>
              <a:t>Upload it in Arduino UNO. If you successfully upload your program, Serial monitor will look like this:</a:t>
            </a:r>
            <a:endParaRPr lang="en-US" b="1" dirty="0">
              <a:solidFill>
                <a:schemeClr val="accent2">
                  <a:lumMod val="40000"/>
                  <a:lumOff val="60000"/>
                </a:schemeClr>
              </a:solidFill>
            </a:endParaRPr>
          </a:p>
        </p:txBody>
      </p:sp>
      <p:sp>
        <p:nvSpPr>
          <p:cNvPr id="14" name="TextBox 13">
            <a:extLst>
              <a:ext uri="{FF2B5EF4-FFF2-40B4-BE49-F238E27FC236}">
                <a16:creationId xmlns:a16="http://schemas.microsoft.com/office/drawing/2014/main" id="{5DEB9C52-587D-AD00-E2E2-56621AB0E891}"/>
              </a:ext>
            </a:extLst>
          </p:cNvPr>
          <p:cNvSpPr txBox="1"/>
          <p:nvPr/>
        </p:nvSpPr>
        <p:spPr>
          <a:xfrm>
            <a:off x="5582524" y="3088784"/>
            <a:ext cx="6609476" cy="1477328"/>
          </a:xfrm>
          <a:prstGeom prst="rect">
            <a:avLst/>
          </a:prstGeom>
          <a:noFill/>
        </p:spPr>
        <p:txBody>
          <a:bodyPr wrap="square">
            <a:spAutoFit/>
          </a:bodyPr>
          <a:lstStyle/>
          <a:p>
            <a:pPr algn="just"/>
            <a:r>
              <a:rPr lang="en-US" b="1" i="0" dirty="0">
                <a:solidFill>
                  <a:schemeClr val="accent2">
                    <a:lumMod val="40000"/>
                    <a:lumOff val="60000"/>
                  </a:schemeClr>
                </a:solidFill>
                <a:effectLst/>
                <a:latin typeface="Open Sans" panose="020B0606030504020204" pitchFamily="34" charset="0"/>
              </a:rPr>
              <a:t>After this navigate to your </a:t>
            </a:r>
            <a:r>
              <a:rPr lang="en-US" b="1" i="0" dirty="0" err="1">
                <a:solidFill>
                  <a:schemeClr val="accent2">
                    <a:lumMod val="40000"/>
                    <a:lumOff val="60000"/>
                  </a:schemeClr>
                </a:solidFill>
                <a:effectLst/>
                <a:latin typeface="Open Sans" panose="020B0606030504020204" pitchFamily="34" charset="0"/>
              </a:rPr>
              <a:t>Thingspeak</a:t>
            </a:r>
            <a:r>
              <a:rPr lang="en-US" b="1" i="0" dirty="0">
                <a:solidFill>
                  <a:schemeClr val="accent2">
                    <a:lumMod val="40000"/>
                    <a:lumOff val="60000"/>
                  </a:schemeClr>
                </a:solidFill>
                <a:effectLst/>
                <a:latin typeface="Open Sans" panose="020B0606030504020204" pitchFamily="34" charset="0"/>
              </a:rPr>
              <a:t> page and open your channel at </a:t>
            </a:r>
            <a:r>
              <a:rPr lang="en-US" b="1" i="0" dirty="0" err="1">
                <a:solidFill>
                  <a:schemeClr val="accent2">
                    <a:lumMod val="40000"/>
                    <a:lumOff val="60000"/>
                  </a:schemeClr>
                </a:solidFill>
                <a:effectLst/>
                <a:latin typeface="Open Sans" panose="020B0606030504020204" pitchFamily="34" charset="0"/>
              </a:rPr>
              <a:t>Thingspeak</a:t>
            </a:r>
            <a:r>
              <a:rPr lang="en-US" b="1" i="0" dirty="0">
                <a:solidFill>
                  <a:schemeClr val="accent2">
                    <a:lumMod val="40000"/>
                    <a:lumOff val="60000"/>
                  </a:schemeClr>
                </a:solidFill>
                <a:effectLst/>
                <a:latin typeface="Open Sans" panose="020B0606030504020204" pitchFamily="34" charset="0"/>
              </a:rPr>
              <a:t> and output will be shown as below:</a:t>
            </a:r>
          </a:p>
          <a:p>
            <a:br>
              <a:rPr lang="en-US" b="1" dirty="0">
                <a:solidFill>
                  <a:schemeClr val="accent2">
                    <a:lumMod val="40000"/>
                    <a:lumOff val="60000"/>
                  </a:schemeClr>
                </a:solidFill>
              </a:rPr>
            </a:br>
            <a:endParaRPr lang="en-US" b="1" dirty="0">
              <a:solidFill>
                <a:schemeClr val="accent2">
                  <a:lumMod val="40000"/>
                  <a:lumOff val="60000"/>
                </a:schemeClr>
              </a:solidFill>
            </a:endParaRPr>
          </a:p>
        </p:txBody>
      </p:sp>
      <p:sp>
        <p:nvSpPr>
          <p:cNvPr id="20" name="TextBox 19">
            <a:extLst>
              <a:ext uri="{FF2B5EF4-FFF2-40B4-BE49-F238E27FC236}">
                <a16:creationId xmlns:a16="http://schemas.microsoft.com/office/drawing/2014/main" id="{6E6A6B4E-389F-0073-7485-1404683497EE}"/>
              </a:ext>
            </a:extLst>
          </p:cNvPr>
          <p:cNvSpPr txBox="1"/>
          <p:nvPr/>
        </p:nvSpPr>
        <p:spPr>
          <a:xfrm>
            <a:off x="71585" y="6213283"/>
            <a:ext cx="12048830" cy="707886"/>
          </a:xfrm>
          <a:prstGeom prst="rect">
            <a:avLst/>
          </a:prstGeom>
          <a:noFill/>
        </p:spPr>
        <p:txBody>
          <a:bodyPr wrap="square">
            <a:spAutoFit/>
          </a:bodyPr>
          <a:lstStyle/>
          <a:p>
            <a:r>
              <a:rPr lang="en-US" sz="2000" b="1" dirty="0">
                <a:solidFill>
                  <a:schemeClr val="accent3"/>
                </a:solidFill>
                <a:effectLst/>
              </a:rPr>
              <a:t>  we have successfully monitored Temperature and Humidity data over </a:t>
            </a:r>
            <a:r>
              <a:rPr lang="en-US" sz="2000" b="1" dirty="0" err="1">
                <a:solidFill>
                  <a:schemeClr val="accent3"/>
                </a:solidFill>
                <a:effectLst/>
              </a:rPr>
              <a:t>ThingSpeak</a:t>
            </a:r>
            <a:r>
              <a:rPr lang="en-US" sz="2000" b="1" dirty="0">
                <a:solidFill>
                  <a:schemeClr val="accent3"/>
                </a:solidFill>
                <a:effectLst/>
              </a:rPr>
              <a:t> using Arduino an ESP32.</a:t>
            </a:r>
            <a:endParaRPr lang="en-US" sz="2000" b="1" dirty="0">
              <a:solidFill>
                <a:schemeClr val="accent3"/>
              </a:solidFill>
            </a:endParaRPr>
          </a:p>
        </p:txBody>
      </p:sp>
    </p:spTree>
    <p:extLst>
      <p:ext uri="{BB962C8B-B14F-4D97-AF65-F5344CB8AC3E}">
        <p14:creationId xmlns:p14="http://schemas.microsoft.com/office/powerpoint/2010/main" val="360458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7" name="Picture 46">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8" name="Oval 4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9" name="Picture 4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0" name="Picture 4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1" name="Rectangle 5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5" name="Picture Placeholder 24">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rotWithShape="1">
          <a:blip r:embed="rId8">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16633" b="-3"/>
          <a:stretch/>
        </p:blipFill>
        <p:spPr>
          <a:xfrm>
            <a:off x="20" y="10"/>
            <a:ext cx="12191980" cy="6857990"/>
          </a:xfrm>
          <a:prstGeom prst="rect">
            <a:avLst/>
          </a:prstGeom>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1154954" y="152400"/>
            <a:ext cx="11037045" cy="5943600"/>
          </a:xfrm>
        </p:spPr>
        <p:txBody>
          <a:bodyPr vert="horz" lIns="91440" tIns="45720" rIns="91440" bIns="45720" rtlCol="0" anchor="b">
            <a:normAutofit/>
          </a:bodyPr>
          <a:lstStyle/>
          <a:p>
            <a:pPr>
              <a:lnSpc>
                <a:spcPct val="90000"/>
              </a:lnSpc>
            </a:pPr>
            <a:br>
              <a:rPr lang="en-US" sz="18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br>
              <a:rPr lang="en-US" sz="18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r>
              <a:rPr lang="en-US" sz="18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t>        </a:t>
            </a:r>
            <a:br>
              <a:rPr lang="en-US" sz="18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r>
              <a:rPr lang="en-US" sz="3600" b="1" dirty="0">
                <a:solidFill>
                  <a:srgbClr val="FFC000"/>
                </a:solidFill>
                <a:effectLst>
                  <a:glow rad="101600">
                    <a:schemeClr val="accent1">
                      <a:lumMod val="60000"/>
                      <a:lumOff val="40000"/>
                      <a:alpha val="40000"/>
                    </a:schemeClr>
                  </a:glow>
                  <a:outerShdw blurRad="50800" dist="50800" dir="5400000" algn="ctr" rotWithShape="0">
                    <a:schemeClr val="bg2"/>
                  </a:outerShdw>
                </a:effectLst>
              </a:rPr>
              <a:t>The Embedded System Capstone Project</a:t>
            </a:r>
            <a:br>
              <a:rPr lang="en-US" sz="36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br>
              <a:rPr lang="en-US" sz="36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br>
              <a:rPr lang="en-US" sz="36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r>
              <a:rPr lang="en-US" sz="36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t> </a:t>
            </a:r>
            <a:br>
              <a:rPr lang="en-US" sz="18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br>
              <a:rPr lang="en-US" sz="18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br>
              <a:rPr lang="en-US" sz="18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br>
              <a:rPr lang="en-US" sz="18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br>
              <a:rPr lang="en-US" sz="31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r>
              <a:rPr lang="en-US" sz="31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t>  												</a:t>
            </a:r>
            <a:r>
              <a:rPr lang="en-US" sz="3100" b="1" dirty="0">
                <a:solidFill>
                  <a:schemeClr val="tx1">
                    <a:lumMod val="95000"/>
                  </a:schemeClr>
                </a:solidFill>
                <a:effectLst>
                  <a:glow rad="101600">
                    <a:schemeClr val="accent1">
                      <a:lumMod val="60000"/>
                      <a:lumOff val="40000"/>
                      <a:alpha val="40000"/>
                    </a:schemeClr>
                  </a:glow>
                  <a:outerShdw blurRad="50800" dist="50800" dir="5400000" algn="ctr" rotWithShape="0">
                    <a:schemeClr val="bg2"/>
                  </a:outerShdw>
                </a:effectLst>
              </a:rPr>
              <a:t>Thank &amp; Regards</a:t>
            </a:r>
            <a:br>
              <a:rPr lang="en-US" sz="3100" b="1"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br>
              <a:rPr lang="en-US" sz="3100" b="1"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r>
              <a:rPr lang="en-US" sz="3100" b="1" dirty="0">
                <a:solidFill>
                  <a:srgbClr val="FFC000"/>
                </a:solidFill>
                <a:effectLst>
                  <a:glow rad="101600">
                    <a:schemeClr val="accent1">
                      <a:lumMod val="60000"/>
                      <a:lumOff val="40000"/>
                      <a:alpha val="40000"/>
                    </a:schemeClr>
                  </a:glow>
                  <a:outerShdw blurRad="50800" dist="50800" dir="5400000" algn="ctr" rotWithShape="0">
                    <a:schemeClr val="bg2"/>
                  </a:outerShdw>
                </a:effectLst>
              </a:rPr>
              <a:t>													 </a:t>
            </a:r>
            <a:br>
              <a:rPr lang="en-US" sz="3100" b="1"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r>
              <a:rPr lang="en-US" sz="3100" b="1" dirty="0">
                <a:solidFill>
                  <a:srgbClr val="FFC000"/>
                </a:solidFill>
                <a:effectLst>
                  <a:glow rad="101600">
                    <a:schemeClr val="accent1">
                      <a:lumMod val="60000"/>
                      <a:lumOff val="40000"/>
                      <a:alpha val="40000"/>
                    </a:schemeClr>
                  </a:glow>
                  <a:outerShdw blurRad="50800" dist="50800" dir="5400000" algn="ctr" rotWithShape="0">
                    <a:schemeClr val="bg2"/>
                  </a:outerShdw>
                </a:effectLst>
              </a:rPr>
              <a:t>													</a:t>
            </a:r>
            <a:br>
              <a:rPr lang="en-US" sz="18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endParaRPr lang="en-US" sz="1800" dirty="0">
              <a:solidFill>
                <a:srgbClr val="FFC000"/>
              </a:solidFill>
              <a:effectLst>
                <a:glow rad="101600">
                  <a:schemeClr val="accent1">
                    <a:lumMod val="60000"/>
                    <a:lumOff val="40000"/>
                    <a:alpha val="40000"/>
                  </a:schemeClr>
                </a:glow>
                <a:outerShdw blurRad="50800" dist="50800" dir="5400000" algn="ctr" rotWithShape="0">
                  <a:schemeClr val="bg2"/>
                </a:outerShdw>
              </a:effectLst>
            </a:endParaRPr>
          </a:p>
        </p:txBody>
      </p:sp>
      <p:sp>
        <p:nvSpPr>
          <p:cNvPr id="52" name="Rectangle 51">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6401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A group of colorful wires&#10;&#10;Description automatically generated">
            <a:extLst>
              <a:ext uri="{FF2B5EF4-FFF2-40B4-BE49-F238E27FC236}">
                <a16:creationId xmlns:a16="http://schemas.microsoft.com/office/drawing/2014/main" id="{38E4824D-A2CC-C9A2-E734-97FB90DCD239}"/>
              </a:ext>
            </a:extLst>
          </p:cNvPr>
          <p:cNvPicPr>
            <a:picLocks noChangeAspect="1"/>
          </p:cNvPicPr>
          <p:nvPr/>
        </p:nvPicPr>
        <p:blipFill rotWithShape="1">
          <a:blip r:embed="rId8">
            <a:duotone>
              <a:prstClr val="black"/>
              <a:schemeClr val="accent5">
                <a:tint val="45000"/>
                <a:satMod val="400000"/>
              </a:schemeClr>
            </a:duotone>
            <a:alphaModFix amt="15000"/>
            <a:extLst>
              <a:ext uri="{28A0092B-C50C-407E-A947-70E740481C1C}">
                <a14:useLocalDpi xmlns:a14="http://schemas.microsoft.com/office/drawing/2010/main" val="0"/>
              </a:ext>
            </a:extLst>
          </a:blip>
          <a:srcRect t="2918" b="40832"/>
          <a:stretch/>
        </p:blipFill>
        <p:spPr>
          <a:xfrm>
            <a:off x="20" y="10"/>
            <a:ext cx="12191980" cy="6857990"/>
          </a:xfrm>
          <a:prstGeom prst="rect">
            <a:avLst/>
          </a:prstGeom>
        </p:spPr>
      </p:pic>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1" y="110402"/>
            <a:ext cx="3676650" cy="959083"/>
          </a:xfrm>
        </p:spPr>
        <p:txBody>
          <a:bodyPr vert="horz" lIns="91440" tIns="45720" rIns="91440" bIns="45720" rtlCol="0" anchor="t">
            <a:normAutofit fontScale="90000"/>
          </a:bodyPr>
          <a:lstStyle/>
          <a:p>
            <a:r>
              <a:rPr lang="en-US" sz="4400" b="1" dirty="0">
                <a:solidFill>
                  <a:schemeClr val="accent3">
                    <a:lumMod val="60000"/>
                    <a:lumOff val="40000"/>
                  </a:schemeClr>
                </a:solidFill>
              </a:rPr>
              <a:t>Introduction :</a:t>
            </a:r>
          </a:p>
        </p:txBody>
      </p:sp>
      <p:sp>
        <p:nvSpPr>
          <p:cNvPr id="22" name="Rectangle 21">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193BD167-7F69-B63B-E61C-ABE778064B0D}"/>
              </a:ext>
            </a:extLst>
          </p:cNvPr>
          <p:cNvGraphicFramePr>
            <a:graphicFrameLocks noGrp="1"/>
          </p:cNvGraphicFramePr>
          <p:nvPr>
            <p:ph sz="quarter" idx="13"/>
            <p:extLst>
              <p:ext uri="{D42A27DB-BD31-4B8C-83A1-F6EECF244321}">
                <p14:modId xmlns:p14="http://schemas.microsoft.com/office/powerpoint/2010/main" val="2141083017"/>
              </p:ext>
            </p:extLst>
          </p:nvPr>
        </p:nvGraphicFramePr>
        <p:xfrm>
          <a:off x="114300" y="110402"/>
          <a:ext cx="11963400" cy="651740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6650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8" name="Picture 47">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0" name="Oval 49">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2" name="Picture 51">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4" name="Picture 53">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6" name="Rectangle 55">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itle 2">
            <a:extLst>
              <a:ext uri="{FF2B5EF4-FFF2-40B4-BE49-F238E27FC236}">
                <a16:creationId xmlns:a16="http://schemas.microsoft.com/office/drawing/2014/main" id="{187DD744-95B6-0281-F2BB-B1B65FB2540E}"/>
              </a:ext>
            </a:extLst>
          </p:cNvPr>
          <p:cNvSpPr>
            <a:spLocks noGrp="1"/>
          </p:cNvSpPr>
          <p:nvPr>
            <p:ph type="ctrTitle"/>
          </p:nvPr>
        </p:nvSpPr>
        <p:spPr>
          <a:xfrm>
            <a:off x="636916" y="4542503"/>
            <a:ext cx="9184606" cy="715297"/>
          </a:xfrm>
        </p:spPr>
        <p:txBody>
          <a:bodyPr vert="horz" lIns="91440" tIns="45720" rIns="91440" bIns="45720" rtlCol="0" anchor="b">
            <a:normAutofit/>
          </a:bodyPr>
          <a:lstStyle/>
          <a:p>
            <a:pPr algn="l">
              <a:lnSpc>
                <a:spcPct val="90000"/>
              </a:lnSpc>
            </a:pPr>
            <a:r>
              <a:rPr lang="en-US" sz="4200" b="1" dirty="0">
                <a:ln w="10160">
                  <a:solidFill>
                    <a:schemeClr val="accent5"/>
                  </a:solidFill>
                  <a:prstDash val="solid"/>
                </a:ln>
                <a:solidFill>
                  <a:srgbClr val="FFC000"/>
                </a:solidFill>
                <a:effectLst>
                  <a:outerShdw blurRad="38100" dist="22860" dir="5400000" algn="tl" rotWithShape="0">
                    <a:srgbClr val="000000">
                      <a:alpha val="30000"/>
                    </a:srgbClr>
                  </a:outerShdw>
                </a:effectLst>
              </a:rPr>
              <a:t>Circuit Diagram and Explanation</a:t>
            </a:r>
            <a:endParaRPr lang="en-US" sz="4200" b="1" dirty="0">
              <a:solidFill>
                <a:srgbClr val="FFC000"/>
              </a:solidFill>
            </a:endParaRPr>
          </a:p>
        </p:txBody>
      </p:sp>
      <p:sp>
        <p:nvSpPr>
          <p:cNvPr id="4" name="Subtitle 3">
            <a:extLst>
              <a:ext uri="{FF2B5EF4-FFF2-40B4-BE49-F238E27FC236}">
                <a16:creationId xmlns:a16="http://schemas.microsoft.com/office/drawing/2014/main" id="{A17E4316-5F43-6737-7527-74298884585B}"/>
              </a:ext>
            </a:extLst>
          </p:cNvPr>
          <p:cNvSpPr>
            <a:spLocks noGrp="1"/>
          </p:cNvSpPr>
          <p:nvPr>
            <p:ph type="subTitle" idx="1"/>
          </p:nvPr>
        </p:nvSpPr>
        <p:spPr>
          <a:xfrm>
            <a:off x="0" y="5304503"/>
            <a:ext cx="12192000" cy="1553498"/>
          </a:xfrm>
        </p:spPr>
        <p:txBody>
          <a:bodyPr vert="horz" lIns="91440" tIns="45720" rIns="91440" bIns="45720" rtlCol="0" anchor="t">
            <a:noAutofit/>
          </a:bodyPr>
          <a:lstStyle/>
          <a:p>
            <a:pPr algn="l">
              <a:lnSpc>
                <a:spcPct val="90000"/>
              </a:lnSpc>
            </a:pPr>
            <a:r>
              <a:rPr lang="en-US" dirty="0"/>
              <a:t> </a:t>
            </a:r>
            <a:r>
              <a:rPr lang="en-US" b="1" dirty="0"/>
              <a:t>Monitor Humidity and Temperature </a:t>
            </a:r>
            <a:r>
              <a:rPr lang="en-US" dirty="0"/>
              <a:t>over the internet using </a:t>
            </a:r>
            <a:r>
              <a:rPr lang="en-US" dirty="0" err="1"/>
              <a:t>ThingSpeak</a:t>
            </a:r>
            <a:r>
              <a:rPr lang="en-US" dirty="0"/>
              <a:t> where we will show the current Humidity &amp; Temperature data over the Internet using the </a:t>
            </a:r>
            <a:r>
              <a:rPr lang="en-US" u="sng" dirty="0" err="1">
                <a:hlinkClick r:id="rId8"/>
              </a:rPr>
              <a:t>ThingSpeak</a:t>
            </a:r>
            <a:r>
              <a:rPr lang="en-US" dirty="0"/>
              <a:t> server. It is accomplished by the data communications between Arduino, DHT11 Sensor Module, ESP8266 WIFI module and LCD. Celsius scale thermometer and percentage scale humidity meter displays the ambient temperature and humidity through a LCD display and also sends it to </a:t>
            </a:r>
            <a:r>
              <a:rPr lang="en-US" dirty="0" err="1"/>
              <a:t>ThingSpeak</a:t>
            </a:r>
            <a:r>
              <a:rPr lang="en-US" dirty="0"/>
              <a:t> server for live monitoring from anywhere in the world.</a:t>
            </a:r>
            <a:endParaRPr lang="en-US" cap="all" dirty="0">
              <a:solidFill>
                <a:schemeClr val="bg2">
                  <a:lumMod val="40000"/>
                  <a:lumOff val="60000"/>
                </a:schemeClr>
              </a:solidFill>
            </a:endParaRPr>
          </a:p>
        </p:txBody>
      </p:sp>
      <p:pic>
        <p:nvPicPr>
          <p:cNvPr id="5" name="Picture Placeholder 5">
            <a:extLst>
              <a:ext uri="{FF2B5EF4-FFF2-40B4-BE49-F238E27FC236}">
                <a16:creationId xmlns:a16="http://schemas.microsoft.com/office/drawing/2014/main" id="{B45520E2-944D-50B0-4AB0-C9F45E2FDA89}"/>
              </a:ext>
            </a:extLst>
          </p:cNvPr>
          <p:cNvPicPr>
            <a:picLocks noGrp="1" noChangeAspect="1"/>
          </p:cNvPicPr>
          <p:nvPr>
            <p:ph type="pic" sz="quarter" idx="13"/>
          </p:nvPr>
        </p:nvPicPr>
        <p:blipFill>
          <a:blip r:embed="rId9">
            <a:extLst>
              <a:ext uri="{28A0092B-C50C-407E-A947-70E740481C1C}">
                <a14:useLocalDpi xmlns:a14="http://schemas.microsoft.com/office/drawing/2010/main" val="0"/>
              </a:ext>
            </a:extLst>
          </a:blip>
          <a:srcRect t="11983" b="11983"/>
          <a:stretch/>
        </p:blipFill>
        <p:spPr>
          <a:xfrm>
            <a:off x="0" y="0"/>
            <a:ext cx="12192000" cy="454250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30198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4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0" y="452718"/>
            <a:ext cx="12192000" cy="1180711"/>
          </a:xfrm>
        </p:spPr>
        <p:txBody>
          <a:bodyPr vert="horz" lIns="91440" tIns="45720" rIns="91440" bIns="45720" rtlCol="0" anchor="t">
            <a:normAutofit/>
          </a:bodyPr>
          <a:lstStyle/>
          <a:p>
            <a:pPr>
              <a:lnSpc>
                <a:spcPct val="90000"/>
              </a:lnSpc>
            </a:pPr>
            <a:r>
              <a:rPr lang="en-US" sz="3300" b="1" dirty="0">
                <a:solidFill>
                  <a:schemeClr val="accent2">
                    <a:lumMod val="60000"/>
                    <a:lumOff val="40000"/>
                  </a:schemeClr>
                </a:solidFill>
                <a:effectLst/>
              </a:rPr>
              <a:t>DHT11 Humidity + Temperature Sensor with 16x2 LCD display + ESP8266 Wi-Fi </a:t>
            </a:r>
            <a:r>
              <a:rPr lang="en-US" sz="3300" b="1" dirty="0">
                <a:solidFill>
                  <a:schemeClr val="accent2">
                    <a:lumMod val="60000"/>
                    <a:lumOff val="40000"/>
                  </a:schemeClr>
                </a:solidFill>
              </a:rPr>
              <a:t>Module - </a:t>
            </a:r>
            <a:r>
              <a:rPr lang="en-US" sz="3300" b="1" dirty="0" err="1">
                <a:solidFill>
                  <a:schemeClr val="accent2">
                    <a:lumMod val="60000"/>
                    <a:lumOff val="40000"/>
                  </a:schemeClr>
                </a:solidFill>
                <a:effectLst/>
              </a:rPr>
              <a:t>ThingSpeak</a:t>
            </a:r>
            <a:r>
              <a:rPr lang="en-US" sz="3300" b="1" dirty="0">
                <a:solidFill>
                  <a:schemeClr val="accent2">
                    <a:lumMod val="60000"/>
                    <a:lumOff val="40000"/>
                  </a:schemeClr>
                </a:solidFill>
                <a:effectLst/>
              </a:rPr>
              <a:t> web Platform</a:t>
            </a:r>
          </a:p>
        </p:txBody>
      </p:sp>
      <p:pic>
        <p:nvPicPr>
          <p:cNvPr id="8" name="Content Placeholder 7" descr="A diagram of a diagram&#10;&#10;Description automatically generated">
            <a:extLst>
              <a:ext uri="{FF2B5EF4-FFF2-40B4-BE49-F238E27FC236}">
                <a16:creationId xmlns:a16="http://schemas.microsoft.com/office/drawing/2014/main" id="{8F3AA6E2-2497-41BD-2BA0-79C850EF5EA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69445" y="1780272"/>
            <a:ext cx="5616593" cy="2628423"/>
          </a:xfrm>
          <a:prstGeom prst="rect">
            <a:avLst/>
          </a:prstGeom>
          <a:noFill/>
          <a:effectLst/>
        </p:spPr>
      </p:pic>
      <p:pic>
        <p:nvPicPr>
          <p:cNvPr id="6" name="Picture 5" descr="A screenshot of a computer&#10;&#10;Description automatically generated">
            <a:extLst>
              <a:ext uri="{FF2B5EF4-FFF2-40B4-BE49-F238E27FC236}">
                <a16:creationId xmlns:a16="http://schemas.microsoft.com/office/drawing/2014/main" id="{31F35CAE-9F3C-55B6-C3D1-EF3CEDD7ED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733" y="4074406"/>
            <a:ext cx="8081267" cy="2819400"/>
          </a:xfrm>
          <a:prstGeom prst="rect">
            <a:avLst/>
          </a:prstGeom>
          <a:effectLst/>
        </p:spPr>
      </p:pic>
      <p:pic>
        <p:nvPicPr>
          <p:cNvPr id="10" name="Picture 9" descr="A diagram of a computer system&#10;&#10;Description automatically generated">
            <a:extLst>
              <a:ext uri="{FF2B5EF4-FFF2-40B4-BE49-F238E27FC236}">
                <a16:creationId xmlns:a16="http://schemas.microsoft.com/office/drawing/2014/main" id="{463EBCF2-5343-899D-ECF1-A6A605A80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6040" y="1780272"/>
            <a:ext cx="6305959" cy="2294134"/>
          </a:xfrm>
          <a:prstGeom prst="rect">
            <a:avLst/>
          </a:prstGeom>
          <a:effectLst/>
        </p:spPr>
      </p:pic>
    </p:spTree>
    <p:extLst>
      <p:ext uri="{BB962C8B-B14F-4D97-AF65-F5344CB8AC3E}">
        <p14:creationId xmlns:p14="http://schemas.microsoft.com/office/powerpoint/2010/main" val="11866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dirty="0">
                <a:effectLst>
                  <a:glow rad="228600">
                    <a:schemeClr val="accent1">
                      <a:satMod val="175000"/>
                      <a:alpha val="40000"/>
                    </a:schemeClr>
                  </a:glow>
                  <a:outerShdw blurRad="38100" dist="38100" dir="2700000" algn="tl">
                    <a:srgbClr val="000000">
                      <a:alpha val="43137"/>
                    </a:srgbClr>
                  </a:outerShdw>
                </a:effectLst>
              </a:rPr>
              <a:t>Project Description</a:t>
            </a:r>
          </a:p>
        </p:txBody>
      </p:sp>
      <p:sp>
        <p:nvSpPr>
          <p:cNvPr id="3" name="Content Placeholder 2">
            <a:extLst>
              <a:ext uri="{FF2B5EF4-FFF2-40B4-BE49-F238E27FC236}">
                <a16:creationId xmlns:a16="http://schemas.microsoft.com/office/drawing/2014/main" id="{1C6744DD-5BC8-42C8-4313-13CE95ED575B}"/>
              </a:ext>
            </a:extLst>
          </p:cNvPr>
          <p:cNvSpPr>
            <a:spLocks/>
          </p:cNvSpPr>
          <p:nvPr/>
        </p:nvSpPr>
        <p:spPr>
          <a:xfrm>
            <a:off x="646110" y="2211797"/>
            <a:ext cx="11545889" cy="4646203"/>
          </a:xfrm>
          <a:prstGeom prst="rect">
            <a:avLst/>
          </a:prstGeom>
        </p:spPr>
        <p:txBody>
          <a:bodyPr>
            <a:normAutofit lnSpcReduction="10000"/>
          </a:bodyPr>
          <a:lstStyle/>
          <a:p>
            <a:pPr defTabSz="260513"/>
            <a:r>
              <a:rPr lang="en-US" sz="2400" kern="100" dirty="0">
                <a:solidFill>
                  <a:schemeClr val="tx1"/>
                </a:solidFill>
                <a:latin typeface="Calibri" panose="020F0502020204030204" pitchFamily="34" charset="0"/>
                <a:ea typeface="+mn-ea"/>
                <a:cs typeface="Times New Roman" panose="02020603050405020304" pitchFamily="18" charset="0"/>
              </a:rPr>
              <a:t>This project constructs an environmental data logger using an Arduino microcontroller board. The system utilizes sensors to measure ambient temperature and humidity. The sensor readings, initially in analog voltage format, are processed by the Arduino and converted into standard units of Celsius for temperature and percent relative humidity. The project offers functionalities for both local and remote monitoring.</a:t>
            </a:r>
          </a:p>
          <a:p>
            <a:pPr defTabSz="260513"/>
            <a:endParaRPr lang="en-US" sz="1140" kern="100" dirty="0">
              <a:solidFill>
                <a:schemeClr val="tx1"/>
              </a:solidFill>
              <a:latin typeface="Calibri" panose="020F0502020204030204" pitchFamily="34" charset="0"/>
              <a:ea typeface="+mn-ea"/>
              <a:cs typeface="Times New Roman" panose="02020603050405020304" pitchFamily="18" charset="0"/>
            </a:endParaRPr>
          </a:p>
          <a:p>
            <a:pPr defTabSz="260513"/>
            <a:endParaRPr lang="en-US" sz="1140" kern="100" dirty="0">
              <a:solidFill>
                <a:schemeClr val="tx1"/>
              </a:solidFill>
              <a:latin typeface="Calibri" panose="020F0502020204030204" pitchFamily="34" charset="0"/>
              <a:ea typeface="+mn-ea"/>
              <a:cs typeface="Times New Roman" panose="02020603050405020304" pitchFamily="18" charset="0"/>
            </a:endParaRPr>
          </a:p>
          <a:p>
            <a:pPr defTabSz="260513"/>
            <a:r>
              <a:rPr lang="en-US" sz="3300" b="1" kern="1200" dirty="0">
                <a:solidFill>
                  <a:schemeClr val="tx1"/>
                </a:solidFill>
                <a:latin typeface="Calibri" panose="020F0502020204030204" pitchFamily="34" charset="0"/>
                <a:ea typeface="+mn-ea"/>
                <a:cs typeface="Times New Roman" panose="02020603050405020304" pitchFamily="18" charset="0"/>
              </a:rPr>
              <a:t>Remote Monitoring:</a:t>
            </a:r>
            <a:r>
              <a:rPr lang="en-US" sz="3300" kern="1200" dirty="0">
                <a:solidFill>
                  <a:schemeClr val="tx1"/>
                </a:solidFill>
                <a:latin typeface="Calibri" panose="020F0502020204030204" pitchFamily="34" charset="0"/>
                <a:ea typeface="+mn-ea"/>
                <a:cs typeface="Times New Roman" panose="02020603050405020304" pitchFamily="18" charset="0"/>
              </a:rPr>
              <a:t> </a:t>
            </a:r>
            <a:endParaRPr lang="en-US" sz="3300" kern="100" dirty="0">
              <a:solidFill>
                <a:schemeClr val="tx1"/>
              </a:solidFill>
              <a:latin typeface="Calibri" panose="020F0502020204030204" pitchFamily="34" charset="0"/>
              <a:ea typeface="+mn-ea"/>
              <a:cs typeface="Times New Roman" panose="02020603050405020304" pitchFamily="18" charset="0"/>
            </a:endParaRPr>
          </a:p>
          <a:p>
            <a:pPr defTabSz="260513"/>
            <a:endParaRPr lang="en-US" sz="1140" kern="100" dirty="0">
              <a:solidFill>
                <a:schemeClr val="tx1"/>
              </a:solidFill>
              <a:latin typeface="Calibri" panose="020F0502020204030204" pitchFamily="34" charset="0"/>
              <a:ea typeface="+mn-ea"/>
              <a:cs typeface="Times New Roman" panose="02020603050405020304" pitchFamily="18" charset="0"/>
            </a:endParaRPr>
          </a:p>
          <a:p>
            <a:pPr defTabSz="260513"/>
            <a:r>
              <a:rPr lang="en-US" sz="2200" kern="100" dirty="0">
                <a:solidFill>
                  <a:schemeClr val="tx1"/>
                </a:solidFill>
                <a:latin typeface="Calibri" panose="020F0502020204030204" pitchFamily="34" charset="0"/>
                <a:ea typeface="+mn-ea"/>
                <a:cs typeface="Times New Roman" panose="02020603050405020304" pitchFamily="18" charset="0"/>
              </a:rPr>
              <a:t>The Arduino communicates wirelessly with a web platform called </a:t>
            </a:r>
            <a:r>
              <a:rPr lang="en-US" sz="2200" kern="100" dirty="0" err="1">
                <a:solidFill>
                  <a:schemeClr val="tx1"/>
                </a:solidFill>
                <a:latin typeface="Calibri" panose="020F0502020204030204" pitchFamily="34" charset="0"/>
                <a:ea typeface="+mn-ea"/>
                <a:cs typeface="Times New Roman" panose="02020603050405020304" pitchFamily="18" charset="0"/>
              </a:rPr>
              <a:t>Thingspeak</a:t>
            </a:r>
            <a:r>
              <a:rPr lang="en-US" sz="2200" kern="100" dirty="0">
                <a:solidFill>
                  <a:schemeClr val="tx1"/>
                </a:solidFill>
                <a:latin typeface="Calibri" panose="020F0502020204030204" pitchFamily="34" charset="0"/>
                <a:ea typeface="+mn-ea"/>
                <a:cs typeface="Times New Roman" panose="02020603050405020304" pitchFamily="18" charset="0"/>
              </a:rPr>
              <a:t> via an ESP8266 Wi-Fi module. This enables the transmission of collected temperature and humidity data to </a:t>
            </a:r>
            <a:r>
              <a:rPr lang="en-US" sz="2200" kern="100" dirty="0" err="1">
                <a:solidFill>
                  <a:schemeClr val="tx1"/>
                </a:solidFill>
                <a:latin typeface="Calibri" panose="020F0502020204030204" pitchFamily="34" charset="0"/>
                <a:ea typeface="+mn-ea"/>
                <a:cs typeface="Times New Roman" panose="02020603050405020304" pitchFamily="18" charset="0"/>
              </a:rPr>
              <a:t>Thingspeak</a:t>
            </a:r>
            <a:r>
              <a:rPr lang="en-US" sz="2200" kern="100" dirty="0">
                <a:solidFill>
                  <a:schemeClr val="tx1"/>
                </a:solidFill>
                <a:latin typeface="Calibri" panose="020F0502020204030204" pitchFamily="34" charset="0"/>
                <a:ea typeface="+mn-ea"/>
                <a:cs typeface="Times New Roman" panose="02020603050405020304" pitchFamily="18" charset="0"/>
              </a:rPr>
              <a:t>. Users can then access this data remotely from any device with an internet connection, allowing for convenient monitoring and analysis of environmental conditions over time. This remote access empowers users to make informed decisions regarding potential adjustments to their environment based on the collected data.</a:t>
            </a:r>
          </a:p>
          <a:p>
            <a:endParaRPr lang="en-US" dirty="0"/>
          </a:p>
        </p:txBody>
      </p:sp>
      <p:sp>
        <p:nvSpPr>
          <p:cNvPr id="4" name="Title 1">
            <a:extLst>
              <a:ext uri="{FF2B5EF4-FFF2-40B4-BE49-F238E27FC236}">
                <a16:creationId xmlns:a16="http://schemas.microsoft.com/office/drawing/2014/main" id="{8051BB9E-BE7C-8830-A9DB-1C69328F0E56}"/>
              </a:ext>
            </a:extLst>
          </p:cNvPr>
          <p:cNvSpPr txBox="1">
            <a:spLocks/>
          </p:cNvSpPr>
          <p:nvPr/>
        </p:nvSpPr>
        <p:spPr>
          <a:xfrm>
            <a:off x="646112" y="1676400"/>
            <a:ext cx="6453314" cy="535397"/>
          </a:xfrm>
          <a:prstGeom prst="rect">
            <a:avLst/>
          </a:prstGeom>
        </p:spPr>
        <p:txBody>
          <a:bodyPr vert="horz" wrap="square" lIns="0" tIns="0" rIns="0" bIns="0" rtlCol="0" anchor="t" anchorCtr="0">
            <a:normAutofit/>
          </a:bodyPr>
          <a:lstStyle>
            <a:lvl1pPr algn="l" defTabSz="457200" rtl="0" eaLnBrk="1" latinLnBrk="0" hangingPunct="1">
              <a:spcBef>
                <a:spcPct val="0"/>
              </a:spcBef>
              <a:buNone/>
              <a:defRPr lang="en-US" sz="4000" b="0" i="0" kern="1200" dirty="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260513"/>
            <a:r>
              <a:rPr lang="en-US" sz="3200" b="1" i="0" kern="100" dirty="0">
                <a:solidFill>
                  <a:schemeClr val="tx2"/>
                </a:solidFill>
                <a:latin typeface="Calibri" panose="020F0502020204030204" pitchFamily="34" charset="0"/>
                <a:ea typeface="+mj-ea"/>
                <a:cs typeface="Times New Roman" panose="02020603050405020304" pitchFamily="18" charset="0"/>
              </a:rPr>
              <a:t>Proposed Solution:</a:t>
            </a:r>
          </a:p>
          <a:p>
            <a:pPr defTabSz="260513"/>
            <a:endParaRPr lang="en-US" sz="3200" b="1" i="0" kern="100" dirty="0">
              <a:solidFill>
                <a:schemeClr val="tx2"/>
              </a:solidFill>
              <a:latin typeface="Calibri" panose="020F0502020204030204" pitchFamily="34" charset="0"/>
              <a:ea typeface="+mj-ea"/>
              <a:cs typeface="Times New Roman" panose="02020603050405020304" pitchFamily="18" charset="0"/>
            </a:endParaRPr>
          </a:p>
          <a:p>
            <a:pPr defTabSz="260513"/>
            <a:endParaRPr lang="en-US" sz="3200" b="1" i="0" kern="100" dirty="0">
              <a:solidFill>
                <a:schemeClr val="tx2"/>
              </a:solidFill>
              <a:latin typeface="Calibri" panose="020F0502020204030204" pitchFamily="34" charset="0"/>
              <a:ea typeface="+mj-ea"/>
              <a:cs typeface="Times New Roman" panose="02020603050405020304" pitchFamily="18" charset="0"/>
            </a:endParaRPr>
          </a:p>
          <a:p>
            <a:pPr defTabSz="338328"/>
            <a:endParaRPr lang="en-US" sz="3200" dirty="0"/>
          </a:p>
        </p:txBody>
      </p:sp>
    </p:spTree>
    <p:extLst>
      <p:ext uri="{BB962C8B-B14F-4D97-AF65-F5344CB8AC3E}">
        <p14:creationId xmlns:p14="http://schemas.microsoft.com/office/powerpoint/2010/main" val="65284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p:txBody>
          <a:bodyPr>
            <a:normAutofit/>
          </a:bodyPr>
          <a:lstStyle/>
          <a:p>
            <a:pPr algn="l"/>
            <a:r>
              <a:rPr lang="en-US" sz="3600" b="1" i="1" dirty="0">
                <a:solidFill>
                  <a:srgbClr val="000000"/>
                </a:solidFill>
                <a:effectLst>
                  <a:glow rad="139700">
                    <a:schemeClr val="tx1">
                      <a:alpha val="40000"/>
                    </a:schemeClr>
                  </a:glow>
                  <a:reflection endPos="0" dist="50800" dir="5400000" sy="-100000" algn="bl" rotWithShape="0"/>
                </a:effectLst>
                <a:latin typeface="Open Sans" panose="020B0606030504020204" pitchFamily="34" charset="0"/>
              </a:rPr>
              <a:t>Temperature and Humidity Monitoring over </a:t>
            </a:r>
            <a:r>
              <a:rPr lang="en-US" sz="3600" b="1" i="1" dirty="0" err="1">
                <a:solidFill>
                  <a:srgbClr val="000000"/>
                </a:solidFill>
                <a:effectLst>
                  <a:glow rad="139700">
                    <a:schemeClr val="tx1">
                      <a:alpha val="40000"/>
                    </a:schemeClr>
                  </a:glow>
                  <a:reflection endPos="0" dist="50800" dir="5400000" sy="-100000" algn="bl" rotWithShape="0"/>
                </a:effectLst>
                <a:latin typeface="Open Sans" panose="020B0606030504020204" pitchFamily="34" charset="0"/>
              </a:rPr>
              <a:t>ThingSpeak</a:t>
            </a:r>
            <a:r>
              <a:rPr lang="en-US" sz="3600" b="1" i="1" dirty="0">
                <a:solidFill>
                  <a:srgbClr val="000000"/>
                </a:solidFill>
                <a:effectLst>
                  <a:glow rad="139700">
                    <a:schemeClr val="tx1">
                      <a:alpha val="40000"/>
                    </a:schemeClr>
                  </a:glow>
                  <a:reflection endPos="0" dist="50800" dir="5400000" sy="-100000" algn="bl" rotWithShape="0"/>
                </a:effectLst>
                <a:latin typeface="Open Sans" panose="020B0606030504020204" pitchFamily="34" charset="0"/>
              </a:rPr>
              <a:t> using Arduino UNO and ESP8266</a:t>
            </a:r>
          </a:p>
        </p:txBody>
      </p:sp>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0" y="2097174"/>
            <a:ext cx="12192000" cy="4760825"/>
          </a:xfrm>
          <a:effectLst>
            <a:glow rad="63500">
              <a:schemeClr val="accent1">
                <a:satMod val="175000"/>
                <a:alpha val="40000"/>
              </a:schemeClr>
            </a:glow>
          </a:effectLst>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lvl="1"/>
            <a:r>
              <a:rPr lang="en-US" b="1" i="0" dirty="0">
                <a:ln/>
                <a:solidFill>
                  <a:schemeClr val="accent3">
                    <a:lumMod val="60000"/>
                    <a:lumOff val="40000"/>
                  </a:schemeClr>
                </a:solidFill>
                <a:latin typeface="Open Sans" panose="020B0606030504020204" pitchFamily="34" charset="0"/>
              </a:rPr>
              <a:t>In this project, we are using the DHT11 sensor for sending Temperature and Humidity data to </a:t>
            </a:r>
            <a:r>
              <a:rPr lang="en-US" b="1" i="0" dirty="0" err="1">
                <a:ln/>
                <a:solidFill>
                  <a:schemeClr val="accent3">
                    <a:lumMod val="60000"/>
                    <a:lumOff val="40000"/>
                  </a:schemeClr>
                </a:solidFill>
                <a:latin typeface="Open Sans" panose="020B0606030504020204" pitchFamily="34" charset="0"/>
              </a:rPr>
              <a:t>Thingspeak</a:t>
            </a:r>
            <a:r>
              <a:rPr lang="en-US" b="1" i="0" dirty="0">
                <a:ln/>
                <a:solidFill>
                  <a:schemeClr val="accent3">
                    <a:lumMod val="60000"/>
                    <a:lumOff val="40000"/>
                  </a:schemeClr>
                </a:solidFill>
                <a:latin typeface="Open Sans" panose="020B0606030504020204" pitchFamily="34" charset="0"/>
              </a:rPr>
              <a:t> using Arduino and ESP8266. By this method, we can monitor our DHT11 sensor’s temperature and humidity data over the internet using the </a:t>
            </a:r>
            <a:r>
              <a:rPr lang="en-US" b="1" i="0" dirty="0" err="1">
                <a:ln/>
                <a:solidFill>
                  <a:schemeClr val="accent3">
                    <a:lumMod val="60000"/>
                    <a:lumOff val="40000"/>
                  </a:schemeClr>
                </a:solidFill>
                <a:latin typeface="Open Sans" panose="020B0606030504020204" pitchFamily="34" charset="0"/>
              </a:rPr>
              <a:t>ThingSpeak</a:t>
            </a:r>
            <a:r>
              <a:rPr lang="en-US" b="1" i="0" dirty="0">
                <a:ln/>
                <a:solidFill>
                  <a:schemeClr val="accent3">
                    <a:lumMod val="60000"/>
                    <a:lumOff val="40000"/>
                  </a:schemeClr>
                </a:solidFill>
                <a:latin typeface="Open Sans" panose="020B0606030504020204" pitchFamily="34" charset="0"/>
              </a:rPr>
              <a:t> IoT server. And we can view the logged data and graph overtime on the </a:t>
            </a:r>
            <a:r>
              <a:rPr lang="en-US" b="1" i="0" dirty="0" err="1">
                <a:ln/>
                <a:solidFill>
                  <a:schemeClr val="accent3">
                    <a:lumMod val="60000"/>
                    <a:lumOff val="40000"/>
                  </a:schemeClr>
                </a:solidFill>
                <a:latin typeface="Open Sans" panose="020B0606030504020204" pitchFamily="34" charset="0"/>
              </a:rPr>
              <a:t>Thingspeak</a:t>
            </a:r>
            <a:r>
              <a:rPr lang="en-US" b="1" i="0" dirty="0">
                <a:ln/>
                <a:solidFill>
                  <a:schemeClr val="accent3">
                    <a:lumMod val="60000"/>
                    <a:lumOff val="40000"/>
                  </a:schemeClr>
                </a:solidFill>
                <a:latin typeface="Open Sans" panose="020B0606030504020204" pitchFamily="34" charset="0"/>
              </a:rPr>
              <a:t> website.</a:t>
            </a:r>
          </a:p>
          <a:p>
            <a:pPr lvl="1"/>
            <a:r>
              <a:rPr lang="en-US" b="1" dirty="0">
                <a:ln/>
                <a:solidFill>
                  <a:schemeClr val="accent3">
                    <a:lumMod val="60000"/>
                    <a:lumOff val="40000"/>
                  </a:schemeClr>
                </a:solidFill>
                <a:latin typeface="Open Sans" panose="020B0606030504020204" pitchFamily="34" charset="0"/>
              </a:rPr>
              <a:t> </a:t>
            </a:r>
          </a:p>
          <a:p>
            <a:pPr algn="just"/>
            <a:r>
              <a:rPr lang="en-US" b="1" dirty="0">
                <a:ln/>
                <a:solidFill>
                  <a:schemeClr val="accent3">
                    <a:lumMod val="60000"/>
                    <a:lumOff val="40000"/>
                  </a:schemeClr>
                </a:solidFill>
                <a:latin typeface="Open Sans" panose="020B0606030504020204" pitchFamily="34" charset="0"/>
              </a:rPr>
              <a:t> </a:t>
            </a:r>
            <a:r>
              <a:rPr lang="en-US" b="1" i="0" dirty="0">
                <a:ln/>
                <a:solidFill>
                  <a:schemeClr val="accent3">
                    <a:lumMod val="60000"/>
                    <a:lumOff val="40000"/>
                  </a:schemeClr>
                </a:solidFill>
                <a:latin typeface="Open Sans" panose="020B0606030504020204" pitchFamily="34" charset="0"/>
              </a:rPr>
              <a:t>Here Arduino Uno reads the current temperature and humidity data from DHT11 and sends it to the </a:t>
            </a:r>
            <a:r>
              <a:rPr lang="en-US" b="1" i="0" dirty="0" err="1">
                <a:ln/>
                <a:solidFill>
                  <a:schemeClr val="accent3">
                    <a:lumMod val="60000"/>
                    <a:lumOff val="40000"/>
                  </a:schemeClr>
                </a:solidFill>
                <a:latin typeface="Open Sans" panose="020B0606030504020204" pitchFamily="34" charset="0"/>
              </a:rPr>
              <a:t>ThingSpeak</a:t>
            </a:r>
            <a:r>
              <a:rPr lang="en-US" b="1" i="0" dirty="0">
                <a:ln/>
                <a:solidFill>
                  <a:schemeClr val="accent3">
                    <a:lumMod val="60000"/>
                    <a:lumOff val="40000"/>
                  </a:schemeClr>
                </a:solidFill>
                <a:latin typeface="Open Sans" panose="020B0606030504020204" pitchFamily="34" charset="0"/>
              </a:rPr>
              <a:t> server for live monitoring from anywhere in the world. We used </a:t>
            </a:r>
            <a:r>
              <a:rPr lang="en-US" b="1" i="0" u="none" strike="noStrike" dirty="0" err="1">
                <a:ln/>
                <a:solidFill>
                  <a:schemeClr val="accent3">
                    <a:lumMod val="60000"/>
                    <a:lumOff val="40000"/>
                  </a:schemeClr>
                </a:solidFill>
                <a:latin typeface="Open Sans" panose="020B0606030504020204" pitchFamily="34" charset="0"/>
                <a:hlinkClick r:id="rId2">
                  <a:extLst>
                    <a:ext uri="{A12FA001-AC4F-418D-AE19-62706E023703}">
                      <ahyp:hlinkClr xmlns:ahyp="http://schemas.microsoft.com/office/drawing/2018/hyperlinkcolor" val="tx"/>
                    </a:ext>
                  </a:extLst>
                </a:hlinkClick>
              </a:rPr>
              <a:t>ThingSpeak</a:t>
            </a:r>
            <a:r>
              <a:rPr lang="en-US" b="1" i="0" u="none" strike="noStrike" dirty="0">
                <a:ln/>
                <a:solidFill>
                  <a:schemeClr val="accent3">
                    <a:lumMod val="60000"/>
                    <a:lumOff val="40000"/>
                  </a:schemeClr>
                </a:solidFill>
                <a:latin typeface="Open Sans" panose="020B0606030504020204" pitchFamily="34" charset="0"/>
                <a:hlinkClick r:id="rId2">
                  <a:extLst>
                    <a:ext uri="{A12FA001-AC4F-418D-AE19-62706E023703}">
                      <ahyp:hlinkClr xmlns:ahyp="http://schemas.microsoft.com/office/drawing/2018/hyperlinkcolor" val="tx"/>
                    </a:ext>
                  </a:extLst>
                </a:hlinkClick>
              </a:rPr>
              <a:t> with </a:t>
            </a:r>
            <a:r>
              <a:rPr lang="en-US" b="1" i="0" dirty="0">
                <a:ln/>
                <a:solidFill>
                  <a:schemeClr val="accent3">
                    <a:lumMod val="60000"/>
                    <a:lumOff val="40000"/>
                  </a:schemeClr>
                </a:solidFill>
                <a:latin typeface="Open Sans" panose="020B0606030504020204" pitchFamily="34" charset="0"/>
              </a:rPr>
              <a:t> </a:t>
            </a:r>
            <a:r>
              <a:rPr lang="en-US" b="1" i="0" u="none" strike="noStrike" dirty="0">
                <a:ln/>
                <a:solidFill>
                  <a:schemeClr val="accent3">
                    <a:lumMod val="60000"/>
                    <a:lumOff val="40000"/>
                  </a:schemeClr>
                </a:solidFill>
                <a:latin typeface="Open Sans" panose="020B0606030504020204" pitchFamily="34" charset="0"/>
                <a:hlinkClick r:id="rId3">
                  <a:extLst>
                    <a:ext uri="{A12FA001-AC4F-418D-AE19-62706E023703}">
                      <ahyp:hlinkClr xmlns:ahyp="http://schemas.microsoft.com/office/drawing/2018/hyperlinkcolor" val="tx"/>
                    </a:ext>
                  </a:extLst>
                </a:hlinkClick>
              </a:rPr>
              <a:t>ESP32</a:t>
            </a:r>
            <a:r>
              <a:rPr lang="en-US" b="1" i="0" dirty="0">
                <a:ln/>
                <a:solidFill>
                  <a:schemeClr val="accent3">
                    <a:lumMod val="60000"/>
                    <a:lumOff val="40000"/>
                  </a:schemeClr>
                </a:solidFill>
                <a:latin typeface="Open Sans" panose="020B0606030504020204" pitchFamily="34" charset="0"/>
              </a:rPr>
              <a:t> to upload the data on the cloud. </a:t>
            </a:r>
            <a:endParaRPr lang="en-US" b="1" dirty="0">
              <a:ln/>
              <a:solidFill>
                <a:schemeClr val="accent3">
                  <a:lumMod val="60000"/>
                  <a:lumOff val="40000"/>
                </a:schemeClr>
              </a:solidFill>
              <a:latin typeface="Open Sans" panose="020B0606030504020204" pitchFamily="34" charset="0"/>
            </a:endParaRPr>
          </a:p>
          <a:p>
            <a:pPr lvl="1"/>
            <a:r>
              <a:rPr lang="en-US" b="1" dirty="0">
                <a:ln/>
                <a:solidFill>
                  <a:schemeClr val="accent3">
                    <a:lumMod val="60000"/>
                    <a:lumOff val="40000"/>
                  </a:schemeClr>
                </a:solidFill>
                <a:latin typeface="Open Sans" panose="020B0606030504020204" pitchFamily="34" charset="0"/>
              </a:rPr>
              <a:t>  </a:t>
            </a:r>
          </a:p>
          <a:p>
            <a:pPr algn="just"/>
            <a:r>
              <a:rPr lang="en-US" b="1" i="0" dirty="0" err="1">
                <a:ln/>
                <a:solidFill>
                  <a:schemeClr val="accent3">
                    <a:lumMod val="60000"/>
                    <a:lumOff val="40000"/>
                  </a:schemeClr>
                </a:solidFill>
                <a:latin typeface="Open Sans" panose="020B0606030504020204" pitchFamily="34" charset="0"/>
              </a:rPr>
              <a:t>ThingSpeak</a:t>
            </a:r>
            <a:r>
              <a:rPr lang="en-US" b="1" i="0" dirty="0">
                <a:ln/>
                <a:solidFill>
                  <a:schemeClr val="accent3">
                    <a:lumMod val="60000"/>
                    <a:lumOff val="40000"/>
                  </a:schemeClr>
                </a:solidFill>
                <a:latin typeface="Open Sans" panose="020B0606030504020204" pitchFamily="34" charset="0"/>
              </a:rPr>
              <a:t> is an open data platform for monitoring your data online where you can set the data as private or public according to your choice. </a:t>
            </a:r>
            <a:r>
              <a:rPr lang="en-US" b="1" i="0" dirty="0" err="1">
                <a:ln/>
                <a:solidFill>
                  <a:schemeClr val="accent3">
                    <a:lumMod val="60000"/>
                    <a:lumOff val="40000"/>
                  </a:schemeClr>
                </a:solidFill>
                <a:latin typeface="Open Sans" panose="020B0606030504020204" pitchFamily="34" charset="0"/>
              </a:rPr>
              <a:t>ThingSpeak</a:t>
            </a:r>
            <a:r>
              <a:rPr lang="en-US" b="1" i="0" dirty="0">
                <a:ln/>
                <a:solidFill>
                  <a:schemeClr val="accent3">
                    <a:lumMod val="60000"/>
                    <a:lumOff val="40000"/>
                  </a:schemeClr>
                </a:solidFill>
                <a:latin typeface="Open Sans" panose="020B0606030504020204" pitchFamily="34" charset="0"/>
              </a:rPr>
              <a:t> takes a minimum of 15 seconds to update your readings. </a:t>
            </a:r>
          </a:p>
          <a:p>
            <a:pPr algn="just"/>
            <a:r>
              <a:rPr lang="en-US" b="1" i="0" dirty="0">
                <a:ln/>
                <a:solidFill>
                  <a:schemeClr val="accent3">
                    <a:lumMod val="60000"/>
                    <a:lumOff val="40000"/>
                  </a:schemeClr>
                </a:solidFill>
                <a:latin typeface="Open Sans" panose="020B0606030504020204" pitchFamily="34" charset="0"/>
              </a:rPr>
              <a:t> </a:t>
            </a:r>
          </a:p>
          <a:p>
            <a:pPr lvl="1"/>
            <a:endParaRPr lang="en-US" b="1" dirty="0">
              <a:ln/>
              <a:solidFill>
                <a:schemeClr val="accent3"/>
              </a:solidFill>
              <a:latin typeface="Open Sans" panose="020B0606030504020204" pitchFamily="34" charset="0"/>
            </a:endParaRPr>
          </a:p>
        </p:txBody>
      </p:sp>
    </p:spTree>
    <p:extLst>
      <p:ext uri="{BB962C8B-B14F-4D97-AF65-F5344CB8AC3E}">
        <p14:creationId xmlns:p14="http://schemas.microsoft.com/office/powerpoint/2010/main" val="3353460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959ED40-5923-2B80-8572-7A14EE98C606}"/>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8000"/>
          </a:xfrm>
          <a:prstGeom prst="rect">
            <a:avLst/>
          </a:prstGeom>
        </p:spPr>
      </p:pic>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646111" y="256674"/>
            <a:ext cx="9404723" cy="657726"/>
          </a:xfrm>
        </p:spPr>
        <p:txBody>
          <a:bodyPr vert="horz" lIns="91440" tIns="45720" rIns="91440" bIns="45720" rtlCol="0" anchor="t">
            <a:normAutofit fontScale="90000"/>
          </a:bodyPr>
          <a:lstStyle/>
          <a:p>
            <a:br>
              <a:rPr lang="en-US" b="1" dirty="0">
                <a:solidFill>
                  <a:schemeClr val="accent3"/>
                </a:solidFill>
                <a:effectLst/>
              </a:rPr>
            </a:br>
            <a:r>
              <a:rPr lang="en-US" b="1" dirty="0">
                <a:solidFill>
                  <a:schemeClr val="accent3"/>
                </a:solidFill>
                <a:effectLst/>
              </a:rPr>
              <a:t>Hardware Setup</a:t>
            </a:r>
            <a:r>
              <a:rPr lang="en-US" dirty="0">
                <a:solidFill>
                  <a:schemeClr val="accent3"/>
                </a:solidFill>
                <a:effectLst/>
              </a:rPr>
              <a:t>:</a:t>
            </a:r>
            <a:endParaRPr lang="en-US" sz="5400" b="1" u="sng" dirty="0">
              <a:solidFill>
                <a:schemeClr val="accent3"/>
              </a:solidFill>
            </a:endParaRP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0" y="1981200"/>
            <a:ext cx="12191980" cy="4876799"/>
          </a:xfrm>
        </p:spPr>
        <p:txBody>
          <a:bodyPr vert="horz" lIns="91440" tIns="45720" rIns="91440" bIns="45720" rtlCol="0">
            <a:normAutofit fontScale="77500" lnSpcReduction="20000"/>
          </a:bodyPr>
          <a:lstStyle/>
          <a:p>
            <a:pPr rtl="0"/>
            <a:r>
              <a:rPr lang="en-US" dirty="0"/>
              <a:t>	</a:t>
            </a:r>
            <a:r>
              <a:rPr lang="en-US" sz="4500" b="1" dirty="0">
                <a:solidFill>
                  <a:schemeClr val="accent3"/>
                </a:solidFill>
              </a:rPr>
              <a:t> Components: </a:t>
            </a:r>
          </a:p>
          <a:p>
            <a:pPr rtl="0"/>
            <a:r>
              <a:rPr lang="en-US" sz="3600" dirty="0"/>
              <a:t>										    </a:t>
            </a:r>
            <a:r>
              <a:rPr lang="en-US" sz="3600" b="1" dirty="0">
                <a:solidFill>
                  <a:srgbClr val="FFFF00"/>
                </a:solidFill>
              </a:rPr>
              <a:t>Arduino Uno</a:t>
            </a:r>
          </a:p>
          <a:p>
            <a:pPr lvl="1" rtl="0"/>
            <a:r>
              <a:rPr lang="en-US" sz="3600" b="1" dirty="0">
                <a:solidFill>
                  <a:srgbClr val="FFFF00"/>
                </a:solidFill>
              </a:rPr>
              <a:t>	DHT11 sensor (for temperature and humidity)</a:t>
            </a:r>
          </a:p>
          <a:p>
            <a:pPr lvl="1" rtl="0"/>
            <a:r>
              <a:rPr lang="en-US" sz="3600" b="1" dirty="0">
                <a:solidFill>
                  <a:srgbClr val="FFFF00"/>
                </a:solidFill>
              </a:rPr>
              <a:t>LCD 16x2 </a:t>
            </a:r>
          </a:p>
          <a:p>
            <a:pPr lvl="1" rtl="0"/>
            <a:r>
              <a:rPr lang="en-US" sz="3600" b="1" dirty="0">
                <a:solidFill>
                  <a:srgbClr val="FFFF00"/>
                </a:solidFill>
              </a:rPr>
              <a:t>Bread Board</a:t>
            </a:r>
          </a:p>
          <a:p>
            <a:pPr lvl="1" rtl="0"/>
            <a:r>
              <a:rPr lang="en-US" sz="3600" b="1" dirty="0">
                <a:solidFill>
                  <a:srgbClr val="FFFF00"/>
                </a:solidFill>
              </a:rPr>
              <a:t>ESP8266 Wi-Fi module</a:t>
            </a:r>
          </a:p>
          <a:p>
            <a:pPr lvl="1" rtl="0"/>
            <a:r>
              <a:rPr lang="en-US" sz="3600" b="1" dirty="0">
                <a:solidFill>
                  <a:srgbClr val="FFFF00"/>
                </a:solidFill>
              </a:rPr>
              <a:t>jumper wires</a:t>
            </a:r>
          </a:p>
          <a:p>
            <a:pPr marL="742950" lvl="1" indent="-285750" rtl="0">
              <a:buFont typeface="Arial" panose="020B0604020202020204" pitchFamily="34" charset="0"/>
              <a:buChar char="•"/>
            </a:pPr>
            <a:endParaRPr lang="en-US" sz="3600" dirty="0"/>
          </a:p>
          <a:p>
            <a:pPr marL="742950" lvl="1" indent="-285750" rtl="0">
              <a:buFont typeface="Arial" panose="020B0604020202020204" pitchFamily="34" charset="0"/>
              <a:buChar char="•"/>
            </a:pPr>
            <a:endParaRPr lang="en-US" dirty="0"/>
          </a:p>
          <a:p>
            <a:pPr marL="742950" lvl="1" indent="-285750" rtl="0">
              <a:buFont typeface="Arial" panose="020B0604020202020204" pitchFamily="34" charset="0"/>
              <a:buChar char="•"/>
            </a:pPr>
            <a:endParaRPr lang="en-US" dirty="0"/>
          </a:p>
          <a:p>
            <a:pPr>
              <a:lnSpc>
                <a:spcPct val="90000"/>
              </a:lnSpc>
              <a:buFont typeface="Wingdings 3" charset="2"/>
              <a:buChar char=""/>
            </a:pPr>
            <a:r>
              <a:rPr lang="en-US" sz="2300" dirty="0">
                <a:effectLst/>
              </a:rPr>
              <a:t> </a:t>
            </a:r>
          </a:p>
        </p:txBody>
      </p:sp>
    </p:spTree>
    <p:extLst>
      <p:ext uri="{BB962C8B-B14F-4D97-AF65-F5344CB8AC3E}">
        <p14:creationId xmlns:p14="http://schemas.microsoft.com/office/powerpoint/2010/main" val="138859211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a:xfrm>
            <a:off x="550863" y="508635"/>
            <a:ext cx="8176042" cy="822860"/>
          </a:xfrm>
          <a:noFill/>
        </p:spPr>
        <p:txBody>
          <a:bodyPr>
            <a:normAutofit/>
          </a:bodyPr>
          <a:lstStyle/>
          <a:p>
            <a:r>
              <a:rPr lang="en-US" sz="3600" b="1" dirty="0">
                <a:gradFill flip="none" rotWithShape="1">
                  <a:gsLst>
                    <a:gs pos="0">
                      <a:schemeClr val="accent1">
                        <a:lumMod val="5000"/>
                        <a:lumOff val="95000"/>
                      </a:schemeClr>
                    </a:gs>
                    <a:gs pos="0">
                      <a:srgbClr val="FFFF00"/>
                    </a:gs>
                    <a:gs pos="100000">
                      <a:schemeClr val="accent1">
                        <a:lumMod val="45000"/>
                        <a:lumOff val="55000"/>
                      </a:schemeClr>
                    </a:gs>
                    <a:gs pos="100000">
                      <a:schemeClr val="accent1">
                        <a:lumMod val="30000"/>
                        <a:lumOff val="70000"/>
                      </a:schemeClr>
                    </a:gs>
                  </a:gsLst>
                  <a:lin ang="8100000" scaled="1"/>
                  <a:tileRect/>
                </a:gradFill>
              </a:rPr>
              <a:t>The Project Implementation : Steps </a:t>
            </a:r>
          </a:p>
        </p:txBody>
      </p:sp>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72232" y="2155240"/>
            <a:ext cx="5435600" cy="3879014"/>
          </a:xfrm>
        </p:spPr>
        <p:txBody>
          <a:bodyPr>
            <a:normAutofit fontScale="92500" lnSpcReduction="20000"/>
          </a:bodyPr>
          <a:lstStyle/>
          <a:p>
            <a:pPr algn="l"/>
            <a:r>
              <a:rPr lang="en-US" sz="2800" b="1" dirty="0">
                <a:solidFill>
                  <a:schemeClr val="bg1"/>
                </a:solidFill>
                <a:latin typeface="-apple-system"/>
              </a:rPr>
              <a:t>1. </a:t>
            </a:r>
            <a:r>
              <a:rPr lang="en-US" sz="2800" b="1" i="0" dirty="0">
                <a:solidFill>
                  <a:schemeClr val="bg1"/>
                </a:solidFill>
                <a:effectLst/>
                <a:latin typeface="-apple-system"/>
              </a:rPr>
              <a:t> Hardware Setup</a:t>
            </a:r>
            <a:r>
              <a:rPr lang="en-US" sz="2800" b="0" i="0" dirty="0">
                <a:solidFill>
                  <a:schemeClr val="bg1"/>
                </a:solidFill>
                <a:effectLst/>
                <a:latin typeface="-apple-system"/>
              </a:rPr>
              <a:t>:</a:t>
            </a:r>
          </a:p>
          <a:p>
            <a:pPr marL="742950" lvl="1" indent="-285750" algn="l">
              <a:buFont typeface="+mj-lt"/>
              <a:buAutoNum type="arabicPeriod"/>
            </a:pPr>
            <a:r>
              <a:rPr lang="en-US" sz="2800" b="0" i="0" dirty="0">
                <a:solidFill>
                  <a:schemeClr val="bg2">
                    <a:lumMod val="20000"/>
                    <a:lumOff val="80000"/>
                  </a:schemeClr>
                </a:solidFill>
                <a:effectLst/>
                <a:latin typeface="-apple-system"/>
              </a:rPr>
              <a:t>Need an </a:t>
            </a:r>
            <a:r>
              <a:rPr lang="en-US" sz="2800" b="1" i="0" dirty="0">
                <a:solidFill>
                  <a:schemeClr val="bg2">
                    <a:lumMod val="20000"/>
                    <a:lumOff val="80000"/>
                  </a:schemeClr>
                </a:solidFill>
                <a:effectLst/>
                <a:latin typeface="-apple-system"/>
              </a:rPr>
              <a:t>Arduino UNO</a:t>
            </a:r>
            <a:r>
              <a:rPr lang="en-US" sz="2800" b="0" i="0" dirty="0">
                <a:solidFill>
                  <a:schemeClr val="bg2">
                    <a:lumMod val="20000"/>
                    <a:lumOff val="80000"/>
                  </a:schemeClr>
                </a:solidFill>
                <a:effectLst/>
                <a:latin typeface="-apple-system"/>
              </a:rPr>
              <a:t> </a:t>
            </a:r>
          </a:p>
          <a:p>
            <a:pPr marL="742950" lvl="1" indent="-285750" algn="l">
              <a:buFont typeface="+mj-lt"/>
              <a:buAutoNum type="arabicPeriod"/>
            </a:pPr>
            <a:r>
              <a:rPr lang="en-US" sz="2800" b="0" i="0" dirty="0">
                <a:solidFill>
                  <a:schemeClr val="bg2">
                    <a:lumMod val="20000"/>
                    <a:lumOff val="80000"/>
                  </a:schemeClr>
                </a:solidFill>
                <a:effectLst/>
                <a:latin typeface="-apple-system"/>
              </a:rPr>
              <a:t>Connect a </a:t>
            </a:r>
            <a:r>
              <a:rPr lang="en-US" sz="2800" b="1" i="0" dirty="0">
                <a:solidFill>
                  <a:schemeClr val="bg2">
                    <a:lumMod val="20000"/>
                    <a:lumOff val="80000"/>
                  </a:schemeClr>
                </a:solidFill>
                <a:effectLst/>
                <a:latin typeface="-apple-system"/>
              </a:rPr>
              <a:t>DHT11 </a:t>
            </a:r>
            <a:r>
              <a:rPr lang="en-US" sz="2800" b="0" i="0" dirty="0">
                <a:solidFill>
                  <a:schemeClr val="bg2">
                    <a:lumMod val="20000"/>
                    <a:lumOff val="80000"/>
                  </a:schemeClr>
                </a:solidFill>
                <a:effectLst/>
                <a:latin typeface="-apple-system"/>
              </a:rPr>
              <a:t> temperature and humidity sensor to the Arduino.</a:t>
            </a:r>
          </a:p>
          <a:p>
            <a:pPr marL="742950" lvl="1" indent="-285750" algn="l">
              <a:buFont typeface="+mj-lt"/>
              <a:buAutoNum type="arabicPeriod"/>
            </a:pPr>
            <a:r>
              <a:rPr lang="en-US" sz="2800" b="0" i="0" dirty="0">
                <a:solidFill>
                  <a:schemeClr val="bg2">
                    <a:lumMod val="20000"/>
                    <a:lumOff val="80000"/>
                  </a:schemeClr>
                </a:solidFill>
                <a:effectLst/>
                <a:latin typeface="-apple-system"/>
              </a:rPr>
              <a:t>Wire up a </a:t>
            </a:r>
            <a:r>
              <a:rPr lang="en-US" sz="2800" b="1" i="0" dirty="0">
                <a:solidFill>
                  <a:schemeClr val="bg2">
                    <a:lumMod val="20000"/>
                    <a:lumOff val="80000"/>
                  </a:schemeClr>
                </a:solidFill>
                <a:effectLst/>
                <a:latin typeface="-apple-system"/>
              </a:rPr>
              <a:t>16x2 LCD display</a:t>
            </a:r>
            <a:r>
              <a:rPr lang="en-US" sz="2800" b="0" i="0" dirty="0">
                <a:solidFill>
                  <a:schemeClr val="bg2">
                    <a:lumMod val="20000"/>
                    <a:lumOff val="80000"/>
                  </a:schemeClr>
                </a:solidFill>
                <a:effectLst/>
                <a:latin typeface="-apple-system"/>
              </a:rPr>
              <a:t>  to the Arduino.</a:t>
            </a:r>
          </a:p>
          <a:p>
            <a:pPr marL="742950" lvl="1" indent="-285750" algn="l">
              <a:buFont typeface="+mj-lt"/>
              <a:buAutoNum type="arabicPeriod"/>
            </a:pPr>
            <a:r>
              <a:rPr lang="en-US" sz="2800" b="0" i="0" dirty="0">
                <a:solidFill>
                  <a:schemeClr val="bg2">
                    <a:lumMod val="20000"/>
                    <a:lumOff val="80000"/>
                  </a:schemeClr>
                </a:solidFill>
                <a:effectLst/>
                <a:latin typeface="-apple-system"/>
              </a:rPr>
              <a:t>Use an </a:t>
            </a:r>
            <a:r>
              <a:rPr lang="en-US" sz="2800" b="1" i="0" dirty="0">
                <a:solidFill>
                  <a:schemeClr val="bg2">
                    <a:lumMod val="20000"/>
                    <a:lumOff val="80000"/>
                  </a:schemeClr>
                </a:solidFill>
                <a:effectLst/>
                <a:latin typeface="-apple-system"/>
              </a:rPr>
              <a:t>ESP8266 Wi-Fi module</a:t>
            </a:r>
            <a:r>
              <a:rPr lang="en-US" sz="2800" b="0" i="0" dirty="0">
                <a:solidFill>
                  <a:schemeClr val="bg2">
                    <a:lumMod val="20000"/>
                    <a:lumOff val="80000"/>
                  </a:schemeClr>
                </a:solidFill>
                <a:effectLst/>
                <a:latin typeface="-apple-system"/>
              </a:rPr>
              <a:t> for wireless communication.</a:t>
            </a:r>
          </a:p>
          <a:p>
            <a:endParaRPr lang="en-US" sz="2800" dirty="0">
              <a:solidFill>
                <a:schemeClr val="bg2">
                  <a:lumMod val="20000"/>
                  <a:lumOff val="80000"/>
                </a:schemeClr>
              </a:solidFill>
            </a:endParaRPr>
          </a:p>
        </p:txBody>
      </p:sp>
      <p:sp>
        <p:nvSpPr>
          <p:cNvPr id="7" name="Content Placeholder 6">
            <a:extLst>
              <a:ext uri="{FF2B5EF4-FFF2-40B4-BE49-F238E27FC236}">
                <a16:creationId xmlns:a16="http://schemas.microsoft.com/office/drawing/2014/main" id="{845A03A5-6D4D-7072-B3BD-F2DA38CADEB0}"/>
              </a:ext>
            </a:extLst>
          </p:cNvPr>
          <p:cNvSpPr>
            <a:spLocks noGrp="1"/>
          </p:cNvSpPr>
          <p:nvPr>
            <p:ph sz="half" idx="13"/>
          </p:nvPr>
        </p:nvSpPr>
        <p:spPr>
          <a:xfrm>
            <a:off x="4724400" y="1331495"/>
            <a:ext cx="7467600" cy="5526505"/>
          </a:xfrm>
        </p:spPr>
        <p:txBody>
          <a:bodyPr>
            <a:noAutofit/>
          </a:bodyPr>
          <a:lstStyle/>
          <a:p>
            <a:pPr algn="l"/>
            <a:r>
              <a:rPr lang="en-US" sz="2400" b="1" i="0" dirty="0">
                <a:solidFill>
                  <a:schemeClr val="bg1"/>
                </a:solidFill>
                <a:effectLst/>
                <a:latin typeface="-apple-system"/>
              </a:rPr>
              <a:t>2. Software Configuration:</a:t>
            </a:r>
          </a:p>
          <a:p>
            <a:pPr marL="742950" lvl="1" indent="-285750" algn="l">
              <a:buFont typeface="+mj-lt"/>
              <a:buAutoNum type="arabicPeriod"/>
            </a:pPr>
            <a:r>
              <a:rPr lang="en-US" sz="2400" i="0" dirty="0">
                <a:solidFill>
                  <a:schemeClr val="bg2">
                    <a:lumMod val="20000"/>
                    <a:lumOff val="80000"/>
                  </a:schemeClr>
                </a:solidFill>
                <a:effectLst/>
                <a:latin typeface="-apple-system"/>
              </a:rPr>
              <a:t>Install the necessary libraries for the DHT sensor and the  LCD display in  Arduino IDE.</a:t>
            </a:r>
          </a:p>
          <a:p>
            <a:pPr marL="742950" lvl="1" indent="-285750" algn="l">
              <a:buFont typeface="+mj-lt"/>
              <a:buAutoNum type="arabicPeriod"/>
            </a:pPr>
            <a:r>
              <a:rPr lang="en-US" sz="2400" i="0" dirty="0">
                <a:solidFill>
                  <a:schemeClr val="bg2">
                    <a:lumMod val="20000"/>
                    <a:lumOff val="80000"/>
                  </a:schemeClr>
                </a:solidFill>
                <a:effectLst/>
                <a:latin typeface="-apple-system"/>
              </a:rPr>
              <a:t>Set up the ESP8266 to connect to your Wi-Fi network.</a:t>
            </a:r>
          </a:p>
          <a:p>
            <a:pPr marL="742950" lvl="1" indent="-285750" algn="l">
              <a:buFont typeface="+mj-lt"/>
              <a:buAutoNum type="arabicPeriod"/>
            </a:pPr>
            <a:r>
              <a:rPr lang="en-US" sz="2400" i="0" dirty="0">
                <a:solidFill>
                  <a:schemeClr val="bg2">
                    <a:lumMod val="20000"/>
                    <a:lumOff val="80000"/>
                  </a:schemeClr>
                </a:solidFill>
                <a:effectLst/>
                <a:latin typeface="-apple-system"/>
              </a:rPr>
              <a:t>Configure the </a:t>
            </a:r>
            <a:r>
              <a:rPr lang="en-US" sz="2400" i="0" dirty="0" err="1">
                <a:solidFill>
                  <a:schemeClr val="bg2">
                    <a:lumMod val="20000"/>
                    <a:lumOff val="80000"/>
                  </a:schemeClr>
                </a:solidFill>
                <a:effectLst/>
                <a:latin typeface="-apple-system"/>
              </a:rPr>
              <a:t>ThingSpeak</a:t>
            </a:r>
            <a:r>
              <a:rPr lang="en-US" sz="2400" i="0" dirty="0">
                <a:solidFill>
                  <a:schemeClr val="bg2">
                    <a:lumMod val="20000"/>
                    <a:lumOff val="80000"/>
                  </a:schemeClr>
                </a:solidFill>
                <a:effectLst/>
                <a:latin typeface="-apple-system"/>
              </a:rPr>
              <a:t> platform to receive data from your Arduino.</a:t>
            </a:r>
            <a:endParaRPr lang="en-US" sz="2400" dirty="0">
              <a:solidFill>
                <a:schemeClr val="bg2">
                  <a:lumMod val="20000"/>
                  <a:lumOff val="80000"/>
                </a:schemeClr>
              </a:solidFill>
              <a:latin typeface="-apple-system"/>
            </a:endParaRPr>
          </a:p>
          <a:p>
            <a:pPr marL="457200" lvl="1" indent="0" algn="l">
              <a:buNone/>
            </a:pPr>
            <a:r>
              <a:rPr lang="en-US" sz="2400" b="1" i="0" dirty="0">
                <a:solidFill>
                  <a:schemeClr val="bg1"/>
                </a:solidFill>
                <a:effectLst/>
                <a:latin typeface="-apple-system"/>
              </a:rPr>
              <a:t>3. Arduino Code:</a:t>
            </a:r>
          </a:p>
          <a:p>
            <a:pPr marL="742950" lvl="1" indent="-285750" algn="l">
              <a:buFont typeface="+mj-lt"/>
              <a:buAutoNum type="arabicPeriod"/>
            </a:pPr>
            <a:r>
              <a:rPr lang="en-US" sz="2400" i="0" dirty="0">
                <a:solidFill>
                  <a:schemeClr val="bg2">
                    <a:lumMod val="20000"/>
                    <a:lumOff val="80000"/>
                  </a:schemeClr>
                </a:solidFill>
                <a:effectLst/>
                <a:latin typeface="-apple-system"/>
              </a:rPr>
              <a:t>Read temperature and humidity data from the DHT sensor.</a:t>
            </a:r>
          </a:p>
          <a:p>
            <a:pPr marL="742950" lvl="1" indent="-285750" algn="l">
              <a:buFont typeface="+mj-lt"/>
              <a:buAutoNum type="arabicPeriod"/>
            </a:pPr>
            <a:r>
              <a:rPr lang="en-US" sz="2400" i="0" dirty="0">
                <a:solidFill>
                  <a:schemeClr val="bg2">
                    <a:lumMod val="20000"/>
                    <a:lumOff val="80000"/>
                  </a:schemeClr>
                </a:solidFill>
                <a:effectLst/>
                <a:latin typeface="-apple-system"/>
              </a:rPr>
              <a:t>Display the data on the LCD screen.</a:t>
            </a:r>
          </a:p>
          <a:p>
            <a:pPr marL="742950" lvl="1" indent="-285750" algn="l">
              <a:buFont typeface="+mj-lt"/>
              <a:buAutoNum type="arabicPeriod"/>
            </a:pPr>
            <a:r>
              <a:rPr lang="en-US" sz="2400" i="0" dirty="0">
                <a:solidFill>
                  <a:schemeClr val="bg2">
                    <a:lumMod val="20000"/>
                    <a:lumOff val="80000"/>
                  </a:schemeClr>
                </a:solidFill>
                <a:effectLst/>
                <a:latin typeface="-apple-system"/>
              </a:rPr>
              <a:t>Send the data to </a:t>
            </a:r>
            <a:r>
              <a:rPr lang="en-US" sz="2400" i="0" dirty="0" err="1">
                <a:solidFill>
                  <a:schemeClr val="bg2">
                    <a:lumMod val="20000"/>
                    <a:lumOff val="80000"/>
                  </a:schemeClr>
                </a:solidFill>
                <a:effectLst/>
                <a:latin typeface="-apple-system"/>
              </a:rPr>
              <a:t>ThingSpeak</a:t>
            </a:r>
            <a:r>
              <a:rPr lang="en-US" sz="2400" i="0" dirty="0">
                <a:solidFill>
                  <a:schemeClr val="bg2">
                    <a:lumMod val="20000"/>
                    <a:lumOff val="80000"/>
                  </a:schemeClr>
                </a:solidFill>
                <a:effectLst/>
                <a:latin typeface="-apple-system"/>
              </a:rPr>
              <a:t> using the ESP8266.</a:t>
            </a:r>
          </a:p>
        </p:txBody>
      </p:sp>
    </p:spTree>
    <p:extLst>
      <p:ext uri="{BB962C8B-B14F-4D97-AF65-F5344CB8AC3E}">
        <p14:creationId xmlns:p14="http://schemas.microsoft.com/office/powerpoint/2010/main" val="23301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5" name="Picture 2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6" name="Oval 2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7" name="Picture 2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8" name="Picture 2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2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38FED24-184A-ADB9-DCCC-C06031710CDD}"/>
              </a:ext>
            </a:extLst>
          </p:cNvPr>
          <p:cNvSpPr>
            <a:spLocks noGrp="1"/>
          </p:cNvSpPr>
          <p:nvPr>
            <p:ph type="title"/>
          </p:nvPr>
        </p:nvSpPr>
        <p:spPr>
          <a:xfrm>
            <a:off x="0" y="1283368"/>
            <a:ext cx="5353049" cy="5403182"/>
          </a:xfrm>
        </p:spPr>
        <p:txBody>
          <a:bodyPr vert="horz" lIns="91440" tIns="45720" rIns="91440" bIns="45720" rtlCol="0" anchor="b">
            <a:noAutofit/>
          </a:bodyPr>
          <a:lstStyle/>
          <a:p>
            <a:pPr>
              <a:lnSpc>
                <a:spcPct val="90000"/>
              </a:lnSpc>
            </a:pPr>
            <a:r>
              <a:rPr lang="en-US" sz="1800" b="1" dirty="0">
                <a:solidFill>
                  <a:schemeClr val="accent3">
                    <a:lumMod val="40000"/>
                    <a:lumOff val="60000"/>
                  </a:schemeClr>
                </a:solidFill>
              </a:rPr>
              <a:t>The Arduino UNO is a microcontroller board based on the ATmega328P. It has 14 digital input/output pins, 6 analog inputs, a 16 MHz quartz crystal, a USB connection, a power jack, an ICSP header, and a reset button. The Arduino UNO is programmed using the Arduino software (IDE), which is available for Windows, Mac, and Linux. The board can be powered by an external power supply or by USB. It is compatible with a wide range of sensors, actuators, and other devices, which can be connected to it using a variety of communication protocols, such as I2C, SPI, and UART. The Arduino UNO is a popular choice for beginners and hobbyists, as it is easy to use and has a large community of users and developers.</a:t>
            </a:r>
          </a:p>
        </p:txBody>
      </p:sp>
      <p:pic>
        <p:nvPicPr>
          <p:cNvPr id="5" name="Picture Placeholder 4">
            <a:extLst>
              <a:ext uri="{FF2B5EF4-FFF2-40B4-BE49-F238E27FC236}">
                <a16:creationId xmlns:a16="http://schemas.microsoft.com/office/drawing/2014/main" id="{B431B895-38AA-4E1B-010C-79BE076CF233}"/>
              </a:ext>
            </a:extLst>
          </p:cNvPr>
          <p:cNvPicPr>
            <a:picLocks noGrp="1" noChangeAspect="1"/>
          </p:cNvPicPr>
          <p:nvPr>
            <p:ph type="pic" sz="quarter" idx="13"/>
          </p:nvPr>
        </p:nvPicPr>
        <p:blipFill rotWithShape="1">
          <a:blip r:embed="rId7">
            <a:extLst>
              <a:ext uri="{28A0092B-C50C-407E-A947-70E740481C1C}">
                <a14:useLocalDpi xmlns:a14="http://schemas.microsoft.com/office/drawing/2010/main" val="0"/>
              </a:ext>
            </a:extLst>
          </a:blip>
          <a:srcRect t="3565" r="-2" b="5688"/>
          <a:stretch/>
        </p:blipFill>
        <p:spPr>
          <a:xfrm>
            <a:off x="5353050" y="10"/>
            <a:ext cx="6838951" cy="6857990"/>
          </a:xfrm>
          <a:prstGeom prst="rect">
            <a:avLst/>
          </a:prstGeom>
        </p:spPr>
      </p:pic>
      <p:sp>
        <p:nvSpPr>
          <p:cNvPr id="30" name="Rectangle 29">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9FE50065-ADDC-E56F-2A98-64407C8590B2}"/>
              </a:ext>
            </a:extLst>
          </p:cNvPr>
          <p:cNvSpPr txBox="1"/>
          <p:nvPr/>
        </p:nvSpPr>
        <p:spPr>
          <a:xfrm>
            <a:off x="415939" y="424594"/>
            <a:ext cx="6124574" cy="769441"/>
          </a:xfrm>
          <a:prstGeom prst="rect">
            <a:avLst/>
          </a:prstGeom>
          <a:noFill/>
        </p:spPr>
        <p:txBody>
          <a:bodyPr wrap="square">
            <a:spAutoFit/>
          </a:bodyPr>
          <a:lstStyle/>
          <a:p>
            <a:r>
              <a:rPr lang="en-US" sz="4400" b="1" dirty="0">
                <a:solidFill>
                  <a:schemeClr val="accent3"/>
                </a:solidFill>
              </a:rPr>
              <a:t>Arduino UNO :</a:t>
            </a:r>
            <a:endParaRPr lang="en-US" sz="4400" dirty="0">
              <a:solidFill>
                <a:schemeClr val="accent3"/>
              </a:solidFill>
            </a:endParaRPr>
          </a:p>
        </p:txBody>
      </p:sp>
    </p:spTree>
    <p:extLst>
      <p:ext uri="{BB962C8B-B14F-4D97-AF65-F5344CB8AC3E}">
        <p14:creationId xmlns:p14="http://schemas.microsoft.com/office/powerpoint/2010/main" val="177566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8837</TotalTime>
  <Words>1636</Words>
  <Application>Microsoft Office PowerPoint</Application>
  <PresentationFormat>Widescreen</PresentationFormat>
  <Paragraphs>109</Paragraphs>
  <Slides>18</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Century Gothic</vt:lpstr>
      <vt:lpstr>Open Sans</vt:lpstr>
      <vt:lpstr>Wingdings 3</vt:lpstr>
      <vt:lpstr>Ion</vt:lpstr>
      <vt:lpstr>  The Embedded System  Capstone Project    The Problem Statement…  Temperature and Humidity Monitoring over Thing Speak using Arduino UNO and ESP8266  An LCD screen can be connected to the Arduino to display the current temperature and humidity readings in real-time.</vt:lpstr>
      <vt:lpstr>Introduction :</vt:lpstr>
      <vt:lpstr>Circuit Diagram and Explanation</vt:lpstr>
      <vt:lpstr>DHT11 Humidity + Temperature Sensor with 16x2 LCD display + ESP8266 Wi-Fi Module - ThingSpeak web Platform</vt:lpstr>
      <vt:lpstr>Project Description</vt:lpstr>
      <vt:lpstr>Temperature and Humidity Monitoring over ThingSpeak using Arduino UNO and ESP8266</vt:lpstr>
      <vt:lpstr> Hardware Setup:</vt:lpstr>
      <vt:lpstr>The Project Implementation : Steps </vt:lpstr>
      <vt:lpstr>The Arduino UNO is a microcontroller board based on the ATmega328P. It has 14 digital input/output pins, 6 analog inputs, a 16 MHz quartz crystal, a USB connection, a power jack, an ICSP header, and a reset button. The Arduino UNO is programmed using the Arduino software (IDE), which is available for Windows, Mac, and Linux. The board can be powered by an external power supply or by USB. It is compatible with a wide range of sensors, actuators, and other devices, which can be connected to it using a variety of communication protocols, such as I2C, SPI, and UART. The Arduino UNO is a popular choice for beginners and hobbyists, as it is easy to use and has a large community of users and developers.</vt:lpstr>
      <vt:lpstr>The DHT11 sensor operates by utilizing a thermistor to measure temperature and a humidity-sensitive capacitor to gauge the relative humidity in the surrounding environment. When connected to an Arduino board, the sensor sends digital signals that can be interpreted to obtain accurate readings of both temperature and humidity levels.     Temperature and Humidity by using DHT11 with Arduino. Here we also display those readings on an LCD Display.  need to install the below DHT11 library. Just download the below library and open Arduino IDE. Now go to Sketch &gt; Include Library &gt; Add .Zip Library.  </vt:lpstr>
      <vt:lpstr>                        LCD Display 16x2 The interface consists of the following pins: A register select (RS) pin that controls where in the LCD's memory you're writing data to. You can select either the data register, which holds what goes on the screen, or an instruction register, which is where the LCD's controller looks for instructions on what to do next. 8 data pins (D0 -D7). The states of these pins (high or low) are the bits that you're writing to a register when you write, or the values you're reading when you read.</vt:lpstr>
      <vt:lpstr>First, it will get connected to the WiFi Network. Then, immediately, it will try to read the data from the DHT11 Humidity sensor and calculate the Temperature and Humidity values based on that data.  After this, the values of temperature and humidity will be uploaded to the ThingSpeak API. If you open your channel in the ThingSpeak, you caan see the chart associated with the values from the DHT11 Sensor.</vt:lpstr>
      <vt:lpstr>PowerPoint Presentation</vt:lpstr>
      <vt:lpstr>Step 1:   ThingSpeak Setup for Temperature and Humidity Monitoring . </vt:lpstr>
      <vt:lpstr>Step 2:   Create a Channel for Your Data    Once you Sign in after your account verification, Create a new channel by clicking “New Channel” button</vt:lpstr>
      <vt:lpstr>Step 3:   API Key</vt:lpstr>
      <vt:lpstr>Programming Arduino for Sending data to ThingSpeak     To program Arduino, open Arduino IDE and choose the correct board and port from the ‘tool’ menu.   </vt:lpstr>
      <vt:lpstr>           The Embedded System Capstone Project                       Thank &amp; Regards                               </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1  The Problem Statement…  Temperature and Humidity Monitoring over Thing Speak using Arduino UNO and ESP8266 </dc:title>
  <dc:creator>Potla Sai kumar</dc:creator>
  <cp:lastModifiedBy>Potla Sai kumar</cp:lastModifiedBy>
  <cp:revision>28</cp:revision>
  <dcterms:created xsi:type="dcterms:W3CDTF">2024-05-20T04:57:54Z</dcterms:created>
  <dcterms:modified xsi:type="dcterms:W3CDTF">2024-05-31T12:19:54Z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a0819fa7-4367-4500-ba88-dd630d977609_Enabled">
    <vt:lpwstr>true</vt:lpwstr>
  </property>
  <property fmtid="{D5CDD505-2E9C-101B-9397-08002B2CF9AE}" pid="5" name="MSIP_Label_a0819fa7-4367-4500-ba88-dd630d977609_SetDate">
    <vt:lpwstr>2024-05-20T04:58:04Z</vt:lpwstr>
  </property>
  <property fmtid="{D5CDD505-2E9C-101B-9397-08002B2CF9AE}" pid="6" name="MSIP_Label_a0819fa7-4367-4500-ba88-dd630d977609_Method">
    <vt:lpwstr>Standard</vt:lpwstr>
  </property>
  <property fmtid="{D5CDD505-2E9C-101B-9397-08002B2CF9AE}" pid="7" name="MSIP_Label_a0819fa7-4367-4500-ba88-dd630d977609_Name">
    <vt:lpwstr>a0819fa7-4367-4500-ba88-dd630d977609</vt:lpwstr>
  </property>
  <property fmtid="{D5CDD505-2E9C-101B-9397-08002B2CF9AE}" pid="8" name="MSIP_Label_a0819fa7-4367-4500-ba88-dd630d977609_SiteId">
    <vt:lpwstr>63ce7d59-2f3e-42cd-a8cc-be764cff5eb6</vt:lpwstr>
  </property>
  <property fmtid="{D5CDD505-2E9C-101B-9397-08002B2CF9AE}" pid="9" name="MSIP_Label_a0819fa7-4367-4500-ba88-dd630d977609_ActionId">
    <vt:lpwstr>175731be-6f19-400e-9552-d72aa6733a9e</vt:lpwstr>
  </property>
  <property fmtid="{D5CDD505-2E9C-101B-9397-08002B2CF9AE}" pid="10" name="MSIP_Label_a0819fa7-4367-4500-ba88-dd630d977609_ContentBits">
    <vt:lpwstr>0</vt:lpwstr>
  </property>
</Properties>
</file>