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4" r:id="rId3"/>
    <p:sldId id="330" r:id="rId4"/>
    <p:sldId id="324" r:id="rId5"/>
    <p:sldId id="331" r:id="rId6"/>
    <p:sldId id="278" r:id="rId7"/>
    <p:sldId id="319" r:id="rId8"/>
    <p:sldId id="335" r:id="rId9"/>
    <p:sldId id="333" r:id="rId10"/>
    <p:sldId id="336" r:id="rId11"/>
    <p:sldId id="288" r:id="rId12"/>
    <p:sldId id="291" r:id="rId13"/>
    <p:sldId id="292" r:id="rId14"/>
    <p:sldId id="293" r:id="rId15"/>
    <p:sldId id="337" r:id="rId16"/>
    <p:sldId id="329" r:id="rId17"/>
    <p:sldId id="341" r:id="rId18"/>
    <p:sldId id="281" r:id="rId19"/>
    <p:sldId id="316" r:id="rId20"/>
    <p:sldId id="338" r:id="rId21"/>
    <p:sldId id="339" r:id="rId22"/>
    <p:sldId id="340" r:id="rId23"/>
    <p:sldId id="318" r:id="rId24"/>
    <p:sldId id="342" r:id="rId25"/>
    <p:sldId id="344" r:id="rId26"/>
    <p:sldId id="345" r:id="rId27"/>
  </p:sldIdLst>
  <p:sldSz cx="12192000" cy="6858000"/>
  <p:notesSz cx="7104063" cy="1120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88ABB6-F02A-452C-A530-EF71C43587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163" cy="56197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5E2F5-F6EE-4A32-B0EE-7AB6F929D0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3"/>
            <a:ext cx="3078162" cy="56197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D87B2F03-42E5-40F9-A5DE-7AE03159C32B}" type="datetimeFigureOut">
              <a:rPr lang="id-ID" smtClean="0"/>
              <a:pPr/>
              <a:t>03/11/2017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3EB13-B837-4E96-82BE-BDD5413A7F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10647366"/>
            <a:ext cx="3078163" cy="561975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A0B17-0603-4BE3-86A5-7898102623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10647366"/>
            <a:ext cx="3078162" cy="561975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B7E3E365-0918-4F56-B05E-13B8CC1493A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0698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078163" cy="561598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4" y="1"/>
            <a:ext cx="3078162" cy="561598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72024BBD-B2EB-4B1C-813D-44BB4E3BFA94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913" y="1401763"/>
            <a:ext cx="6726237" cy="3784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1" y="5395158"/>
            <a:ext cx="5683250" cy="4412796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10647742"/>
            <a:ext cx="3078163" cy="561598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4" y="10647742"/>
            <a:ext cx="3078162" cy="561598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AE67A2AD-02E9-46C2-BCE5-7096D7D4D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51B82-CF04-4B68-BE54-14D227F5183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5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51B82-CF04-4B68-BE54-14D227F518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8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0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998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5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372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6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9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6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Untuk Table dan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367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8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0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2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319D-1384-4777-9EB3-AE3F0B0EBCD1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1D7B67-9698-48FD-A42C-BC3E13F04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0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203A-856E-4844-A21A-A213D9D29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761" y="1891694"/>
            <a:ext cx="7154795" cy="3059868"/>
          </a:xfrm>
        </p:spPr>
        <p:txBody>
          <a:bodyPr/>
          <a:lstStyle/>
          <a:p>
            <a:pPr algn="l"/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PENATAAN</a:t>
            </a:r>
            <a:r>
              <a:rPr lang="id-ID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KAWASAN</a:t>
            </a:r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d-ID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TASIUN </a:t>
            </a:r>
            <a:r>
              <a:rPr lang="id-ID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ANAH </a:t>
            </a:r>
            <a:r>
              <a:rPr lang="id-ID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B3BA8-0776-4BD0-9F29-A110CB87DCB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3397" y="179878"/>
            <a:ext cx="794901" cy="9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0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203A-856E-4844-A21A-A213D9D29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760" y="2743200"/>
            <a:ext cx="9852039" cy="1026543"/>
          </a:xfrm>
        </p:spPr>
        <p:txBody>
          <a:bodyPr/>
          <a:lstStyle/>
          <a:p>
            <a:pPr algn="l"/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KONSEP INTEGRASI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B3BA8-0776-4BD0-9F29-A110CB87DCB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3397" y="179878"/>
            <a:ext cx="794901" cy="9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4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0B06-8EC9-4688-8052-B258495A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7482"/>
            <a:ext cx="4075821" cy="37381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KAWASAN JL. JATIBARU BENGKEL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F8C1-CAF8-4ACC-87EA-92C0A8E7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05" y="1583169"/>
            <a:ext cx="10791825" cy="40719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d-ID" sz="4400" dirty="0">
                <a:latin typeface="+mj-lt"/>
                <a:ea typeface="+mj-ea"/>
                <a:cs typeface="+mj-cs"/>
              </a:rPr>
              <a:t>Fasilitas Pejalan Kaki, Pesepeda </a:t>
            </a:r>
            <a:r>
              <a:rPr lang="en-US" sz="4400" dirty="0">
                <a:latin typeface="+mj-lt"/>
                <a:ea typeface="+mj-ea"/>
                <a:cs typeface="+mj-cs"/>
              </a:rPr>
              <a:t>da</a:t>
            </a:r>
            <a:r>
              <a:rPr lang="id-ID" sz="4400" dirty="0">
                <a:latin typeface="+mj-lt"/>
                <a:ea typeface="+mj-ea"/>
                <a:cs typeface="+mj-cs"/>
              </a:rPr>
              <a:t>n Angkutan Pengumpan </a:t>
            </a:r>
            <a:r>
              <a:rPr lang="en-US" sz="4400" dirty="0">
                <a:latin typeface="+mj-lt"/>
                <a:ea typeface="+mj-ea"/>
                <a:cs typeface="+mj-cs"/>
              </a:rPr>
              <a:t>d</a:t>
            </a:r>
            <a:r>
              <a:rPr lang="id-ID" sz="4400" dirty="0">
                <a:latin typeface="+mj-lt"/>
                <a:ea typeface="+mj-ea"/>
                <a:cs typeface="+mj-cs"/>
              </a:rPr>
              <a:t>i Sekitar </a:t>
            </a:r>
            <a:r>
              <a:rPr lang="en-US" sz="4400" dirty="0">
                <a:latin typeface="+mj-lt"/>
                <a:ea typeface="+mj-ea"/>
                <a:cs typeface="+mj-cs"/>
              </a:rPr>
              <a:t>St. Tanah </a:t>
            </a:r>
            <a:r>
              <a:rPr lang="en-US" sz="4400" dirty="0" err="1">
                <a:latin typeface="+mj-lt"/>
                <a:ea typeface="+mj-ea"/>
                <a:cs typeface="+mj-cs"/>
              </a:rPr>
              <a:t>Abang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7EB685-1CEA-4EB2-B391-C51F91DB4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11870"/>
              </p:ext>
            </p:extLst>
          </p:nvPr>
        </p:nvGraphicFramePr>
        <p:xfrm>
          <a:off x="595745" y="1990361"/>
          <a:ext cx="11133434" cy="448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4106">
                  <a:extLst>
                    <a:ext uri="{9D8B030D-6E8A-4147-A177-3AD203B41FA5}">
                      <a16:colId xmlns:a16="http://schemas.microsoft.com/office/drawing/2014/main" val="177105400"/>
                    </a:ext>
                  </a:extLst>
                </a:gridCol>
                <a:gridCol w="3526559">
                  <a:extLst>
                    <a:ext uri="{9D8B030D-6E8A-4147-A177-3AD203B41FA5}">
                      <a16:colId xmlns:a16="http://schemas.microsoft.com/office/drawing/2014/main" val="714995654"/>
                    </a:ext>
                  </a:extLst>
                </a:gridCol>
                <a:gridCol w="4172769">
                  <a:extLst>
                    <a:ext uri="{9D8B030D-6E8A-4147-A177-3AD203B41FA5}">
                      <a16:colId xmlns:a16="http://schemas.microsoft.com/office/drawing/2014/main" val="925054353"/>
                    </a:ext>
                  </a:extLst>
                </a:gridCol>
              </a:tblGrid>
              <a:tr h="315109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KONDISI SAAT 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PERMASALAHAN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SOLUSI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65135"/>
                  </a:ext>
                </a:extLst>
              </a:tr>
              <a:tr h="41226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Jumlah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Penumpang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KA di St. Tanah 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Abang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mencapai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</a:t>
                      </a:r>
                      <a:r>
                        <a:rPr lang="en-US" sz="1400" u="sng" dirty="0">
                          <a:latin typeface="+mj-lt"/>
                          <a:ea typeface="07YasashisaAntique" panose="02000600000000000000" pitchFamily="2" charset="-128"/>
                        </a:rPr>
                        <a:t>+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</a:t>
                      </a: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3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00.000 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pnp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/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hari</a:t>
                      </a:r>
                      <a:endParaRPr lang="en-US" sz="1400" dirty="0">
                        <a:latin typeface="+mj-lt"/>
                        <a:ea typeface="07YasashisaAntique" panose="02000600000000000000" pitchFamily="2" charset="-128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Kurangnya aksesibilitas dan integrasi pada kawasan Stasiun kereta api sehingga pelayanan terhadap pengguna angkutan umum kurang optimal dan menimbulkan berbagai macam permasalahan lalu lintas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Angkutan pengumpan (</a:t>
                      </a:r>
                      <a:r>
                        <a:rPr lang="id-ID" sz="1400" i="1" dirty="0">
                          <a:latin typeface="+mj-lt"/>
                          <a:ea typeface="07YasashisaAntique" panose="02000600000000000000" pitchFamily="2" charset="-128"/>
                        </a:rPr>
                        <a:t>feeder) </a:t>
                      </a:r>
                      <a:r>
                        <a:rPr lang="en-US" sz="1400" i="0" dirty="0">
                          <a:latin typeface="+mj-lt"/>
                          <a:ea typeface="07YasashisaAntique" panose="02000600000000000000" pitchFamily="2" charset="-128"/>
                        </a:rPr>
                        <a:t>Tanah </a:t>
                      </a:r>
                      <a:r>
                        <a:rPr lang="en-US" sz="1400" i="0" dirty="0" err="1">
                          <a:latin typeface="+mj-lt"/>
                          <a:ea typeface="07YasashisaAntique" panose="02000600000000000000" pitchFamily="2" charset="-128"/>
                        </a:rPr>
                        <a:t>Abang</a:t>
                      </a:r>
                      <a:r>
                        <a:rPr lang="en-US" sz="1400" i="0" dirty="0">
                          <a:latin typeface="+mj-lt"/>
                          <a:ea typeface="07YasashisaAntique" panose="02000600000000000000" pitchFamily="2" charset="-128"/>
                        </a:rPr>
                        <a:t> – </a:t>
                      </a:r>
                      <a:r>
                        <a:rPr lang="en-US" sz="1400" i="0" dirty="0" err="1">
                          <a:latin typeface="+mj-lt"/>
                          <a:ea typeface="07YasashisaAntique" panose="02000600000000000000" pitchFamily="2" charset="-128"/>
                        </a:rPr>
                        <a:t>Kebayoran</a:t>
                      </a:r>
                      <a:r>
                        <a:rPr lang="en-US" sz="1400" i="0" dirty="0">
                          <a:latin typeface="+mj-lt"/>
                          <a:ea typeface="07YasashisaAntique" panose="02000600000000000000" pitchFamily="2" charset="-128"/>
                        </a:rPr>
                        <a:t>.</a:t>
                      </a:r>
                      <a:endParaRPr lang="id-ID" sz="1400" i="0" dirty="0">
                        <a:latin typeface="+mj-lt"/>
                        <a:ea typeface="07YasashisaAntique" panose="02000600000000000000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Kurangnya kepedulian dan sulitnya koordinasi PT KAI terhadap sarana prasarana diarea dan disekitar stasiun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Sirkulasi perpindahan penumpang antar moda yang buruk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</a:t>
                      </a:r>
                      <a:endParaRPr lang="id-ID" sz="1400" dirty="0">
                        <a:latin typeface="+mj-lt"/>
                        <a:ea typeface="07YasashisaAntique" panose="02000600000000000000" pitchFamily="2" charset="-128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Belum terintegrasi secara maksimal dengan angkutan moda lainya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Prasarana integrasi antar moda yang belum memadai</a:t>
                      </a:r>
                      <a:endParaRPr lang="en-US" sz="1400" dirty="0">
                        <a:latin typeface="+mj-lt"/>
                        <a:ea typeface="07YasashisaAntique" panose="02000600000000000000" pitchFamily="2" charset="-128"/>
                      </a:endParaRPr>
                    </a:p>
                    <a:p>
                      <a:pPr marL="4572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Kurangnya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area kiss n ride</a:t>
                      </a:r>
                    </a:p>
                    <a:p>
                      <a:pPr marL="4572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Kurangnya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area integrase (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berbasis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rel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dan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jalan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)</a:t>
                      </a:r>
                    </a:p>
                    <a:p>
                      <a:pPr marL="4572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Kurangnya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lahan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parkir</a:t>
                      </a:r>
                      <a:endParaRPr lang="en-US" sz="1400" dirty="0">
                        <a:latin typeface="+mj-lt"/>
                        <a:ea typeface="07YasashisaAntique" panose="02000600000000000000" pitchFamily="2" charset="-128"/>
                      </a:endParaRPr>
                    </a:p>
                    <a:p>
                      <a:pPr marL="4572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Kurangnya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pedestrian 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dan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Jalur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 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Sepeda</a:t>
                      </a:r>
                      <a:endParaRPr lang="en-US" sz="1400" dirty="0">
                        <a:latin typeface="+mj-lt"/>
                        <a:ea typeface="07YasashisaAntique" panose="02000600000000000000" pitchFamily="2" charset="-128"/>
                      </a:endParaRPr>
                    </a:p>
                    <a:p>
                      <a:pPr marL="4572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Dll</a:t>
                      </a:r>
                      <a:endParaRPr lang="id-ID" sz="1400" dirty="0">
                        <a:latin typeface="+mj-lt"/>
                        <a:ea typeface="07YasashisaAntique" panose="02000600000000000000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Penyesuaian</a:t>
                      </a: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 perencanaan kawasan diarea stasiun dan disekitar Stasiun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Pengaturan Manajemen dan Rekayasa Lalu Lintas di sekitar Kawasan Stasiun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Koordinasi dilakukan pada level yang lebih tinggi 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Pengaturan dan pembangunan sarana prasarana penunjang aksesibilitas dan integrasi di kawasan stasiun (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area </a:t>
                      </a:r>
                      <a:r>
                        <a:rPr lang="en-US" sz="1400" dirty="0" err="1">
                          <a:latin typeface="+mj-lt"/>
                          <a:ea typeface="07YasashisaAntique" panose="02000600000000000000" pitchFamily="2" charset="-128"/>
                        </a:rPr>
                        <a:t>integrasi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, </a:t>
                      </a: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fasilitas pejalan kaki, drop </a:t>
                      </a:r>
                      <a:r>
                        <a:rPr lang="id-ID" sz="1400" dirty="0" err="1">
                          <a:latin typeface="+mj-lt"/>
                          <a:ea typeface="07YasashisaAntique" panose="02000600000000000000" pitchFamily="2" charset="-128"/>
                        </a:rPr>
                        <a:t>off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/kiss n ride</a:t>
                      </a: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, 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h</a:t>
                      </a:r>
                      <a:r>
                        <a:rPr lang="id-ID" sz="1400" dirty="0" err="1">
                          <a:latin typeface="+mj-lt"/>
                          <a:ea typeface="07YasashisaAntique" panose="02000600000000000000" pitchFamily="2" charset="-128"/>
                        </a:rPr>
                        <a:t>alte</a:t>
                      </a: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 bus pengumpan Transjakarta, Jembatan Penyeberangan Orang</a:t>
                      </a:r>
                      <a:r>
                        <a:rPr lang="en-US" sz="1400" dirty="0">
                          <a:latin typeface="+mj-lt"/>
                          <a:ea typeface="07YasashisaAntique" panose="02000600000000000000" pitchFamily="2" charset="-128"/>
                        </a:rPr>
                        <a:t>,</a:t>
                      </a: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 </a:t>
                      </a:r>
                      <a:r>
                        <a:rPr lang="id-ID" sz="1400" dirty="0" err="1">
                          <a:latin typeface="+mj-lt"/>
                          <a:ea typeface="07YasashisaAntique" panose="02000600000000000000" pitchFamily="2" charset="-128"/>
                        </a:rPr>
                        <a:t>dll</a:t>
                      </a:r>
                      <a:r>
                        <a:rPr lang="id-ID" sz="1400" dirty="0">
                          <a:latin typeface="+mj-lt"/>
                          <a:ea typeface="07YasashisaAntique" panose="02000600000000000000" pitchFamily="2" charset="-128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1781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91696F8-D65A-4BF1-B95D-E80F3E23B4CF}"/>
              </a:ext>
            </a:extLst>
          </p:cNvPr>
          <p:cNvSpPr txBox="1">
            <a:spLocks/>
          </p:cNvSpPr>
          <p:nvPr/>
        </p:nvSpPr>
        <p:spPr>
          <a:xfrm>
            <a:off x="0" y="183885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KONSEP INTEGRASI</a:t>
            </a:r>
          </a:p>
        </p:txBody>
      </p:sp>
    </p:spTree>
    <p:extLst>
      <p:ext uri="{BB962C8B-B14F-4D97-AF65-F5344CB8AC3E}">
        <p14:creationId xmlns:p14="http://schemas.microsoft.com/office/powerpoint/2010/main" val="25440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378A07-F91C-466C-A745-B853C4B9000E}"/>
              </a:ext>
            </a:extLst>
          </p:cNvPr>
          <p:cNvSpPr/>
          <p:nvPr/>
        </p:nvSpPr>
        <p:spPr>
          <a:xfrm>
            <a:off x="171449" y="910450"/>
            <a:ext cx="2518913" cy="56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Andalus" panose="02020603050405020304" pitchFamily="18" charset="-78"/>
              </a:rPr>
              <a:t>REKOMENDASI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600FB-BDF9-4E51-86C0-EF881C2104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986" y="692727"/>
            <a:ext cx="7487728" cy="6065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B7AB3A-99AB-4FD6-BB76-EAB0E6F10FE4}"/>
              </a:ext>
            </a:extLst>
          </p:cNvPr>
          <p:cNvSpPr/>
          <p:nvPr/>
        </p:nvSpPr>
        <p:spPr>
          <a:xfrm>
            <a:off x="171449" y="2165230"/>
            <a:ext cx="2985819" cy="1086928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PT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r>
              <a:rPr lang="id-ID" sz="1600" dirty="0">
                <a:solidFill>
                  <a:schemeClr val="tx1"/>
                </a:solidFill>
              </a:rPr>
              <a:t>KAI di</a:t>
            </a:r>
            <a:r>
              <a:rPr lang="en-US" sz="1600" dirty="0" err="1">
                <a:solidFill>
                  <a:schemeClr val="tx1"/>
                </a:solidFill>
              </a:rPr>
              <a:t>mohon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agar </a:t>
            </a:r>
            <a:r>
              <a:rPr lang="en-US" sz="1600" dirty="0" err="1">
                <a:solidFill>
                  <a:schemeClr val="tx1"/>
                </a:solidFill>
              </a:rPr>
              <a:t>dapat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id-ID" sz="1600" dirty="0">
                <a:solidFill>
                  <a:schemeClr val="tx1"/>
                </a:solidFill>
              </a:rPr>
              <a:t>meminjamkan tanahnya </a:t>
            </a:r>
            <a:r>
              <a:rPr lang="en-US" sz="1600" dirty="0" err="1">
                <a:solidFill>
                  <a:schemeClr val="tx1"/>
                </a:solidFill>
              </a:rPr>
              <a:t>untuk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menjadi</a:t>
            </a:r>
            <a:r>
              <a:rPr lang="en-US" sz="1600" dirty="0">
                <a:solidFill>
                  <a:schemeClr val="tx1"/>
                </a:solidFill>
              </a:rPr>
              <a:t> area </a:t>
            </a:r>
            <a:r>
              <a:rPr lang="en-US" sz="1600" dirty="0" err="1">
                <a:solidFill>
                  <a:schemeClr val="tx1"/>
                </a:solidFill>
              </a:rPr>
              <a:t>integrasi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moda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angkutan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53ED47-2A24-4500-957A-98E0B2F0E455}"/>
              </a:ext>
            </a:extLst>
          </p:cNvPr>
          <p:cNvCxnSpPr>
            <a:cxnSpLocks/>
          </p:cNvCxnSpPr>
          <p:nvPr/>
        </p:nvCxnSpPr>
        <p:spPr>
          <a:xfrm>
            <a:off x="2747170" y="3252158"/>
            <a:ext cx="3774400" cy="193231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A81A24D6-421F-434D-A14A-F66B48A3F3C7}"/>
              </a:ext>
            </a:extLst>
          </p:cNvPr>
          <p:cNvSpPr txBox="1">
            <a:spLocks/>
          </p:cNvSpPr>
          <p:nvPr/>
        </p:nvSpPr>
        <p:spPr>
          <a:xfrm>
            <a:off x="0" y="183885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KONSEP INTEGRASI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46498-1DDB-413E-AE90-4E50706423AE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952892" y="4002659"/>
            <a:ext cx="2122204" cy="1098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796270-78EE-40FF-B4B0-C5A26064F148}"/>
              </a:ext>
            </a:extLst>
          </p:cNvPr>
          <p:cNvSpPr/>
          <p:nvPr/>
        </p:nvSpPr>
        <p:spPr>
          <a:xfrm>
            <a:off x="9075096" y="4869611"/>
            <a:ext cx="2152830" cy="4638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Area </a:t>
            </a:r>
            <a:r>
              <a:rPr lang="en-US" sz="1600" dirty="0" err="1">
                <a:solidFill>
                  <a:schemeClr val="tx1"/>
                </a:solidFill>
              </a:rPr>
              <a:t>pengendapan</a:t>
            </a:r>
            <a:r>
              <a:rPr lang="en-US" sz="1600" dirty="0">
                <a:solidFill>
                  <a:schemeClr val="tx1"/>
                </a:solidFill>
              </a:rPr>
              <a:t> Feeder </a:t>
            </a:r>
            <a:r>
              <a:rPr lang="en-US" sz="1600" dirty="0" err="1">
                <a:solidFill>
                  <a:schemeClr val="tx1"/>
                </a:solidFill>
              </a:rPr>
              <a:t>TransJakarta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31F18B-BAF0-49ED-9BFA-4C37C70A9D49}"/>
              </a:ext>
            </a:extLst>
          </p:cNvPr>
          <p:cNvSpPr/>
          <p:nvPr/>
        </p:nvSpPr>
        <p:spPr>
          <a:xfrm>
            <a:off x="6286500" y="2657475"/>
            <a:ext cx="1162050" cy="3200400"/>
          </a:xfrm>
          <a:custGeom>
            <a:avLst/>
            <a:gdLst>
              <a:gd name="connsiteX0" fmla="*/ 9525 w 1162050"/>
              <a:gd name="connsiteY0" fmla="*/ 104775 h 3200400"/>
              <a:gd name="connsiteX1" fmla="*/ 847725 w 1162050"/>
              <a:gd name="connsiteY1" fmla="*/ 0 h 3200400"/>
              <a:gd name="connsiteX2" fmla="*/ 1162050 w 1162050"/>
              <a:gd name="connsiteY2" fmla="*/ 2133600 h 3200400"/>
              <a:gd name="connsiteX3" fmla="*/ 1076325 w 1162050"/>
              <a:gd name="connsiteY3" fmla="*/ 2228850 h 3200400"/>
              <a:gd name="connsiteX4" fmla="*/ 0 w 1162050"/>
              <a:gd name="connsiteY4" fmla="*/ 3200400 h 3200400"/>
              <a:gd name="connsiteX5" fmla="*/ 9525 w 1162050"/>
              <a:gd name="connsiteY5" fmla="*/ 104775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3200400">
                <a:moveTo>
                  <a:pt x="9525" y="104775"/>
                </a:moveTo>
                <a:lnTo>
                  <a:pt x="847725" y="0"/>
                </a:lnTo>
                <a:lnTo>
                  <a:pt x="1162050" y="2133600"/>
                </a:lnTo>
                <a:lnTo>
                  <a:pt x="1076325" y="2228850"/>
                </a:lnTo>
                <a:lnTo>
                  <a:pt x="0" y="3200400"/>
                </a:lnTo>
                <a:lnTo>
                  <a:pt x="9525" y="104775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EF04F-D1BC-4EAC-8C90-730C450BCA19}"/>
              </a:ext>
            </a:extLst>
          </p:cNvPr>
          <p:cNvSpPr/>
          <p:nvPr/>
        </p:nvSpPr>
        <p:spPr>
          <a:xfrm>
            <a:off x="616356" y="5407320"/>
            <a:ext cx="3151607" cy="80853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Pengaturan</a:t>
            </a:r>
            <a:r>
              <a:rPr lang="en-US" sz="1600" dirty="0">
                <a:solidFill>
                  <a:schemeClr val="tx1"/>
                </a:solidFill>
              </a:rPr>
              <a:t> area </a:t>
            </a:r>
            <a:r>
              <a:rPr lang="en-US" sz="1600" dirty="0" err="1">
                <a:solidFill>
                  <a:schemeClr val="tx1"/>
                </a:solidFill>
              </a:rPr>
              <a:t>Jati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Baru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Bengkel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sebagai</a:t>
            </a:r>
            <a:r>
              <a:rPr lang="en-US" sz="1600" dirty="0">
                <a:solidFill>
                  <a:schemeClr val="tx1"/>
                </a:solidFill>
              </a:rPr>
              <a:t> area </a:t>
            </a:r>
            <a:r>
              <a:rPr lang="en-US" sz="1600" dirty="0" err="1">
                <a:solidFill>
                  <a:schemeClr val="tx1"/>
                </a:solidFill>
              </a:rPr>
              <a:t>integrasi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angkutan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umum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54131CF-D200-478D-A155-2810E6615D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67968" y="5736565"/>
            <a:ext cx="2518533" cy="336429"/>
          </a:xfrm>
          <a:prstGeom prst="bentConnector3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0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7EF1-6796-492F-93C7-2906D5DB7D53}"/>
              </a:ext>
            </a:extLst>
          </p:cNvPr>
          <p:cNvSpPr txBox="1">
            <a:spLocks/>
          </p:cNvSpPr>
          <p:nvPr/>
        </p:nvSpPr>
        <p:spPr>
          <a:xfrm>
            <a:off x="53329" y="935529"/>
            <a:ext cx="10177732" cy="3891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USULAN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PARKIR PENUNJANG</a:t>
            </a:r>
            <a:r>
              <a:rPr lang="id-ID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/ENDAPAN ANGKUTAN PENGUMPAN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217F95-49AE-4D41-AEC3-07E721BEFC00}"/>
              </a:ext>
            </a:extLst>
          </p:cNvPr>
          <p:cNvSpPr txBox="1">
            <a:spLocks/>
          </p:cNvSpPr>
          <p:nvPr/>
        </p:nvSpPr>
        <p:spPr>
          <a:xfrm>
            <a:off x="10106030" y="1385889"/>
            <a:ext cx="2038350" cy="439261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+mj-lt"/>
                <a:ea typeface="+mj-ea"/>
                <a:cs typeface="+mj-cs"/>
              </a:rPr>
              <a:t>Lokasi</a:t>
            </a:r>
            <a:r>
              <a:rPr lang="en-US" sz="1200" dirty="0">
                <a:latin typeface="+mj-lt"/>
                <a:ea typeface="+mj-ea"/>
                <a:cs typeface="+mj-cs"/>
              </a:rPr>
              <a:t>	: Jl. </a:t>
            </a:r>
            <a:r>
              <a:rPr lang="en-US" sz="1200" dirty="0" err="1">
                <a:latin typeface="+mj-lt"/>
                <a:ea typeface="+mj-ea"/>
                <a:cs typeface="+mj-cs"/>
              </a:rPr>
              <a:t>Jatibaru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  <a:r>
              <a:rPr lang="en-US" sz="1200" dirty="0" err="1">
                <a:latin typeface="+mj-lt"/>
                <a:ea typeface="+mj-ea"/>
                <a:cs typeface="+mj-cs"/>
              </a:rPr>
              <a:t>Bengkel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+mj-lt"/>
                <a:ea typeface="+mj-ea"/>
                <a:cs typeface="+mj-cs"/>
              </a:rPr>
              <a:t>Kelurahan</a:t>
            </a:r>
            <a:r>
              <a:rPr lang="en-US" sz="1200" dirty="0">
                <a:latin typeface="+mj-lt"/>
                <a:ea typeface="+mj-ea"/>
                <a:cs typeface="+mj-cs"/>
              </a:rPr>
              <a:t> 	: </a:t>
            </a:r>
            <a:r>
              <a:rPr lang="en-US" sz="1200" dirty="0" err="1">
                <a:latin typeface="+mj-lt"/>
                <a:ea typeface="+mj-ea"/>
                <a:cs typeface="+mj-cs"/>
              </a:rPr>
              <a:t>Cideng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+mj-lt"/>
                <a:ea typeface="+mj-ea"/>
                <a:cs typeface="+mj-cs"/>
              </a:rPr>
              <a:t>Kecamatan</a:t>
            </a:r>
            <a:r>
              <a:rPr lang="en-US" sz="1200" dirty="0">
                <a:latin typeface="+mj-lt"/>
                <a:ea typeface="+mj-ea"/>
                <a:cs typeface="+mj-cs"/>
              </a:rPr>
              <a:t>	:</a:t>
            </a:r>
            <a:r>
              <a:rPr lang="en-US" sz="1200" dirty="0" err="1">
                <a:latin typeface="+mj-lt"/>
                <a:ea typeface="+mj-ea"/>
                <a:cs typeface="+mj-cs"/>
              </a:rPr>
              <a:t>Gambir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Kota Adm. 	:Jakarta Pusat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+mj-lt"/>
                <a:ea typeface="+mj-ea"/>
                <a:cs typeface="+mj-cs"/>
              </a:rPr>
              <a:t>Kondisi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>
                <a:latin typeface="+mj-lt"/>
                <a:ea typeface="+mj-ea"/>
                <a:cs typeface="+mj-cs"/>
              </a:rPr>
              <a:t>Eksisting </a:t>
            </a:r>
            <a:r>
              <a:rPr lang="en-US" sz="1200" dirty="0" err="1">
                <a:latin typeface="+mj-lt"/>
                <a:ea typeface="+mj-ea"/>
                <a:cs typeface="+mj-cs"/>
              </a:rPr>
              <a:t>Jalan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en-US" sz="1200" dirty="0" err="1">
                <a:latin typeface="+mj-lt"/>
                <a:ea typeface="+mj-ea"/>
                <a:cs typeface="+mj-cs"/>
              </a:rPr>
              <a:t>Jatibaru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  <a:r>
              <a:rPr lang="en-US" sz="1200" dirty="0" err="1">
                <a:latin typeface="+mj-lt"/>
                <a:ea typeface="+mj-ea"/>
                <a:cs typeface="+mj-cs"/>
              </a:rPr>
              <a:t>Bengkel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r>
              <a:rPr lang="en-US" sz="1200" dirty="0">
                <a:latin typeface="+mj-lt"/>
                <a:ea typeface="+mj-ea"/>
                <a:cs typeface="+mj-cs"/>
              </a:rPr>
              <a:t>8 meter</a:t>
            </a:r>
          </a:p>
          <a:p>
            <a:r>
              <a:rPr lang="en-US" sz="1200" dirty="0">
                <a:latin typeface="+mj-lt"/>
                <a:ea typeface="+mj-ea"/>
                <a:cs typeface="+mj-cs"/>
              </a:rPr>
              <a:t>2/2 UD</a:t>
            </a:r>
          </a:p>
          <a:p>
            <a:r>
              <a:rPr lang="en-US" sz="1200" dirty="0" err="1">
                <a:latin typeface="+mj-lt"/>
                <a:ea typeface="+mj-ea"/>
                <a:cs typeface="+mj-cs"/>
              </a:rPr>
              <a:t>Lokasi</a:t>
            </a:r>
            <a:r>
              <a:rPr lang="en-US" sz="1200" dirty="0">
                <a:latin typeface="+mj-lt"/>
                <a:ea typeface="+mj-ea"/>
                <a:cs typeface="+mj-cs"/>
              </a:rPr>
              <a:t> naik </a:t>
            </a:r>
            <a:r>
              <a:rPr lang="en-US" sz="1200" dirty="0" err="1">
                <a:latin typeface="+mj-lt"/>
                <a:ea typeface="+mj-ea"/>
                <a:cs typeface="+mj-cs"/>
              </a:rPr>
              <a:t>turun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  <a:r>
              <a:rPr lang="en-US" sz="1200" dirty="0" err="1">
                <a:latin typeface="+mj-lt"/>
                <a:ea typeface="+mj-ea"/>
                <a:cs typeface="+mj-cs"/>
              </a:rPr>
              <a:t>penumpang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  <a:r>
              <a:rPr lang="en-US" sz="1200" dirty="0" err="1">
                <a:latin typeface="+mj-lt"/>
                <a:ea typeface="+mj-ea"/>
                <a:cs typeface="+mj-cs"/>
              </a:rPr>
              <a:t>angkutan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  <a:r>
              <a:rPr lang="en-US" sz="1200" dirty="0" err="1">
                <a:latin typeface="+mj-lt"/>
                <a:ea typeface="+mj-ea"/>
                <a:cs typeface="+mj-cs"/>
              </a:rPr>
              <a:t>umum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r>
              <a:rPr lang="en-US" sz="1200" dirty="0" err="1">
                <a:latin typeface="+mj-lt"/>
                <a:ea typeface="+mj-ea"/>
                <a:cs typeface="+mj-cs"/>
              </a:rPr>
              <a:t>Lokasi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  <a:r>
              <a:rPr lang="en-US" sz="1200" dirty="0" err="1">
                <a:latin typeface="+mj-lt"/>
                <a:ea typeface="+mj-ea"/>
                <a:cs typeface="+mj-cs"/>
              </a:rPr>
              <a:t>parkir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  <a:r>
              <a:rPr lang="en-US" sz="1200" dirty="0" err="1">
                <a:latin typeface="+mj-lt"/>
                <a:ea typeface="+mj-ea"/>
                <a:cs typeface="+mj-cs"/>
              </a:rPr>
              <a:t>dan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  <a:r>
              <a:rPr lang="en-US" sz="1200" dirty="0" err="1">
                <a:latin typeface="+mj-lt"/>
                <a:ea typeface="+mj-ea"/>
                <a:cs typeface="+mj-cs"/>
              </a:rPr>
              <a:t>pemberhentian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  <a:r>
              <a:rPr lang="en-US" sz="1200" dirty="0" err="1">
                <a:latin typeface="+mj-lt"/>
                <a:ea typeface="+mj-ea"/>
                <a:cs typeface="+mj-cs"/>
              </a:rPr>
              <a:t>angkutan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  <a:r>
              <a:rPr lang="en-US" sz="1200" dirty="0" err="1">
                <a:latin typeface="+mj-lt"/>
                <a:ea typeface="+mj-ea"/>
                <a:cs typeface="+mj-cs"/>
              </a:rPr>
              <a:t>umum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</a:p>
          <a:p>
            <a:r>
              <a:rPr lang="en-US" sz="1200" dirty="0" err="1">
                <a:latin typeface="+mj-lt"/>
                <a:ea typeface="+mj-ea"/>
                <a:cs typeface="+mj-cs"/>
              </a:rPr>
              <a:t>Lokasi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  <a:r>
              <a:rPr lang="en-US" sz="1200" dirty="0" err="1">
                <a:latin typeface="+mj-lt"/>
                <a:ea typeface="+mj-ea"/>
                <a:cs typeface="+mj-cs"/>
              </a:rPr>
              <a:t>Pedagang</a:t>
            </a:r>
            <a:r>
              <a:rPr lang="en-US" sz="1200" dirty="0">
                <a:latin typeface="+mj-lt"/>
                <a:ea typeface="+mj-ea"/>
                <a:cs typeface="+mj-cs"/>
              </a:rPr>
              <a:t> Kaki Lima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F93599-993F-47FC-B0C4-F3920BBE616B}"/>
              </a:ext>
            </a:extLst>
          </p:cNvPr>
          <p:cNvGrpSpPr/>
          <p:nvPr/>
        </p:nvGrpSpPr>
        <p:grpSpPr>
          <a:xfrm>
            <a:off x="3015134" y="1365168"/>
            <a:ext cx="4248151" cy="5381625"/>
            <a:chOff x="19050" y="1457325"/>
            <a:chExt cx="4248151" cy="53816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9C38A6-8054-4349-B8AD-4E15A3164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050" y="1457325"/>
              <a:ext cx="4248151" cy="53816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E5FDFE-C9D4-4E98-81DA-F8679BD5699F}"/>
                </a:ext>
              </a:extLst>
            </p:cNvPr>
            <p:cNvSpPr/>
            <p:nvPr/>
          </p:nvSpPr>
          <p:spPr>
            <a:xfrm>
              <a:off x="2044462" y="2081259"/>
              <a:ext cx="438150" cy="195734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4CC3B57-B81D-4253-8DE7-ACC2A1E7587A}"/>
                </a:ext>
              </a:extLst>
            </p:cNvPr>
            <p:cNvSpPr/>
            <p:nvPr/>
          </p:nvSpPr>
          <p:spPr>
            <a:xfrm rot="885442">
              <a:off x="1379537" y="2454477"/>
              <a:ext cx="885825" cy="18204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236A2EA-978A-4A76-B2CF-720FD2D722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29" y="5684743"/>
            <a:ext cx="1498382" cy="1130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313D0F-E883-410E-9D42-8C49FB497A9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2736" y="3041963"/>
            <a:ext cx="2020746" cy="359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0780BD-1875-472A-B962-3D1A065740B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075" y="1570195"/>
            <a:ext cx="1472746" cy="2620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A858B3-A95D-4ED4-B6E2-84AEA635F28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6930" y="1389832"/>
            <a:ext cx="2656552" cy="149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7DF222-A13E-4480-AC1F-33D273308D9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29" y="1570196"/>
            <a:ext cx="1472746" cy="2620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6854D3D-8E91-4A54-AD02-C132A395C204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6199271" y="3096197"/>
            <a:ext cx="1959282" cy="1527648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54C1DC7-EBF1-4C42-BF4A-9371256741E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259621" y="2136372"/>
            <a:ext cx="2047309" cy="66013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19FE237-BBE4-4126-9862-BBA6929AD506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>
            <a:off x="2998821" y="2880381"/>
            <a:ext cx="2241770" cy="21022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C3A23C1-C1CE-4893-AFAC-C67B1019454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29" y="4265576"/>
            <a:ext cx="2391582" cy="1344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8A0D766-46B0-4075-A6BF-EB4E7A0FC15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444911" y="3902315"/>
            <a:ext cx="2690340" cy="1035339"/>
          </a:xfrm>
          <a:prstGeom prst="bentConnector3">
            <a:avLst>
              <a:gd name="adj1" fmla="val 6331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4FA934D-ED77-49B6-957B-4AABCE329A83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1551711" y="3726179"/>
            <a:ext cx="3583540" cy="2523593"/>
          </a:xfrm>
          <a:prstGeom prst="bentConnector3">
            <a:avLst>
              <a:gd name="adj1" fmla="val 3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5689DBD-7565-4353-8A5F-24D057572462}"/>
              </a:ext>
            </a:extLst>
          </p:cNvPr>
          <p:cNvSpPr/>
          <p:nvPr/>
        </p:nvSpPr>
        <p:spPr>
          <a:xfrm>
            <a:off x="10239375" y="5975112"/>
            <a:ext cx="1743075" cy="24765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Rencana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lahan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parkir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161AD2-CB27-4031-870F-D836C3701024}"/>
              </a:ext>
            </a:extLst>
          </p:cNvPr>
          <p:cNvSpPr/>
          <p:nvPr/>
        </p:nvSpPr>
        <p:spPr>
          <a:xfrm>
            <a:off x="10239375" y="6268822"/>
            <a:ext cx="1743075" cy="2476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Jl. </a:t>
            </a:r>
            <a:r>
              <a:rPr lang="en-US" sz="1200" dirty="0" err="1">
                <a:solidFill>
                  <a:schemeClr val="tx1"/>
                </a:solidFill>
              </a:rPr>
              <a:t>Jatibaru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Bengkel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35E47D5-38D8-41D5-A5B2-CED73CA3A820}"/>
              </a:ext>
            </a:extLst>
          </p:cNvPr>
          <p:cNvSpPr txBox="1">
            <a:spLocks/>
          </p:cNvSpPr>
          <p:nvPr/>
        </p:nvSpPr>
        <p:spPr>
          <a:xfrm>
            <a:off x="0" y="183885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KONSEP INTEGRASI</a:t>
            </a:r>
          </a:p>
        </p:txBody>
      </p:sp>
    </p:spTree>
    <p:extLst>
      <p:ext uri="{BB962C8B-B14F-4D97-AF65-F5344CB8AC3E}">
        <p14:creationId xmlns:p14="http://schemas.microsoft.com/office/powerpoint/2010/main" val="214087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BD7CDF-E560-48B5-AA1B-9DD3885AA61E}"/>
              </a:ext>
            </a:extLst>
          </p:cNvPr>
          <p:cNvSpPr/>
          <p:nvPr/>
        </p:nvSpPr>
        <p:spPr>
          <a:xfrm>
            <a:off x="236597" y="838328"/>
            <a:ext cx="395440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Lahan PT. KAI di Jl. Jatibaru Bengkel sebagai tempat menunggu dan parkir </a:t>
            </a:r>
            <a:r>
              <a:rPr lang="id-ID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kendaraan</a:t>
            </a:r>
            <a:r>
              <a:rPr lang="id-ID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ataupun angkutan pengumpan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275F1-7FE6-4475-825D-8451FF7E11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8966" y="674724"/>
            <a:ext cx="3995427" cy="27709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9E6F3F-44F8-4ACC-8C20-DD738B592DF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3597247"/>
            <a:ext cx="3620866" cy="27709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9165A-A758-454A-A0E9-6191B43B548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8966" y="3597247"/>
            <a:ext cx="3995427" cy="27709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1F5F31-9D1D-4289-B180-6B5482608C9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354" y="3597247"/>
            <a:ext cx="3694545" cy="27709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08C97D-0DC1-4AE9-BBE7-4D3E595DA13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674724"/>
            <a:ext cx="3620866" cy="27709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68B82DE-0DB5-44C1-9286-598F0915AAF8}"/>
              </a:ext>
            </a:extLst>
          </p:cNvPr>
          <p:cNvSpPr txBox="1">
            <a:spLocks/>
          </p:cNvSpPr>
          <p:nvPr/>
        </p:nvSpPr>
        <p:spPr>
          <a:xfrm>
            <a:off x="0" y="183885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KONSEP INTEGRASI</a:t>
            </a:r>
          </a:p>
        </p:txBody>
      </p:sp>
    </p:spTree>
    <p:extLst>
      <p:ext uri="{BB962C8B-B14F-4D97-AF65-F5344CB8AC3E}">
        <p14:creationId xmlns:p14="http://schemas.microsoft.com/office/powerpoint/2010/main" val="43262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203A-856E-4844-A21A-A213D9D29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760" y="2225615"/>
            <a:ext cx="9852039" cy="2044460"/>
          </a:xfrm>
        </p:spPr>
        <p:txBody>
          <a:bodyPr/>
          <a:lstStyle/>
          <a:p>
            <a:pPr algn="l"/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MANAJEMEN REKAYASA LALU LINTAS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B3BA8-0776-4BD0-9F29-A110CB87DCB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3397" y="179878"/>
            <a:ext cx="794901" cy="9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9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E9BEE7D2-6C0F-425C-BB20-525DF327E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001" y="898093"/>
            <a:ext cx="6060313" cy="5857336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18EBB4-4483-4745-BFBA-37F2293C9020}"/>
              </a:ext>
            </a:extLst>
          </p:cNvPr>
          <p:cNvSpPr/>
          <p:nvPr/>
        </p:nvSpPr>
        <p:spPr>
          <a:xfrm>
            <a:off x="3185160" y="3322320"/>
            <a:ext cx="388620" cy="2362200"/>
          </a:xfrm>
          <a:custGeom>
            <a:avLst/>
            <a:gdLst>
              <a:gd name="connsiteX0" fmla="*/ 0 w 388620"/>
              <a:gd name="connsiteY0" fmla="*/ 213360 h 2362200"/>
              <a:gd name="connsiteX1" fmla="*/ 312420 w 388620"/>
              <a:gd name="connsiteY1" fmla="*/ 0 h 2362200"/>
              <a:gd name="connsiteX2" fmla="*/ 190500 w 388620"/>
              <a:gd name="connsiteY2" fmla="*/ 381000 h 2362200"/>
              <a:gd name="connsiteX3" fmla="*/ 388620 w 388620"/>
              <a:gd name="connsiteY3" fmla="*/ 2247900 h 2362200"/>
              <a:gd name="connsiteX4" fmla="*/ 198120 w 388620"/>
              <a:gd name="connsiteY4" fmla="*/ 2362200 h 2362200"/>
              <a:gd name="connsiteX5" fmla="*/ 0 w 388620"/>
              <a:gd name="connsiteY5" fmla="*/ 21336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620" h="2362200">
                <a:moveTo>
                  <a:pt x="0" y="213360"/>
                </a:moveTo>
                <a:lnTo>
                  <a:pt x="312420" y="0"/>
                </a:lnTo>
                <a:lnTo>
                  <a:pt x="190500" y="381000"/>
                </a:lnTo>
                <a:lnTo>
                  <a:pt x="388620" y="2247900"/>
                </a:lnTo>
                <a:lnTo>
                  <a:pt x="198120" y="2362200"/>
                </a:lnTo>
                <a:lnTo>
                  <a:pt x="0" y="213360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4E81A34-D3C3-48DF-9881-3D63A99BB6E6}"/>
              </a:ext>
            </a:extLst>
          </p:cNvPr>
          <p:cNvCxnSpPr>
            <a:cxnSpLocks/>
          </p:cNvCxnSpPr>
          <p:nvPr/>
        </p:nvCxnSpPr>
        <p:spPr>
          <a:xfrm flipV="1">
            <a:off x="3476441" y="3131385"/>
            <a:ext cx="3830128" cy="1587261"/>
          </a:xfrm>
          <a:prstGeom prst="bentConnector3">
            <a:avLst>
              <a:gd name="adj1" fmla="val 8851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433A46A-4138-4D8A-8736-4C2EB8CCA651}"/>
              </a:ext>
            </a:extLst>
          </p:cNvPr>
          <p:cNvSpPr/>
          <p:nvPr/>
        </p:nvSpPr>
        <p:spPr>
          <a:xfrm>
            <a:off x="7315196" y="2717317"/>
            <a:ext cx="3398808" cy="9575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REKAYASA PENUTUPAN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JALAN JATI BARU RAYA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(DEPAN STASIUN TANAH ABANG)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00DB0E-F854-4BF1-993F-9573ACE9B804}"/>
              </a:ext>
            </a:extLst>
          </p:cNvPr>
          <p:cNvSpPr txBox="1">
            <a:spLocks/>
          </p:cNvSpPr>
          <p:nvPr/>
        </p:nvSpPr>
        <p:spPr>
          <a:xfrm>
            <a:off x="152400" y="258651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SIRKULASI LALU LINTAS SETELAH REKAYASA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D1062-FC8C-432D-8928-D768DF73AB05}"/>
              </a:ext>
            </a:extLst>
          </p:cNvPr>
          <p:cNvSpPr/>
          <p:nvPr/>
        </p:nvSpPr>
        <p:spPr>
          <a:xfrm>
            <a:off x="790750" y="1105470"/>
            <a:ext cx="2280253" cy="58565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KENDARAAN PRIBADI</a:t>
            </a:r>
          </a:p>
        </p:txBody>
      </p:sp>
    </p:spTree>
    <p:extLst>
      <p:ext uri="{BB962C8B-B14F-4D97-AF65-F5344CB8AC3E}">
        <p14:creationId xmlns:p14="http://schemas.microsoft.com/office/powerpoint/2010/main" val="325237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ED07F913-3A43-4871-B1E2-78CF4674D9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567" y="914400"/>
            <a:ext cx="7708407" cy="5761586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4E81A34-D3C3-48DF-9881-3D63A99BB6E6}"/>
              </a:ext>
            </a:extLst>
          </p:cNvPr>
          <p:cNvCxnSpPr>
            <a:cxnSpLocks/>
          </p:cNvCxnSpPr>
          <p:nvPr/>
        </p:nvCxnSpPr>
        <p:spPr>
          <a:xfrm flipV="1">
            <a:off x="4710023" y="3122757"/>
            <a:ext cx="4649638" cy="1604519"/>
          </a:xfrm>
          <a:prstGeom prst="bentConnector3">
            <a:avLst>
              <a:gd name="adj1" fmla="val 10120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433A46A-4138-4D8A-8736-4C2EB8CCA651}"/>
              </a:ext>
            </a:extLst>
          </p:cNvPr>
          <p:cNvSpPr/>
          <p:nvPr/>
        </p:nvSpPr>
        <p:spPr>
          <a:xfrm>
            <a:off x="8557400" y="2165224"/>
            <a:ext cx="3398808" cy="9575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REKAYASA PENUTUPAN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JALAN JATI BARU RAYA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(DEPAN STASIUN TANAH ABANG)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00DB0E-F854-4BF1-993F-9573ACE9B804}"/>
              </a:ext>
            </a:extLst>
          </p:cNvPr>
          <p:cNvSpPr txBox="1">
            <a:spLocks/>
          </p:cNvSpPr>
          <p:nvPr/>
        </p:nvSpPr>
        <p:spPr>
          <a:xfrm>
            <a:off x="152400" y="258651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SIRKULASI LALU LINTAS SETELAH REKAYASA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3BD45-3D60-4583-8BC3-EC16802EBBED}"/>
              </a:ext>
            </a:extLst>
          </p:cNvPr>
          <p:cNvSpPr/>
          <p:nvPr/>
        </p:nvSpPr>
        <p:spPr>
          <a:xfrm>
            <a:off x="799377" y="1950858"/>
            <a:ext cx="2280253" cy="58565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ANGKUTAN UMUM</a:t>
            </a:r>
          </a:p>
        </p:txBody>
      </p:sp>
    </p:spTree>
    <p:extLst>
      <p:ext uri="{BB962C8B-B14F-4D97-AF65-F5344CB8AC3E}">
        <p14:creationId xmlns:p14="http://schemas.microsoft.com/office/powerpoint/2010/main" val="140163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75904" y="1063484"/>
            <a:ext cx="9475463" cy="554434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Tx/>
            </a:pPr>
            <a:r>
              <a:rPr lang="id-ID" dirty="0">
                <a:latin typeface="+mj-lt"/>
              </a:rPr>
              <a:t>Pemasangan Portal pada kedua mulut jalur yang dilakukan penutupan jalan</a:t>
            </a:r>
          </a:p>
          <a:p>
            <a:pPr>
              <a:lnSpc>
                <a:spcPct val="80000"/>
              </a:lnSpc>
              <a:buClrTx/>
            </a:pPr>
            <a:r>
              <a:rPr lang="id-ID" dirty="0">
                <a:latin typeface="+mj-lt"/>
              </a:rPr>
              <a:t>Peningkatan kapasitas jalan melalui sistem satu arah (SSA) pada Jl. KS Tubun 1 menuju Jl. KS Tubun</a:t>
            </a:r>
          </a:p>
          <a:p>
            <a:pPr>
              <a:lnSpc>
                <a:spcPct val="80000"/>
              </a:lnSpc>
              <a:buClrTx/>
            </a:pPr>
            <a:r>
              <a:rPr lang="id-ID" dirty="0">
                <a:latin typeface="+mj-lt"/>
              </a:rPr>
              <a:t>Peningkatan kapasitas jalan melalui perbaikan geometri pada simpang Jl. Katamso – Jl. KS Tubun 1 dengan melebarkan ke arah pulau lalu lintas/taman menjadi konsisten 2 lajur </a:t>
            </a:r>
          </a:p>
          <a:p>
            <a:pPr>
              <a:lnSpc>
                <a:spcPct val="80000"/>
              </a:lnSpc>
              <a:buClrTx/>
            </a:pPr>
            <a:r>
              <a:rPr lang="id-ID" dirty="0">
                <a:latin typeface="+mj-lt"/>
              </a:rPr>
              <a:t>Penyesuaian jumlah lajur/menghilangkan bottleneck Jl. Katamso/Jl. Tali di seberang Honda </a:t>
            </a:r>
          </a:p>
          <a:p>
            <a:pPr>
              <a:lnSpc>
                <a:spcPct val="80000"/>
              </a:lnSpc>
              <a:buClrTx/>
            </a:pPr>
            <a:r>
              <a:rPr lang="id-ID" dirty="0">
                <a:latin typeface="+mj-lt"/>
              </a:rPr>
              <a:t>Penutupan U-Turn di Jl. KS Tubun</a:t>
            </a:r>
          </a:p>
          <a:p>
            <a:pPr>
              <a:lnSpc>
                <a:spcPct val="80000"/>
              </a:lnSpc>
              <a:buClrTx/>
            </a:pPr>
            <a:r>
              <a:rPr lang="id-ID" dirty="0">
                <a:latin typeface="+mj-lt"/>
              </a:rPr>
              <a:t>Pemasangan dan rambu dan marka sesuai kebutuhan</a:t>
            </a:r>
          </a:p>
          <a:p>
            <a:pPr>
              <a:lnSpc>
                <a:spcPct val="80000"/>
              </a:lnSpc>
              <a:buClrTx/>
            </a:pPr>
            <a:r>
              <a:rPr lang="id-ID" dirty="0">
                <a:latin typeface="+mj-lt"/>
              </a:rPr>
              <a:t>Optimalisasi siklus dan fase lampu lalu lintas di simpang Cideng</a:t>
            </a:r>
          </a:p>
          <a:p>
            <a:pPr>
              <a:lnSpc>
                <a:spcPct val="80000"/>
              </a:lnSpc>
              <a:buClrTx/>
            </a:pPr>
            <a:r>
              <a:rPr lang="id-ID" dirty="0">
                <a:latin typeface="+mj-lt"/>
              </a:rPr>
              <a:t>Penggunaan sebagian lajur Jl. Jatibaru Raya bagian Utara dan Selatan sebagai area parkir</a:t>
            </a:r>
          </a:p>
          <a:p>
            <a:pPr>
              <a:lnSpc>
                <a:spcPct val="80000"/>
              </a:lnSpc>
              <a:buClrTx/>
            </a:pPr>
            <a:r>
              <a:rPr lang="id-ID" dirty="0">
                <a:latin typeface="+mj-lt"/>
              </a:rPr>
              <a:t>Penggunaan Lahan yang terletak di Jl. Jatibaru Raya sisi Barat sebagai endapan angkutan umum</a:t>
            </a:r>
          </a:p>
          <a:p>
            <a:pPr>
              <a:lnSpc>
                <a:spcPct val="80000"/>
              </a:lnSpc>
              <a:buClrTx/>
            </a:pPr>
            <a:r>
              <a:rPr lang="id-ID" dirty="0">
                <a:latin typeface="+mj-lt"/>
              </a:rPr>
              <a:t>Pemanfaatan lahan PT. KAI di Jl. Jatibaru Bengkel sebagai tempat menunggu dan parkir kendaraan ataupun angkutan pengumpan</a:t>
            </a:r>
          </a:p>
          <a:p>
            <a:pPr>
              <a:lnSpc>
                <a:spcPct val="80000"/>
              </a:lnSpc>
              <a:buClrTx/>
            </a:pPr>
            <a:r>
              <a:rPr lang="id-ID" dirty="0">
                <a:latin typeface="+mj-lt"/>
              </a:rPr>
              <a:t>Penertiban dan pengawasan pada Jl. Jatibaru Raya, Jl. Jatibunder dan sekitarnya guna memastikan tidak terhambatnya arus lalu lintas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7B5195-402E-494C-8593-12DD47040C06}"/>
              </a:ext>
            </a:extLst>
          </p:cNvPr>
          <p:cNvSpPr txBox="1">
            <a:spLocks/>
          </p:cNvSpPr>
          <p:nvPr/>
        </p:nvSpPr>
        <p:spPr>
          <a:xfrm>
            <a:off x="152400" y="258651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LANGKAH PENDUKUNG REKAYASA</a:t>
            </a:r>
          </a:p>
        </p:txBody>
      </p:sp>
    </p:spTree>
    <p:extLst>
      <p:ext uri="{BB962C8B-B14F-4D97-AF65-F5344CB8AC3E}">
        <p14:creationId xmlns:p14="http://schemas.microsoft.com/office/powerpoint/2010/main" val="367580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CAD62C-553F-4FFF-9EE2-0FA94F087F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706" y="825501"/>
            <a:ext cx="2880732" cy="59686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DE12A3-C07F-4F0A-8155-BAF28C8EE019}"/>
              </a:ext>
            </a:extLst>
          </p:cNvPr>
          <p:cNvSpPr/>
          <p:nvPr/>
        </p:nvSpPr>
        <p:spPr>
          <a:xfrm>
            <a:off x="4489154" y="1131299"/>
            <a:ext cx="3352257" cy="68326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Tx/>
            </a:pPr>
            <a:r>
              <a:rPr lang="id-ID" sz="1600" dirty="0"/>
              <a:t>PEMASANGAN PORTAL PADA KEDUA MULUT JALUR YANG DILAKUKAN PENUTUPAN JALAN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64258-4AFC-498B-B767-FE49A68A828B}"/>
              </a:ext>
            </a:extLst>
          </p:cNvPr>
          <p:cNvSpPr/>
          <p:nvPr/>
        </p:nvSpPr>
        <p:spPr>
          <a:xfrm>
            <a:off x="6260534" y="3721155"/>
            <a:ext cx="2775092" cy="88024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Tx/>
            </a:pPr>
            <a:r>
              <a:rPr lang="id-ID" sz="1600" dirty="0"/>
              <a:t>PENGGUNAAN SEBAGIAN LAJUR JL. JATIBARU RAYA BAGIAN UTARA DAN SELATAN SEBAGAI AREA PARKIR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1A1A5D7-C886-4A45-9873-6676E9ABB1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03547" y="1197214"/>
            <a:ext cx="1485606" cy="184437"/>
          </a:xfrm>
          <a:prstGeom prst="bentConnector3">
            <a:avLst>
              <a:gd name="adj1" fmla="val 679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7C5622-00BB-4191-828A-6DB5A5A8D1B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2139952" y="1472931"/>
            <a:ext cx="2349202" cy="39963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E7A6A7B-D825-4DB1-8127-1E06B06AB197}"/>
              </a:ext>
            </a:extLst>
          </p:cNvPr>
          <p:cNvCxnSpPr>
            <a:cxnSpLocks/>
          </p:cNvCxnSpPr>
          <p:nvPr/>
        </p:nvCxnSpPr>
        <p:spPr>
          <a:xfrm rot="5400000">
            <a:off x="927012" y="2763963"/>
            <a:ext cx="4614832" cy="2709650"/>
          </a:xfrm>
          <a:prstGeom prst="bentConnector3">
            <a:avLst>
              <a:gd name="adj1" fmla="val 991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4FC7F13-E80E-4795-8317-FDB39C6F26F4}"/>
              </a:ext>
            </a:extLst>
          </p:cNvPr>
          <p:cNvCxnSpPr>
            <a:cxnSpLocks/>
          </p:cNvCxnSpPr>
          <p:nvPr/>
        </p:nvCxnSpPr>
        <p:spPr>
          <a:xfrm rot="5400000">
            <a:off x="973741" y="2621984"/>
            <a:ext cx="4614825" cy="2993604"/>
          </a:xfrm>
          <a:prstGeom prst="bentConnector3">
            <a:avLst>
              <a:gd name="adj1" fmla="val 10121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2104812-6AD6-4507-8453-888BE630EF5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139952" y="4161276"/>
            <a:ext cx="4120582" cy="2412052"/>
          </a:xfrm>
          <a:prstGeom prst="bentConnector3">
            <a:avLst>
              <a:gd name="adj1" fmla="val 20691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B26A26D-D92E-44A4-8156-2AC9A0A5576A}"/>
              </a:ext>
            </a:extLst>
          </p:cNvPr>
          <p:cNvCxnSpPr>
            <a:cxnSpLocks/>
          </p:cNvCxnSpPr>
          <p:nvPr/>
        </p:nvCxnSpPr>
        <p:spPr>
          <a:xfrm rot="10800000">
            <a:off x="1617720" y="2598667"/>
            <a:ext cx="4642814" cy="1262789"/>
          </a:xfrm>
          <a:prstGeom prst="bentConnector3">
            <a:avLst>
              <a:gd name="adj1" fmla="val 15069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65CFBC9-F3C3-443D-A198-83DB43411B07}"/>
              </a:ext>
            </a:extLst>
          </p:cNvPr>
          <p:cNvSpPr/>
          <p:nvPr/>
        </p:nvSpPr>
        <p:spPr>
          <a:xfrm>
            <a:off x="9315539" y="6307819"/>
            <a:ext cx="2775092" cy="4862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Tx/>
            </a:pPr>
            <a:r>
              <a:rPr lang="en-US" sz="1600" dirty="0">
                <a:solidFill>
                  <a:srgbClr val="FF0000"/>
                </a:solidFill>
              </a:rPr>
              <a:t>400 Meter </a:t>
            </a:r>
            <a:r>
              <a:rPr lang="en-US" sz="1600" dirty="0" err="1">
                <a:solidFill>
                  <a:srgbClr val="FF0000"/>
                </a:solidFill>
              </a:rPr>
              <a:t>untuk</a:t>
            </a:r>
            <a:r>
              <a:rPr lang="en-US" sz="1600" dirty="0">
                <a:solidFill>
                  <a:srgbClr val="FF0000"/>
                </a:solidFill>
              </a:rPr>
              <a:t> PKL</a:t>
            </a:r>
          </a:p>
          <a:p>
            <a:pPr>
              <a:lnSpc>
                <a:spcPct val="80000"/>
              </a:lnSpc>
              <a:buClrTx/>
            </a:pPr>
            <a:r>
              <a:rPr lang="en-US" sz="1600" dirty="0">
                <a:solidFill>
                  <a:srgbClr val="FF0000"/>
                </a:solidFill>
              </a:rPr>
              <a:t>200 Meter </a:t>
            </a:r>
            <a:r>
              <a:rPr lang="en-US" sz="1600" dirty="0" err="1">
                <a:solidFill>
                  <a:srgbClr val="FF0000"/>
                </a:solidFill>
              </a:rPr>
              <a:t>untuk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Parkir</a:t>
            </a:r>
            <a:endParaRPr lang="id-ID" sz="1600" dirty="0">
              <a:solidFill>
                <a:srgbClr val="FF0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42A124-B702-4F57-9049-76FC6CE89467}"/>
              </a:ext>
            </a:extLst>
          </p:cNvPr>
          <p:cNvSpPr txBox="1">
            <a:spLocks/>
          </p:cNvSpPr>
          <p:nvPr/>
        </p:nvSpPr>
        <p:spPr>
          <a:xfrm>
            <a:off x="152400" y="258651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PENATAAN AREA PKL DAN PARKIR KENDARAAN RODA 2</a:t>
            </a:r>
          </a:p>
        </p:txBody>
      </p:sp>
    </p:spTree>
    <p:extLst>
      <p:ext uri="{BB962C8B-B14F-4D97-AF65-F5344CB8AC3E}">
        <p14:creationId xmlns:p14="http://schemas.microsoft.com/office/powerpoint/2010/main" val="25967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203A-856E-4844-A21A-A213D9D29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761" y="1891694"/>
            <a:ext cx="7154795" cy="3059868"/>
          </a:xfrm>
        </p:spPr>
        <p:txBody>
          <a:bodyPr/>
          <a:lstStyle/>
          <a:p>
            <a:pPr algn="l"/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LATAR BELAKANG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B3BA8-0776-4BD0-9F29-A110CB87DCB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3397" y="179878"/>
            <a:ext cx="794901" cy="9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9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889A9044-40CD-480D-B9A2-BBF4CB4265C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93" y="1069675"/>
            <a:ext cx="11756677" cy="553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3FDCB5F-2365-4520-B117-79883611F8C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31290" y="4842941"/>
            <a:ext cx="3197313" cy="22421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D943FCB-7B62-4E01-9CB7-21D726598A7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7171070" y="5536976"/>
            <a:ext cx="2544789" cy="729115"/>
          </a:xfrm>
          <a:prstGeom prst="bentConnector3">
            <a:avLst>
              <a:gd name="adj1" fmla="val 655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12C23B3-1B61-43FB-8826-80B8FBB23F39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728603" y="1485232"/>
            <a:ext cx="2342128" cy="30867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6D1C9135-60A0-4901-B5AE-D19B84702C0A}"/>
              </a:ext>
            </a:extLst>
          </p:cNvPr>
          <p:cNvSpPr txBox="1">
            <a:spLocks/>
          </p:cNvSpPr>
          <p:nvPr/>
        </p:nvSpPr>
        <p:spPr>
          <a:xfrm>
            <a:off x="152400" y="258651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LANGKAH PENDUKUNG REKAYASA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65E8FC-F7F3-4AB9-92CD-71EF773E65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5689" y="1796332"/>
            <a:ext cx="3067170" cy="1725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61CD6C-FDAD-4EE9-9197-B9CC49B05D3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6975" y="4508137"/>
            <a:ext cx="2990490" cy="16821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05D228-3EC5-410F-B21E-09FDF952EF4D}"/>
              </a:ext>
            </a:extLst>
          </p:cNvPr>
          <p:cNvSpPr/>
          <p:nvPr/>
        </p:nvSpPr>
        <p:spPr>
          <a:xfrm>
            <a:off x="9715858" y="6035257"/>
            <a:ext cx="1401189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id-ID" sz="1200" dirty="0"/>
              <a:t>Penutupan U-Turn di Jl. KS Tubun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A3B0B-FCA4-46E2-9D73-B9B1FB1ABA9B}"/>
              </a:ext>
            </a:extLst>
          </p:cNvPr>
          <p:cNvSpPr/>
          <p:nvPr/>
        </p:nvSpPr>
        <p:spPr>
          <a:xfrm>
            <a:off x="9070731" y="885067"/>
            <a:ext cx="2691441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buClrTx/>
            </a:pPr>
            <a:r>
              <a:rPr lang="id-ID" sz="1200" dirty="0"/>
              <a:t>Peningkatan kapasitas jalan melalui perbaikan geometri pada simpang Jl. Katamso – Jl. KS Tubun 1 dengan melebarkan ke arah pulau lalu lintas/taman menjadi konsisten 2 lajur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358286-9CC7-42FF-9954-4D41C123306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034" y="2395868"/>
            <a:ext cx="4002656" cy="22514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9EDC67-F651-4414-9C1B-3DB3E474369C}"/>
              </a:ext>
            </a:extLst>
          </p:cNvPr>
          <p:cNvSpPr/>
          <p:nvPr/>
        </p:nvSpPr>
        <p:spPr>
          <a:xfrm>
            <a:off x="2130101" y="4312026"/>
            <a:ext cx="1401189" cy="10618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id-ID" sz="1050" dirty="0"/>
              <a:t>Peningkatan kapasitas jalan melalui sistem satu arah (SSA) pada Jl. KS Tubun 1 menuju Jl. KS Tubun</a:t>
            </a:r>
          </a:p>
        </p:txBody>
      </p:sp>
    </p:spTree>
    <p:extLst>
      <p:ext uri="{BB962C8B-B14F-4D97-AF65-F5344CB8AC3E}">
        <p14:creationId xmlns:p14="http://schemas.microsoft.com/office/powerpoint/2010/main" val="139603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889A9044-40CD-480D-B9A2-BBF4CB4265C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93" y="1069675"/>
            <a:ext cx="11756677" cy="553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3FDCB5F-2365-4520-B117-79883611F8CC}"/>
              </a:ext>
            </a:extLst>
          </p:cNvPr>
          <p:cNvCxnSpPr>
            <a:cxnSpLocks/>
          </p:cNvCxnSpPr>
          <p:nvPr/>
        </p:nvCxnSpPr>
        <p:spPr>
          <a:xfrm>
            <a:off x="4606506" y="4735902"/>
            <a:ext cx="3881886" cy="72461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12C23B3-1B61-43FB-8826-80B8FBB23F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20544" y="4467889"/>
            <a:ext cx="1736929" cy="13365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6D1C9135-60A0-4901-B5AE-D19B84702C0A}"/>
              </a:ext>
            </a:extLst>
          </p:cNvPr>
          <p:cNvSpPr txBox="1">
            <a:spLocks/>
          </p:cNvSpPr>
          <p:nvPr/>
        </p:nvSpPr>
        <p:spPr>
          <a:xfrm>
            <a:off x="152400" y="258651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LANGKAH PENDUKUNG REKAYASA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7C32A6-3896-48D9-994F-B34502D196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90" y="2130467"/>
            <a:ext cx="4094672" cy="23032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9EDC67-F651-4414-9C1B-3DB3E474369C}"/>
              </a:ext>
            </a:extLst>
          </p:cNvPr>
          <p:cNvSpPr/>
          <p:nvPr/>
        </p:nvSpPr>
        <p:spPr>
          <a:xfrm>
            <a:off x="2553419" y="4204987"/>
            <a:ext cx="2053087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id-ID" sz="1200" dirty="0"/>
              <a:t>Penggunaan Lahan yang terletak di Jl. </a:t>
            </a:r>
            <a:r>
              <a:rPr lang="id-ID" sz="1200" dirty="0" err="1"/>
              <a:t>Jatibaru</a:t>
            </a:r>
            <a:r>
              <a:rPr lang="id-ID" sz="1200" dirty="0"/>
              <a:t> Raya bagian Barat sebagai endapan angkutan umum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E7C0BE-BEF7-44EE-B09F-05F9275799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9102" y="1454948"/>
            <a:ext cx="4383569" cy="24657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4A3B0B-FCA4-46E2-9D73-B9B1FB1ABA9B}"/>
              </a:ext>
            </a:extLst>
          </p:cNvPr>
          <p:cNvSpPr/>
          <p:nvPr/>
        </p:nvSpPr>
        <p:spPr>
          <a:xfrm>
            <a:off x="9171230" y="3636893"/>
            <a:ext cx="2691441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id-ID" sz="1200" dirty="0"/>
              <a:t>Penertiban dan pengawasan pada Jl. </a:t>
            </a:r>
            <a:r>
              <a:rPr lang="id-ID" sz="1200" dirty="0" err="1"/>
              <a:t>Jatibaru</a:t>
            </a:r>
            <a:r>
              <a:rPr lang="id-ID" sz="1200" dirty="0"/>
              <a:t> Raya, Jl. </a:t>
            </a:r>
            <a:r>
              <a:rPr lang="id-ID" sz="1200" dirty="0" err="1"/>
              <a:t>Jatibunder</a:t>
            </a:r>
            <a:r>
              <a:rPr lang="id-ID" sz="1200" dirty="0"/>
              <a:t> dan sekitarnya guna memastikan tidak terhambatnya arus lalu lintas</a:t>
            </a:r>
            <a:endParaRPr lang="id-ID" sz="300" dirty="0"/>
          </a:p>
        </p:txBody>
      </p:sp>
    </p:spTree>
    <p:extLst>
      <p:ext uri="{BB962C8B-B14F-4D97-AF65-F5344CB8AC3E}">
        <p14:creationId xmlns:p14="http://schemas.microsoft.com/office/powerpoint/2010/main" val="90069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889A9044-40CD-480D-B9A2-BBF4CB4265C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93" y="1069675"/>
            <a:ext cx="11756677" cy="553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3FDCB5F-2365-4520-B117-79883611F8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4404" y="4128154"/>
            <a:ext cx="2656655" cy="87072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6D1C9135-60A0-4901-B5AE-D19B84702C0A}"/>
              </a:ext>
            </a:extLst>
          </p:cNvPr>
          <p:cNvSpPr txBox="1">
            <a:spLocks/>
          </p:cNvSpPr>
          <p:nvPr/>
        </p:nvSpPr>
        <p:spPr>
          <a:xfrm>
            <a:off x="152400" y="258651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LANGKAH PENDUKUNG REKAYASA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AB58B-6B45-4975-9A9C-1F0C0DB210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608" y="1397620"/>
            <a:ext cx="5628256" cy="31658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9EDC67-F651-4414-9C1B-3DB3E474369C}"/>
              </a:ext>
            </a:extLst>
          </p:cNvPr>
          <p:cNvSpPr/>
          <p:nvPr/>
        </p:nvSpPr>
        <p:spPr>
          <a:xfrm>
            <a:off x="1673525" y="2065636"/>
            <a:ext cx="2932981" cy="116955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id-ID" sz="1400" dirty="0" err="1"/>
              <a:t>Pengkatan</a:t>
            </a:r>
            <a:r>
              <a:rPr lang="id-ID" sz="1400" dirty="0"/>
              <a:t> kapasitas jalan melalui penyesuaian jumlah</a:t>
            </a:r>
            <a:r>
              <a:rPr lang="en-US" sz="1400" dirty="0"/>
              <a:t> </a:t>
            </a:r>
            <a:r>
              <a:rPr lang="id-ID" sz="1400" dirty="0"/>
              <a:t>lajur/menghilangkan </a:t>
            </a:r>
            <a:r>
              <a:rPr lang="id-ID" sz="1400" dirty="0" err="1"/>
              <a:t>bottleneck</a:t>
            </a:r>
            <a:r>
              <a:rPr lang="id-ID" sz="1400" dirty="0"/>
              <a:t> Jl. </a:t>
            </a:r>
            <a:r>
              <a:rPr lang="id-ID" sz="1400" dirty="0" err="1"/>
              <a:t>Katamso</a:t>
            </a:r>
            <a:r>
              <a:rPr lang="id-ID" sz="1400" dirty="0"/>
              <a:t>/Jl. Tali di seberang Honda </a:t>
            </a:r>
          </a:p>
        </p:txBody>
      </p:sp>
    </p:spTree>
    <p:extLst>
      <p:ext uri="{BB962C8B-B14F-4D97-AF65-F5344CB8AC3E}">
        <p14:creationId xmlns:p14="http://schemas.microsoft.com/office/powerpoint/2010/main" val="293026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203A-856E-4844-A21A-A213D9D29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66" y="2821883"/>
            <a:ext cx="7766936" cy="867802"/>
          </a:xfrm>
        </p:spPr>
        <p:txBody>
          <a:bodyPr/>
          <a:lstStyle/>
          <a:p>
            <a:pPr algn="l"/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TERIMA KASIH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4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BC47A9-4D1B-4A21-B9C6-72D47C017E26}"/>
              </a:ext>
            </a:extLst>
          </p:cNvPr>
          <p:cNvSpPr txBox="1">
            <a:spLocks/>
          </p:cNvSpPr>
          <p:nvPr/>
        </p:nvSpPr>
        <p:spPr>
          <a:xfrm>
            <a:off x="152400" y="258651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OPSI PENUTUPAN 2 SISI </a:t>
            </a:r>
            <a:r>
              <a:rPr lang="id-ID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 SISI BARAT HANYA DIGUNAKAN UNTUK ANGKUTAN UMUM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24F4434-ECD5-4B3C-A551-AA45DC01609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909" y="1321396"/>
            <a:ext cx="7232073" cy="5405553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D25A5A-FEF2-4B74-8577-47A6A61DD749}"/>
              </a:ext>
            </a:extLst>
          </p:cNvPr>
          <p:cNvCxnSpPr>
            <a:cxnSpLocks/>
          </p:cNvCxnSpPr>
          <p:nvPr/>
        </p:nvCxnSpPr>
        <p:spPr>
          <a:xfrm flipV="1">
            <a:off x="4461164" y="3455475"/>
            <a:ext cx="4171146" cy="1171943"/>
          </a:xfrm>
          <a:prstGeom prst="bentConnector3">
            <a:avLst>
              <a:gd name="adj1" fmla="val 7192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C937634-026C-45D2-ACE7-5551B20A4ED5}"/>
              </a:ext>
            </a:extLst>
          </p:cNvPr>
          <p:cNvSpPr/>
          <p:nvPr/>
        </p:nvSpPr>
        <p:spPr>
          <a:xfrm>
            <a:off x="8632310" y="2047050"/>
            <a:ext cx="3116863" cy="31761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PENUTUPAN TETAP DUA SISI JALAN (BARAT DAN TIMUR) AKAN TETAPI PERGUNAANNYA DIBAGI. </a:t>
            </a:r>
            <a:r>
              <a:rPr lang="id-ID" dirty="0">
                <a:solidFill>
                  <a:schemeClr val="tx1"/>
                </a:solidFill>
              </a:rPr>
              <a:t>SISI</a:t>
            </a:r>
            <a:r>
              <a:rPr lang="en-US" dirty="0">
                <a:solidFill>
                  <a:schemeClr val="tx1"/>
                </a:solidFill>
              </a:rPr>
              <a:t> SEBELAH BARAT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UNTUK JALUR KENDARAAN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ANGKUTAN UMUM. SEDANGKAN SEBELAH TIMUR DIGUNAKAN UNTUK PKL.</a:t>
            </a:r>
          </a:p>
        </p:txBody>
      </p:sp>
    </p:spTree>
    <p:extLst>
      <p:ext uri="{BB962C8B-B14F-4D97-AF65-F5344CB8AC3E}">
        <p14:creationId xmlns:p14="http://schemas.microsoft.com/office/powerpoint/2010/main" val="2991424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4FB64AD-2928-4715-BAA7-423C5AE40C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645005" y="-1764965"/>
            <a:ext cx="6530165" cy="105720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AD5A6D-D5F3-471F-86EC-4D461D03BDDB}"/>
              </a:ext>
            </a:extLst>
          </p:cNvPr>
          <p:cNvSpPr txBox="1"/>
          <p:nvPr/>
        </p:nvSpPr>
        <p:spPr>
          <a:xfrm>
            <a:off x="300163" y="310677"/>
            <a:ext cx="618025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Trayek</a:t>
            </a:r>
            <a:r>
              <a:rPr lang="en-US" sz="2400" dirty="0"/>
              <a:t> </a:t>
            </a:r>
            <a:r>
              <a:rPr lang="en-US" sz="2400" dirty="0" err="1"/>
              <a:t>Opsi</a:t>
            </a:r>
            <a:r>
              <a:rPr lang="en-US" sz="2400" dirty="0"/>
              <a:t> 3</a:t>
            </a:r>
          </a:p>
          <a:p>
            <a:pPr algn="ctr"/>
            <a:r>
              <a:rPr lang="en-US" sz="2400" dirty="0" err="1"/>
              <a:t>Trayek</a:t>
            </a:r>
            <a:r>
              <a:rPr lang="en-US" sz="2400" dirty="0"/>
              <a:t> Bus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bus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putar</a:t>
            </a:r>
            <a:r>
              <a:rPr lang="en-US" sz="2400" dirty="0"/>
              <a:t> </a:t>
            </a:r>
            <a:r>
              <a:rPr lang="en-US" sz="2400" dirty="0" err="1"/>
              <a:t>balik</a:t>
            </a:r>
            <a:r>
              <a:rPr lang="en-US" sz="2400" dirty="0"/>
              <a:t> di </a:t>
            </a:r>
            <a:r>
              <a:rPr lang="en-US" sz="2400" dirty="0" err="1"/>
              <a:t>depan</a:t>
            </a:r>
            <a:r>
              <a:rPr lang="en-US" sz="2400" dirty="0"/>
              <a:t> Hotel Peninsula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C4CE3-2410-4269-BDFD-82E933CD69D4}"/>
              </a:ext>
            </a:extLst>
          </p:cNvPr>
          <p:cNvSpPr/>
          <p:nvPr/>
        </p:nvSpPr>
        <p:spPr>
          <a:xfrm>
            <a:off x="316085" y="2787890"/>
            <a:ext cx="504967" cy="1501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B0B01-245E-4A18-9AD1-DDCA40B55237}"/>
              </a:ext>
            </a:extLst>
          </p:cNvPr>
          <p:cNvSpPr/>
          <p:nvPr/>
        </p:nvSpPr>
        <p:spPr>
          <a:xfrm>
            <a:off x="316085" y="3054701"/>
            <a:ext cx="504967" cy="150126"/>
          </a:xfrm>
          <a:prstGeom prst="rect">
            <a:avLst/>
          </a:prstGeom>
          <a:solidFill>
            <a:srgbClr val="FF0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E6603A-269E-41F3-A589-F039152C36A8}"/>
              </a:ext>
            </a:extLst>
          </p:cNvPr>
          <p:cNvSpPr/>
          <p:nvPr/>
        </p:nvSpPr>
        <p:spPr>
          <a:xfrm>
            <a:off x="316085" y="3304970"/>
            <a:ext cx="504967" cy="15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98AC37-078B-4670-B4E8-2658C887BC0C}"/>
              </a:ext>
            </a:extLst>
          </p:cNvPr>
          <p:cNvSpPr/>
          <p:nvPr/>
        </p:nvSpPr>
        <p:spPr>
          <a:xfrm>
            <a:off x="300163" y="3561976"/>
            <a:ext cx="504967" cy="15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35AAC4-96BC-442D-9673-64A0913355BF}"/>
              </a:ext>
            </a:extLst>
          </p:cNvPr>
          <p:cNvSpPr/>
          <p:nvPr/>
        </p:nvSpPr>
        <p:spPr>
          <a:xfrm>
            <a:off x="134114" y="2569525"/>
            <a:ext cx="5909481" cy="1549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9CB2D2-AF7B-4734-B607-8B6499B8528C}"/>
              </a:ext>
            </a:extLst>
          </p:cNvPr>
          <p:cNvSpPr/>
          <p:nvPr/>
        </p:nvSpPr>
        <p:spPr>
          <a:xfrm>
            <a:off x="821052" y="264151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Tahoma" panose="020B0604030504040204" pitchFamily="34" charset="0"/>
              </a:rPr>
              <a:t>Mayasari</a:t>
            </a:r>
            <a:r>
              <a:rPr lang="es-ES" dirty="0">
                <a:solidFill>
                  <a:srgbClr val="000000"/>
                </a:solidFill>
                <a:latin typeface="Tahoma" panose="020B0604030504040204" pitchFamily="34" charset="0"/>
              </a:rPr>
              <a:t> AC.52, AC.70, 507, P.14 dan </a:t>
            </a:r>
            <a:r>
              <a:rPr lang="es-ES" dirty="0" err="1">
                <a:solidFill>
                  <a:srgbClr val="000000"/>
                </a:solidFill>
                <a:latin typeface="Tahoma" panose="020B0604030504040204" pitchFamily="34" charset="0"/>
              </a:rPr>
              <a:t>Kopaja</a:t>
            </a:r>
            <a:r>
              <a:rPr lang="es-ES" dirty="0">
                <a:solidFill>
                  <a:srgbClr val="000000"/>
                </a:solidFill>
                <a:latin typeface="Tahoma" panose="020B0604030504040204" pitchFamily="34" charset="0"/>
              </a:rPr>
              <a:t> 502</a:t>
            </a:r>
          </a:p>
          <a:p>
            <a:r>
              <a:rPr lang="es-ES" dirty="0" err="1">
                <a:solidFill>
                  <a:srgbClr val="000000"/>
                </a:solidFill>
                <a:latin typeface="Tahoma" panose="020B0604030504040204" pitchFamily="34" charset="0"/>
              </a:rPr>
              <a:t>Sinar</a:t>
            </a:r>
            <a:r>
              <a:rPr lang="es-ES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Tahoma" panose="020B0604030504040204" pitchFamily="34" charset="0"/>
              </a:rPr>
              <a:t>Jaya</a:t>
            </a:r>
            <a:endParaRPr lang="es-E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Mikrolet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09, 09A, 11</a:t>
            </a:r>
          </a:p>
          <a:p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Mikrolet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08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10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APB 03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03A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E0965D-6879-4D46-8BB0-9F02F0081710}"/>
              </a:ext>
            </a:extLst>
          </p:cNvPr>
          <p:cNvSpPr/>
          <p:nvPr/>
        </p:nvSpPr>
        <p:spPr>
          <a:xfrm>
            <a:off x="316085" y="2787890"/>
            <a:ext cx="504967" cy="1501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4053F5-AFB1-4219-A21C-23C1900DC846}"/>
              </a:ext>
            </a:extLst>
          </p:cNvPr>
          <p:cNvSpPr/>
          <p:nvPr/>
        </p:nvSpPr>
        <p:spPr>
          <a:xfrm>
            <a:off x="316085" y="3300365"/>
            <a:ext cx="504967" cy="150126"/>
          </a:xfrm>
          <a:prstGeom prst="rect">
            <a:avLst/>
          </a:prstGeom>
          <a:solidFill>
            <a:srgbClr val="FF0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C23491-3504-4B76-9366-133B9EA41AA9}"/>
              </a:ext>
            </a:extLst>
          </p:cNvPr>
          <p:cNvSpPr/>
          <p:nvPr/>
        </p:nvSpPr>
        <p:spPr>
          <a:xfrm>
            <a:off x="316085" y="3550634"/>
            <a:ext cx="504967" cy="15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4A1760-B585-4776-A4C9-6A318F308A07}"/>
              </a:ext>
            </a:extLst>
          </p:cNvPr>
          <p:cNvSpPr/>
          <p:nvPr/>
        </p:nvSpPr>
        <p:spPr>
          <a:xfrm>
            <a:off x="313811" y="3807640"/>
            <a:ext cx="504967" cy="15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9EF994-5150-484D-8B61-7AD3A3F41390}"/>
              </a:ext>
            </a:extLst>
          </p:cNvPr>
          <p:cNvCxnSpPr>
            <a:cxnSpLocks/>
          </p:cNvCxnSpPr>
          <p:nvPr/>
        </p:nvCxnSpPr>
        <p:spPr>
          <a:xfrm>
            <a:off x="3193576" y="4913194"/>
            <a:ext cx="3086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7135B9-7C95-4B7C-A9E1-3489DAF61E0B}"/>
              </a:ext>
            </a:extLst>
          </p:cNvPr>
          <p:cNvCxnSpPr>
            <a:cxnSpLocks/>
          </p:cNvCxnSpPr>
          <p:nvPr/>
        </p:nvCxnSpPr>
        <p:spPr>
          <a:xfrm>
            <a:off x="4684705" y="4814582"/>
            <a:ext cx="3086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F669B0-A45E-42E4-B216-E46537D1141E}"/>
              </a:ext>
            </a:extLst>
          </p:cNvPr>
          <p:cNvCxnSpPr>
            <a:cxnSpLocks/>
          </p:cNvCxnSpPr>
          <p:nvPr/>
        </p:nvCxnSpPr>
        <p:spPr>
          <a:xfrm flipV="1">
            <a:off x="7232912" y="3150239"/>
            <a:ext cx="189107" cy="150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7199CB-F251-437C-BF1B-B0B25155466E}"/>
              </a:ext>
            </a:extLst>
          </p:cNvPr>
          <p:cNvCxnSpPr>
            <a:cxnSpLocks/>
          </p:cNvCxnSpPr>
          <p:nvPr/>
        </p:nvCxnSpPr>
        <p:spPr>
          <a:xfrm flipV="1">
            <a:off x="6160136" y="4326965"/>
            <a:ext cx="73323" cy="2641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815512-9734-40DA-86BD-66ABCDBB990A}"/>
              </a:ext>
            </a:extLst>
          </p:cNvPr>
          <p:cNvCxnSpPr>
            <a:cxnSpLocks/>
          </p:cNvCxnSpPr>
          <p:nvPr/>
        </p:nvCxnSpPr>
        <p:spPr>
          <a:xfrm flipV="1">
            <a:off x="8192135" y="2419399"/>
            <a:ext cx="189107" cy="150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DEDCEB-CB65-4E8A-9853-15035E045A37}"/>
              </a:ext>
            </a:extLst>
          </p:cNvPr>
          <p:cNvCxnSpPr>
            <a:cxnSpLocks/>
          </p:cNvCxnSpPr>
          <p:nvPr/>
        </p:nvCxnSpPr>
        <p:spPr>
          <a:xfrm flipV="1">
            <a:off x="9049759" y="1711188"/>
            <a:ext cx="189107" cy="150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17625F-AA4A-4F1E-850C-E92DB2FD311B}"/>
              </a:ext>
            </a:extLst>
          </p:cNvPr>
          <p:cNvCxnSpPr>
            <a:cxnSpLocks/>
          </p:cNvCxnSpPr>
          <p:nvPr/>
        </p:nvCxnSpPr>
        <p:spPr>
          <a:xfrm>
            <a:off x="10206206" y="1141150"/>
            <a:ext cx="2765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C9DA50-3A6A-4063-ACBF-6EAB45BBBE6B}"/>
              </a:ext>
            </a:extLst>
          </p:cNvPr>
          <p:cNvCxnSpPr>
            <a:cxnSpLocks/>
          </p:cNvCxnSpPr>
          <p:nvPr/>
        </p:nvCxnSpPr>
        <p:spPr>
          <a:xfrm>
            <a:off x="8192135" y="1786251"/>
            <a:ext cx="2765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37C580-0D9D-42D9-9A67-18082542E02A}"/>
              </a:ext>
            </a:extLst>
          </p:cNvPr>
          <p:cNvCxnSpPr>
            <a:cxnSpLocks/>
          </p:cNvCxnSpPr>
          <p:nvPr/>
        </p:nvCxnSpPr>
        <p:spPr>
          <a:xfrm flipH="1">
            <a:off x="8192135" y="1537186"/>
            <a:ext cx="2765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6D3E77-DB33-4184-BD2F-7F0A2B168FF2}"/>
              </a:ext>
            </a:extLst>
          </p:cNvPr>
          <p:cNvCxnSpPr>
            <a:cxnSpLocks/>
          </p:cNvCxnSpPr>
          <p:nvPr/>
        </p:nvCxnSpPr>
        <p:spPr>
          <a:xfrm flipH="1">
            <a:off x="8603129" y="1791514"/>
            <a:ext cx="1" cy="228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87FB6A-CE2F-4282-B7AC-B0B2817358A5}"/>
              </a:ext>
            </a:extLst>
          </p:cNvPr>
          <p:cNvCxnSpPr>
            <a:cxnSpLocks/>
          </p:cNvCxnSpPr>
          <p:nvPr/>
        </p:nvCxnSpPr>
        <p:spPr>
          <a:xfrm flipH="1">
            <a:off x="8803342" y="1139702"/>
            <a:ext cx="2464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9E5329-7844-443A-A10A-A4E5C1D7D2E0}"/>
              </a:ext>
            </a:extLst>
          </p:cNvPr>
          <p:cNvCxnSpPr>
            <a:cxnSpLocks/>
          </p:cNvCxnSpPr>
          <p:nvPr/>
        </p:nvCxnSpPr>
        <p:spPr>
          <a:xfrm flipH="1">
            <a:off x="8381242" y="2683435"/>
            <a:ext cx="177064" cy="134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53EE13-2E10-4F8C-8F27-28F7B9B70E22}"/>
              </a:ext>
            </a:extLst>
          </p:cNvPr>
          <p:cNvCxnSpPr>
            <a:cxnSpLocks/>
          </p:cNvCxnSpPr>
          <p:nvPr/>
        </p:nvCxnSpPr>
        <p:spPr>
          <a:xfrm flipH="1">
            <a:off x="7383551" y="3415652"/>
            <a:ext cx="177064" cy="134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0746E8-4F11-463F-BFA3-12146A712B3B}"/>
              </a:ext>
            </a:extLst>
          </p:cNvPr>
          <p:cNvCxnSpPr>
            <a:cxnSpLocks/>
          </p:cNvCxnSpPr>
          <p:nvPr/>
        </p:nvCxnSpPr>
        <p:spPr>
          <a:xfrm flipH="1">
            <a:off x="6417706" y="4387746"/>
            <a:ext cx="88532" cy="256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6A8E4A-19C7-406A-95C4-8FBD2A100199}"/>
              </a:ext>
            </a:extLst>
          </p:cNvPr>
          <p:cNvCxnSpPr>
            <a:cxnSpLocks/>
          </p:cNvCxnSpPr>
          <p:nvPr/>
        </p:nvCxnSpPr>
        <p:spPr>
          <a:xfrm flipV="1">
            <a:off x="7005584" y="4644290"/>
            <a:ext cx="303685" cy="302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A355C5-9CB3-45F6-BD6B-6E3BC62F0C98}"/>
              </a:ext>
            </a:extLst>
          </p:cNvPr>
          <p:cNvCxnSpPr>
            <a:cxnSpLocks/>
          </p:cNvCxnSpPr>
          <p:nvPr/>
        </p:nvCxnSpPr>
        <p:spPr>
          <a:xfrm flipH="1">
            <a:off x="7005584" y="4844866"/>
            <a:ext cx="264592" cy="49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215BB4-5E67-4B3C-BE66-0DAF95453BCE}"/>
              </a:ext>
            </a:extLst>
          </p:cNvPr>
          <p:cNvCxnSpPr>
            <a:cxnSpLocks/>
          </p:cNvCxnSpPr>
          <p:nvPr/>
        </p:nvCxnSpPr>
        <p:spPr>
          <a:xfrm flipH="1">
            <a:off x="4684705" y="5054919"/>
            <a:ext cx="308636" cy="24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C6D989-D1D1-4F20-A90F-71F2D705C096}"/>
              </a:ext>
            </a:extLst>
          </p:cNvPr>
          <p:cNvCxnSpPr>
            <a:cxnSpLocks/>
          </p:cNvCxnSpPr>
          <p:nvPr/>
        </p:nvCxnSpPr>
        <p:spPr>
          <a:xfrm flipH="1">
            <a:off x="3235970" y="5152515"/>
            <a:ext cx="308636" cy="24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D94929-E752-4023-B080-0B3F20CDD0FB}"/>
              </a:ext>
            </a:extLst>
          </p:cNvPr>
          <p:cNvCxnSpPr>
            <a:cxnSpLocks/>
          </p:cNvCxnSpPr>
          <p:nvPr/>
        </p:nvCxnSpPr>
        <p:spPr>
          <a:xfrm flipH="1">
            <a:off x="8879720" y="5415619"/>
            <a:ext cx="264592" cy="49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DB256F-2260-4D86-A2EF-8571F185E1D8}"/>
              </a:ext>
            </a:extLst>
          </p:cNvPr>
          <p:cNvCxnSpPr>
            <a:cxnSpLocks/>
          </p:cNvCxnSpPr>
          <p:nvPr/>
        </p:nvCxnSpPr>
        <p:spPr>
          <a:xfrm>
            <a:off x="8749145" y="4516018"/>
            <a:ext cx="2551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E070AB-15B1-4746-AF5F-3A4B12239DF3}"/>
              </a:ext>
            </a:extLst>
          </p:cNvPr>
          <p:cNvCxnSpPr>
            <a:cxnSpLocks/>
          </p:cNvCxnSpPr>
          <p:nvPr/>
        </p:nvCxnSpPr>
        <p:spPr>
          <a:xfrm flipV="1">
            <a:off x="9678486" y="4387746"/>
            <a:ext cx="266361" cy="720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1847DA-1710-42DF-8CAB-9B313C1BF27B}"/>
              </a:ext>
            </a:extLst>
          </p:cNvPr>
          <p:cNvCxnSpPr>
            <a:cxnSpLocks/>
          </p:cNvCxnSpPr>
          <p:nvPr/>
        </p:nvCxnSpPr>
        <p:spPr>
          <a:xfrm flipH="1">
            <a:off x="9678486" y="4627117"/>
            <a:ext cx="261359" cy="4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CC6AEA-8591-484D-A4C4-148D3B34946C}"/>
              </a:ext>
            </a:extLst>
          </p:cNvPr>
          <p:cNvCxnSpPr>
            <a:cxnSpLocks/>
          </p:cNvCxnSpPr>
          <p:nvPr/>
        </p:nvCxnSpPr>
        <p:spPr>
          <a:xfrm flipV="1">
            <a:off x="10093850" y="4912146"/>
            <a:ext cx="1" cy="252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856F12-B62D-4B91-AD92-C7F5E7E11115}"/>
              </a:ext>
            </a:extLst>
          </p:cNvPr>
          <p:cNvCxnSpPr>
            <a:cxnSpLocks/>
          </p:cNvCxnSpPr>
          <p:nvPr/>
        </p:nvCxnSpPr>
        <p:spPr>
          <a:xfrm flipH="1">
            <a:off x="10482729" y="5020955"/>
            <a:ext cx="62345" cy="232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358EC97-1DA5-4FD7-B963-FBE9446A8753}"/>
              </a:ext>
            </a:extLst>
          </p:cNvPr>
          <p:cNvCxnSpPr>
            <a:cxnSpLocks/>
          </p:cNvCxnSpPr>
          <p:nvPr/>
        </p:nvCxnSpPr>
        <p:spPr>
          <a:xfrm>
            <a:off x="10587317" y="3712102"/>
            <a:ext cx="1" cy="286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140E920-97AC-4FD9-81FC-D8B9F6FED997}"/>
              </a:ext>
            </a:extLst>
          </p:cNvPr>
          <p:cNvCxnSpPr>
            <a:cxnSpLocks/>
          </p:cNvCxnSpPr>
          <p:nvPr/>
        </p:nvCxnSpPr>
        <p:spPr>
          <a:xfrm flipV="1">
            <a:off x="10249646" y="3712102"/>
            <a:ext cx="0" cy="245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5FFAF4F-F340-4957-8D00-489CF753DED1}"/>
              </a:ext>
            </a:extLst>
          </p:cNvPr>
          <p:cNvCxnSpPr>
            <a:cxnSpLocks/>
          </p:cNvCxnSpPr>
          <p:nvPr/>
        </p:nvCxnSpPr>
        <p:spPr>
          <a:xfrm flipH="1" flipV="1">
            <a:off x="9583270" y="2173735"/>
            <a:ext cx="95216" cy="245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9C458D-98FC-46E1-AF9C-BAF62AD07C44}"/>
              </a:ext>
            </a:extLst>
          </p:cNvPr>
          <p:cNvCxnSpPr>
            <a:cxnSpLocks/>
          </p:cNvCxnSpPr>
          <p:nvPr/>
        </p:nvCxnSpPr>
        <p:spPr>
          <a:xfrm flipH="1" flipV="1">
            <a:off x="9063489" y="665177"/>
            <a:ext cx="95216" cy="245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4747ACB-FDDE-480D-8572-AD95327717DF}"/>
              </a:ext>
            </a:extLst>
          </p:cNvPr>
          <p:cNvCxnSpPr>
            <a:cxnSpLocks/>
          </p:cNvCxnSpPr>
          <p:nvPr/>
        </p:nvCxnSpPr>
        <p:spPr>
          <a:xfrm>
            <a:off x="9385860" y="556341"/>
            <a:ext cx="68916" cy="286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E44809-976B-410B-8D5C-A34D1CFF70FD}"/>
              </a:ext>
            </a:extLst>
          </p:cNvPr>
          <p:cNvCxnSpPr>
            <a:cxnSpLocks/>
          </p:cNvCxnSpPr>
          <p:nvPr/>
        </p:nvCxnSpPr>
        <p:spPr>
          <a:xfrm flipV="1">
            <a:off x="9644028" y="1511006"/>
            <a:ext cx="268785" cy="1085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53D3CB-3501-432E-881A-268FCC0FBDBB}"/>
              </a:ext>
            </a:extLst>
          </p:cNvPr>
          <p:cNvCxnSpPr>
            <a:cxnSpLocks/>
          </p:cNvCxnSpPr>
          <p:nvPr/>
        </p:nvCxnSpPr>
        <p:spPr>
          <a:xfrm flipH="1">
            <a:off x="10715812" y="1989759"/>
            <a:ext cx="132475" cy="257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CF91F8-EE73-4130-A4DC-D516433FD887}"/>
              </a:ext>
            </a:extLst>
          </p:cNvPr>
          <p:cNvCxnSpPr>
            <a:cxnSpLocks/>
          </p:cNvCxnSpPr>
          <p:nvPr/>
        </p:nvCxnSpPr>
        <p:spPr>
          <a:xfrm flipH="1" flipV="1">
            <a:off x="11386246" y="1746333"/>
            <a:ext cx="273848" cy="70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3695073-5606-4FAE-A73D-1EC396D518D1}"/>
              </a:ext>
            </a:extLst>
          </p:cNvPr>
          <p:cNvCxnSpPr>
            <a:cxnSpLocks/>
          </p:cNvCxnSpPr>
          <p:nvPr/>
        </p:nvCxnSpPr>
        <p:spPr>
          <a:xfrm>
            <a:off x="11539706" y="1530660"/>
            <a:ext cx="251870" cy="88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DFB1FA-B7EB-47BD-9C36-EEBC504EB57C}"/>
              </a:ext>
            </a:extLst>
          </p:cNvPr>
          <p:cNvCxnSpPr>
            <a:cxnSpLocks/>
          </p:cNvCxnSpPr>
          <p:nvPr/>
        </p:nvCxnSpPr>
        <p:spPr>
          <a:xfrm flipH="1">
            <a:off x="11143289" y="1139702"/>
            <a:ext cx="142471" cy="237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9A898A4-4FC9-4D7D-884B-C2A56F9EFED6}"/>
              </a:ext>
            </a:extLst>
          </p:cNvPr>
          <p:cNvCxnSpPr>
            <a:cxnSpLocks/>
          </p:cNvCxnSpPr>
          <p:nvPr/>
        </p:nvCxnSpPr>
        <p:spPr>
          <a:xfrm flipV="1">
            <a:off x="10990409" y="1027435"/>
            <a:ext cx="152880" cy="224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057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091" y="193964"/>
            <a:ext cx="2712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Penutupan 08.00 – 18.00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237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036AE9A-ADC4-4118-BB58-5BFB6C5CB9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08" y="1418643"/>
            <a:ext cx="3757298" cy="463140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BF439E-74EA-414E-8ED6-D8FFABEB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" y="678363"/>
            <a:ext cx="9482414" cy="711074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Terjadi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Peningkatan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Jumlah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Keluhan</a:t>
            </a:r>
            <a:r>
              <a:rPr lang="en-US" sz="1800" dirty="0">
                <a:solidFill>
                  <a:srgbClr val="0070C0"/>
                </a:solidFill>
              </a:rPr>
              <a:t> Masyarakat (via </a:t>
            </a:r>
            <a:r>
              <a:rPr lang="en-US" sz="1800" dirty="0" err="1">
                <a:solidFill>
                  <a:srgbClr val="0070C0"/>
                </a:solidFill>
              </a:rPr>
              <a:t>Qlue</a:t>
            </a:r>
            <a:r>
              <a:rPr lang="en-US" sz="1800" dirty="0">
                <a:solidFill>
                  <a:srgbClr val="0070C0"/>
                </a:solidFill>
              </a:rPr>
              <a:t> ) </a:t>
            </a:r>
            <a:r>
              <a:rPr lang="en-US" sz="1800" dirty="0" err="1">
                <a:solidFill>
                  <a:srgbClr val="0070C0"/>
                </a:solidFill>
              </a:rPr>
              <a:t>Terkait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Kawasan</a:t>
            </a:r>
            <a:r>
              <a:rPr lang="en-US" sz="1800" dirty="0">
                <a:solidFill>
                  <a:srgbClr val="0070C0"/>
                </a:solidFill>
              </a:rPr>
              <a:t> Tanah </a:t>
            </a:r>
            <a:r>
              <a:rPr lang="en-US" sz="1800" dirty="0" err="1">
                <a:solidFill>
                  <a:srgbClr val="0070C0"/>
                </a:solidFill>
              </a:rPr>
              <a:t>Abang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dalam</a:t>
            </a:r>
            <a:r>
              <a:rPr lang="en-US" sz="1800" dirty="0">
                <a:solidFill>
                  <a:srgbClr val="0070C0"/>
                </a:solidFill>
              </a:rPr>
              <a:t> 3 </a:t>
            </a:r>
            <a:r>
              <a:rPr lang="en-US" sz="1800" dirty="0" err="1">
                <a:solidFill>
                  <a:srgbClr val="0070C0"/>
                </a:solidFill>
              </a:rPr>
              <a:t>Bulan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Terakhir</a:t>
            </a:r>
            <a:endParaRPr lang="en-US" sz="1800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723433-87D0-4700-8C92-E7F3876AB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1715"/>
              </p:ext>
            </p:extLst>
          </p:nvPr>
        </p:nvGraphicFramePr>
        <p:xfrm>
          <a:off x="4633218" y="4968844"/>
          <a:ext cx="4058727" cy="17403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2909">
                  <a:extLst>
                    <a:ext uri="{9D8B030D-6E8A-4147-A177-3AD203B41FA5}">
                      <a16:colId xmlns:a16="http://schemas.microsoft.com/office/drawing/2014/main" val="4229142389"/>
                    </a:ext>
                  </a:extLst>
                </a:gridCol>
                <a:gridCol w="1795818">
                  <a:extLst>
                    <a:ext uri="{9D8B030D-6E8A-4147-A177-3AD203B41FA5}">
                      <a16:colId xmlns:a16="http://schemas.microsoft.com/office/drawing/2014/main" val="1865063586"/>
                    </a:ext>
                  </a:extLst>
                </a:gridCol>
              </a:tblGrid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Kategori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Laporan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Jumlah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Laporan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9633952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Kaki Lima Liar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50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5728964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Parkir Liar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786089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Kemacetan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614513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Fasilitas Umum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7461758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Pelanggaran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24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0249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73BCBD-E19C-4E69-9F67-2303EDA3E143}"/>
              </a:ext>
            </a:extLst>
          </p:cNvPr>
          <p:cNvSpPr txBox="1"/>
          <p:nvPr/>
        </p:nvSpPr>
        <p:spPr>
          <a:xfrm>
            <a:off x="4558799" y="1277126"/>
            <a:ext cx="4463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 err="1"/>
              <a:t>Tren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Laporan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Qlue</a:t>
            </a:r>
            <a:r>
              <a:rPr lang="en-US" sz="1400" b="1" i="1" u="sng" dirty="0"/>
              <a:t> di </a:t>
            </a:r>
            <a:r>
              <a:rPr lang="en-US" sz="1400" b="1" i="1" u="sng" dirty="0" err="1"/>
              <a:t>Kawasan</a:t>
            </a:r>
            <a:r>
              <a:rPr lang="en-US" sz="1400" b="1" i="1" u="sng" dirty="0"/>
              <a:t> Tanah </a:t>
            </a:r>
            <a:r>
              <a:rPr lang="en-US" sz="1400" b="1" i="1" u="sng" dirty="0" err="1"/>
              <a:t>Abang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Selama</a:t>
            </a:r>
            <a:r>
              <a:rPr lang="en-US" sz="1400" b="1" i="1" u="sng" dirty="0"/>
              <a:t> 2017</a:t>
            </a:r>
            <a:endParaRPr lang="id-ID" sz="1400" b="1" i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2510C-6640-43C5-B5BF-6F2FC19F55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3218" y="1688022"/>
            <a:ext cx="6927954" cy="2434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51E9D7-EEF1-43E7-925D-785060E4FB3A}"/>
              </a:ext>
            </a:extLst>
          </p:cNvPr>
          <p:cNvSpPr txBox="1"/>
          <p:nvPr/>
        </p:nvSpPr>
        <p:spPr>
          <a:xfrm>
            <a:off x="4553547" y="4324131"/>
            <a:ext cx="700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1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US" sz="1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yang Paling Banyak </a:t>
            </a:r>
            <a:r>
              <a:rPr lang="en-US" sz="1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Dilaporkan</a:t>
            </a:r>
            <a:r>
              <a:rPr lang="en-US" sz="1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Masyarakat </a:t>
            </a:r>
            <a:r>
              <a:rPr lang="en-US" sz="1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1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Qlue</a:t>
            </a:r>
            <a:r>
              <a:rPr lang="en-US" sz="1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Kawasan</a:t>
            </a:r>
            <a:r>
              <a:rPr lang="en-US" sz="1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Tanah </a:t>
            </a:r>
            <a:r>
              <a:rPr lang="en-US" sz="1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Abang</a:t>
            </a:r>
            <a:r>
              <a:rPr lang="id-ID" sz="1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d-ID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Periode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Agustus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Oktober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2017</a:t>
            </a:r>
            <a:r>
              <a:rPr lang="id-ID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A4376-B092-4CC0-A036-AFC3FC3ADC8A}"/>
              </a:ext>
            </a:extLst>
          </p:cNvPr>
          <p:cNvSpPr txBox="1"/>
          <p:nvPr/>
        </p:nvSpPr>
        <p:spPr>
          <a:xfrm>
            <a:off x="182807" y="6094995"/>
            <a:ext cx="375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Laporan</a:t>
            </a:r>
            <a:r>
              <a:rPr lang="en-US" sz="1400" i="1" dirty="0"/>
              <a:t> </a:t>
            </a:r>
            <a:r>
              <a:rPr lang="en-US" sz="1400" i="1" dirty="0" err="1"/>
              <a:t>difilter</a:t>
            </a:r>
            <a:r>
              <a:rPr lang="en-US" sz="1400" i="1" dirty="0"/>
              <a:t> </a:t>
            </a:r>
            <a:r>
              <a:rPr lang="en-US" sz="1400" i="1" dirty="0" err="1"/>
              <a:t>Hanya</a:t>
            </a:r>
            <a:r>
              <a:rPr lang="en-US" sz="1400" i="1" dirty="0"/>
              <a:t> </a:t>
            </a:r>
            <a:r>
              <a:rPr lang="en-US" sz="1400" i="1" dirty="0" err="1"/>
              <a:t>untuk</a:t>
            </a:r>
            <a:r>
              <a:rPr lang="en-US" sz="1400" i="1" dirty="0"/>
              <a:t> yang </a:t>
            </a:r>
            <a:r>
              <a:rPr lang="en-US" sz="1400" i="1" dirty="0" err="1"/>
              <a:t>Berlokasi</a:t>
            </a:r>
            <a:r>
              <a:rPr lang="en-US" sz="1400" i="1" dirty="0"/>
              <a:t> di </a:t>
            </a:r>
            <a:r>
              <a:rPr lang="en-US" sz="1400" i="1" dirty="0" err="1"/>
              <a:t>Kawasan</a:t>
            </a:r>
            <a:r>
              <a:rPr lang="en-US" sz="1400" i="1" dirty="0"/>
              <a:t> </a:t>
            </a:r>
            <a:r>
              <a:rPr lang="en-US" sz="1400" i="1" dirty="0" err="1"/>
              <a:t>Tersebut</a:t>
            </a:r>
            <a:endParaRPr lang="id-ID" sz="1400" i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207939-9E73-4D09-8717-00882EBBE5D6}"/>
              </a:ext>
            </a:extLst>
          </p:cNvPr>
          <p:cNvGrpSpPr/>
          <p:nvPr/>
        </p:nvGrpSpPr>
        <p:grpSpPr>
          <a:xfrm>
            <a:off x="3835056" y="2641963"/>
            <a:ext cx="718491" cy="1885245"/>
            <a:chOff x="3835057" y="2323303"/>
            <a:chExt cx="496816" cy="188524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99DA12-5A56-4695-A4D9-30E536133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057" y="2323303"/>
              <a:ext cx="496816" cy="1"/>
            </a:xfrm>
            <a:prstGeom prst="straightConnector1">
              <a:avLst/>
            </a:prstGeom>
            <a:ln w="38100">
              <a:solidFill>
                <a:srgbClr val="38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AEB924D-1464-4910-B612-6536E4F55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284" y="4208548"/>
              <a:ext cx="488589" cy="0"/>
            </a:xfrm>
            <a:prstGeom prst="straightConnector1">
              <a:avLst/>
            </a:prstGeom>
            <a:ln w="38100">
              <a:solidFill>
                <a:srgbClr val="38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3201C9-0F08-48E5-B1C0-D5D5286831B1}"/>
              </a:ext>
            </a:extLst>
          </p:cNvPr>
          <p:cNvSpPr txBox="1"/>
          <p:nvPr/>
        </p:nvSpPr>
        <p:spPr>
          <a:xfrm>
            <a:off x="9734276" y="6553449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</a:rPr>
              <a:t>Sumber : Jakarta Smart City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FF19F86-C8A1-4E04-838B-03715924052D}"/>
              </a:ext>
            </a:extLst>
          </p:cNvPr>
          <p:cNvSpPr txBox="1">
            <a:spLocks/>
          </p:cNvSpPr>
          <p:nvPr/>
        </p:nvSpPr>
        <p:spPr>
          <a:xfrm>
            <a:off x="0" y="183885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LATAR BELAKANG</a:t>
            </a:r>
            <a:endParaRPr 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853" y="1242568"/>
            <a:ext cx="682652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± 300.000 orang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Kereta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KRL Commuter Line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Stasiun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Tanah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(per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kemacetan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Stasiun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Tanah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akibat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pintu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keluar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Stasiun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Tanah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Jl.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Raya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Jl.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Bengkel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Berhenti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sementar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a/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ngetem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angkutan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M-08, M-09, M-10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 yang berjumlah ±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250 unit,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juga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Kopaja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T502,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Mayasari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Bakti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507.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Adanya para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ojek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id-ID" sz="1600" i="1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i="1" dirty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berjumlah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± 350 unit;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bajaj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± 25 unit.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Pedagang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Tasik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Senin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Kamis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berjumlah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± 200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pedagang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area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seberang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Stasiun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KA Tanah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bongkar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melawan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 mengakibatkan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sempit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akses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jalan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Jatibaru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Raya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perdagangan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4 hotel, 12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logistik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ekspedisi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, 6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Pertokoan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, 50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Warung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5 unit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warga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± 276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Pedagang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Kaki Lima (PKL)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E5556C-2308-46D7-B0D7-141882017B01}"/>
              </a:ext>
            </a:extLst>
          </p:cNvPr>
          <p:cNvSpPr txBox="1">
            <a:spLocks/>
          </p:cNvSpPr>
          <p:nvPr/>
        </p:nvSpPr>
        <p:spPr>
          <a:xfrm>
            <a:off x="0" y="183885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LATAR BELAKANG</a:t>
            </a:r>
            <a:endParaRPr 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832C2A-B7F6-47F7-8507-6C70DD2705E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9375" y="1242568"/>
            <a:ext cx="5154828" cy="4122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214A23-7FCC-4DFA-9ECB-D41DFB4FC768}"/>
              </a:ext>
            </a:extLst>
          </p:cNvPr>
          <p:cNvSpPr/>
          <p:nvPr/>
        </p:nvSpPr>
        <p:spPr>
          <a:xfrm>
            <a:off x="22853" y="785352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KONDISI EKSISTING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936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7E5556C-2308-46D7-B0D7-141882017B01}"/>
              </a:ext>
            </a:extLst>
          </p:cNvPr>
          <p:cNvSpPr txBox="1">
            <a:spLocks/>
          </p:cNvSpPr>
          <p:nvPr/>
        </p:nvSpPr>
        <p:spPr>
          <a:xfrm>
            <a:off x="0" y="183885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LATAR BELAKANG</a:t>
            </a:r>
            <a:endParaRPr 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214A23-7FCC-4DFA-9ECB-D41DFB4FC768}"/>
              </a:ext>
            </a:extLst>
          </p:cNvPr>
          <p:cNvSpPr/>
          <p:nvPr/>
        </p:nvSpPr>
        <p:spPr>
          <a:xfrm>
            <a:off x="3404229" y="320029"/>
            <a:ext cx="5377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KONDISI EKSISTING SIRKULASI ANGKUTAN UMUM )</a:t>
            </a:r>
            <a:endParaRPr lang="id-ID" dirty="0"/>
          </a:p>
        </p:txBody>
      </p:sp>
      <p:pic>
        <p:nvPicPr>
          <p:cNvPr id="3" name="Picture 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5DFE58F-F91A-49A6-9FD1-E91CFFF33F3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" y="746511"/>
            <a:ext cx="8020050" cy="5994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68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BAE2B81-19C9-487D-B77D-C8F87D706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056293"/>
              </p:ext>
            </p:extLst>
          </p:nvPr>
        </p:nvGraphicFramePr>
        <p:xfrm>
          <a:off x="207823" y="942106"/>
          <a:ext cx="11485417" cy="383844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11533">
                  <a:extLst>
                    <a:ext uri="{9D8B030D-6E8A-4147-A177-3AD203B41FA5}">
                      <a16:colId xmlns:a16="http://schemas.microsoft.com/office/drawing/2014/main" val="400604026"/>
                    </a:ext>
                  </a:extLst>
                </a:gridCol>
                <a:gridCol w="3700815">
                  <a:extLst>
                    <a:ext uri="{9D8B030D-6E8A-4147-A177-3AD203B41FA5}">
                      <a16:colId xmlns:a16="http://schemas.microsoft.com/office/drawing/2014/main" val="1649271477"/>
                    </a:ext>
                  </a:extLst>
                </a:gridCol>
                <a:gridCol w="4973069">
                  <a:extLst>
                    <a:ext uri="{9D8B030D-6E8A-4147-A177-3AD203B41FA5}">
                      <a16:colId xmlns:a16="http://schemas.microsoft.com/office/drawing/2014/main" val="559895502"/>
                    </a:ext>
                  </a:extLst>
                </a:gridCol>
              </a:tblGrid>
              <a:tr h="505058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TINDAKAN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KELEBIHAN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KEKURANGAN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009321"/>
                  </a:ext>
                </a:extLst>
              </a:tr>
              <a:tr h="3333383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Penutupan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Jl. Jatibaru Raya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(depan stasiun tanah abang) pada </a:t>
                      </a:r>
                      <a:r>
                        <a:rPr lang="id-ID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sisi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barat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sisi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timur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pada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Pkl</a:t>
                      </a:r>
                      <a:r>
                        <a:rPr lang="id-ID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06.00 – 18.00 WIB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Meningkatnya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aksesibilitas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pejalan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kaki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keluar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-masuk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stasiun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tanah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abang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Mengurangi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titik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konflik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Jl. Kebon Jati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Blok G).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Kegiatan</a:t>
                      </a:r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bongkar</a:t>
                      </a:r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muat</a:t>
                      </a:r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(loading /unloading) </a:t>
                      </a:r>
                      <a:r>
                        <a:rPr lang="en-US" sz="16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dilakukan</a:t>
                      </a:r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malam</a:t>
                      </a:r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hari</a:t>
                      </a:r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sz="16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sepanjang</a:t>
                      </a:r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jalan</a:t>
                      </a:r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Jatibaru</a:t>
                      </a:r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Raya</a:t>
                      </a:r>
                      <a:r>
                        <a:rPr lang="id-ID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600" kern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Tersedianya</a:t>
                      </a:r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ruang</a:t>
                      </a:r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</a:t>
                      </a:r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PKL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sejumlah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1.000 PKL,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ukuran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1,5 m x 1,5 m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Berk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urang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nya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kapasitas jala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</a:t>
                      </a:r>
                      <a:endParaRPr lang="id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Meningkatnya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kemacetan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flyover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Jatibaru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Jl.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K.S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Tubun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1, 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Jl. J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atibunder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Jl. K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ebon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Jati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Jl.</a:t>
                      </a:r>
                      <a:r>
                        <a:rPr lang="id-ID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KH M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ansyur</a:t>
                      </a:r>
                      <a:r>
                        <a:rPr lang="id-ID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sebagai akibat pengalihan arus lalu lintas.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Kurangnya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area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pengendapan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angkutan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umum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erkurangnya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aksesibilitas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warga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sepanjang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jalan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St. Tanah Abang khususnya untuk kendaraan pribadi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Tertutupnya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akses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kendaraan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warga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RW 01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04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Kelurahan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Kampung Bali (± 300 KK)</a:t>
                      </a:r>
                      <a:endParaRPr lang="id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d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d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15022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B437DF0-03DF-4645-AC3C-9E44F0A01318}"/>
              </a:ext>
            </a:extLst>
          </p:cNvPr>
          <p:cNvSpPr txBox="1">
            <a:spLocks/>
          </p:cNvSpPr>
          <p:nvPr/>
        </p:nvSpPr>
        <p:spPr>
          <a:xfrm>
            <a:off x="0" y="183885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PENATAAN KAWASAN DEPAN STASIUN TANAH ABANG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3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4B1782-5F90-4E21-BD67-F2241F3B6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91478"/>
              </p:ext>
            </p:extLst>
          </p:nvPr>
        </p:nvGraphicFramePr>
        <p:xfrm>
          <a:off x="250127" y="975783"/>
          <a:ext cx="11368011" cy="4838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8011">
                  <a:extLst>
                    <a:ext uri="{9D8B030D-6E8A-4147-A177-3AD203B41FA5}">
                      <a16:colId xmlns:a16="http://schemas.microsoft.com/office/drawing/2014/main" val="4277762214"/>
                    </a:ext>
                  </a:extLst>
                </a:gridCol>
              </a:tblGrid>
              <a:tr h="691203">
                <a:tc>
                  <a:txBody>
                    <a:bodyPr/>
                    <a:lstStyle/>
                    <a:p>
                      <a:r>
                        <a:rPr lang="en-US" sz="2500" dirty="0"/>
                        <a:t>L</a:t>
                      </a:r>
                      <a:r>
                        <a:rPr lang="id-ID" sz="2500" dirty="0"/>
                        <a:t>ANGKAH YANG DIKERJAKAN</a:t>
                      </a:r>
                    </a:p>
                  </a:txBody>
                  <a:tcPr marL="125027" marR="125027" marT="62514" marB="62514" anchor="ctr"/>
                </a:tc>
                <a:extLst>
                  <a:ext uri="{0D108BD9-81ED-4DB2-BD59-A6C34878D82A}">
                    <a16:rowId xmlns:a16="http://schemas.microsoft.com/office/drawing/2014/main" val="3968298181"/>
                  </a:ext>
                </a:extLst>
              </a:tr>
              <a:tr h="6912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Manajemen </a:t>
                      </a:r>
                      <a:r>
                        <a:rPr lang="en-US" sz="2500" dirty="0" err="1"/>
                        <a:t>dan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rekayasa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lalu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lintas</a:t>
                      </a:r>
                      <a:r>
                        <a:rPr lang="id-ID" sz="2500" dirty="0"/>
                        <a:t> </a:t>
                      </a:r>
                    </a:p>
                  </a:txBody>
                  <a:tcPr marL="125027" marR="125027" marT="62514" marB="62514" anchor="ctr"/>
                </a:tc>
                <a:extLst>
                  <a:ext uri="{0D108BD9-81ED-4DB2-BD59-A6C34878D82A}">
                    <a16:rowId xmlns:a16="http://schemas.microsoft.com/office/drawing/2014/main" val="2284976813"/>
                  </a:ext>
                </a:extLst>
              </a:tr>
              <a:tr h="6912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i="1" dirty="0"/>
                        <a:t>Re-routing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angkutan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umum</a:t>
                      </a:r>
                      <a:endParaRPr lang="id-ID" sz="2500" dirty="0"/>
                    </a:p>
                  </a:txBody>
                  <a:tcPr marL="125027" marR="125027" marT="62514" marB="62514" anchor="ctr"/>
                </a:tc>
                <a:extLst>
                  <a:ext uri="{0D108BD9-81ED-4DB2-BD59-A6C34878D82A}">
                    <a16:rowId xmlns:a16="http://schemas.microsoft.com/office/drawing/2014/main" val="121688553"/>
                  </a:ext>
                </a:extLst>
              </a:tr>
              <a:tr h="6912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/>
                        <a:t>Peningkatan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kapasitas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jalan</a:t>
                      </a:r>
                      <a:endParaRPr lang="id-ID" sz="2500" dirty="0"/>
                    </a:p>
                  </a:txBody>
                  <a:tcPr marL="125027" marR="125027" marT="62514" marB="62514" anchor="ctr"/>
                </a:tc>
                <a:extLst>
                  <a:ext uri="{0D108BD9-81ED-4DB2-BD59-A6C34878D82A}">
                    <a16:rowId xmlns:a16="http://schemas.microsoft.com/office/drawing/2014/main" val="53653510"/>
                  </a:ext>
                </a:extLst>
              </a:tr>
              <a:tr h="6912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500" dirty="0"/>
                        <a:t>Penyediaan dan kanalisasi jalur pedestrian</a:t>
                      </a:r>
                    </a:p>
                  </a:txBody>
                  <a:tcPr marL="125027" marR="125027" marT="62514" marB="62514" anchor="ctr"/>
                </a:tc>
                <a:extLst>
                  <a:ext uri="{0D108BD9-81ED-4DB2-BD59-A6C34878D82A}">
                    <a16:rowId xmlns:a16="http://schemas.microsoft.com/office/drawing/2014/main" val="2189454668"/>
                  </a:ext>
                </a:extLst>
              </a:tr>
              <a:tr h="6912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/>
                        <a:t>Sterilisasi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trotoar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dari</a:t>
                      </a:r>
                      <a:r>
                        <a:rPr lang="en-US" sz="2500" dirty="0"/>
                        <a:t> PKL</a:t>
                      </a:r>
                      <a:endParaRPr lang="id-ID" sz="2500" dirty="0"/>
                    </a:p>
                  </a:txBody>
                  <a:tcPr marL="125027" marR="125027" marT="62514" marB="62514" anchor="ctr"/>
                </a:tc>
                <a:extLst>
                  <a:ext uri="{0D108BD9-81ED-4DB2-BD59-A6C34878D82A}">
                    <a16:rowId xmlns:a16="http://schemas.microsoft.com/office/drawing/2014/main" val="2049529575"/>
                  </a:ext>
                </a:extLst>
              </a:tr>
              <a:tr h="6912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/>
                        <a:t>Penyediaan</a:t>
                      </a:r>
                      <a:r>
                        <a:rPr lang="en-US" sz="2500" dirty="0"/>
                        <a:t> area </a:t>
                      </a:r>
                      <a:r>
                        <a:rPr lang="en-US" sz="2500" dirty="0" err="1"/>
                        <a:t>endapan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angkutan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umum</a:t>
                      </a:r>
                      <a:r>
                        <a:rPr lang="id-ID" sz="2500" dirty="0"/>
                        <a:t> dan area parkir</a:t>
                      </a:r>
                    </a:p>
                  </a:txBody>
                  <a:tcPr marL="125027" marR="125027" marT="62514" marB="62514" anchor="ctr"/>
                </a:tc>
                <a:extLst>
                  <a:ext uri="{0D108BD9-81ED-4DB2-BD59-A6C34878D82A}">
                    <a16:rowId xmlns:a16="http://schemas.microsoft.com/office/drawing/2014/main" val="14545589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C421378-15CB-423B-A58F-50D50B3A8387}"/>
              </a:ext>
            </a:extLst>
          </p:cNvPr>
          <p:cNvSpPr txBox="1">
            <a:spLocks/>
          </p:cNvSpPr>
          <p:nvPr/>
        </p:nvSpPr>
        <p:spPr>
          <a:xfrm>
            <a:off x="0" y="183885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 JANGKA PENDEK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6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203A-856E-4844-A21A-A213D9D29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760" y="2225615"/>
            <a:ext cx="9852039" cy="2044460"/>
          </a:xfrm>
        </p:spPr>
        <p:txBody>
          <a:bodyPr/>
          <a:lstStyle/>
          <a:p>
            <a:pPr algn="l"/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HAL </a:t>
            </a:r>
            <a:r>
              <a:rPr lang="en-US" sz="6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HAL</a:t>
            </a:r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</a:t>
            </a:r>
            <a:b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PERLU DIPERTIMBANGKAN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B3BA8-0776-4BD0-9F29-A110CB87DCB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3397" y="179878"/>
            <a:ext cx="794901" cy="9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3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421378-15CB-423B-A58F-50D50B3A8387}"/>
              </a:ext>
            </a:extLst>
          </p:cNvPr>
          <p:cNvSpPr txBox="1">
            <a:spLocks/>
          </p:cNvSpPr>
          <p:nvPr/>
        </p:nvSpPr>
        <p:spPr>
          <a:xfrm>
            <a:off x="0" y="183885"/>
            <a:ext cx="11393714" cy="508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HAL YANG PERLU DIPERTIMBANGKAN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2A86C-50DF-4DA8-91FB-E82662B6DB53}"/>
              </a:ext>
            </a:extLst>
          </p:cNvPr>
          <p:cNvSpPr txBox="1"/>
          <p:nvPr/>
        </p:nvSpPr>
        <p:spPr>
          <a:xfrm>
            <a:off x="506554" y="932019"/>
            <a:ext cx="950008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DESAIN LAPAK?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1,5 m x 1,5 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lapaknya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BONGKAR PASANG LAPAK, DAN BONGKAR MUAT BARANGNYA?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bongkar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pasang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lapak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sesudah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rekayasa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penutupan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06.00 – 18.00 WIB),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bongkar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dagangannya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WAKTU BONGKAR PASANG LAPAK, DAN BONGKAR MUAT BARANGNYA?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Berapa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lama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bongkar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pasang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lapak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sesudah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rekayasa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penutupan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06.00 – 18.00 WIB),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bongkar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dagangannya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TEMPAT PENYIMPANAN LAPAK?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sesudah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rekayasa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penutupan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06.00 – 18.00 WIB),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lapak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lapak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KEBERSIHAN?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Kebersihan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sekitar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rekayasa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penutupan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06.00 – 18.00 WIB)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setelahnya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DLL (SESUAI KEADAAN LAPANGAN)</a:t>
            </a:r>
          </a:p>
        </p:txBody>
      </p:sp>
    </p:spTree>
    <p:extLst>
      <p:ext uri="{BB962C8B-B14F-4D97-AF65-F5344CB8AC3E}">
        <p14:creationId xmlns:p14="http://schemas.microsoft.com/office/powerpoint/2010/main" val="19999746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2516</TotalTime>
  <Words>1382</Words>
  <Application>Microsoft Office PowerPoint</Application>
  <PresentationFormat>Widescreen</PresentationFormat>
  <Paragraphs>169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07YasashisaAntique</vt:lpstr>
      <vt:lpstr>Andalus</vt:lpstr>
      <vt:lpstr>Arial</vt:lpstr>
      <vt:lpstr>Calibri</vt:lpstr>
      <vt:lpstr>Tahoma</vt:lpstr>
      <vt:lpstr>Trebuchet MS</vt:lpstr>
      <vt:lpstr>Wingdings</vt:lpstr>
      <vt:lpstr>Wingdings 3</vt:lpstr>
      <vt:lpstr>Facet</vt:lpstr>
      <vt:lpstr>PENATAAN KAWASAN STASIUN TANAH ABANG</vt:lpstr>
      <vt:lpstr>LATAR BELAKANG</vt:lpstr>
      <vt:lpstr>Terjadi Peningkatan Jumlah Keluhan Masyarakat (via Qlue ) Terkait Kawasan Tanah Abang dalam 3 Bulan Terakhir</vt:lpstr>
      <vt:lpstr>PowerPoint Presentation</vt:lpstr>
      <vt:lpstr>PowerPoint Presentation</vt:lpstr>
      <vt:lpstr>PowerPoint Presentation</vt:lpstr>
      <vt:lpstr>PowerPoint Presentation</vt:lpstr>
      <vt:lpstr>HAL HAL YANG PERLU DIPERTIMBANGKAN</vt:lpstr>
      <vt:lpstr>PowerPoint Presentation</vt:lpstr>
      <vt:lpstr>KONSEP INTEGRASI</vt:lpstr>
      <vt:lpstr>KAWASAN JL. JATIBARU BENGKEL</vt:lpstr>
      <vt:lpstr>PowerPoint Presentation</vt:lpstr>
      <vt:lpstr>PowerPoint Presentation</vt:lpstr>
      <vt:lpstr>PowerPoint Presentation</vt:lpstr>
      <vt:lpstr>MANAJEMEN REKAYASA LALU LINTAS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Penataan kawasan stasiun tanah abang</dc:title>
  <dc:creator>Manajemen ENVY</dc:creator>
  <cp:lastModifiedBy>Data 1</cp:lastModifiedBy>
  <cp:revision>299</cp:revision>
  <cp:lastPrinted>2017-11-01T06:41:47Z</cp:lastPrinted>
  <dcterms:created xsi:type="dcterms:W3CDTF">2017-10-27T09:55:29Z</dcterms:created>
  <dcterms:modified xsi:type="dcterms:W3CDTF">2017-11-03T08:39:07Z</dcterms:modified>
</cp:coreProperties>
</file>