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7" r:id="rId4"/>
    <p:sldId id="266" r:id="rId5"/>
    <p:sldId id="270" r:id="rId6"/>
    <p:sldId id="268" r:id="rId7"/>
    <p:sldId id="269" r:id="rId8"/>
    <p:sldId id="271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A2EC3207-5504-452C-86C4-0360466218F3}">
          <p14:sldIdLst>
            <p14:sldId id="262"/>
            <p14:sldId id="265"/>
            <p14:sldId id="267"/>
            <p14:sldId id="266"/>
            <p14:sldId id="270"/>
            <p14:sldId id="268"/>
            <p14:sldId id="269"/>
            <p14:sldId id="257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ta 1" initials="D1" lastIdx="1" clrIdx="0">
    <p:extLst>
      <p:ext uri="{19B8F6BF-5375-455C-9EA6-DF929625EA0E}">
        <p15:presenceInfo xmlns="" xmlns:p15="http://schemas.microsoft.com/office/powerpoint/2012/main" userId="Data 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A9D3"/>
    <a:srgbClr val="FEFEFE"/>
    <a:srgbClr val="F7DF06"/>
    <a:srgbClr val="4FFA21"/>
    <a:srgbClr val="FF0C02"/>
    <a:srgbClr val="4EFFF4"/>
    <a:srgbClr val="FF0000"/>
    <a:srgbClr val="383838"/>
    <a:srgbClr val="EFA63A"/>
    <a:srgbClr val="F99F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74" autoAdjust="0"/>
    <p:restoredTop sz="94660"/>
  </p:normalViewPr>
  <p:slideViewPr>
    <p:cSldViewPr snapToGrid="0">
      <p:cViewPr>
        <p:scale>
          <a:sx n="75" d="100"/>
          <a:sy n="75" d="100"/>
        </p:scale>
        <p:origin x="-1944" y="-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76"/>
            <a:ext cx="12192000" cy="685644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59429"/>
            <a:ext cx="9144000" cy="1811794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paparan</a:t>
            </a:r>
            <a:r>
              <a:rPr lang="en-ID" dirty="0"/>
              <a:t>/</a:t>
            </a:r>
            <a:r>
              <a:rPr lang="en-ID" dirty="0" err="1"/>
              <a:t>topik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94789"/>
            <a:ext cx="9144000" cy="4492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Tulis</a:t>
            </a:r>
            <a:r>
              <a:rPr lang="en-US" dirty="0"/>
              <a:t> sub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paparan</a:t>
            </a:r>
            <a:r>
              <a:rPr lang="en-US" dirty="0"/>
              <a:t>/ sub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85400" y="6519446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2">
                    <a:lumMod val="50000"/>
                  </a:schemeClr>
                </a:solidFill>
              </a:rPr>
              <a:t>Divisi</a:t>
            </a:r>
            <a:r>
              <a:rPr lang="en-ID" sz="1600" baseline="0" dirty="0">
                <a:solidFill>
                  <a:schemeClr val="bg2">
                    <a:lumMod val="50000"/>
                  </a:schemeClr>
                </a:solidFill>
              </a:rPr>
              <a:t> Data &amp; Analytics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74300" y="629481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en-US" sz="1600" b="0" dirty="0" err="1">
                <a:solidFill>
                  <a:schemeClr val="bg2">
                    <a:lumMod val="50000"/>
                  </a:schemeClr>
                </a:solidFill>
              </a:rPr>
              <a:t>Oktober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 2017</a:t>
            </a:r>
          </a:p>
        </p:txBody>
      </p:sp>
    </p:spTree>
    <p:extLst>
      <p:ext uri="{BB962C8B-B14F-4D97-AF65-F5344CB8AC3E}">
        <p14:creationId xmlns="" xmlns:p14="http://schemas.microsoft.com/office/powerpoint/2010/main" val="196800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04024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93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04024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946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126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 b="1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ID" dirty="0"/>
              <a:t>JUDUL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5332"/>
            <a:ext cx="9144000" cy="4492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85400" y="6455946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</a:rPr>
              <a:t>Divisi</a:t>
            </a:r>
            <a:r>
              <a:rPr lang="en-ID" sz="1600" baseline="0" dirty="0">
                <a:solidFill>
                  <a:schemeClr val="bg1"/>
                </a:solidFill>
              </a:rPr>
              <a:t> Data &amp; Analytics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94922" y="6110149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b="1" dirty="0">
                <a:solidFill>
                  <a:srgbClr val="F5881F"/>
                </a:solidFill>
              </a:rPr>
              <a:t>DD/MM/YYYY</a:t>
            </a:r>
            <a:endParaRPr lang="en-US" b="1" dirty="0">
              <a:solidFill>
                <a:srgbClr val="F5881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962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8800" y="263525"/>
            <a:ext cx="10515600" cy="447675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F5881F"/>
                </a:solidFill>
                <a:latin typeface="+mn-lt"/>
              </a:defRPr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insight/</a:t>
            </a:r>
            <a:r>
              <a:rPr lang="en-ID" dirty="0" err="1"/>
              <a:t>temuan</a:t>
            </a:r>
            <a:r>
              <a:rPr lang="en-ID" dirty="0"/>
              <a:t> yang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diinfokan</a:t>
            </a:r>
            <a:r>
              <a:rPr lang="en-ID" dirty="0"/>
              <a:t> di </a:t>
            </a:r>
            <a:r>
              <a:rPr lang="en-ID" dirty="0" err="1"/>
              <a:t>sini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8800" y="901700"/>
            <a:ext cx="10515600" cy="5275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Masukkan </a:t>
            </a:r>
            <a:r>
              <a:rPr lang="en-US" dirty="0" err="1"/>
              <a:t>poin-poinnya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06995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Untuk Table dan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12622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1382"/>
            <a:ext cx="566950" cy="373618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4200" y="2635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insight/</a:t>
            </a:r>
            <a:r>
              <a:rPr lang="en-ID" dirty="0" err="1"/>
              <a:t>temuan</a:t>
            </a:r>
            <a:r>
              <a:rPr lang="en-ID" dirty="0"/>
              <a:t> yang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diinfokan</a:t>
            </a:r>
            <a:r>
              <a:rPr lang="en-ID" dirty="0"/>
              <a:t> di </a:t>
            </a:r>
            <a:r>
              <a:rPr lang="en-ID" dirty="0" err="1"/>
              <a:t>sini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584200" y="888822"/>
            <a:ext cx="10515600" cy="504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Masukkan </a:t>
            </a:r>
            <a:r>
              <a:rPr lang="en-US" dirty="0" err="1"/>
              <a:t>poin-poinnya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76284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11200"/>
            <a:ext cx="10661650" cy="3851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89463"/>
            <a:ext cx="10661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58800" y="263525"/>
            <a:ext cx="105156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F5881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D" sz="2800" dirty="0"/>
              <a:t>TULIS JUDUL DISINI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45310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uk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000125"/>
            <a:ext cx="5181600" cy="4351338"/>
          </a:xfrm>
        </p:spPr>
        <p:txBody>
          <a:bodyPr/>
          <a:lstStyle>
            <a:lvl1pPr>
              <a:buClr>
                <a:srgbClr val="F5881F"/>
              </a:buClr>
              <a:defRPr/>
            </a:lvl1pPr>
            <a:lvl2pPr>
              <a:buClr>
                <a:srgbClr val="F5881F"/>
              </a:buClr>
              <a:defRPr/>
            </a:lvl2pPr>
            <a:lvl3pPr>
              <a:buClr>
                <a:srgbClr val="F5881F"/>
              </a:buClr>
              <a:defRPr/>
            </a:lvl3pPr>
            <a:lvl4pPr>
              <a:buClr>
                <a:srgbClr val="F5881F"/>
              </a:buClr>
              <a:defRPr/>
            </a:lvl4pPr>
            <a:lvl5pPr>
              <a:buClr>
                <a:srgbClr val="F5881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000125"/>
            <a:ext cx="5181600" cy="4351338"/>
          </a:xfrm>
        </p:spPr>
        <p:txBody>
          <a:bodyPr/>
          <a:lstStyle>
            <a:lvl1pPr>
              <a:buClr>
                <a:schemeClr val="bg2">
                  <a:lumMod val="25000"/>
                </a:schemeClr>
              </a:buClr>
              <a:defRPr/>
            </a:lvl1pPr>
            <a:lvl2pPr>
              <a:buClr>
                <a:schemeClr val="bg2">
                  <a:lumMod val="25000"/>
                </a:schemeClr>
              </a:buClr>
              <a:defRPr/>
            </a:lvl2pPr>
            <a:lvl3pPr>
              <a:buClr>
                <a:schemeClr val="bg2">
                  <a:lumMod val="25000"/>
                </a:schemeClr>
              </a:buClr>
              <a:defRPr/>
            </a:lvl3pPr>
            <a:lvl4pPr>
              <a:buClr>
                <a:schemeClr val="bg2">
                  <a:lumMod val="25000"/>
                </a:schemeClr>
              </a:buClr>
              <a:defRPr/>
            </a:lvl4pPr>
            <a:lvl5pPr>
              <a:buClr>
                <a:schemeClr val="bg2">
                  <a:lumMod val="2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58800" y="263525"/>
            <a:ext cx="10515600" cy="447675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F5881F"/>
                </a:solidFill>
                <a:latin typeface="+mn-lt"/>
              </a:defRPr>
            </a:lvl1pPr>
          </a:lstStyle>
          <a:p>
            <a:r>
              <a:rPr lang="en-ID" dirty="0"/>
              <a:t>TULIS JUDUL DISINI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728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ipan Judul Teng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04024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30012" y="2095499"/>
            <a:ext cx="9144000" cy="1744663"/>
          </a:xfrm>
        </p:spPr>
        <p:txBody>
          <a:bodyPr anchor="b">
            <a:normAutofit/>
          </a:bodyPr>
          <a:lstStyle>
            <a:lvl1pPr algn="ctr">
              <a:defRPr sz="6600" b="1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en-ID" dirty="0" err="1"/>
              <a:t>Gunakan</a:t>
            </a:r>
            <a:r>
              <a:rPr lang="en-ID" dirty="0"/>
              <a:t> slide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separator </a:t>
            </a:r>
            <a:r>
              <a:rPr lang="en-ID" dirty="0" err="1"/>
              <a:t>antar</a:t>
            </a:r>
            <a:r>
              <a:rPr lang="en-ID" dirty="0"/>
              <a:t> section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79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F5881F"/>
              </a:buClr>
              <a:defRPr sz="3200"/>
            </a:lvl1pPr>
            <a:lvl2pPr>
              <a:buClr>
                <a:srgbClr val="F5881F"/>
              </a:buClr>
              <a:defRPr sz="2800"/>
            </a:lvl2pPr>
            <a:lvl3pPr>
              <a:buClr>
                <a:srgbClr val="F5881F"/>
              </a:buClr>
              <a:defRPr sz="2400"/>
            </a:lvl3pPr>
            <a:lvl4pPr>
              <a:buClr>
                <a:srgbClr val="F5881F"/>
              </a:buClr>
              <a:defRPr sz="2000"/>
            </a:lvl4pPr>
            <a:lvl5pPr>
              <a:buClr>
                <a:srgbClr val="F5881F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987425"/>
            <a:ext cx="4213225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58800" y="0"/>
            <a:ext cx="4213225" cy="987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F5881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D" dirty="0"/>
              <a:t>TULIS JUDUL DISINI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48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67300" y="85090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700" y="850900"/>
            <a:ext cx="4124325" cy="5018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58800" y="263525"/>
            <a:ext cx="105156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F5881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D"/>
              <a:t>TULIS JUDUL DISINI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757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5"/>
            <a:ext cx="12192000" cy="68518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200" y="2635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200" y="888822"/>
            <a:ext cx="10515600" cy="504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1382"/>
            <a:ext cx="566950" cy="3736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861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F5881F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84F9C-D9B7-4A95-AE28-8595381C2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982" y="2468328"/>
            <a:ext cx="6220691" cy="1811794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</a:rPr>
              <a:t>ANALISIS PENDAHULUAN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3200" b="0" dirty="0">
                <a:solidFill>
                  <a:schemeClr val="tx1"/>
                </a:solidFill>
              </a:rPr>
              <a:t>PENERTIBAN PKL</a:t>
            </a:r>
            <a:br>
              <a:rPr lang="en-US" sz="3200" b="0" dirty="0">
                <a:solidFill>
                  <a:schemeClr val="tx1"/>
                </a:solidFill>
              </a:rPr>
            </a:br>
            <a:r>
              <a:rPr lang="en-US" sz="3200" b="0" dirty="0">
                <a:solidFill>
                  <a:schemeClr val="tx1"/>
                </a:solidFill>
              </a:rPr>
              <a:t>KAWASAN PASAR TANAH ABANG</a:t>
            </a:r>
            <a:endParaRPr lang="en-US" sz="3600" b="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CE608B1-1C09-483D-9140-7B86E51CDE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891" y="1098685"/>
            <a:ext cx="5430981" cy="4080025"/>
          </a:xfrm>
          <a:prstGeom prst="round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22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BF439E-74EA-414E-8ED6-D8FFABEB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Tanah </a:t>
            </a:r>
            <a:r>
              <a:rPr lang="en-US" dirty="0" err="1"/>
              <a:t>Abang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Semrawut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BB5C2C-7E89-4562-AC4B-FC0620DB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1328" y="912939"/>
            <a:ext cx="5448110" cy="148389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id-ID" sz="1400" i="1" dirty="0"/>
              <a:t>"Kemacetan yang terjadi di sepanjang jalan Pasar Tanah Abang ini bukan karena pedagang atau kendaraan yang parkir, karena yang menjadi permasalahan atau hambatan adalah </a:t>
            </a:r>
            <a:r>
              <a:rPr lang="id-ID" sz="1400" b="1" i="1" dirty="0"/>
              <a:t>penyeberang jalan dari stasiun menuju pasar</a:t>
            </a:r>
            <a:r>
              <a:rPr lang="id-ID" sz="1400" i="1" dirty="0"/>
              <a:t>," kata seorang anggota Dinas Perhubungan (Dishub) yang bertugas di Kecamatan Tanah Abang, M Imam kepada Antara </a:t>
            </a:r>
            <a:r>
              <a:rPr lang="en-US" sz="1400" i="1" dirty="0"/>
              <a:t>26 </a:t>
            </a:r>
            <a:r>
              <a:rPr lang="en-US" sz="1400" i="1" dirty="0" err="1"/>
              <a:t>Oktober</a:t>
            </a:r>
            <a:r>
              <a:rPr lang="en-US" sz="1400" i="1" dirty="0"/>
              <a:t> 2017</a:t>
            </a:r>
            <a:r>
              <a:rPr lang="id-ID" sz="1400" i="1" dirty="0"/>
              <a:t>.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A703045-4333-4615-86FB-B41FD83D22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692" y="912939"/>
            <a:ext cx="4146184" cy="4462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E4D102C4-A64E-4487-8E56-C3E6BA44918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7530" y="2436603"/>
            <a:ext cx="2995500" cy="311152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596BFCF3-838A-4CE0-8218-05E256B97746}"/>
              </a:ext>
            </a:extLst>
          </p:cNvPr>
          <p:cNvSpPr txBox="1">
            <a:spLocks/>
          </p:cNvSpPr>
          <p:nvPr/>
        </p:nvSpPr>
        <p:spPr>
          <a:xfrm>
            <a:off x="6309987" y="2674775"/>
            <a:ext cx="5448110" cy="2971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  <a:spcAft>
                <a:spcPts val="750"/>
              </a:spcAft>
            </a:pPr>
            <a:r>
              <a:rPr lang="id-ID" i="1" dirty="0"/>
              <a:t>Pantauan detikcom sore ini di kawasan Pasar Tanah Abang, Jalan Jatibaru Raya, Jakarta Pusat, Rabu (25/10/2017), </a:t>
            </a:r>
            <a:r>
              <a:rPr lang="id-ID" b="1" i="1" dirty="0"/>
              <a:t>pedagang kaki lima terlihat di sepanjang jalan</a:t>
            </a:r>
            <a:r>
              <a:rPr lang="id-ID" i="1" dirty="0"/>
              <a:t>. Hal ini menyebabkan kemacetan yang cukup parah.</a:t>
            </a:r>
            <a:r>
              <a:rPr lang="en-US" i="1" dirty="0"/>
              <a:t> </a:t>
            </a:r>
            <a:r>
              <a:rPr lang="id-ID" i="1" dirty="0"/>
              <a:t>Mereka menempati trotoar sehingga </a:t>
            </a:r>
            <a:r>
              <a:rPr lang="id-ID" b="1" i="1" dirty="0"/>
              <a:t>mengganggu pejalan kaki</a:t>
            </a:r>
            <a:r>
              <a:rPr lang="id-ID" i="1" dirty="0"/>
              <a:t>. Tak jarang, pejalan kaki harus jalan bergantian karena kondisi trotoar sesak.</a:t>
            </a:r>
            <a:r>
              <a:rPr lang="en-US" i="1" dirty="0"/>
              <a:t> </a:t>
            </a:r>
            <a:r>
              <a:rPr lang="id-ID" b="1" i="1" dirty="0"/>
              <a:t>Tidak tampak petugas dari Dishub, Satpol PP, ataupun kepolisian yang berjaga di lokasi.</a:t>
            </a:r>
            <a:r>
              <a:rPr lang="id-ID" i="1" dirty="0"/>
              <a:t> Hanya tampak petugas satpam yang membantu mengatur lalu lintas yang macet.</a:t>
            </a:r>
            <a:r>
              <a:rPr lang="en-US" i="1" dirty="0"/>
              <a:t> </a:t>
            </a:r>
            <a:r>
              <a:rPr lang="id-ID" i="1" dirty="0"/>
              <a:t>Selain PKL, </a:t>
            </a:r>
            <a:r>
              <a:rPr lang="id-ID" b="1" i="1" dirty="0"/>
              <a:t>angkot yang mengetem menjadi penyebab kemacetan</a:t>
            </a:r>
            <a:r>
              <a:rPr lang="id-ID" i="1" dirty="0"/>
              <a:t>. Tampak angkot jurusan Tanah Abang-Kebayoran Lama yang mengetem di samping pedagang kaki lima menimbulkan kemacetan.</a:t>
            </a:r>
            <a:r>
              <a:rPr lang="en-US" i="1" dirty="0"/>
              <a:t> </a:t>
            </a:r>
            <a:r>
              <a:rPr lang="id-ID" i="1" dirty="0"/>
              <a:t>Pejalan kaki makin terganggu oleh </a:t>
            </a:r>
            <a:r>
              <a:rPr lang="id-ID" b="1" i="1" dirty="0"/>
              <a:t>banyaknya parkir liar di atas trotoar.</a:t>
            </a:r>
            <a:r>
              <a:rPr lang="id-ID" i="1" dirty="0"/>
              <a:t> Hal ini ditambah </a:t>
            </a:r>
            <a:r>
              <a:rPr lang="id-ID" b="1" i="1" dirty="0"/>
              <a:t>banyaknya pemotor yang melintas di atas trotoar</a:t>
            </a:r>
            <a:r>
              <a:rPr lang="id-ID" i="1" dirty="0"/>
              <a:t>.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B370B86C-B917-48BE-B694-FE53D0A4641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106" y="4467405"/>
            <a:ext cx="3021237" cy="16962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F8B47974-BA53-4AF7-BFD6-3DFADC15B9C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314" y="4766410"/>
            <a:ext cx="3126865" cy="15634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0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BF439E-74EA-414E-8ED6-D8FFABEB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Semrawutnya</a:t>
            </a:r>
            <a:r>
              <a:rPr lang="en-US" dirty="0"/>
              <a:t> Tanah </a:t>
            </a:r>
            <a:r>
              <a:rPr lang="en-US" dirty="0" err="1"/>
              <a:t>Abang</a:t>
            </a:r>
            <a:r>
              <a:rPr lang="en-US" dirty="0"/>
              <a:t/>
            </a:r>
            <a:br>
              <a:rPr lang="en-US" dirty="0"/>
            </a:br>
            <a:r>
              <a:rPr lang="en-US" sz="1800" i="1" dirty="0" err="1"/>
              <a:t>berdasarkan</a:t>
            </a:r>
            <a:r>
              <a:rPr lang="en-US" sz="1800" i="1" dirty="0"/>
              <a:t> </a:t>
            </a:r>
            <a:r>
              <a:rPr lang="en-US" sz="1800" i="1" dirty="0" err="1"/>
              <a:t>berita</a:t>
            </a:r>
            <a:r>
              <a:rPr lang="en-US" sz="1800" i="1" dirty="0"/>
              <a:t> di media</a:t>
            </a:r>
            <a:endParaRPr lang="en-US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85DE95EF-756E-40A8-BA45-371EEB068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04" y="1086173"/>
            <a:ext cx="3458330" cy="5065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C57C685-EDF2-4185-98A8-8D862FC4D678}"/>
              </a:ext>
            </a:extLst>
          </p:cNvPr>
          <p:cNvSpPr txBox="1"/>
          <p:nvPr/>
        </p:nvSpPr>
        <p:spPr>
          <a:xfrm>
            <a:off x="709204" y="6216975"/>
            <a:ext cx="350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Peta </a:t>
            </a:r>
            <a:r>
              <a:rPr lang="en-US" sz="1200" i="1" dirty="0" err="1"/>
              <a:t>Perkiraan</a:t>
            </a:r>
            <a:r>
              <a:rPr lang="en-US" sz="1200" i="1" dirty="0"/>
              <a:t> Wilayah Tanah </a:t>
            </a:r>
            <a:r>
              <a:rPr lang="en-US" sz="1200" i="1" dirty="0" err="1"/>
              <a:t>Abang</a:t>
            </a:r>
            <a:r>
              <a:rPr lang="en-US" sz="1200" i="1" dirty="0"/>
              <a:t> yang </a:t>
            </a:r>
            <a:r>
              <a:rPr lang="en-US" sz="1200" i="1" dirty="0" err="1"/>
              <a:t>Semrawut</a:t>
            </a:r>
            <a:endParaRPr lang="id-ID" sz="1200" i="1" dirty="0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A506732-4973-47D8-9899-03DDEE1A3216}"/>
              </a:ext>
            </a:extLst>
          </p:cNvPr>
          <p:cNvSpPr/>
          <p:nvPr/>
        </p:nvSpPr>
        <p:spPr>
          <a:xfrm>
            <a:off x="5431971" y="1224058"/>
            <a:ext cx="17272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Angkot</a:t>
            </a:r>
            <a:r>
              <a:rPr lang="en-US" sz="1400" dirty="0"/>
              <a:t> / Bus </a:t>
            </a:r>
            <a:r>
              <a:rPr lang="en-US" sz="1400" dirty="0" err="1"/>
              <a:t>Ngetem</a:t>
            </a:r>
            <a:endParaRPr lang="id-ID" sz="1400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1DA3EB73-B1E3-4282-BE2F-1CB41A587C44}"/>
              </a:ext>
            </a:extLst>
          </p:cNvPr>
          <p:cNvSpPr/>
          <p:nvPr/>
        </p:nvSpPr>
        <p:spPr>
          <a:xfrm>
            <a:off x="5431971" y="2269086"/>
            <a:ext cx="17272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Pedagang</a:t>
            </a:r>
            <a:r>
              <a:rPr lang="en-US" sz="1400" dirty="0"/>
              <a:t> Kaki Lima</a:t>
            </a:r>
            <a:endParaRPr lang="id-ID" sz="140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55D9D80E-E651-4AEC-A87F-59C6F84996F3}"/>
              </a:ext>
            </a:extLst>
          </p:cNvPr>
          <p:cNvSpPr/>
          <p:nvPr/>
        </p:nvSpPr>
        <p:spPr>
          <a:xfrm>
            <a:off x="5431970" y="3346772"/>
            <a:ext cx="1727201" cy="88174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Pejalan</a:t>
            </a:r>
            <a:r>
              <a:rPr lang="en-US" sz="1400" dirty="0"/>
              <a:t> Kaki </a:t>
            </a:r>
            <a:r>
              <a:rPr lang="en-US" sz="1400" dirty="0" err="1"/>
              <a:t>Menyeberang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Stasiun</a:t>
            </a:r>
            <a:endParaRPr lang="id-ID" sz="1400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4F13141B-B05D-4251-9A8C-4488DF44E921}"/>
              </a:ext>
            </a:extLst>
          </p:cNvPr>
          <p:cNvSpPr/>
          <p:nvPr/>
        </p:nvSpPr>
        <p:spPr>
          <a:xfrm>
            <a:off x="5431971" y="4391800"/>
            <a:ext cx="17272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Kurangnya</a:t>
            </a:r>
            <a:r>
              <a:rPr lang="en-US" sz="1400" dirty="0"/>
              <a:t> </a:t>
            </a:r>
            <a:r>
              <a:rPr lang="en-US" sz="1400" dirty="0" err="1"/>
              <a:t>Petugas</a:t>
            </a:r>
            <a:endParaRPr lang="id-ID" sz="1400" dirty="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4C8FEC7-19D9-4A0B-812E-3BE44A3FA7CC}"/>
              </a:ext>
            </a:extLst>
          </p:cNvPr>
          <p:cNvSpPr/>
          <p:nvPr/>
        </p:nvSpPr>
        <p:spPr>
          <a:xfrm>
            <a:off x="5431970" y="5436830"/>
            <a:ext cx="17272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Parkir</a:t>
            </a:r>
            <a:r>
              <a:rPr lang="en-US" sz="1400" dirty="0"/>
              <a:t> Liar</a:t>
            </a:r>
            <a:endParaRPr lang="id-ID" sz="1400" dirty="0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B7CDA12D-1EE3-425A-976A-EE2AA6FAEF6F}"/>
              </a:ext>
            </a:extLst>
          </p:cNvPr>
          <p:cNvSpPr/>
          <p:nvPr/>
        </p:nvSpPr>
        <p:spPr>
          <a:xfrm>
            <a:off x="9372600" y="2889572"/>
            <a:ext cx="1727200" cy="914400"/>
          </a:xfrm>
          <a:prstGeom prst="ellipse">
            <a:avLst/>
          </a:prstGeom>
          <a:solidFill>
            <a:srgbClr val="F58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Kemacetan</a:t>
            </a:r>
            <a:endParaRPr lang="id-ID" sz="1400" dirty="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EEC58A6F-FE45-4E78-8491-76980679ABC3}"/>
              </a:ext>
            </a:extLst>
          </p:cNvPr>
          <p:cNvSpPr/>
          <p:nvPr/>
        </p:nvSpPr>
        <p:spPr>
          <a:xfrm>
            <a:off x="9372599" y="3967258"/>
            <a:ext cx="1727201" cy="881744"/>
          </a:xfrm>
          <a:prstGeom prst="ellipse">
            <a:avLst/>
          </a:prstGeom>
          <a:solidFill>
            <a:srgbClr val="F58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Pejalan</a:t>
            </a:r>
            <a:r>
              <a:rPr lang="en-US" sz="1400" dirty="0"/>
              <a:t> Kaki </a:t>
            </a:r>
            <a:r>
              <a:rPr lang="en-US" sz="1400" dirty="0" err="1"/>
              <a:t>Terganggu</a:t>
            </a:r>
            <a:endParaRPr lang="id-ID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5F67E35A-DBF3-44F6-8DE5-8D6D166A6CF6}"/>
              </a:ext>
            </a:extLst>
          </p:cNvPr>
          <p:cNvCxnSpPr>
            <a:stCxn id="9" idx="6"/>
            <a:endCxn id="23" idx="2"/>
          </p:cNvCxnSpPr>
          <p:nvPr/>
        </p:nvCxnSpPr>
        <p:spPr>
          <a:xfrm>
            <a:off x="7159171" y="1681258"/>
            <a:ext cx="2213429" cy="1665514"/>
          </a:xfrm>
          <a:prstGeom prst="straightConnector1">
            <a:avLst/>
          </a:prstGeom>
          <a:ln w="25400">
            <a:gradFill>
              <a:gsLst>
                <a:gs pos="49600">
                  <a:srgbClr val="F5881F"/>
                </a:gs>
                <a:gs pos="0">
                  <a:srgbClr val="C00000"/>
                </a:gs>
                <a:gs pos="100000">
                  <a:srgbClr val="FECE0A"/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66E33CC0-808F-4BB7-B0CD-A90E4680C345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7159171" y="2726286"/>
            <a:ext cx="2213429" cy="620486"/>
          </a:xfrm>
          <a:prstGeom prst="straightConnector1">
            <a:avLst/>
          </a:prstGeom>
          <a:ln w="25400">
            <a:gradFill>
              <a:gsLst>
                <a:gs pos="49600">
                  <a:srgbClr val="F5881F"/>
                </a:gs>
                <a:gs pos="0">
                  <a:srgbClr val="C00000"/>
                </a:gs>
                <a:gs pos="100000">
                  <a:srgbClr val="FECE0A"/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1AD8F795-874D-4877-B678-0F2412FEC8A8}"/>
              </a:ext>
            </a:extLst>
          </p:cNvPr>
          <p:cNvCxnSpPr>
            <a:cxnSpLocks/>
            <a:stCxn id="17" idx="6"/>
            <a:endCxn id="24" idx="2"/>
          </p:cNvCxnSpPr>
          <p:nvPr/>
        </p:nvCxnSpPr>
        <p:spPr>
          <a:xfrm>
            <a:off x="7159171" y="2726286"/>
            <a:ext cx="2213428" cy="1681844"/>
          </a:xfrm>
          <a:prstGeom prst="straightConnector1">
            <a:avLst/>
          </a:prstGeom>
          <a:ln w="25400">
            <a:gradFill>
              <a:gsLst>
                <a:gs pos="49600">
                  <a:srgbClr val="F5881F"/>
                </a:gs>
                <a:gs pos="0">
                  <a:srgbClr val="C00000"/>
                </a:gs>
                <a:gs pos="100000">
                  <a:srgbClr val="FECE0A"/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27172492-7FDD-4D35-A71A-A2655B40A4A2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057570" y="3346772"/>
            <a:ext cx="2315030" cy="587828"/>
          </a:xfrm>
          <a:prstGeom prst="straightConnector1">
            <a:avLst/>
          </a:prstGeom>
          <a:ln w="25400">
            <a:gradFill>
              <a:gsLst>
                <a:gs pos="49600">
                  <a:srgbClr val="F5881F"/>
                </a:gs>
                <a:gs pos="0">
                  <a:srgbClr val="C00000"/>
                </a:gs>
                <a:gs pos="100000">
                  <a:srgbClr val="FECE0A"/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4D031073-DBD5-4926-9DD7-2A707FA981C5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 flipV="1">
            <a:off x="7159171" y="3346772"/>
            <a:ext cx="2213429" cy="1502228"/>
          </a:xfrm>
          <a:prstGeom prst="straightConnector1">
            <a:avLst/>
          </a:prstGeom>
          <a:ln w="25400">
            <a:gradFill>
              <a:gsLst>
                <a:gs pos="49600">
                  <a:srgbClr val="F5881F"/>
                </a:gs>
                <a:gs pos="0">
                  <a:srgbClr val="C00000"/>
                </a:gs>
                <a:gs pos="100000">
                  <a:srgbClr val="FECE0A"/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06E9C801-44BF-4465-BEC4-28CD1503FD5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7159170" y="4408130"/>
            <a:ext cx="2213429" cy="1485900"/>
          </a:xfrm>
          <a:prstGeom prst="straightConnector1">
            <a:avLst/>
          </a:prstGeom>
          <a:ln w="25400">
            <a:gradFill>
              <a:gsLst>
                <a:gs pos="49600">
                  <a:srgbClr val="F5881F"/>
                </a:gs>
                <a:gs pos="0">
                  <a:srgbClr val="C00000"/>
                </a:gs>
                <a:gs pos="100000">
                  <a:srgbClr val="FECE0A"/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708EAFC5-D7FF-48AD-8379-84095664ADC3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7159170" y="3346772"/>
            <a:ext cx="2213430" cy="2547258"/>
          </a:xfrm>
          <a:prstGeom prst="straightConnector1">
            <a:avLst/>
          </a:prstGeom>
          <a:ln w="25400">
            <a:gradFill>
              <a:gsLst>
                <a:gs pos="49600">
                  <a:srgbClr val="F5881F"/>
                </a:gs>
                <a:gs pos="0">
                  <a:srgbClr val="C00000"/>
                </a:gs>
                <a:gs pos="100000">
                  <a:srgbClr val="FECE0A"/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5A60E23-C394-4E5E-BFD1-E259B43FCD09}"/>
              </a:ext>
            </a:extLst>
          </p:cNvPr>
          <p:cNvSpPr txBox="1"/>
          <p:nvPr/>
        </p:nvSpPr>
        <p:spPr>
          <a:xfrm>
            <a:off x="5941146" y="7668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u="sng" dirty="0" err="1"/>
              <a:t>Sebab</a:t>
            </a:r>
            <a:endParaRPr lang="id-ID" sz="1600" b="1" i="1" u="sng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2E5170A-0143-45D4-9DD7-D3B9EE525676}"/>
              </a:ext>
            </a:extLst>
          </p:cNvPr>
          <p:cNvSpPr txBox="1"/>
          <p:nvPr/>
        </p:nvSpPr>
        <p:spPr>
          <a:xfrm>
            <a:off x="9863340" y="76685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u="sng" dirty="0" err="1"/>
              <a:t>Akibat</a:t>
            </a:r>
            <a:endParaRPr lang="id-ID" sz="1600" b="1" i="1" u="sng" dirty="0"/>
          </a:p>
        </p:txBody>
      </p:sp>
    </p:spTree>
    <p:extLst>
      <p:ext uri="{BB962C8B-B14F-4D97-AF65-F5344CB8AC3E}">
        <p14:creationId xmlns="" xmlns:p14="http://schemas.microsoft.com/office/powerpoint/2010/main" val="1434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BF439E-74EA-414E-8ED6-D8FFABEB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F6723"/>
                </a:solidFill>
              </a:rPr>
              <a:t>Data yang </a:t>
            </a:r>
            <a:r>
              <a:rPr lang="en-US" dirty="0" err="1">
                <a:solidFill>
                  <a:srgbClr val="EF6723"/>
                </a:solidFill>
              </a:rPr>
              <a:t>Dimiliki</a:t>
            </a:r>
            <a:r>
              <a:rPr lang="en-US" dirty="0">
                <a:solidFill>
                  <a:srgbClr val="EF6723"/>
                </a:solidFill>
              </a:rPr>
              <a:t> </a:t>
            </a:r>
            <a:r>
              <a:rPr lang="en-US" dirty="0" err="1">
                <a:solidFill>
                  <a:srgbClr val="EF6723"/>
                </a:solidFill>
              </a:rPr>
              <a:t>Terkait</a:t>
            </a:r>
            <a:r>
              <a:rPr lang="en-US" dirty="0">
                <a:solidFill>
                  <a:srgbClr val="EF6723"/>
                </a:solidFill>
              </a:rPr>
              <a:t> </a:t>
            </a:r>
            <a:r>
              <a:rPr lang="en-US" dirty="0" err="1">
                <a:solidFill>
                  <a:srgbClr val="EF6723"/>
                </a:solidFill>
              </a:rPr>
              <a:t>Kawasan</a:t>
            </a:r>
            <a:r>
              <a:rPr lang="en-US" dirty="0">
                <a:solidFill>
                  <a:srgbClr val="EF6723"/>
                </a:solidFill>
              </a:rPr>
              <a:t> Tanah </a:t>
            </a:r>
            <a:r>
              <a:rPr lang="en-US" dirty="0" err="1">
                <a:solidFill>
                  <a:srgbClr val="EF6723"/>
                </a:solidFill>
              </a:rPr>
              <a:t>Abang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5BA567A-F4D3-4BF1-B68E-3161545D97C3}"/>
              </a:ext>
            </a:extLst>
          </p:cNvPr>
          <p:cNvSpPr/>
          <p:nvPr/>
        </p:nvSpPr>
        <p:spPr>
          <a:xfrm>
            <a:off x="2680103" y="1421846"/>
            <a:ext cx="3426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titik-titik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mana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dilaporkan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masrayakat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kawasan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Tanah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Abang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i="1" dirty="0">
              <a:solidFill>
                <a:srgbClr val="313C4D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1FE38ADB-6783-4EEF-B49A-00E8E6598D4C}"/>
              </a:ext>
            </a:extLst>
          </p:cNvPr>
          <p:cNvSpPr/>
          <p:nvPr/>
        </p:nvSpPr>
        <p:spPr>
          <a:xfrm rot="16200000">
            <a:off x="2190189" y="3204226"/>
            <a:ext cx="710372" cy="60195"/>
          </a:xfrm>
          <a:prstGeom prst="rect">
            <a:avLst/>
          </a:prstGeom>
          <a:solidFill>
            <a:srgbClr val="164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E82C9DBD-56F9-408C-A62D-933B5FC1168B}"/>
              </a:ext>
            </a:extLst>
          </p:cNvPr>
          <p:cNvSpPr/>
          <p:nvPr/>
        </p:nvSpPr>
        <p:spPr>
          <a:xfrm>
            <a:off x="2682563" y="2894472"/>
            <a:ext cx="2978008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500"/>
              </a:lnSpc>
              <a:spcBef>
                <a:spcPts val="15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melewati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menuju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kawasan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Tanah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Abang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8AD99A36-6DED-41F0-86FE-6FF04F8934A1}"/>
              </a:ext>
            </a:extLst>
          </p:cNvPr>
          <p:cNvSpPr/>
          <p:nvPr/>
        </p:nvSpPr>
        <p:spPr>
          <a:xfrm>
            <a:off x="7269892" y="1691067"/>
            <a:ext cx="13181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Jumlah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PPSU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="" xmlns:a16="http://schemas.microsoft.com/office/drawing/2014/main" id="{5212CEE2-6239-483A-856B-59727A7D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409" y="1321305"/>
            <a:ext cx="528886" cy="5288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494A16B-28CB-422A-BB44-2B0D5DF8A69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527" y="1377967"/>
            <a:ext cx="1884901" cy="8547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EAA28A01-43C0-4DBD-99F5-034DE5450C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891409" y="2729446"/>
            <a:ext cx="1105136" cy="956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41FC88E-435F-41C7-AB0D-56B87EDA5F2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550726" y="4615763"/>
            <a:ext cx="1875247" cy="56596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156D074-1996-4349-89B3-EF4E7E2C2D43}"/>
              </a:ext>
            </a:extLst>
          </p:cNvPr>
          <p:cNvSpPr/>
          <p:nvPr/>
        </p:nvSpPr>
        <p:spPr>
          <a:xfrm rot="16200000">
            <a:off x="2190188" y="1775226"/>
            <a:ext cx="710372" cy="60195"/>
          </a:xfrm>
          <a:prstGeom prst="rect">
            <a:avLst/>
          </a:prstGeom>
          <a:solidFill>
            <a:srgbClr val="209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DA071A38-94DB-4B57-BF69-BFD7C0134F86}"/>
              </a:ext>
            </a:extLst>
          </p:cNvPr>
          <p:cNvSpPr/>
          <p:nvPr/>
        </p:nvSpPr>
        <p:spPr>
          <a:xfrm rot="16200000">
            <a:off x="2190189" y="4822068"/>
            <a:ext cx="710372" cy="6019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3C84DCE4-5ABC-4A1F-81B7-73468A8CE3E5}"/>
              </a:ext>
            </a:extLst>
          </p:cNvPr>
          <p:cNvSpPr/>
          <p:nvPr/>
        </p:nvSpPr>
        <p:spPr>
          <a:xfrm>
            <a:off x="2682563" y="4512314"/>
            <a:ext cx="2978008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500"/>
              </a:lnSpc>
              <a:spcBef>
                <a:spcPts val="15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kemacetan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lintas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kawasan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Tanah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Abang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03F166-1648-4657-913C-307490D85E2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B0D3F0"/>
              </a:clrFrom>
              <a:clrTo>
                <a:srgbClr val="B0D3F0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8693" y="1320327"/>
            <a:ext cx="886480" cy="88648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5E7F8EDD-121B-44A8-8668-9062A9CC8FA6}"/>
              </a:ext>
            </a:extLst>
          </p:cNvPr>
          <p:cNvSpPr/>
          <p:nvPr/>
        </p:nvSpPr>
        <p:spPr>
          <a:xfrm rot="16200000">
            <a:off x="8269216" y="1887092"/>
            <a:ext cx="710372" cy="60195"/>
          </a:xfrm>
          <a:prstGeom prst="rect">
            <a:avLst/>
          </a:prstGeom>
          <a:solidFill>
            <a:srgbClr val="EFA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5DA390E9-52A2-4478-80BB-10CD30F03321}"/>
              </a:ext>
            </a:extLst>
          </p:cNvPr>
          <p:cNvSpPr/>
          <p:nvPr/>
        </p:nvSpPr>
        <p:spPr>
          <a:xfrm>
            <a:off x="8761590" y="1490254"/>
            <a:ext cx="3145222" cy="854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500"/>
              </a:lnSpc>
              <a:spcBef>
                <a:spcPts val="15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petugas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kebersihan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kawasan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Tanah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Abang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guna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keluhan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sana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D136EC5-5821-473E-B677-FC0ED5B8DA2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7266" y="2703030"/>
            <a:ext cx="886480" cy="88648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9C867CFA-8076-4FC6-BC5C-6B66FA3546A3}"/>
              </a:ext>
            </a:extLst>
          </p:cNvPr>
          <p:cNvSpPr/>
          <p:nvPr/>
        </p:nvSpPr>
        <p:spPr>
          <a:xfrm>
            <a:off x="7438428" y="3032041"/>
            <a:ext cx="10335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Cuaca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F1ED44E0-7B1F-410F-AA1F-ABD0A3679A94}"/>
              </a:ext>
            </a:extLst>
          </p:cNvPr>
          <p:cNvSpPr/>
          <p:nvPr/>
        </p:nvSpPr>
        <p:spPr>
          <a:xfrm rot="16200000">
            <a:off x="8269216" y="3178469"/>
            <a:ext cx="710372" cy="60195"/>
          </a:xfrm>
          <a:prstGeom prst="rect">
            <a:avLst/>
          </a:prstGeom>
          <a:solidFill>
            <a:srgbClr val="2EA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8FA9D4E2-645F-4F63-8606-840FC8592A45}"/>
              </a:ext>
            </a:extLst>
          </p:cNvPr>
          <p:cNvSpPr/>
          <p:nvPr/>
        </p:nvSpPr>
        <p:spPr>
          <a:xfrm>
            <a:off x="8761590" y="2781631"/>
            <a:ext cx="31452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500"/>
              </a:lnSpc>
              <a:spcBef>
                <a:spcPts val="15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lintas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cuaca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1200" i="1" dirty="0">
                <a:solidFill>
                  <a:srgbClr val="313C4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1119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9036AE9A-ADC4-4118-BB58-5BFB6C5CB9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82808" y="1099983"/>
            <a:ext cx="3757298" cy="463140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BF439E-74EA-414E-8ED6-D8FFABEB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EF6723"/>
                </a:solidFill>
              </a:rPr>
              <a:t>Terjadi</a:t>
            </a:r>
            <a:r>
              <a:rPr lang="en-US" sz="2400" dirty="0">
                <a:solidFill>
                  <a:srgbClr val="EF6723"/>
                </a:solidFill>
              </a:rPr>
              <a:t> </a:t>
            </a:r>
            <a:r>
              <a:rPr lang="en-US" sz="2400" dirty="0" err="1">
                <a:solidFill>
                  <a:srgbClr val="EF6723"/>
                </a:solidFill>
              </a:rPr>
              <a:t>Peningkatan</a:t>
            </a:r>
            <a:r>
              <a:rPr lang="en-US" sz="2400" dirty="0">
                <a:solidFill>
                  <a:srgbClr val="EF6723"/>
                </a:solidFill>
              </a:rPr>
              <a:t> </a:t>
            </a:r>
            <a:r>
              <a:rPr lang="en-US" sz="2400" dirty="0" err="1">
                <a:solidFill>
                  <a:srgbClr val="EF6723"/>
                </a:solidFill>
              </a:rPr>
              <a:t>Jumlah</a:t>
            </a:r>
            <a:r>
              <a:rPr lang="en-US" sz="2400" dirty="0">
                <a:solidFill>
                  <a:srgbClr val="EF6723"/>
                </a:solidFill>
              </a:rPr>
              <a:t> </a:t>
            </a:r>
            <a:r>
              <a:rPr lang="en-US" sz="2400" dirty="0" err="1">
                <a:solidFill>
                  <a:srgbClr val="EF6723"/>
                </a:solidFill>
              </a:rPr>
              <a:t>Keluhan</a:t>
            </a:r>
            <a:r>
              <a:rPr lang="en-US" sz="2400" dirty="0">
                <a:solidFill>
                  <a:srgbClr val="EF6723"/>
                </a:solidFill>
              </a:rPr>
              <a:t> Masyarakat (Via </a:t>
            </a:r>
            <a:r>
              <a:rPr lang="en-US" sz="2400" dirty="0" err="1">
                <a:solidFill>
                  <a:srgbClr val="EF6723"/>
                </a:solidFill>
              </a:rPr>
              <a:t>Qlue</a:t>
            </a:r>
            <a:r>
              <a:rPr lang="en-US" sz="2400" dirty="0">
                <a:solidFill>
                  <a:srgbClr val="EF6723"/>
                </a:solidFill>
              </a:rPr>
              <a:t> ) </a:t>
            </a:r>
            <a:r>
              <a:rPr lang="en-US" sz="2400" dirty="0" err="1">
                <a:solidFill>
                  <a:srgbClr val="EF6723"/>
                </a:solidFill>
              </a:rPr>
              <a:t>Terkait</a:t>
            </a:r>
            <a:r>
              <a:rPr lang="en-US" sz="2400" dirty="0">
                <a:solidFill>
                  <a:srgbClr val="EF6723"/>
                </a:solidFill>
              </a:rPr>
              <a:t> </a:t>
            </a:r>
            <a:r>
              <a:rPr lang="en-US" sz="2400" dirty="0" err="1">
                <a:solidFill>
                  <a:srgbClr val="EF6723"/>
                </a:solidFill>
              </a:rPr>
              <a:t>Kawasan</a:t>
            </a:r>
            <a:r>
              <a:rPr lang="en-US" sz="2400" dirty="0">
                <a:solidFill>
                  <a:srgbClr val="EF6723"/>
                </a:solidFill>
              </a:rPr>
              <a:t> Tanah </a:t>
            </a:r>
            <a:r>
              <a:rPr lang="en-US" sz="2400" dirty="0" err="1">
                <a:solidFill>
                  <a:srgbClr val="EF6723"/>
                </a:solidFill>
              </a:rPr>
              <a:t>Abang</a:t>
            </a:r>
            <a:r>
              <a:rPr lang="en-US" sz="2400" dirty="0">
                <a:solidFill>
                  <a:srgbClr val="EF6723"/>
                </a:solidFill>
              </a:rPr>
              <a:t> Di 3 </a:t>
            </a:r>
            <a:r>
              <a:rPr lang="en-US" sz="2400" dirty="0" err="1">
                <a:solidFill>
                  <a:srgbClr val="EF6723"/>
                </a:solidFill>
              </a:rPr>
              <a:t>Bulan</a:t>
            </a:r>
            <a:r>
              <a:rPr lang="en-US" sz="2400" dirty="0">
                <a:solidFill>
                  <a:srgbClr val="EF6723"/>
                </a:solidFill>
              </a:rPr>
              <a:t> </a:t>
            </a:r>
            <a:r>
              <a:rPr lang="en-US" sz="2400" dirty="0" err="1">
                <a:solidFill>
                  <a:srgbClr val="EF6723"/>
                </a:solidFill>
              </a:rPr>
              <a:t>Terakhir</a:t>
            </a:r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4A723433-87D0-4700-8C92-E7F3876AB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5638412"/>
              </p:ext>
            </p:extLst>
          </p:nvPr>
        </p:nvGraphicFramePr>
        <p:xfrm>
          <a:off x="4600364" y="4549832"/>
          <a:ext cx="4058727" cy="1740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909">
                  <a:extLst>
                    <a:ext uri="{9D8B030D-6E8A-4147-A177-3AD203B41FA5}">
                      <a16:colId xmlns="" xmlns:a16="http://schemas.microsoft.com/office/drawing/2014/main" val="4229142389"/>
                    </a:ext>
                  </a:extLst>
                </a:gridCol>
                <a:gridCol w="1795818">
                  <a:extLst>
                    <a:ext uri="{9D8B030D-6E8A-4147-A177-3AD203B41FA5}">
                      <a16:colId xmlns="" xmlns:a16="http://schemas.microsoft.com/office/drawing/2014/main" val="1865063586"/>
                    </a:ext>
                  </a:extLst>
                </a:gridCol>
              </a:tblGrid>
              <a:tr h="290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Kategori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Laporan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Jumlah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Laporan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09633952"/>
                  </a:ext>
                </a:extLst>
              </a:tr>
              <a:tr h="29006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Kaki Lima Liar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65728964"/>
                  </a:ext>
                </a:extLst>
              </a:tr>
              <a:tr h="29006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Parkir Liar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069786089"/>
                  </a:ext>
                </a:extLst>
              </a:tr>
              <a:tr h="29006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Kemacetan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01614513"/>
                  </a:ext>
                </a:extLst>
              </a:tr>
              <a:tr h="29006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Fasilitas Umum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47461758"/>
                  </a:ext>
                </a:extLst>
              </a:tr>
              <a:tr h="29006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Pelanggaran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002490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F73BCBD-E19C-4E69-9F67-2303EDA3E143}"/>
              </a:ext>
            </a:extLst>
          </p:cNvPr>
          <p:cNvSpPr txBox="1"/>
          <p:nvPr/>
        </p:nvSpPr>
        <p:spPr>
          <a:xfrm>
            <a:off x="4600364" y="792206"/>
            <a:ext cx="4463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 err="1"/>
              <a:t>Tren</a:t>
            </a:r>
            <a:r>
              <a:rPr lang="en-US" sz="1400" b="1" i="1" u="sng" dirty="0"/>
              <a:t> </a:t>
            </a:r>
            <a:r>
              <a:rPr lang="en-US" sz="1400" b="1" i="1" u="sng" dirty="0" err="1"/>
              <a:t>Laporan</a:t>
            </a:r>
            <a:r>
              <a:rPr lang="en-US" sz="1400" b="1" i="1" u="sng" dirty="0"/>
              <a:t> </a:t>
            </a:r>
            <a:r>
              <a:rPr lang="en-US" sz="1400" b="1" i="1" u="sng" dirty="0" err="1"/>
              <a:t>Qlue</a:t>
            </a:r>
            <a:r>
              <a:rPr lang="en-US" sz="1400" b="1" i="1" u="sng" dirty="0"/>
              <a:t> di </a:t>
            </a:r>
            <a:r>
              <a:rPr lang="en-US" sz="1400" b="1" i="1" u="sng" dirty="0" err="1"/>
              <a:t>Kawasan</a:t>
            </a:r>
            <a:r>
              <a:rPr lang="en-US" sz="1400" b="1" i="1" u="sng" dirty="0"/>
              <a:t> Tanah </a:t>
            </a:r>
            <a:r>
              <a:rPr lang="en-US" sz="1400" b="1" i="1" u="sng" dirty="0" err="1"/>
              <a:t>Abang</a:t>
            </a:r>
            <a:r>
              <a:rPr lang="en-US" sz="1400" b="1" i="1" u="sng" dirty="0"/>
              <a:t> </a:t>
            </a:r>
            <a:r>
              <a:rPr lang="en-US" sz="1400" b="1" i="1" u="sng" dirty="0" err="1"/>
              <a:t>Selama</a:t>
            </a:r>
            <a:r>
              <a:rPr lang="en-US" sz="1400" b="1" i="1" u="sng" dirty="0"/>
              <a:t> 2017</a:t>
            </a:r>
            <a:endParaRPr lang="id-ID" sz="1400" b="1" i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802510C-6640-43C5-B5BF-6F2FC19F55A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4783" y="1106117"/>
            <a:ext cx="6927954" cy="2434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551E9D7-EEF1-43E7-925D-785060E4FB3A}"/>
              </a:ext>
            </a:extLst>
          </p:cNvPr>
          <p:cNvSpPr txBox="1"/>
          <p:nvPr/>
        </p:nvSpPr>
        <p:spPr>
          <a:xfrm>
            <a:off x="4553548" y="4005471"/>
            <a:ext cx="717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/>
              <a:t>5 </a:t>
            </a:r>
            <a:r>
              <a:rPr lang="en-US" sz="1400" b="1" i="1" u="sng" dirty="0" err="1"/>
              <a:t>Kategori</a:t>
            </a:r>
            <a:r>
              <a:rPr lang="en-US" sz="1400" b="1" i="1" u="sng" dirty="0"/>
              <a:t> yang Paling Banyak </a:t>
            </a:r>
            <a:r>
              <a:rPr lang="en-US" sz="1400" b="1" i="1" u="sng" dirty="0" err="1"/>
              <a:t>Dilaporkan</a:t>
            </a:r>
            <a:r>
              <a:rPr lang="en-US" sz="1400" b="1" i="1" u="sng" dirty="0"/>
              <a:t> Masyarakat </a:t>
            </a:r>
            <a:r>
              <a:rPr lang="en-US" sz="1400" b="1" i="1" u="sng" dirty="0" err="1"/>
              <a:t>Melalui</a:t>
            </a:r>
            <a:r>
              <a:rPr lang="en-US" sz="1400" b="1" i="1" u="sng" dirty="0"/>
              <a:t> </a:t>
            </a:r>
            <a:r>
              <a:rPr lang="en-US" sz="1400" b="1" i="1" u="sng" dirty="0" err="1"/>
              <a:t>Qlue</a:t>
            </a:r>
            <a:r>
              <a:rPr lang="en-US" sz="1400" b="1" i="1" u="sng" dirty="0"/>
              <a:t> di </a:t>
            </a:r>
            <a:r>
              <a:rPr lang="en-US" sz="1400" b="1" i="1" u="sng" dirty="0" err="1"/>
              <a:t>Kawasan</a:t>
            </a:r>
            <a:r>
              <a:rPr lang="en-US" sz="1400" b="1" i="1" u="sng" dirty="0"/>
              <a:t> Tanah </a:t>
            </a:r>
            <a:r>
              <a:rPr lang="en-US" sz="1400" b="1" i="1" u="sng" dirty="0" err="1"/>
              <a:t>Abang</a:t>
            </a:r>
            <a:endParaRPr lang="en-US" sz="1400" b="1" i="1" u="sng" dirty="0"/>
          </a:p>
          <a:p>
            <a:r>
              <a:rPr lang="en-US" sz="1400" i="1" dirty="0" err="1"/>
              <a:t>Periode</a:t>
            </a:r>
            <a:r>
              <a:rPr lang="en-US" sz="1400" i="1" dirty="0"/>
              <a:t> </a:t>
            </a:r>
            <a:r>
              <a:rPr lang="en-US" sz="1400" i="1" dirty="0" err="1"/>
              <a:t>Agustus</a:t>
            </a:r>
            <a:r>
              <a:rPr lang="en-US" sz="1400" i="1" dirty="0"/>
              <a:t> – </a:t>
            </a:r>
            <a:r>
              <a:rPr lang="en-US" sz="1400" i="1" dirty="0" err="1"/>
              <a:t>Oktober</a:t>
            </a:r>
            <a:r>
              <a:rPr lang="en-US" sz="1400" i="1" dirty="0"/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B1A4376-B092-4CC0-A036-AFC3FC3ADC8A}"/>
              </a:ext>
            </a:extLst>
          </p:cNvPr>
          <p:cNvSpPr txBox="1"/>
          <p:nvPr/>
        </p:nvSpPr>
        <p:spPr>
          <a:xfrm>
            <a:off x="-33829" y="5776335"/>
            <a:ext cx="4190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/>
              <a:t>Laporan</a:t>
            </a:r>
            <a:r>
              <a:rPr lang="en-US" sz="1200" i="1" dirty="0"/>
              <a:t> </a:t>
            </a:r>
            <a:r>
              <a:rPr lang="en-US" sz="1200" i="1" dirty="0" err="1"/>
              <a:t>Difilter</a:t>
            </a:r>
            <a:r>
              <a:rPr lang="en-US" sz="1200" i="1" dirty="0"/>
              <a:t> </a:t>
            </a:r>
            <a:r>
              <a:rPr lang="en-US" sz="1200" i="1" dirty="0" err="1"/>
              <a:t>Hanya</a:t>
            </a:r>
            <a:r>
              <a:rPr lang="en-US" sz="1200" i="1" dirty="0"/>
              <a:t> </a:t>
            </a:r>
            <a:r>
              <a:rPr lang="en-US" sz="1200" i="1" dirty="0" err="1"/>
              <a:t>untuk</a:t>
            </a:r>
            <a:r>
              <a:rPr lang="en-US" sz="1200" i="1" dirty="0"/>
              <a:t> yang </a:t>
            </a:r>
            <a:r>
              <a:rPr lang="en-US" sz="1200" i="1" dirty="0" err="1"/>
              <a:t>Berlokasi</a:t>
            </a:r>
            <a:r>
              <a:rPr lang="en-US" sz="1200" i="1" dirty="0"/>
              <a:t> di </a:t>
            </a:r>
            <a:r>
              <a:rPr lang="en-US" sz="1200" i="1" dirty="0" err="1"/>
              <a:t>Kawasan</a:t>
            </a:r>
            <a:r>
              <a:rPr lang="en-US" sz="1200" i="1" dirty="0"/>
              <a:t> </a:t>
            </a:r>
            <a:r>
              <a:rPr lang="en-US" sz="1200" i="1" dirty="0" err="1"/>
              <a:t>Tersebut</a:t>
            </a:r>
            <a:endParaRPr lang="id-ID" sz="1200" i="1" dirty="0"/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7A207939-9E73-4D09-8717-00882EBBE5D6}"/>
              </a:ext>
            </a:extLst>
          </p:cNvPr>
          <p:cNvGrpSpPr/>
          <p:nvPr/>
        </p:nvGrpSpPr>
        <p:grpSpPr>
          <a:xfrm>
            <a:off x="3835056" y="2323303"/>
            <a:ext cx="718491" cy="1885245"/>
            <a:chOff x="3835057" y="2323303"/>
            <a:chExt cx="496816" cy="188524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7899DA12-5A56-4695-A4D9-30E536133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057" y="2323303"/>
              <a:ext cx="496816" cy="1"/>
            </a:xfrm>
            <a:prstGeom prst="straightConnector1">
              <a:avLst/>
            </a:prstGeom>
            <a:ln w="38100">
              <a:solidFill>
                <a:srgbClr val="38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="" xmlns:a16="http://schemas.microsoft.com/office/drawing/2014/main" id="{4AEB924D-1464-4910-B612-6536E4F55A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284" y="4208548"/>
              <a:ext cx="488589" cy="0"/>
            </a:xfrm>
            <a:prstGeom prst="straightConnector1">
              <a:avLst/>
            </a:prstGeom>
            <a:ln w="38100">
              <a:solidFill>
                <a:srgbClr val="38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339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BF439E-74EA-414E-8ED6-D8FFABEB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EF6723"/>
                </a:solidFill>
              </a:rPr>
              <a:t>Peta </a:t>
            </a:r>
            <a:r>
              <a:rPr lang="en-US" sz="2400" dirty="0" err="1">
                <a:solidFill>
                  <a:srgbClr val="EF6723"/>
                </a:solidFill>
              </a:rPr>
              <a:t>Persebaran</a:t>
            </a:r>
            <a:r>
              <a:rPr lang="en-US" sz="2400" dirty="0">
                <a:solidFill>
                  <a:srgbClr val="EF6723"/>
                </a:solidFill>
              </a:rPr>
              <a:t> </a:t>
            </a:r>
            <a:r>
              <a:rPr lang="en-US" sz="2400" dirty="0" err="1">
                <a:solidFill>
                  <a:srgbClr val="EF6723"/>
                </a:solidFill>
              </a:rPr>
              <a:t>Keluhan</a:t>
            </a:r>
            <a:r>
              <a:rPr lang="en-US" sz="2400" dirty="0">
                <a:solidFill>
                  <a:srgbClr val="EF6723"/>
                </a:solidFill>
              </a:rPr>
              <a:t> Masyarakat Di </a:t>
            </a:r>
            <a:r>
              <a:rPr lang="en-US" sz="2400" dirty="0" err="1">
                <a:solidFill>
                  <a:srgbClr val="EF6723"/>
                </a:solidFill>
              </a:rPr>
              <a:t>Kawasan</a:t>
            </a:r>
            <a:r>
              <a:rPr lang="en-US" sz="2400" dirty="0">
                <a:solidFill>
                  <a:srgbClr val="EF6723"/>
                </a:solidFill>
              </a:rPr>
              <a:t> Tanah </a:t>
            </a:r>
            <a:r>
              <a:rPr lang="en-US" sz="2400" dirty="0" err="1">
                <a:solidFill>
                  <a:srgbClr val="EF6723"/>
                </a:solidFill>
              </a:rPr>
              <a:t>Abang</a:t>
            </a:r>
            <a:r>
              <a:rPr lang="en-US" sz="2400" dirty="0">
                <a:solidFill>
                  <a:srgbClr val="EF6723"/>
                </a:solidFill>
              </a:rPr>
              <a:t/>
            </a:r>
            <a:br>
              <a:rPr lang="en-US" sz="2400" dirty="0">
                <a:solidFill>
                  <a:srgbClr val="EF6723"/>
                </a:solidFill>
              </a:rPr>
            </a:br>
            <a:r>
              <a:rPr lang="en-US" sz="1600" i="1" dirty="0">
                <a:solidFill>
                  <a:srgbClr val="EF6723"/>
                </a:solidFill>
              </a:rPr>
              <a:t>Via </a:t>
            </a:r>
            <a:r>
              <a:rPr lang="en-US" sz="1600" i="1" dirty="0" err="1">
                <a:solidFill>
                  <a:srgbClr val="EF6723"/>
                </a:solidFill>
              </a:rPr>
              <a:t>Kanal</a:t>
            </a:r>
            <a:r>
              <a:rPr lang="en-US" sz="1600" i="1" dirty="0">
                <a:solidFill>
                  <a:srgbClr val="EF6723"/>
                </a:solidFill>
              </a:rPr>
              <a:t> </a:t>
            </a:r>
            <a:r>
              <a:rPr lang="en-US" sz="1600" i="1" dirty="0" err="1">
                <a:solidFill>
                  <a:srgbClr val="EF6723"/>
                </a:solidFill>
              </a:rPr>
              <a:t>Aplikasi</a:t>
            </a:r>
            <a:r>
              <a:rPr lang="en-US" sz="1600" i="1" dirty="0">
                <a:solidFill>
                  <a:srgbClr val="EF6723"/>
                </a:solidFill>
              </a:rPr>
              <a:t> </a:t>
            </a:r>
            <a:r>
              <a:rPr lang="en-US" sz="1600" i="1" dirty="0" err="1">
                <a:solidFill>
                  <a:srgbClr val="EF6723"/>
                </a:solidFill>
              </a:rPr>
              <a:t>Qlue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4CF412A-E6FC-4938-96AC-6F97698506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3422069" y="1219200"/>
            <a:ext cx="2964938" cy="378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51EFFB9-2632-4AC5-82FB-9AB585FD93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246868" y="1219200"/>
            <a:ext cx="3011125" cy="37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0C4C2A-0574-4F3A-8741-917EE2669277}"/>
              </a:ext>
            </a:extLst>
          </p:cNvPr>
          <p:cNvSpPr txBox="1"/>
          <p:nvPr/>
        </p:nvSpPr>
        <p:spPr>
          <a:xfrm>
            <a:off x="4580158" y="880646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u="sng" dirty="0" err="1"/>
              <a:t>Oktober</a:t>
            </a:r>
            <a:endParaRPr lang="id-ID" sz="1600" b="1" i="1" u="sng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0486FFE-8012-44D3-9E65-EDC941734520}"/>
              </a:ext>
            </a:extLst>
          </p:cNvPr>
          <p:cNvSpPr txBox="1"/>
          <p:nvPr/>
        </p:nvSpPr>
        <p:spPr>
          <a:xfrm>
            <a:off x="1315740" y="880646"/>
            <a:ext cx="1106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u="sng" dirty="0"/>
              <a:t>September</a:t>
            </a:r>
            <a:endParaRPr lang="id-ID" sz="1600" b="1" i="1" u="sng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1A084A99-89B1-4752-8D6A-56003E025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33519406"/>
              </p:ext>
            </p:extLst>
          </p:nvPr>
        </p:nvGraphicFramePr>
        <p:xfrm>
          <a:off x="6703973" y="1219200"/>
          <a:ext cx="4563838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28">
                  <a:extLst>
                    <a:ext uri="{9D8B030D-6E8A-4147-A177-3AD203B41FA5}">
                      <a16:colId xmlns="" xmlns:a16="http://schemas.microsoft.com/office/drawing/2014/main" val="4010566948"/>
                    </a:ext>
                  </a:extLst>
                </a:gridCol>
                <a:gridCol w="3075710">
                  <a:extLst>
                    <a:ext uri="{9D8B030D-6E8A-4147-A177-3AD203B41FA5}">
                      <a16:colId xmlns="" xmlns:a16="http://schemas.microsoft.com/office/drawing/2014/main" val="2099828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Kategori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Laporan</a:t>
                      </a:r>
                      <a:endParaRPr lang="en-US" sz="1600" dirty="0"/>
                    </a:p>
                    <a:p>
                      <a:pPr algn="ctr"/>
                      <a:r>
                        <a:rPr lang="en-US" sz="1100" dirty="0"/>
                        <a:t>(via </a:t>
                      </a:r>
                      <a:r>
                        <a:rPr lang="en-US" sz="1100" dirty="0" err="1"/>
                        <a:t>kanal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Qlue</a:t>
                      </a:r>
                      <a:r>
                        <a:rPr lang="en-US" sz="1100" dirty="0"/>
                        <a:t>)</a:t>
                      </a:r>
                      <a:endParaRPr lang="id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Lokasi</a:t>
                      </a:r>
                      <a:r>
                        <a:rPr lang="en-US" sz="1600" dirty="0"/>
                        <a:t> yang</a:t>
                      </a:r>
                    </a:p>
                    <a:p>
                      <a:pPr algn="ctr"/>
                      <a:r>
                        <a:rPr lang="en-US" sz="1600" dirty="0"/>
                        <a:t>Paling </a:t>
                      </a:r>
                      <a:r>
                        <a:rPr lang="en-US" sz="1600" dirty="0" err="1"/>
                        <a:t>Sering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Dilaporkan</a:t>
                      </a:r>
                      <a:endParaRPr lang="en-US" sz="1600" dirty="0"/>
                    </a:p>
                    <a:p>
                      <a:pPr algn="ctr"/>
                      <a:r>
                        <a:rPr lang="en-US" sz="1200" b="0" dirty="0"/>
                        <a:t>(September – </a:t>
                      </a:r>
                      <a:r>
                        <a:rPr lang="en-US" sz="1200" b="0" dirty="0" err="1"/>
                        <a:t>Oktober</a:t>
                      </a:r>
                      <a:r>
                        <a:rPr lang="en-US" sz="1200" b="0" dirty="0"/>
                        <a:t> 2017)</a:t>
                      </a:r>
                      <a:endParaRPr lang="id-ID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588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Kemacetan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Jl. </a:t>
                      </a:r>
                      <a:r>
                        <a:rPr lang="en-US" sz="1200" dirty="0" err="1"/>
                        <a:t>Kebon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Jati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Bagian</a:t>
                      </a:r>
                      <a:r>
                        <a:rPr lang="en-US" sz="1200" dirty="0"/>
                        <a:t> Barat)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Jl. </a:t>
                      </a:r>
                      <a:r>
                        <a:rPr lang="en-US" sz="1200" dirty="0" err="1"/>
                        <a:t>Jatibaru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Depan</a:t>
                      </a:r>
                      <a:r>
                        <a:rPr lang="en-US" sz="1200" dirty="0"/>
                        <a:t> St. Tn. </a:t>
                      </a:r>
                      <a:r>
                        <a:rPr lang="en-US" sz="1200" dirty="0" err="1"/>
                        <a:t>Abang</a:t>
                      </a:r>
                      <a:r>
                        <a:rPr lang="en-US" sz="1200" dirty="0"/>
                        <a:t>)</a:t>
                      </a:r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9297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Kaki Lima Liar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Jl. </a:t>
                      </a:r>
                      <a:r>
                        <a:rPr lang="en-US" sz="1200" dirty="0" err="1"/>
                        <a:t>Jatibaru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Depan</a:t>
                      </a:r>
                      <a:r>
                        <a:rPr lang="en-US" sz="1200" dirty="0"/>
                        <a:t> St. Tn. </a:t>
                      </a:r>
                      <a:r>
                        <a:rPr lang="en-US" sz="1200" dirty="0" err="1"/>
                        <a:t>Abang</a:t>
                      </a:r>
                      <a:r>
                        <a:rPr lang="en-US" sz="120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Jl. </a:t>
                      </a:r>
                      <a:r>
                        <a:rPr lang="en-US" sz="1200" dirty="0" err="1"/>
                        <a:t>Fakhrudin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Perempatan</a:t>
                      </a:r>
                      <a:r>
                        <a:rPr lang="en-US" sz="1200" dirty="0"/>
                        <a:t> Jl. </a:t>
                      </a:r>
                      <a:r>
                        <a:rPr lang="en-US" sz="1200" dirty="0" err="1"/>
                        <a:t>Kebon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Jati</a:t>
                      </a:r>
                      <a:r>
                        <a:rPr lang="en-US" sz="1200" dirty="0"/>
                        <a:t> &amp; </a:t>
                      </a:r>
                      <a:r>
                        <a:rPr lang="en-US" sz="1200" dirty="0" err="1"/>
                        <a:t>Kebon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Kacang</a:t>
                      </a:r>
                      <a:r>
                        <a:rPr lang="en-US" sz="1200" dirty="0"/>
                        <a:t> I)</a:t>
                      </a:r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59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Parkir</a:t>
                      </a:r>
                      <a:r>
                        <a:rPr lang="en-US" sz="1200" dirty="0"/>
                        <a:t> Liar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Jl. </a:t>
                      </a:r>
                      <a:r>
                        <a:rPr lang="en-US" sz="1200" dirty="0" err="1"/>
                        <a:t>Fakhrudin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Dekat</a:t>
                      </a:r>
                      <a:r>
                        <a:rPr lang="en-US" sz="1200" dirty="0"/>
                        <a:t> Jl. Kampung Bali II &amp; III)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Jl. </a:t>
                      </a:r>
                      <a:r>
                        <a:rPr lang="en-US" sz="1200" dirty="0" err="1"/>
                        <a:t>Kebon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Jati</a:t>
                      </a:r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719362"/>
                  </a:ext>
                </a:extLst>
              </a:tr>
            </a:tbl>
          </a:graphicData>
        </a:graphic>
      </p:graphicFrame>
      <p:pic>
        <p:nvPicPr>
          <p:cNvPr id="83" name="Picture 82">
            <a:extLst>
              <a:ext uri="{FF2B5EF4-FFF2-40B4-BE49-F238E27FC236}">
                <a16:creationId xmlns="" xmlns:a16="http://schemas.microsoft.com/office/drawing/2014/main" id="{255C1B65-9D66-4A9E-9E3F-E8F8DFACB9C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551083" y="4338323"/>
            <a:ext cx="1851254" cy="21600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="" xmlns:a16="http://schemas.microsoft.com/office/drawing/2014/main" id="{CB3D3FA0-DC8D-4F70-BB62-431197ED834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8519019" y="4338323"/>
            <a:ext cx="1733024" cy="21600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="" xmlns:a16="http://schemas.microsoft.com/office/drawing/2014/main" id="{E11BC109-513A-43E7-849C-B282575C95A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0379676" y="4338323"/>
            <a:ext cx="1645579" cy="2160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0421CE7C-9D6D-4C30-8796-B91A6623999C}"/>
              </a:ext>
            </a:extLst>
          </p:cNvPr>
          <p:cNvSpPr/>
          <p:nvPr/>
        </p:nvSpPr>
        <p:spPr>
          <a:xfrm>
            <a:off x="224809" y="5272636"/>
            <a:ext cx="1407886" cy="245646"/>
          </a:xfrm>
          <a:prstGeom prst="rect">
            <a:avLst/>
          </a:prstGeom>
          <a:gradFill flip="none" rotWithShape="1">
            <a:gsLst>
              <a:gs pos="31000">
                <a:srgbClr val="F7DF06"/>
              </a:gs>
              <a:gs pos="63000">
                <a:srgbClr val="4FFA21"/>
              </a:gs>
              <a:gs pos="0">
                <a:srgbClr val="FF0C0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1B002CFC-D9FF-4571-A411-CB0ADFC6E43F}"/>
              </a:ext>
            </a:extLst>
          </p:cNvPr>
          <p:cNvSpPr txBox="1"/>
          <p:nvPr/>
        </p:nvSpPr>
        <p:spPr>
          <a:xfrm>
            <a:off x="1632695" y="5264654"/>
            <a:ext cx="3780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merah</a:t>
            </a:r>
            <a:r>
              <a:rPr lang="en-US" sz="1100" dirty="0"/>
              <a:t> </a:t>
            </a:r>
            <a:r>
              <a:rPr lang="en-US" sz="1100" dirty="0" err="1"/>
              <a:t>maka</a:t>
            </a:r>
            <a:r>
              <a:rPr lang="en-US" sz="1100" dirty="0"/>
              <a:t> </a:t>
            </a:r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banyak</a:t>
            </a:r>
            <a:r>
              <a:rPr lang="en-US" sz="1100" dirty="0"/>
              <a:t> </a:t>
            </a:r>
            <a:r>
              <a:rPr lang="en-US" sz="1100" dirty="0" err="1"/>
              <a:t>laporan</a:t>
            </a:r>
            <a:r>
              <a:rPr lang="en-US" sz="1100" dirty="0"/>
              <a:t> di </a:t>
            </a:r>
            <a:r>
              <a:rPr lang="en-US" sz="1100" dirty="0" err="1"/>
              <a:t>titik</a:t>
            </a:r>
            <a:r>
              <a:rPr lang="en-US" sz="1100" dirty="0"/>
              <a:t> </a:t>
            </a:r>
            <a:r>
              <a:rPr lang="en-US" sz="1100" dirty="0" err="1"/>
              <a:t>tersebut</a:t>
            </a:r>
            <a:r>
              <a:rPr lang="en-US" sz="1100" dirty="0"/>
              <a:t>.</a:t>
            </a:r>
            <a:endParaRPr lang="id-ID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793F1EA-2BDB-4CB7-BFED-E4A84F8A52C5}"/>
              </a:ext>
            </a:extLst>
          </p:cNvPr>
          <p:cNvSpPr txBox="1"/>
          <p:nvPr/>
        </p:nvSpPr>
        <p:spPr>
          <a:xfrm>
            <a:off x="6523438" y="3912527"/>
            <a:ext cx="411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/>
              <a:t>Kata-Kata yang Paling </a:t>
            </a:r>
            <a:r>
              <a:rPr lang="en-US" sz="1400" b="1" i="1" u="sng" dirty="0" err="1"/>
              <a:t>Sering</a:t>
            </a:r>
            <a:r>
              <a:rPr lang="en-US" sz="1400" b="1" i="1" u="sng" dirty="0"/>
              <a:t> </a:t>
            </a:r>
            <a:r>
              <a:rPr lang="en-US" sz="1400" b="1" i="1" u="sng" dirty="0" err="1"/>
              <a:t>Muncul</a:t>
            </a:r>
            <a:r>
              <a:rPr lang="en-US" sz="1400" b="1" i="1" u="sng" dirty="0"/>
              <a:t> </a:t>
            </a:r>
            <a:r>
              <a:rPr lang="en-US" sz="1400" b="1" i="1" u="sng" dirty="0" err="1"/>
              <a:t>dalam</a:t>
            </a:r>
            <a:r>
              <a:rPr lang="en-US" sz="1400" b="1" i="1" u="sng" dirty="0"/>
              <a:t> </a:t>
            </a:r>
            <a:r>
              <a:rPr lang="en-US" sz="1400" b="1" i="1" u="sng" dirty="0" err="1"/>
              <a:t>Laporan</a:t>
            </a:r>
            <a:endParaRPr lang="id-ID" sz="1400" b="1" i="1" u="sng" dirty="0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DFDB2EFA-B977-4AD0-B0C4-75570B63EE42}"/>
              </a:ext>
            </a:extLst>
          </p:cNvPr>
          <p:cNvSpPr txBox="1"/>
          <p:nvPr/>
        </p:nvSpPr>
        <p:spPr>
          <a:xfrm>
            <a:off x="6617014" y="936102"/>
            <a:ext cx="2256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 err="1"/>
              <a:t>Lokasi</a:t>
            </a:r>
            <a:r>
              <a:rPr lang="en-US" sz="1400" b="1" i="1" u="sng" dirty="0"/>
              <a:t> per </a:t>
            </a:r>
            <a:r>
              <a:rPr lang="en-US" sz="1400" b="1" i="1" u="sng" dirty="0" err="1"/>
              <a:t>Kategori</a:t>
            </a:r>
            <a:r>
              <a:rPr lang="en-US" sz="1400" b="1" i="1" u="sng" dirty="0"/>
              <a:t> </a:t>
            </a:r>
            <a:r>
              <a:rPr lang="en-US" sz="1400" b="1" i="1" u="sng" dirty="0" err="1"/>
              <a:t>Laporan</a:t>
            </a:r>
            <a:endParaRPr lang="id-ID" sz="1400" b="1" i="1" u="sng" dirty="0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B0696540-4757-4B7E-AE39-2DAF73F1E2F2}"/>
              </a:ext>
            </a:extLst>
          </p:cNvPr>
          <p:cNvSpPr txBox="1"/>
          <p:nvPr/>
        </p:nvSpPr>
        <p:spPr>
          <a:xfrm>
            <a:off x="6514640" y="4153136"/>
            <a:ext cx="1876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Kemacetan</a:t>
            </a:r>
            <a:endParaRPr lang="id-ID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ED5D93DF-0812-4319-91F4-B5F749E9E605}"/>
              </a:ext>
            </a:extLst>
          </p:cNvPr>
          <p:cNvSpPr txBox="1"/>
          <p:nvPr/>
        </p:nvSpPr>
        <p:spPr>
          <a:xfrm>
            <a:off x="8548014" y="4164982"/>
            <a:ext cx="1876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Kaki Lima Liar</a:t>
            </a:r>
            <a:endParaRPr lang="id-ID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F10C16F3-CAB2-4F8A-A72B-91F6BA6B747C}"/>
              </a:ext>
            </a:extLst>
          </p:cNvPr>
          <p:cNvSpPr txBox="1"/>
          <p:nvPr/>
        </p:nvSpPr>
        <p:spPr>
          <a:xfrm>
            <a:off x="10490353" y="4137272"/>
            <a:ext cx="1876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Parkir</a:t>
            </a:r>
            <a:r>
              <a:rPr lang="en-US" sz="1200" dirty="0"/>
              <a:t> Liar</a:t>
            </a:r>
            <a:endParaRPr lang="id-ID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4E2E0ED0-AE11-48C4-B7D7-F1CDE50B0623}"/>
              </a:ext>
            </a:extLst>
          </p:cNvPr>
          <p:cNvSpPr txBox="1"/>
          <p:nvPr/>
        </p:nvSpPr>
        <p:spPr>
          <a:xfrm>
            <a:off x="457199" y="5799700"/>
            <a:ext cx="5175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dilaporkan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hari</a:t>
            </a:r>
            <a:endParaRPr lang="en-US" dirty="0"/>
          </a:p>
          <a:p>
            <a:r>
              <a:rPr lang="en-US" dirty="0" err="1"/>
              <a:t>Selasa</a:t>
            </a:r>
            <a:r>
              <a:rPr lang="en-US" dirty="0"/>
              <a:t>, </a:t>
            </a:r>
            <a:r>
              <a:rPr lang="en-US" dirty="0" err="1"/>
              <a:t>Jumat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Sabtu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 dirty="0"/>
              <a:t> 11-12 </a:t>
            </a:r>
            <a:r>
              <a:rPr lang="en-US" dirty="0" err="1"/>
              <a:t>dan</a:t>
            </a:r>
            <a:r>
              <a:rPr lang="en-US" dirty="0"/>
              <a:t> 14-15.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2908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75920D-6349-457B-8283-EDD69303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Laporan</a:t>
            </a:r>
            <a:r>
              <a:rPr lang="en-US" sz="2400" dirty="0" smtClean="0"/>
              <a:t> </a:t>
            </a:r>
            <a:r>
              <a:rPr lang="en-US" sz="2400" dirty="0" err="1" smtClean="0"/>
              <a:t>Kemacetan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/>
              <a:t>Kawasan</a:t>
            </a:r>
            <a:r>
              <a:rPr lang="en-US" sz="2400" dirty="0"/>
              <a:t> Tanah </a:t>
            </a:r>
            <a:r>
              <a:rPr lang="en-US" sz="2400" dirty="0" err="1" smtClean="0"/>
              <a:t>Abang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600" dirty="0" err="1" smtClean="0"/>
              <a:t>Bulan</a:t>
            </a:r>
            <a:r>
              <a:rPr lang="en-US" sz="1600" dirty="0" smtClean="0"/>
              <a:t> </a:t>
            </a:r>
            <a:r>
              <a:rPr lang="en-US" sz="1600" dirty="0" err="1" smtClean="0"/>
              <a:t>Oktober</a:t>
            </a:r>
            <a:r>
              <a:rPr lang="en-US" sz="1600" dirty="0" smtClean="0"/>
              <a:t> 2017 via </a:t>
            </a:r>
            <a:r>
              <a:rPr lang="en-US" sz="1600" dirty="0" err="1" smtClean="0"/>
              <a:t>Waze</a:t>
            </a:r>
            <a:endParaRPr lang="id-ID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800100"/>
            <a:ext cx="10799829" cy="574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Kemacetan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Kawasan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Tanah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 via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Waze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1" y="977900"/>
            <a:ext cx="10486167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190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9880</TotalTime>
  <Words>428</Words>
  <Application>Microsoft Office PowerPoint</Application>
  <PresentationFormat>Custom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ANALISIS PENDAHULUAN PENERTIBAN PKL KAWASAN PASAR TANAH ABANG</vt:lpstr>
      <vt:lpstr>Tanah Abang Kembali Semrawut</vt:lpstr>
      <vt:lpstr>Sebab Akibat Permasalahan Semrawutnya Tanah Abang berdasarkan berita di media</vt:lpstr>
      <vt:lpstr>Data yang Dimiliki Terkait Kawasan Tanah Abang</vt:lpstr>
      <vt:lpstr>Terjadi Peningkatan Jumlah Keluhan Masyarakat (Via Qlue ) Terkait Kawasan Tanah Abang Di 3 Bulan Terakhir</vt:lpstr>
      <vt:lpstr>Peta Persebaran Keluhan Masyarakat Di Kawasan Tanah Abang Via Kanal Aplikasi Qlue</vt:lpstr>
      <vt:lpstr>Laporan Kemacetan di Kawasan Tanah Abang Bulan Oktober 2017 via Waze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Fox</cp:lastModifiedBy>
  <cp:revision>2015</cp:revision>
  <dcterms:created xsi:type="dcterms:W3CDTF">2017-08-22T10:03:42Z</dcterms:created>
  <dcterms:modified xsi:type="dcterms:W3CDTF">2017-10-30T03:01:33Z</dcterms:modified>
</cp:coreProperties>
</file>