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9" r:id="rId3"/>
    <p:sldId id="276" r:id="rId4"/>
    <p:sldId id="270" r:id="rId5"/>
    <p:sldId id="277" r:id="rId6"/>
    <p:sldId id="281" r:id="rId7"/>
    <p:sldId id="272" r:id="rId8"/>
    <p:sldId id="282" r:id="rId9"/>
    <p:sldId id="273" r:id="rId10"/>
    <p:sldId id="274" r:id="rId11"/>
    <p:sldId id="275" r:id="rId12"/>
    <p:sldId id="279" r:id="rId13"/>
    <p:sldId id="28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88" d="100"/>
          <a:sy n="88" d="100"/>
        </p:scale>
        <p:origin x="-466"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3" name="グループ化 2"/>
          <p:cNvGrpSpPr/>
          <p:nvPr/>
        </p:nvGrpSpPr>
        <p:grpSpPr>
          <a:xfrm>
            <a:off x="-4614" y="0"/>
            <a:ext cx="12196615"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12702" y="5715018"/>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914400" y="2130426"/>
            <a:ext cx="103632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828800" y="3886200"/>
            <a:ext cx="85344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2015/1/22</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5551189" y="2734266"/>
            <a:ext cx="6855280" cy="1384127"/>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90544" y="0"/>
            <a:ext cx="9429816"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9525024" y="274641"/>
            <a:ext cx="205737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609600" y="274640"/>
            <a:ext cx="7867667"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12702" y="4295806"/>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12192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963084" y="5286388"/>
            <a:ext cx="103632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63084" y="3286125"/>
            <a:ext cx="103632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2015/1/22</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0"/>
            <a:ext cx="11010936"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4766733" y="1571613"/>
            <a:ext cx="6815667"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609603" y="1571613"/>
            <a:ext cx="4011084"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4614" y="0"/>
            <a:ext cx="12196615"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9"/>
            <a:ext cx="12192000" cy="1430123"/>
          </a:xfrm>
          <a:prstGeom prst="rect">
            <a:avLst/>
          </a:prstGeom>
          <a:noFill/>
          <a:ln>
            <a:noFill/>
          </a:ln>
        </p:spPr>
      </p:pic>
      <p:sp>
        <p:nvSpPr>
          <p:cNvPr id="15" name="正方形/長方形 14"/>
          <p:cNvSpPr/>
          <p:nvPr/>
        </p:nvSpPr>
        <p:spPr bwMode="auto">
          <a:xfrm>
            <a:off x="0" y="3857628"/>
            <a:ext cx="12192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2389717" y="4800600"/>
            <a:ext cx="73152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2389717" y="612775"/>
            <a:ext cx="73152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2015/1/22</a:t>
            </a:fld>
            <a:endParaRPr kumimoji="1" lang="ja-JP" altLang="en-US"/>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3" y="714357"/>
            <a:ext cx="12191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12192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571461" y="214290"/>
            <a:ext cx="109728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609600" y="1500176"/>
            <a:ext cx="109728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rgbClr val="080808"/>
                </a:solidFill>
              </a:defRPr>
            </a:lvl1pPr>
          </a:lstStyle>
          <a:p>
            <a:fld id="{CEFFED0E-19A6-4E7F-B0C2-CA6310B87445}" type="datetimeFigureOut">
              <a:rPr kumimoji="1" lang="ja-JP" altLang="en-US" smtClean="0"/>
              <a:t>2015/1/22</a:t>
            </a:fld>
            <a:endParaRPr kumimoji="1" lang="ja-JP" altLang="en-US"/>
          </a:p>
        </p:txBody>
      </p:sp>
      <p:sp>
        <p:nvSpPr>
          <p:cNvPr id="4" name="フッター プレースホルダー 3"/>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rgbClr val="080808"/>
                </a:solidFill>
              </a:defRPr>
            </a:lvl1pPr>
          </a:lstStyle>
          <a:p>
            <a:fld id="{92F68CB7-643C-4416-BA62-714E56264D2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2232" y="-90152"/>
            <a:ext cx="12477135" cy="70513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サブタイトル 2"/>
          <p:cNvSpPr>
            <a:spLocks noGrp="1"/>
          </p:cNvSpPr>
          <p:nvPr>
            <p:ph type="subTitle" idx="1"/>
          </p:nvPr>
        </p:nvSpPr>
        <p:spPr>
          <a:xfrm>
            <a:off x="945690" y="3632452"/>
            <a:ext cx="7197726" cy="3019071"/>
          </a:xfrm>
        </p:spPr>
        <p:txBody>
          <a:bodyPr>
            <a:noAutofit/>
          </a:bodyPr>
          <a:lstStyle/>
          <a:p>
            <a:pPr algn="l"/>
            <a:r>
              <a:rPr lang="en-US" altLang="ja-JP" sz="2400" dirty="0" smtClean="0">
                <a:solidFill>
                  <a:schemeClr val="bg1"/>
                </a:solidFill>
              </a:rPr>
              <a:t>GT3	</a:t>
            </a:r>
            <a:r>
              <a:rPr lang="ja-JP" altLang="en-US" sz="2400" dirty="0" smtClean="0">
                <a:solidFill>
                  <a:schemeClr val="bg1"/>
                </a:solidFill>
              </a:rPr>
              <a:t>チーム</a:t>
            </a:r>
            <a:r>
              <a:rPr lang="ja-JP" altLang="en-US" sz="4000" dirty="0" smtClean="0">
                <a:solidFill>
                  <a:schemeClr val="bg1"/>
                </a:solidFill>
              </a:rPr>
              <a:t>酔餃子</a:t>
            </a:r>
            <a:endParaRPr lang="en-US" altLang="ja-JP" sz="4000" dirty="0" smtClean="0">
              <a:solidFill>
                <a:schemeClr val="bg1"/>
              </a:solidFill>
            </a:endParaRPr>
          </a:p>
          <a:p>
            <a:pPr algn="l"/>
            <a:r>
              <a:rPr lang="en-US" altLang="ja-JP" sz="2000" dirty="0" smtClean="0">
                <a:solidFill>
                  <a:schemeClr val="bg1"/>
                </a:solidFill>
              </a:rPr>
              <a:t>23</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鷲津　俊太</a:t>
            </a:r>
            <a:endParaRPr lang="en-US" altLang="ja-JP" sz="2000" dirty="0" smtClean="0">
              <a:solidFill>
                <a:schemeClr val="bg1"/>
              </a:solidFill>
            </a:endParaRPr>
          </a:p>
          <a:p>
            <a:pPr algn="l"/>
            <a:r>
              <a:rPr lang="en-US" altLang="ja-JP" sz="2000" dirty="0" smtClean="0">
                <a:solidFill>
                  <a:schemeClr val="bg1"/>
                </a:solidFill>
              </a:rPr>
              <a:t>2</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浅尾　宗彦</a:t>
            </a:r>
            <a:endParaRPr lang="en-US" altLang="ja-JP" sz="2000" dirty="0" smtClean="0">
              <a:solidFill>
                <a:schemeClr val="bg1"/>
              </a:solidFill>
            </a:endParaRPr>
          </a:p>
          <a:p>
            <a:pPr algn="l"/>
            <a:r>
              <a:rPr lang="en-US" altLang="ja-JP" sz="2000" dirty="0" smtClean="0">
                <a:solidFill>
                  <a:schemeClr val="bg1"/>
                </a:solidFill>
              </a:rPr>
              <a:t>8</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河辺　拓也</a:t>
            </a:r>
            <a:endParaRPr lang="en-US" altLang="ja-JP" sz="2000" dirty="0" smtClean="0">
              <a:solidFill>
                <a:schemeClr val="bg1"/>
              </a:solidFill>
            </a:endParaRPr>
          </a:p>
          <a:p>
            <a:pPr algn="l"/>
            <a:r>
              <a:rPr lang="en-US" altLang="ja-JP" sz="2000" dirty="0" smtClean="0">
                <a:solidFill>
                  <a:schemeClr val="bg1"/>
                </a:solidFill>
              </a:rPr>
              <a:t>10</a:t>
            </a:r>
            <a:r>
              <a:rPr lang="ja-JP" altLang="en-US" sz="2000" dirty="0" smtClean="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瀧口　昂成</a:t>
            </a:r>
            <a:endParaRPr lang="en-US" altLang="ja-JP" sz="2000" dirty="0">
              <a:solidFill>
                <a:schemeClr val="bg1"/>
              </a:solidFill>
            </a:endParaRPr>
          </a:p>
          <a:p>
            <a:pPr algn="l"/>
            <a:r>
              <a:rPr lang="en-US" altLang="ja-JP" sz="2000" dirty="0" smtClean="0">
                <a:solidFill>
                  <a:schemeClr val="bg1"/>
                </a:solidFill>
              </a:rPr>
              <a:t>14</a:t>
            </a:r>
            <a:r>
              <a:rPr lang="ja-JP" altLang="en-US" sz="2000" dirty="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兵藤　慈憂座</a:t>
            </a:r>
            <a:endParaRPr lang="en-US" altLang="ja-JP" sz="2000" dirty="0" smtClean="0">
              <a:solidFill>
                <a:schemeClr val="bg1"/>
              </a:solidFill>
            </a:endParaRPr>
          </a:p>
          <a:p>
            <a:pPr algn="l"/>
            <a:r>
              <a:rPr lang="en-US" altLang="ja-JP" sz="2000" dirty="0" smtClean="0">
                <a:solidFill>
                  <a:schemeClr val="bg1"/>
                </a:solidFill>
              </a:rPr>
              <a:t>19</a:t>
            </a:r>
            <a:r>
              <a:rPr lang="ja-JP" altLang="en-US" sz="2000" dirty="0">
                <a:solidFill>
                  <a:schemeClr val="bg1"/>
                </a:solidFill>
              </a:rPr>
              <a:t>番</a:t>
            </a:r>
            <a:r>
              <a:rPr lang="en-US" altLang="ja-JP" sz="2000" dirty="0" smtClean="0">
                <a:solidFill>
                  <a:schemeClr val="bg1"/>
                </a:solidFill>
              </a:rPr>
              <a:t>		</a:t>
            </a:r>
            <a:r>
              <a:rPr lang="ja-JP" altLang="en-US" sz="2000" dirty="0" smtClean="0">
                <a:solidFill>
                  <a:schemeClr val="bg1"/>
                </a:solidFill>
              </a:rPr>
              <a:t>　森</a:t>
            </a:r>
            <a:r>
              <a:rPr lang="ja-JP" altLang="en-US" sz="2000" dirty="0">
                <a:solidFill>
                  <a:schemeClr val="bg1"/>
                </a:solidFill>
              </a:rPr>
              <a:t>　</a:t>
            </a:r>
            <a:r>
              <a:rPr lang="ja-JP" altLang="en-US" sz="2000" dirty="0" smtClean="0">
                <a:solidFill>
                  <a:schemeClr val="bg1"/>
                </a:solidFill>
              </a:rPr>
              <a:t>勇介</a:t>
            </a:r>
            <a:endParaRPr lang="en-US" altLang="ja-JP" sz="2000" dirty="0" smtClean="0">
              <a:solidFill>
                <a:schemeClr val="bg1"/>
              </a:solidFill>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578" y="-90152"/>
            <a:ext cx="6501587" cy="6501587"/>
          </a:xfrm>
          <a:prstGeom prst="rect">
            <a:avLst/>
          </a:prstGeom>
        </p:spPr>
      </p:pic>
    </p:spTree>
    <p:extLst>
      <p:ext uri="{BB962C8B-B14F-4D97-AF65-F5344CB8AC3E}">
        <p14:creationId xmlns:p14="http://schemas.microsoft.com/office/powerpoint/2010/main" val="239210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en-US" altLang="ja-JP" sz="6000" b="1" i="1" dirty="0" smtClean="0">
                <a:ln w="3175">
                  <a:solidFill>
                    <a:schemeClr val="bg1"/>
                  </a:solidFill>
                  <a:prstDash val="solid"/>
                </a:ln>
                <a:solidFill>
                  <a:schemeClr val="tx1"/>
                </a:solidFill>
              </a:rPr>
              <a:t>MAP</a:t>
            </a:r>
            <a:r>
              <a:rPr lang="ja-JP" altLang="en-US" sz="6000" b="1" i="1" dirty="0" smtClean="0">
                <a:ln w="3175">
                  <a:solidFill>
                    <a:schemeClr val="bg1"/>
                  </a:solidFill>
                  <a:prstDash val="solid"/>
                </a:ln>
                <a:solidFill>
                  <a:schemeClr val="tx1"/>
                </a:solidFill>
              </a:rPr>
              <a:t>デザイン、ポップアップ</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1753197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09600" y="1636656"/>
            <a:ext cx="10972800" cy="4625991"/>
          </a:xfrm>
        </p:spPr>
        <p:txBody>
          <a:bodyPr>
            <a:normAutofit/>
          </a:bodyPr>
          <a:lstStyle/>
          <a:p>
            <a:pPr marL="0" indent="0">
              <a:buNone/>
            </a:pPr>
            <a:r>
              <a:rPr lang="en-US" altLang="ja-JP" u="sng" dirty="0" smtClean="0"/>
              <a:t>Excel VBA</a:t>
            </a:r>
            <a:r>
              <a:rPr lang="ja-JP" altLang="en-US" u="sng" dirty="0" smtClean="0"/>
              <a:t>とは</a:t>
            </a:r>
            <a:endParaRPr lang="en-US" altLang="ja-JP" u="sng" dirty="0" smtClean="0"/>
          </a:p>
          <a:p>
            <a:pPr marL="0" indent="0">
              <a:buNone/>
            </a:pPr>
            <a:r>
              <a:rPr lang="ja-JP" altLang="en-US" sz="2800" dirty="0" smtClean="0"/>
              <a:t>あらかじめ</a:t>
            </a:r>
            <a:r>
              <a:rPr lang="en-US" altLang="ja-JP" sz="2800" dirty="0" smtClean="0"/>
              <a:t>VBA</a:t>
            </a:r>
            <a:r>
              <a:rPr lang="ja-JP" altLang="en-US" sz="2800" dirty="0" smtClean="0"/>
              <a:t>で書いておいた処理の通りに</a:t>
            </a:r>
            <a:r>
              <a:rPr lang="ja-JP" altLang="en-US" sz="2800" dirty="0" smtClean="0">
                <a:solidFill>
                  <a:srgbClr val="FF0000"/>
                </a:solidFill>
              </a:rPr>
              <a:t>自動的に処理してくれる</a:t>
            </a:r>
            <a:r>
              <a:rPr lang="ja-JP" altLang="en-US" sz="2800" dirty="0" smtClean="0"/>
              <a:t>機能。今回はこれで、自動でソースファイルを生成する。</a:t>
            </a:r>
            <a:endParaRPr lang="en-US" altLang="ja-JP" sz="2800" dirty="0" smtClean="0"/>
          </a:p>
          <a:p>
            <a:pPr marL="0" indent="0">
              <a:buNone/>
            </a:pPr>
            <a:endParaRPr lang="en-US" altLang="ja-JP" sz="2800" dirty="0" smtClean="0"/>
          </a:p>
          <a:p>
            <a:pPr marL="0" indent="0">
              <a:buNone/>
            </a:pPr>
            <a:r>
              <a:rPr lang="ja-JP" altLang="en-US" u="sng" dirty="0"/>
              <a:t>利点</a:t>
            </a:r>
            <a:endParaRPr lang="en-US" altLang="ja-JP" u="sng" dirty="0" smtClean="0"/>
          </a:p>
          <a:p>
            <a:pPr marL="0" indent="0">
              <a:buNone/>
            </a:pPr>
            <a:r>
              <a:rPr kumimoji="1" lang="ja-JP" altLang="en-US" sz="2800" dirty="0" smtClean="0"/>
              <a:t>エクセルで調整ができるので。「</a:t>
            </a:r>
            <a:r>
              <a:rPr kumimoji="1" lang="ja-JP" altLang="en-US" sz="2800" dirty="0" smtClean="0">
                <a:solidFill>
                  <a:srgbClr val="FF0000"/>
                </a:solidFill>
              </a:rPr>
              <a:t>同じ親クラスを持つオブジェクトの追加</a:t>
            </a:r>
            <a:r>
              <a:rPr kumimoji="1" lang="ja-JP" altLang="en-US" sz="2800" dirty="0" smtClean="0"/>
              <a:t>」「</a:t>
            </a:r>
            <a:r>
              <a:rPr kumimoji="1" lang="ja-JP" altLang="en-US" sz="2800" dirty="0" smtClean="0">
                <a:solidFill>
                  <a:srgbClr val="FF0000"/>
                </a:solidFill>
              </a:rPr>
              <a:t>バグの捜索と修正</a:t>
            </a:r>
            <a:r>
              <a:rPr kumimoji="1" lang="ja-JP" altLang="en-US" sz="2800" dirty="0" smtClean="0"/>
              <a:t>」「</a:t>
            </a:r>
            <a:r>
              <a:rPr kumimoji="1" lang="ja-JP" altLang="en-US" sz="2800" dirty="0" smtClean="0">
                <a:solidFill>
                  <a:srgbClr val="FF0000"/>
                </a:solidFill>
              </a:rPr>
              <a:t>親クラスの変更時の修正</a:t>
            </a:r>
            <a:r>
              <a:rPr kumimoji="1" lang="ja-JP" altLang="en-US" sz="2800" dirty="0" smtClean="0"/>
              <a:t>」が非常に簡単になる。</a:t>
            </a:r>
            <a:endParaRPr kumimoji="1" lang="en-US" altLang="ja-JP" sz="2800" dirty="0" smtClean="0"/>
          </a:p>
          <a:p>
            <a:pPr marL="0" indent="0">
              <a:buNone/>
            </a:pPr>
            <a:r>
              <a:rPr kumimoji="1" lang="ja-JP" altLang="en-US" sz="2800" dirty="0" smtClean="0"/>
              <a:t>プログラムが分からない人でも作業ができる。</a:t>
            </a:r>
            <a:endParaRPr kumimoji="1" lang="ja-JP" altLang="en-US" sz="2800" dirty="0"/>
          </a:p>
        </p:txBody>
      </p:sp>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4900" b="1" i="1" dirty="0" smtClean="0">
                <a:ln w="3175">
                  <a:solidFill>
                    <a:schemeClr val="bg1"/>
                  </a:solidFill>
                  <a:prstDash val="solid"/>
                </a:ln>
                <a:solidFill>
                  <a:sysClr val="windowText" lastClr="000000"/>
                </a:solidFill>
              </a:rPr>
              <a:t>Excel VBA</a:t>
            </a:r>
            <a:r>
              <a:rPr kumimoji="1" lang="ja-JP" altLang="en-US" sz="4900" b="1" i="1" dirty="0" smtClean="0">
                <a:ln w="3175">
                  <a:solidFill>
                    <a:schemeClr val="bg1"/>
                  </a:solidFill>
                  <a:prstDash val="solid"/>
                </a:ln>
                <a:solidFill>
                  <a:sysClr val="windowText" lastClr="000000"/>
                </a:solidFill>
              </a:rPr>
              <a:t>でソースファイル自動生成</a:t>
            </a:r>
            <a:endParaRPr kumimoji="1" lang="ja-JP" altLang="en-US" sz="89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280206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7314635" y="3220872"/>
            <a:ext cx="4736337" cy="22544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77422" y="2947916"/>
            <a:ext cx="6960358" cy="267295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C:\Users\Yusuke\Documents\GitHub\newSurvior\『最終発表用資料　各人』\ワシジ\がぞー\テンプレ管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41" y="3117556"/>
            <a:ext cx="6591020" cy="2357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Yusuke\Documents\GitHub\newSurvior\『最終発表用資料　各人』\ワシジ\がぞー\タグ設定.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382" y="3422767"/>
            <a:ext cx="4294841" cy="1850623"/>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282388" y="1922929"/>
            <a:ext cx="3590365" cy="833718"/>
          </a:xfrm>
          <a:prstGeom prst="wedgeRoundRectCallout">
            <a:avLst>
              <a:gd name="adj1" fmla="val -29355"/>
              <a:gd name="adj2" fmla="val 106048"/>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テンプレート番号</a:t>
            </a:r>
            <a:endParaRPr kumimoji="1" lang="en-US" altLang="ja-JP" sz="2400" dirty="0" smtClean="0">
              <a:solidFill>
                <a:schemeClr val="tx1"/>
              </a:solidFill>
            </a:endParaRPr>
          </a:p>
        </p:txBody>
      </p:sp>
      <p:sp>
        <p:nvSpPr>
          <p:cNvPr id="8" name="角丸四角形吹き出し 7"/>
          <p:cNvSpPr/>
          <p:nvPr/>
        </p:nvSpPr>
        <p:spPr>
          <a:xfrm>
            <a:off x="1882588" y="5620872"/>
            <a:ext cx="4666130" cy="968188"/>
          </a:xfrm>
          <a:prstGeom prst="wedgeRoundRectCallout">
            <a:avLst>
              <a:gd name="adj1" fmla="val -31784"/>
              <a:gd name="adj2" fmla="val -103889"/>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クラスにした時のソースコード</a:t>
            </a:r>
            <a:endParaRPr kumimoji="1" lang="en-US" altLang="ja-JP" sz="2400" dirty="0" smtClean="0">
              <a:solidFill>
                <a:schemeClr val="tx1"/>
              </a:solidFill>
            </a:endParaRPr>
          </a:p>
          <a:p>
            <a:pPr algn="ctr"/>
            <a:r>
              <a:rPr kumimoji="1" lang="ja-JP" altLang="en-US" sz="2400" dirty="0" smtClean="0">
                <a:solidFill>
                  <a:schemeClr val="tx1"/>
                </a:solidFill>
              </a:rPr>
              <a:t>値は</a:t>
            </a:r>
            <a:r>
              <a:rPr kumimoji="1" lang="en-US" altLang="ja-JP" sz="2400" dirty="0" smtClean="0">
                <a:solidFill>
                  <a:schemeClr val="tx1"/>
                </a:solidFill>
              </a:rPr>
              <a:t>&lt;</a:t>
            </a:r>
            <a:r>
              <a:rPr kumimoji="1" lang="ja-JP" altLang="en-US" sz="2400" dirty="0" smtClean="0">
                <a:solidFill>
                  <a:schemeClr val="tx1"/>
                </a:solidFill>
              </a:rPr>
              <a:t>タグ</a:t>
            </a:r>
            <a:r>
              <a:rPr kumimoji="1" lang="en-US" altLang="ja-JP" sz="2400" dirty="0" smtClean="0">
                <a:solidFill>
                  <a:schemeClr val="tx1"/>
                </a:solidFill>
              </a:rPr>
              <a:t>&gt;</a:t>
            </a:r>
            <a:r>
              <a:rPr kumimoji="1" lang="ja-JP" altLang="en-US" sz="2400" dirty="0" smtClean="0">
                <a:solidFill>
                  <a:schemeClr val="tx1"/>
                </a:solidFill>
              </a:rPr>
              <a:t>を書いておく</a:t>
            </a:r>
            <a:endParaRPr kumimoji="1" lang="ja-JP" altLang="en-US" sz="2400" dirty="0">
              <a:solidFill>
                <a:schemeClr val="tx1"/>
              </a:solidFill>
            </a:endParaRPr>
          </a:p>
        </p:txBody>
      </p:sp>
      <p:sp>
        <p:nvSpPr>
          <p:cNvPr id="9" name="角丸四角形吹き出し 8"/>
          <p:cNvSpPr/>
          <p:nvPr/>
        </p:nvSpPr>
        <p:spPr>
          <a:xfrm>
            <a:off x="6373906" y="1922929"/>
            <a:ext cx="5365376" cy="833718"/>
          </a:xfrm>
          <a:prstGeom prst="wedgeRoundRectCallout">
            <a:avLst>
              <a:gd name="adj1" fmla="val -13565"/>
              <a:gd name="adj2" fmla="val 157688"/>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&lt;</a:t>
            </a:r>
            <a:r>
              <a:rPr kumimoji="1" lang="ja-JP" altLang="en-US" sz="2400" dirty="0" smtClean="0">
                <a:solidFill>
                  <a:schemeClr val="tx1"/>
                </a:solidFill>
              </a:rPr>
              <a:t>タグ</a:t>
            </a:r>
            <a:r>
              <a:rPr kumimoji="1" lang="en-US" altLang="ja-JP" sz="2400" dirty="0" smtClean="0">
                <a:solidFill>
                  <a:schemeClr val="tx1"/>
                </a:solidFill>
              </a:rPr>
              <a:t>&gt;</a:t>
            </a:r>
            <a:r>
              <a:rPr kumimoji="1" lang="ja-JP" altLang="en-US" sz="2400" dirty="0" smtClean="0">
                <a:solidFill>
                  <a:schemeClr val="tx1"/>
                </a:solidFill>
              </a:rPr>
              <a:t>のリスト</a:t>
            </a:r>
            <a:endParaRPr kumimoji="1" lang="ja-JP" altLang="en-US" sz="2400" dirty="0">
              <a:solidFill>
                <a:schemeClr val="tx1"/>
              </a:solidFill>
            </a:endParaRPr>
          </a:p>
        </p:txBody>
      </p:sp>
      <p:sp>
        <p:nvSpPr>
          <p:cNvPr id="13" name="テキスト ボックス 12"/>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4"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実践</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3383224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13"/>
          <p:cNvSpPr/>
          <p:nvPr/>
        </p:nvSpPr>
        <p:spPr>
          <a:xfrm>
            <a:off x="8161360" y="4694830"/>
            <a:ext cx="3643953" cy="154219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22830" y="3466531"/>
            <a:ext cx="5568286" cy="210175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9612" y="1651380"/>
            <a:ext cx="8635082" cy="170597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C:\Users\Yusuke\Documents\GitHub\newSurvior\『最終発表用資料　各人』\ワシジ\がぞー\データ入力.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65" y="1783511"/>
            <a:ext cx="83058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usuke\Documents\GitHub\newSurvior\『最終発表用資料　各人』\ワシジ\がぞー\結果(ソース).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11" y="3575700"/>
            <a:ext cx="53149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Yusuke\Documents\GitHub\newSurvior\『最終発表用資料　各人』\ワシジ\がぞー\結果(ディレクトリ).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139" y="4801156"/>
            <a:ext cx="3320941" cy="1264395"/>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8565776" y="2057400"/>
            <a:ext cx="3439927" cy="1649318"/>
          </a:xfrm>
          <a:prstGeom prst="wedgeRoundRectCallout">
            <a:avLst>
              <a:gd name="adj1" fmla="val -64895"/>
              <a:gd name="adj2" fmla="val 1324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タグに置き換える</a:t>
            </a:r>
            <a:endParaRPr kumimoji="1" lang="en-US" altLang="ja-JP" sz="2400" dirty="0" smtClean="0">
              <a:solidFill>
                <a:schemeClr val="tx1"/>
              </a:solidFill>
            </a:endParaRPr>
          </a:p>
          <a:p>
            <a:pPr algn="ctr"/>
            <a:r>
              <a:rPr lang="ja-JP" altLang="en-US" sz="2400" dirty="0">
                <a:solidFill>
                  <a:schemeClr val="tx1"/>
                </a:solidFill>
              </a:rPr>
              <a:t>値</a:t>
            </a:r>
            <a:r>
              <a:rPr lang="ja-JP" altLang="en-US" sz="2400" dirty="0" smtClean="0">
                <a:solidFill>
                  <a:schemeClr val="tx1"/>
                </a:solidFill>
              </a:rPr>
              <a:t>を入力して行く</a:t>
            </a:r>
            <a:endParaRPr kumimoji="1" lang="ja-JP" altLang="en-US" sz="2400" dirty="0">
              <a:solidFill>
                <a:schemeClr val="tx1"/>
              </a:solidFill>
            </a:endParaRPr>
          </a:p>
        </p:txBody>
      </p:sp>
      <p:sp>
        <p:nvSpPr>
          <p:cNvPr id="5" name="角丸四角形吹き出し 4"/>
          <p:cNvSpPr/>
          <p:nvPr/>
        </p:nvSpPr>
        <p:spPr>
          <a:xfrm>
            <a:off x="927847" y="5433355"/>
            <a:ext cx="6347011" cy="1317069"/>
          </a:xfrm>
          <a:prstGeom prst="wedgeRoundRectCallout">
            <a:avLst>
              <a:gd name="adj1" fmla="val -10930"/>
              <a:gd name="adj2" fmla="val -87182"/>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テンプレートのタグ部分が置き換わった</a:t>
            </a:r>
            <a:endParaRPr kumimoji="1" lang="en-US" altLang="ja-JP" sz="2400" dirty="0" smtClean="0">
              <a:solidFill>
                <a:schemeClr val="tx1"/>
              </a:solidFill>
            </a:endParaRPr>
          </a:p>
          <a:p>
            <a:pPr algn="ctr"/>
            <a:r>
              <a:rPr lang="ja-JP" altLang="en-US" sz="2400" dirty="0" smtClean="0">
                <a:solidFill>
                  <a:schemeClr val="tx1"/>
                </a:solidFill>
              </a:rPr>
              <a:t>ソースコードになったソースファイルが</a:t>
            </a:r>
            <a:endParaRPr lang="en-US" altLang="ja-JP" sz="2400" dirty="0" smtClean="0">
              <a:solidFill>
                <a:schemeClr val="tx1"/>
              </a:solidFill>
            </a:endParaRPr>
          </a:p>
          <a:p>
            <a:pPr algn="ctr"/>
            <a:r>
              <a:rPr lang="ja-JP" altLang="en-US" sz="2400" dirty="0" smtClean="0">
                <a:solidFill>
                  <a:schemeClr val="tx1"/>
                </a:solidFill>
              </a:rPr>
              <a:t>出来上がる</a:t>
            </a:r>
            <a:endParaRPr kumimoji="1" lang="ja-JP" altLang="en-US" sz="2400" dirty="0">
              <a:solidFill>
                <a:schemeClr val="tx1"/>
              </a:solidFill>
            </a:endParaRPr>
          </a:p>
        </p:txBody>
      </p:sp>
      <p:sp>
        <p:nvSpPr>
          <p:cNvPr id="10" name="角丸四角形吹き出し 9"/>
          <p:cNvSpPr/>
          <p:nvPr/>
        </p:nvSpPr>
        <p:spPr>
          <a:xfrm>
            <a:off x="927847" y="5433354"/>
            <a:ext cx="6347011" cy="1317069"/>
          </a:xfrm>
          <a:prstGeom prst="wedgeRoundRectCallout">
            <a:avLst>
              <a:gd name="adj1" fmla="val 64705"/>
              <a:gd name="adj2" fmla="val -30007"/>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テンプレートのタグ部分が置き換わった</a:t>
            </a:r>
            <a:endParaRPr kumimoji="1" lang="en-US" altLang="ja-JP" sz="2400" dirty="0" smtClean="0">
              <a:solidFill>
                <a:schemeClr val="tx1"/>
              </a:solidFill>
            </a:endParaRPr>
          </a:p>
          <a:p>
            <a:pPr algn="ctr"/>
            <a:r>
              <a:rPr lang="ja-JP" altLang="en-US" sz="2400" dirty="0" smtClean="0">
                <a:solidFill>
                  <a:schemeClr val="tx1"/>
                </a:solidFill>
              </a:rPr>
              <a:t>ソースコードになったソースファイルが</a:t>
            </a:r>
            <a:endParaRPr lang="en-US" altLang="ja-JP" sz="2400" dirty="0" smtClean="0">
              <a:solidFill>
                <a:schemeClr val="tx1"/>
              </a:solidFill>
            </a:endParaRPr>
          </a:p>
          <a:p>
            <a:pPr algn="ctr"/>
            <a:r>
              <a:rPr lang="ja-JP" altLang="en-US" sz="2400" dirty="0" smtClean="0">
                <a:solidFill>
                  <a:schemeClr val="tx1"/>
                </a:solidFill>
              </a:rPr>
              <a:t>出来上がる</a:t>
            </a:r>
            <a:endParaRPr kumimoji="1" lang="ja-JP" altLang="en-US" sz="2400" dirty="0">
              <a:solidFill>
                <a:schemeClr val="tx1"/>
              </a:solidFill>
            </a:endParaRPr>
          </a:p>
        </p:txBody>
      </p:sp>
      <p:sp>
        <p:nvSpPr>
          <p:cNvPr id="13" name="テキスト ボックス 12"/>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5" name="Picture 3" descr="C:\Users\Yusuke\Desktop\imageLicense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実践</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3249613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角丸四角形 49"/>
          <p:cNvSpPr/>
          <p:nvPr/>
        </p:nvSpPr>
        <p:spPr>
          <a:xfrm>
            <a:off x="215661" y="1414732"/>
            <a:ext cx="3899140" cy="5227608"/>
          </a:xfrm>
          <a:prstGeom prst="roundRect">
            <a:avLst/>
          </a:prstGeom>
          <a:solidFill>
            <a:schemeClr val="accent5">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ゲーム</a:t>
            </a:r>
            <a:r>
              <a:rPr kumimoji="1" lang="ja-JP" altLang="en-US" sz="6000" b="1" i="1" dirty="0" smtClean="0">
                <a:ln w="3175">
                  <a:solidFill>
                    <a:schemeClr val="bg1"/>
                  </a:solidFill>
                  <a:prstDash val="solid"/>
                </a:ln>
                <a:solidFill>
                  <a:schemeClr val="tx1"/>
                </a:solidFill>
              </a:rPr>
              <a:t>概要</a:t>
            </a:r>
            <a:endParaRPr kumimoji="1" lang="ja-JP" altLang="en-US" sz="6000" b="1" i="1" dirty="0">
              <a:ln w="3175">
                <a:solidFill>
                  <a:schemeClr val="bg1"/>
                </a:solidFill>
                <a:prstDash val="solid"/>
              </a:ln>
              <a:solidFill>
                <a:schemeClr val="tx1"/>
              </a:solidFill>
            </a:endParaRPr>
          </a:p>
        </p:txBody>
      </p:sp>
      <p:sp>
        <p:nvSpPr>
          <p:cNvPr id="3" name="コンテンツ プレースホルダー 2"/>
          <p:cNvSpPr>
            <a:spLocks noGrp="1"/>
          </p:cNvSpPr>
          <p:nvPr>
            <p:ph idx="1"/>
          </p:nvPr>
        </p:nvSpPr>
        <p:spPr>
          <a:xfrm>
            <a:off x="454332" y="1595062"/>
            <a:ext cx="10972800" cy="4998160"/>
          </a:xfrm>
        </p:spPr>
        <p:txBody>
          <a:bodyPr>
            <a:normAutofit fontScale="85000" lnSpcReduction="20000"/>
          </a:bodyPr>
          <a:lstStyle/>
          <a:p>
            <a:r>
              <a:rPr kumimoji="1" lang="ja-JP" altLang="en-US" dirty="0" smtClean="0"/>
              <a:t>ジャンル</a:t>
            </a:r>
            <a:endParaRPr kumimoji="1" lang="en-US" altLang="ja-JP" dirty="0" smtClean="0"/>
          </a:p>
          <a:p>
            <a:pPr lvl="1"/>
            <a:r>
              <a:rPr lang="ja-JP" altLang="en-US" dirty="0" smtClean="0"/>
              <a:t>アクション</a:t>
            </a:r>
            <a:endParaRPr kumimoji="1" lang="en-US" altLang="ja-JP" dirty="0" smtClean="0"/>
          </a:p>
          <a:p>
            <a:r>
              <a:rPr lang="ja-JP" altLang="en-US" dirty="0" smtClean="0"/>
              <a:t>コンセプト</a:t>
            </a:r>
            <a:endParaRPr lang="en-US" altLang="ja-JP" dirty="0" smtClean="0"/>
          </a:p>
          <a:p>
            <a:pPr lvl="1"/>
            <a:r>
              <a:rPr lang="ja-JP" altLang="en-US" dirty="0" smtClean="0"/>
              <a:t>避ける</a:t>
            </a:r>
            <a:r>
              <a:rPr lang="en-US" altLang="ja-JP" dirty="0" smtClean="0"/>
              <a:t>!</a:t>
            </a:r>
          </a:p>
          <a:p>
            <a:r>
              <a:rPr lang="ja-JP" altLang="en-US" dirty="0" smtClean="0"/>
              <a:t>プラットフォーム</a:t>
            </a:r>
            <a:endParaRPr lang="en-US" altLang="ja-JP" dirty="0" smtClean="0"/>
          </a:p>
          <a:p>
            <a:pPr lvl="1"/>
            <a:r>
              <a:rPr lang="en-US" altLang="ja-JP" dirty="0" smtClean="0"/>
              <a:t>IOS</a:t>
            </a:r>
          </a:p>
          <a:p>
            <a:pPr lvl="1"/>
            <a:r>
              <a:rPr lang="en-US" altLang="ja-JP" dirty="0" smtClean="0"/>
              <a:t>Android</a:t>
            </a:r>
          </a:p>
          <a:p>
            <a:pPr lvl="1"/>
            <a:r>
              <a:rPr kumimoji="1" lang="en-US" altLang="ja-JP" dirty="0" smtClean="0"/>
              <a:t>PC</a:t>
            </a:r>
          </a:p>
          <a:p>
            <a:r>
              <a:rPr lang="ja-JP" altLang="en-US" dirty="0"/>
              <a:t>プレイ</a:t>
            </a:r>
            <a:r>
              <a:rPr lang="ja-JP" altLang="en-US" dirty="0" smtClean="0"/>
              <a:t>人数</a:t>
            </a:r>
            <a:endParaRPr lang="en-US" altLang="ja-JP" dirty="0"/>
          </a:p>
          <a:p>
            <a:pPr lvl="1"/>
            <a:r>
              <a:rPr lang="en-US" altLang="ja-JP" dirty="0" smtClean="0"/>
              <a:t>1</a:t>
            </a:r>
            <a:r>
              <a:rPr lang="ja-JP" altLang="en-US" dirty="0" smtClean="0"/>
              <a:t>人</a:t>
            </a:r>
            <a:endParaRPr lang="en-US" altLang="ja-JP" dirty="0" smtClean="0"/>
          </a:p>
          <a:p>
            <a:r>
              <a:rPr lang="ja-JP" altLang="en-US" dirty="0" smtClean="0"/>
              <a:t>開発ソフト</a:t>
            </a:r>
            <a:endParaRPr lang="en-US" altLang="ja-JP" dirty="0" smtClean="0"/>
          </a:p>
          <a:p>
            <a:pPr lvl="1"/>
            <a:r>
              <a:rPr lang="en-US" altLang="ja-JP" dirty="0" smtClean="0"/>
              <a:t>Unity</a:t>
            </a:r>
          </a:p>
          <a:p>
            <a:pPr lvl="1"/>
            <a:r>
              <a:rPr lang="en-US" altLang="ja-JP" dirty="0" smtClean="0"/>
              <a:t>Photoshop</a:t>
            </a:r>
          </a:p>
        </p:txBody>
      </p:sp>
      <p:sp>
        <p:nvSpPr>
          <p:cNvPr id="4" name="正方形/長方形 3"/>
          <p:cNvSpPr/>
          <p:nvPr/>
        </p:nvSpPr>
        <p:spPr>
          <a:xfrm>
            <a:off x="4252824" y="1570009"/>
            <a:ext cx="1794293"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dirty="0" smtClean="0"/>
              <a:t>タイトル</a:t>
            </a:r>
            <a:endParaRPr kumimoji="1" lang="ja-JP" altLang="en-US" sz="2800" dirty="0"/>
          </a:p>
        </p:txBody>
      </p:sp>
      <p:sp>
        <p:nvSpPr>
          <p:cNvPr id="5" name="正方形/長方形 4"/>
          <p:cNvSpPr/>
          <p:nvPr/>
        </p:nvSpPr>
        <p:spPr>
          <a:xfrm>
            <a:off x="6357668" y="1570009"/>
            <a:ext cx="1742536"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dirty="0" smtClean="0"/>
              <a:t>ステージ</a:t>
            </a:r>
            <a:endParaRPr lang="en-US" altLang="ja-JP" sz="2800" dirty="0" smtClean="0"/>
          </a:p>
          <a:p>
            <a:pPr algn="ctr"/>
            <a:r>
              <a:rPr lang="ja-JP" altLang="en-US" sz="2800" dirty="0" smtClean="0"/>
              <a:t>選択</a:t>
            </a:r>
            <a:endParaRPr kumimoji="1" lang="ja-JP" altLang="en-US" sz="2800" dirty="0"/>
          </a:p>
        </p:txBody>
      </p:sp>
      <p:sp>
        <p:nvSpPr>
          <p:cNvPr id="6" name="正方形/長方形 5"/>
          <p:cNvSpPr/>
          <p:nvPr/>
        </p:nvSpPr>
        <p:spPr>
          <a:xfrm>
            <a:off x="10273124" y="1584762"/>
            <a:ext cx="1718916"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プレイ</a:t>
            </a:r>
            <a:endParaRPr kumimoji="1" lang="ja-JP" altLang="en-US" sz="3600" dirty="0"/>
          </a:p>
        </p:txBody>
      </p:sp>
      <p:sp>
        <p:nvSpPr>
          <p:cNvPr id="7" name="正方形/長方形 6"/>
          <p:cNvSpPr/>
          <p:nvPr/>
        </p:nvSpPr>
        <p:spPr>
          <a:xfrm>
            <a:off x="9780295" y="4800867"/>
            <a:ext cx="2236301"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オーバー</a:t>
            </a:r>
            <a:endParaRPr kumimoji="1" lang="ja-JP" altLang="en-US" sz="3600" dirty="0"/>
          </a:p>
        </p:txBody>
      </p:sp>
      <p:sp>
        <p:nvSpPr>
          <p:cNvPr id="8" name="正方形/長方形 7"/>
          <p:cNvSpPr/>
          <p:nvPr/>
        </p:nvSpPr>
        <p:spPr>
          <a:xfrm>
            <a:off x="7599872" y="4808243"/>
            <a:ext cx="2180423" cy="190310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クリア</a:t>
            </a:r>
            <a:endParaRPr kumimoji="1" lang="ja-JP" altLang="en-US" sz="3600" dirty="0"/>
          </a:p>
        </p:txBody>
      </p:sp>
      <p:sp>
        <p:nvSpPr>
          <p:cNvPr id="9" name="正方形/長方形 8"/>
          <p:cNvSpPr/>
          <p:nvPr/>
        </p:nvSpPr>
        <p:spPr>
          <a:xfrm>
            <a:off x="8479769" y="1570009"/>
            <a:ext cx="1573357"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スキル選択</a:t>
            </a:r>
            <a:endParaRPr kumimoji="1" lang="ja-JP" altLang="en-US" sz="3600" dirty="0"/>
          </a:p>
        </p:txBody>
      </p:sp>
      <p:cxnSp>
        <p:nvCxnSpPr>
          <p:cNvPr id="10" name="直線矢印コネクタ 9"/>
          <p:cNvCxnSpPr>
            <a:stCxn id="9" idx="3"/>
          </p:cNvCxnSpPr>
          <p:nvPr/>
        </p:nvCxnSpPr>
        <p:spPr>
          <a:xfrm flipV="1">
            <a:off x="10053126" y="2528939"/>
            <a:ext cx="244553" cy="73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直線矢印コネクタ 10"/>
          <p:cNvCxnSpPr>
            <a:stCxn id="6" idx="2"/>
          </p:cNvCxnSpPr>
          <p:nvPr/>
        </p:nvCxnSpPr>
        <p:spPr>
          <a:xfrm>
            <a:off x="11132582" y="3487870"/>
            <a:ext cx="1" cy="13129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カギ線コネクタ 11"/>
          <p:cNvCxnSpPr>
            <a:stCxn id="6" idx="2"/>
            <a:endCxn id="8" idx="0"/>
          </p:cNvCxnSpPr>
          <p:nvPr/>
        </p:nvCxnSpPr>
        <p:spPr>
          <a:xfrm rot="5400000">
            <a:off x="9251147" y="2926806"/>
            <a:ext cx="1320373" cy="2442498"/>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13" name="正方形/長方形 12"/>
          <p:cNvSpPr/>
          <p:nvPr/>
        </p:nvSpPr>
        <p:spPr>
          <a:xfrm>
            <a:off x="7621231" y="4800867"/>
            <a:ext cx="4370809" cy="1903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カギ線コネクタ 13"/>
          <p:cNvCxnSpPr>
            <a:stCxn id="13" idx="1"/>
            <a:endCxn id="5" idx="2"/>
          </p:cNvCxnSpPr>
          <p:nvPr/>
        </p:nvCxnSpPr>
        <p:spPr>
          <a:xfrm rot="10800000">
            <a:off x="7228937" y="3502622"/>
            <a:ext cx="392295" cy="2249799"/>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5" name="正方形/長方形 14"/>
          <p:cNvSpPr/>
          <p:nvPr/>
        </p:nvSpPr>
        <p:spPr>
          <a:xfrm>
            <a:off x="4252823" y="4771361"/>
            <a:ext cx="2501659" cy="1932613"/>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オプション</a:t>
            </a:r>
            <a:endParaRPr kumimoji="1" lang="ja-JP" altLang="en-US" sz="2400" dirty="0"/>
          </a:p>
        </p:txBody>
      </p:sp>
      <p:cxnSp>
        <p:nvCxnSpPr>
          <p:cNvPr id="16" name="直線矢印コネクタ 15"/>
          <p:cNvCxnSpPr/>
          <p:nvPr/>
        </p:nvCxnSpPr>
        <p:spPr>
          <a:xfrm>
            <a:off x="4924020" y="3502622"/>
            <a:ext cx="0" cy="129824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6" name="直線矢印コネクタ 25"/>
          <p:cNvCxnSpPr/>
          <p:nvPr/>
        </p:nvCxnSpPr>
        <p:spPr>
          <a:xfrm flipV="1">
            <a:off x="6047117" y="2145880"/>
            <a:ext cx="310551" cy="73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flipV="1">
            <a:off x="8087147" y="2168797"/>
            <a:ext cx="39262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線矢印コネクタ 30"/>
          <p:cNvCxnSpPr/>
          <p:nvPr/>
        </p:nvCxnSpPr>
        <p:spPr>
          <a:xfrm flipH="1" flipV="1">
            <a:off x="8084233" y="2786633"/>
            <a:ext cx="364874"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線矢印コネクタ 32"/>
          <p:cNvCxnSpPr/>
          <p:nvPr/>
        </p:nvCxnSpPr>
        <p:spPr>
          <a:xfrm flipH="1" flipV="1">
            <a:off x="6047117" y="2805354"/>
            <a:ext cx="364874"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1027"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43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376" y="1299529"/>
            <a:ext cx="8700230" cy="546811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7936992" y="1578864"/>
            <a:ext cx="987552" cy="398068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5" name="正方形/長方形 4"/>
          <p:cNvSpPr/>
          <p:nvPr/>
        </p:nvSpPr>
        <p:spPr>
          <a:xfrm>
            <a:off x="1109472" y="1493520"/>
            <a:ext cx="6608064" cy="52425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38912" y="5462016"/>
            <a:ext cx="1341120" cy="119589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09600" y="6217921"/>
            <a:ext cx="3462528" cy="41776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8" name="正方形/長方形 7"/>
          <p:cNvSpPr/>
          <p:nvPr/>
        </p:nvSpPr>
        <p:spPr>
          <a:xfrm>
            <a:off x="2621280" y="3913632"/>
            <a:ext cx="1450848" cy="777433"/>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9" name="テキスト ボックス 8"/>
          <p:cNvSpPr txBox="1"/>
          <p:nvPr/>
        </p:nvSpPr>
        <p:spPr>
          <a:xfrm>
            <a:off x="3468624" y="5510783"/>
            <a:ext cx="1011936" cy="1015663"/>
          </a:xfrm>
          <a:prstGeom prst="rect">
            <a:avLst/>
          </a:prstGeom>
          <a:noFill/>
        </p:spPr>
        <p:txBody>
          <a:bodyPr wrap="square" rtlCol="0">
            <a:spAutoFit/>
          </a:bodyPr>
          <a:lstStyle/>
          <a:p>
            <a:r>
              <a:rPr kumimoji="1" lang="ja-JP" altLang="en-US" sz="6000" b="1" dirty="0" smtClean="0"/>
              <a:t>①</a:t>
            </a:r>
            <a:endParaRPr kumimoji="1" lang="ja-JP" altLang="en-US" sz="6000" b="1" dirty="0"/>
          </a:p>
        </p:txBody>
      </p:sp>
      <p:sp>
        <p:nvSpPr>
          <p:cNvPr id="10" name="テキスト ボックス 9"/>
          <p:cNvSpPr txBox="1"/>
          <p:nvPr/>
        </p:nvSpPr>
        <p:spPr>
          <a:xfrm>
            <a:off x="7418832" y="5206490"/>
            <a:ext cx="1011936" cy="1015663"/>
          </a:xfrm>
          <a:prstGeom prst="rect">
            <a:avLst/>
          </a:prstGeom>
          <a:noFill/>
        </p:spPr>
        <p:txBody>
          <a:bodyPr wrap="square" rtlCol="0">
            <a:spAutoFit/>
          </a:bodyPr>
          <a:lstStyle/>
          <a:p>
            <a:r>
              <a:rPr kumimoji="1" lang="ja-JP" altLang="en-US" sz="6000" b="1" dirty="0" smtClean="0"/>
              <a:t>②</a:t>
            </a:r>
            <a:endParaRPr kumimoji="1" lang="ja-JP" altLang="en-US" sz="6000" b="1" dirty="0"/>
          </a:p>
        </p:txBody>
      </p:sp>
      <p:sp>
        <p:nvSpPr>
          <p:cNvPr id="11" name="テキスト ボックス 10"/>
          <p:cNvSpPr txBox="1"/>
          <p:nvPr/>
        </p:nvSpPr>
        <p:spPr>
          <a:xfrm>
            <a:off x="1274064" y="4832264"/>
            <a:ext cx="1011936" cy="1015663"/>
          </a:xfrm>
          <a:prstGeom prst="rect">
            <a:avLst/>
          </a:prstGeom>
          <a:noFill/>
        </p:spPr>
        <p:txBody>
          <a:bodyPr wrap="square" rtlCol="0">
            <a:spAutoFit/>
          </a:bodyPr>
          <a:lstStyle/>
          <a:p>
            <a:r>
              <a:rPr kumimoji="1" lang="ja-JP" altLang="en-US" sz="6000" b="1" dirty="0" smtClean="0"/>
              <a:t>③</a:t>
            </a:r>
            <a:endParaRPr kumimoji="1" lang="ja-JP" altLang="en-US" sz="6000" b="1" dirty="0"/>
          </a:p>
        </p:txBody>
      </p:sp>
      <p:sp>
        <p:nvSpPr>
          <p:cNvPr id="12" name="テキスト ボックス 11"/>
          <p:cNvSpPr txBox="1"/>
          <p:nvPr/>
        </p:nvSpPr>
        <p:spPr>
          <a:xfrm>
            <a:off x="579120" y="1676923"/>
            <a:ext cx="1011936" cy="1015663"/>
          </a:xfrm>
          <a:prstGeom prst="rect">
            <a:avLst/>
          </a:prstGeom>
          <a:noFill/>
        </p:spPr>
        <p:txBody>
          <a:bodyPr wrap="square" rtlCol="0">
            <a:spAutoFit/>
          </a:bodyPr>
          <a:lstStyle/>
          <a:p>
            <a:r>
              <a:rPr kumimoji="1" lang="ja-JP" altLang="en-US" sz="6000" b="1" dirty="0" smtClean="0"/>
              <a:t>④</a:t>
            </a:r>
            <a:endParaRPr kumimoji="1" lang="ja-JP" altLang="en-US" sz="6000" b="1" dirty="0"/>
          </a:p>
        </p:txBody>
      </p:sp>
      <p:sp>
        <p:nvSpPr>
          <p:cNvPr id="13" name="テキスト ボックス 12"/>
          <p:cNvSpPr txBox="1"/>
          <p:nvPr/>
        </p:nvSpPr>
        <p:spPr>
          <a:xfrm>
            <a:off x="3346704" y="3164765"/>
            <a:ext cx="1011936" cy="1015663"/>
          </a:xfrm>
          <a:prstGeom prst="rect">
            <a:avLst/>
          </a:prstGeom>
          <a:noFill/>
        </p:spPr>
        <p:txBody>
          <a:bodyPr wrap="square" rtlCol="0">
            <a:spAutoFit/>
          </a:bodyPr>
          <a:lstStyle/>
          <a:p>
            <a:r>
              <a:rPr kumimoji="1" lang="ja-JP" altLang="en-US" sz="6000" b="1" dirty="0" smtClean="0"/>
              <a:t>⑤</a:t>
            </a:r>
            <a:endParaRPr kumimoji="1" lang="ja-JP" altLang="en-US" sz="6000" b="1" dirty="0"/>
          </a:p>
        </p:txBody>
      </p:sp>
      <p:sp>
        <p:nvSpPr>
          <p:cNvPr id="14" name="テキスト ボックス 13"/>
          <p:cNvSpPr txBox="1"/>
          <p:nvPr/>
        </p:nvSpPr>
        <p:spPr>
          <a:xfrm>
            <a:off x="9229344" y="1909926"/>
            <a:ext cx="2755392" cy="4247317"/>
          </a:xfrm>
          <a:prstGeom prst="rect">
            <a:avLst/>
          </a:prstGeom>
          <a:noFill/>
        </p:spPr>
        <p:txBody>
          <a:bodyPr wrap="square" rtlCol="0">
            <a:spAutoFit/>
          </a:bodyPr>
          <a:lstStyle/>
          <a:p>
            <a:r>
              <a:rPr kumimoji="1" lang="ja-JP" altLang="en-US" sz="2800" dirty="0" smtClean="0"/>
              <a:t>①自機のＨＰ</a:t>
            </a:r>
            <a:endParaRPr kumimoji="1" lang="en-US" altLang="ja-JP" sz="2800" dirty="0" smtClean="0"/>
          </a:p>
          <a:p>
            <a:endParaRPr kumimoji="1" lang="en-US" altLang="ja-JP" sz="2800" dirty="0" smtClean="0"/>
          </a:p>
          <a:p>
            <a:r>
              <a:rPr lang="ja-JP" altLang="en-US" sz="2800" dirty="0" smtClean="0"/>
              <a:t>②スキルボタン</a:t>
            </a:r>
            <a:endParaRPr lang="en-US" altLang="ja-JP" sz="2800" dirty="0" smtClean="0"/>
          </a:p>
          <a:p>
            <a:endParaRPr lang="en-US" altLang="ja-JP" sz="2800" dirty="0" smtClean="0"/>
          </a:p>
          <a:p>
            <a:r>
              <a:rPr kumimoji="1" lang="ja-JP" altLang="en-US" sz="2800" dirty="0" smtClean="0"/>
              <a:t>③仮想パッド</a:t>
            </a:r>
            <a:endParaRPr kumimoji="1" lang="en-US" altLang="ja-JP" sz="2800" dirty="0" smtClean="0"/>
          </a:p>
          <a:p>
            <a:endParaRPr kumimoji="1" lang="en-US" altLang="ja-JP" sz="2800" dirty="0" smtClean="0"/>
          </a:p>
          <a:p>
            <a:r>
              <a:rPr lang="ja-JP" altLang="en-US" sz="2800" dirty="0" smtClean="0"/>
              <a:t>④ボスのＨＰ</a:t>
            </a:r>
            <a:endParaRPr lang="en-US" altLang="ja-JP" sz="2800" dirty="0" smtClean="0"/>
          </a:p>
          <a:p>
            <a:endParaRPr lang="en-US" altLang="ja-JP" sz="2800" dirty="0" smtClean="0"/>
          </a:p>
          <a:p>
            <a:r>
              <a:rPr kumimoji="1" lang="ja-JP" altLang="en-US" sz="2800" dirty="0" smtClean="0"/>
              <a:t>⑤矢印</a:t>
            </a:r>
            <a:endParaRPr kumimoji="1" lang="en-US" altLang="ja-JP" sz="2800" dirty="0" smtClean="0"/>
          </a:p>
          <a:p>
            <a:endParaRPr kumimoji="1" lang="ja-JP" altLang="en-US" dirty="0"/>
          </a:p>
        </p:txBody>
      </p:sp>
      <p:sp>
        <p:nvSpPr>
          <p:cNvPr id="17" name="テキスト ボックス 16"/>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sp>
        <p:nvSpPr>
          <p:cNvPr id="2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画面説明</a:t>
            </a:r>
            <a:endParaRPr kumimoji="1" lang="ja-JP" altLang="en-US" sz="8000" b="1" i="1" dirty="0">
              <a:ln w="3175">
                <a:solidFill>
                  <a:schemeClr val="bg1"/>
                </a:solidFill>
                <a:prstDash val="solid"/>
              </a:ln>
              <a:solidFill>
                <a:schemeClr val="tx1"/>
              </a:solidFill>
            </a:endParaRPr>
          </a:p>
        </p:txBody>
      </p:sp>
      <p:pic>
        <p:nvPicPr>
          <p:cNvPr id="22" name="Picture 3" descr="C:\Users\Yusuke\Desktop\imageLicens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13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6757" y="1606410"/>
            <a:ext cx="10338486" cy="2478700"/>
          </a:xfrm>
          <a:ln>
            <a:solidFill>
              <a:srgbClr val="FF0000"/>
            </a:solidFill>
          </a:ln>
        </p:spPr>
        <p:txBody>
          <a:bodyPr>
            <a:normAutofit fontScale="92500"/>
          </a:bodyPr>
          <a:lstStyle/>
          <a:p>
            <a:r>
              <a:rPr lang="ja-JP" altLang="en-US" dirty="0" smtClean="0"/>
              <a:t>ユーザーが見た時にそれが何なのか直ぐに分かる</a:t>
            </a:r>
            <a:r>
              <a:rPr lang="ja-JP" altLang="en-US" dirty="0" smtClean="0">
                <a:solidFill>
                  <a:srgbClr val="FF0000"/>
                </a:solidFill>
              </a:rPr>
              <a:t>表示物</a:t>
            </a:r>
            <a:endParaRPr lang="en-US" altLang="ja-JP" dirty="0" smtClean="0">
              <a:solidFill>
                <a:srgbClr val="FF0000"/>
              </a:solidFill>
            </a:endParaRPr>
          </a:p>
          <a:p>
            <a:r>
              <a:rPr kumimoji="1" lang="ja-JP" altLang="en-US" dirty="0" smtClean="0"/>
              <a:t>ユーザーが触った時使い方が直ぐに分かる</a:t>
            </a:r>
            <a:r>
              <a:rPr kumimoji="1" lang="ja-JP" altLang="en-US" dirty="0" smtClean="0">
                <a:solidFill>
                  <a:srgbClr val="FF0000"/>
                </a:solidFill>
              </a:rPr>
              <a:t>操作感</a:t>
            </a:r>
            <a:endParaRPr kumimoji="1" lang="en-US" altLang="ja-JP" dirty="0" smtClean="0">
              <a:solidFill>
                <a:srgbClr val="FF0000"/>
              </a:solidFill>
            </a:endParaRPr>
          </a:p>
          <a:p>
            <a:r>
              <a:rPr lang="ja-JP" altLang="en-US" dirty="0">
                <a:solidFill>
                  <a:schemeClr val="tx1"/>
                </a:solidFill>
              </a:rPr>
              <a:t>様々な</a:t>
            </a:r>
            <a:r>
              <a:rPr kumimoji="1" lang="ja-JP" altLang="en-US" dirty="0" smtClean="0">
                <a:solidFill>
                  <a:schemeClr val="tx1"/>
                </a:solidFill>
              </a:rPr>
              <a:t>端末でも遊べるように</a:t>
            </a:r>
            <a:endParaRPr kumimoji="1" lang="en-US" altLang="ja-JP" dirty="0" smtClean="0">
              <a:solidFill>
                <a:schemeClr val="tx1"/>
              </a:solidFill>
            </a:endParaRPr>
          </a:p>
          <a:p>
            <a:pPr marL="0" indent="0">
              <a:buNone/>
            </a:pPr>
            <a:r>
              <a:rPr lang="en-US" altLang="ja-JP" dirty="0">
                <a:solidFill>
                  <a:schemeClr val="tx1"/>
                </a:solidFill>
              </a:rPr>
              <a:t>	</a:t>
            </a:r>
            <a:r>
              <a:rPr kumimoji="1" lang="en-US" altLang="ja-JP" dirty="0" smtClean="0">
                <a:solidFill>
                  <a:schemeClr val="tx1"/>
                </a:solidFill>
              </a:rPr>
              <a:t>『</a:t>
            </a:r>
            <a:r>
              <a:rPr kumimoji="1" lang="ja-JP" altLang="en-US" dirty="0" smtClean="0">
                <a:solidFill>
                  <a:srgbClr val="FF0000"/>
                </a:solidFill>
              </a:rPr>
              <a:t>クオリティ</a:t>
            </a:r>
            <a:r>
              <a:rPr kumimoji="1" lang="en-US" altLang="ja-JP" dirty="0" smtClean="0">
                <a:solidFill>
                  <a:schemeClr val="tx1"/>
                </a:solidFill>
              </a:rPr>
              <a:t>』</a:t>
            </a:r>
            <a:r>
              <a:rPr kumimoji="1" lang="ja-JP" altLang="en-US" dirty="0" smtClean="0">
                <a:solidFill>
                  <a:schemeClr val="tx1"/>
                </a:solidFill>
              </a:rPr>
              <a:t>と</a:t>
            </a:r>
            <a:r>
              <a:rPr kumimoji="1" lang="en-US" altLang="ja-JP" dirty="0" smtClean="0">
                <a:solidFill>
                  <a:schemeClr val="tx1"/>
                </a:solidFill>
              </a:rPr>
              <a:t>『</a:t>
            </a:r>
            <a:r>
              <a:rPr kumimoji="1" lang="ja-JP" altLang="en-US" dirty="0" smtClean="0">
                <a:solidFill>
                  <a:srgbClr val="FF0000"/>
                </a:solidFill>
              </a:rPr>
              <a:t>動作速度</a:t>
            </a:r>
            <a:r>
              <a:rPr kumimoji="1" lang="en-US" altLang="ja-JP" dirty="0" smtClean="0">
                <a:solidFill>
                  <a:schemeClr val="tx1"/>
                </a:solidFill>
              </a:rPr>
              <a:t>』</a:t>
            </a:r>
            <a:r>
              <a:rPr kumimoji="1" lang="ja-JP" altLang="en-US" dirty="0" smtClean="0">
                <a:solidFill>
                  <a:schemeClr val="tx1"/>
                </a:solidFill>
              </a:rPr>
              <a:t>のバランスを修正</a:t>
            </a:r>
            <a:endParaRPr kumimoji="1" lang="en-US" altLang="ja-JP" dirty="0" smtClean="0">
              <a:solidFill>
                <a:schemeClr val="tx1"/>
              </a:solidFill>
            </a:endParaRPr>
          </a:p>
        </p:txBody>
      </p:sp>
      <p:sp>
        <p:nvSpPr>
          <p:cNvPr id="4" name="テキスト ボックス 3"/>
          <p:cNvSpPr txBox="1"/>
          <p:nvPr/>
        </p:nvSpPr>
        <p:spPr>
          <a:xfrm>
            <a:off x="210064" y="4474992"/>
            <a:ext cx="11751277" cy="1384995"/>
          </a:xfrm>
          <a:prstGeom prst="rect">
            <a:avLst/>
          </a:prstGeom>
          <a:noFill/>
        </p:spPr>
        <p:txBody>
          <a:bodyPr wrap="square" rtlCol="0">
            <a:spAutoFit/>
          </a:bodyPr>
          <a:lstStyle/>
          <a:p>
            <a:r>
              <a:rPr lang="ja-JP" altLang="en-US" sz="2800" dirty="0" smtClean="0"/>
              <a:t>ゲームのメイン部分以外に注目し、その部分を色々こだわる事によって。</a:t>
            </a:r>
            <a:endParaRPr lang="en-US" altLang="ja-JP" sz="2800" dirty="0" smtClean="0"/>
          </a:p>
          <a:p>
            <a:r>
              <a:rPr kumimoji="1" lang="ja-JP" altLang="en-US" sz="2800" dirty="0" smtClean="0"/>
              <a:t>プレイヤーに不快感を与える事無くゲームを楽しんで貰える用に様々な研究・工夫をした。</a:t>
            </a:r>
            <a:endParaRPr kumimoji="1" lang="ja-JP" altLang="en-US" sz="2800" dirty="0"/>
          </a:p>
        </p:txBody>
      </p:sp>
      <p:sp>
        <p:nvSpPr>
          <p:cNvPr id="5" name="テキスト ボックス 4"/>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chemeClr val="tx1"/>
                </a:solidFill>
              </a:rPr>
              <a:t>チームとしての目標</a:t>
            </a:r>
            <a:endParaRPr kumimoji="1" lang="ja-JP" altLang="en-US" sz="8000" b="1" i="1" dirty="0">
              <a:ln w="3175">
                <a:solidFill>
                  <a:schemeClr val="bg1"/>
                </a:solidFill>
                <a:prstDash val="solid"/>
              </a:ln>
              <a:solidFill>
                <a:schemeClr val="tx1"/>
              </a:solidFill>
            </a:endParaRPr>
          </a:p>
        </p:txBody>
      </p:sp>
      <p:pic>
        <p:nvPicPr>
          <p:cNvPr id="8"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5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609600" y="1800432"/>
            <a:ext cx="10972800" cy="4625991"/>
          </a:xfrm>
        </p:spPr>
        <p:txBody>
          <a:bodyPr>
            <a:normAutofit/>
          </a:bodyPr>
          <a:lstStyle/>
          <a:p>
            <a:pPr marL="0" indent="0">
              <a:buNone/>
            </a:pPr>
            <a:r>
              <a:rPr lang="en-US" altLang="ja-JP" u="sng" dirty="0" err="1" smtClean="0"/>
              <a:t>uGUI</a:t>
            </a:r>
            <a:r>
              <a:rPr lang="ja-JP" altLang="en-US" u="sng" dirty="0" smtClean="0"/>
              <a:t>とは</a:t>
            </a:r>
            <a:endParaRPr lang="en-US" altLang="ja-JP" u="sng" dirty="0" smtClean="0"/>
          </a:p>
          <a:p>
            <a:pPr marL="0" indent="0">
              <a:buNone/>
            </a:pPr>
            <a:r>
              <a:rPr lang="en-US" altLang="ja-JP" sz="2800" dirty="0" smtClean="0"/>
              <a:t>Unity4.6</a:t>
            </a:r>
            <a:r>
              <a:rPr lang="ja-JP" altLang="en-US" sz="2800" dirty="0" smtClean="0"/>
              <a:t>から実装された</a:t>
            </a:r>
            <a:r>
              <a:rPr lang="ja-JP" altLang="en-US" sz="2800" dirty="0" smtClean="0">
                <a:solidFill>
                  <a:srgbClr val="FF0000"/>
                </a:solidFill>
              </a:rPr>
              <a:t>新</a:t>
            </a:r>
            <a:r>
              <a:rPr lang="en-US" altLang="ja-JP" sz="2800" dirty="0" smtClean="0">
                <a:solidFill>
                  <a:srgbClr val="FF0000"/>
                </a:solidFill>
              </a:rPr>
              <a:t>UI</a:t>
            </a:r>
            <a:r>
              <a:rPr lang="ja-JP" altLang="en-US" sz="2800" dirty="0" smtClean="0">
                <a:solidFill>
                  <a:srgbClr val="FF0000"/>
                </a:solidFill>
              </a:rPr>
              <a:t>システム</a:t>
            </a:r>
            <a:r>
              <a:rPr lang="ja-JP" altLang="en-US" sz="2800" dirty="0" smtClean="0"/>
              <a:t>。</a:t>
            </a:r>
            <a:endParaRPr lang="en-US" altLang="ja-JP" sz="2800" dirty="0" smtClean="0"/>
          </a:p>
          <a:p>
            <a:pPr marL="0" indent="0">
              <a:buNone/>
            </a:pPr>
            <a:endParaRPr lang="en-US" altLang="ja-JP" sz="2800" dirty="0" smtClean="0"/>
          </a:p>
          <a:p>
            <a:pPr marL="0" indent="0">
              <a:buNone/>
            </a:pPr>
            <a:r>
              <a:rPr lang="ja-JP" altLang="en-US" u="sng" dirty="0" smtClean="0"/>
              <a:t>利点</a:t>
            </a:r>
            <a:endParaRPr lang="en-US" altLang="ja-JP" u="sng" dirty="0" smtClean="0"/>
          </a:p>
          <a:p>
            <a:pPr marL="0" indent="0">
              <a:buNone/>
            </a:pPr>
            <a:r>
              <a:rPr lang="ja-JP" altLang="en-US" sz="2800" dirty="0"/>
              <a:t>これ</a:t>
            </a:r>
            <a:r>
              <a:rPr lang="ja-JP" altLang="en-US" sz="2800" dirty="0" smtClean="0"/>
              <a:t>まで</a:t>
            </a:r>
            <a:r>
              <a:rPr lang="en-US" altLang="ja-JP" sz="2800" dirty="0"/>
              <a:t>N</a:t>
            </a:r>
            <a:r>
              <a:rPr lang="en-US" altLang="ja-JP" sz="2800" dirty="0" smtClean="0"/>
              <a:t>GUI</a:t>
            </a:r>
            <a:r>
              <a:rPr lang="ja-JP" altLang="en-US" sz="2800" dirty="0" smtClean="0"/>
              <a:t>を使わないと、ソースでしか操作が出来なかったが、</a:t>
            </a:r>
            <a:endParaRPr lang="en-US" altLang="ja-JP" sz="2800" dirty="0" smtClean="0"/>
          </a:p>
          <a:p>
            <a:pPr marL="0" indent="0">
              <a:buNone/>
            </a:pPr>
            <a:r>
              <a:rPr lang="ja-JP" altLang="en-US" sz="2800" dirty="0" smtClean="0">
                <a:solidFill>
                  <a:srgbClr val="FF0000"/>
                </a:solidFill>
              </a:rPr>
              <a:t>コンポーネントから操作が出来</a:t>
            </a:r>
            <a:r>
              <a:rPr lang="ja-JP" altLang="en-US" sz="2800" dirty="0" smtClean="0"/>
              <a:t>、配置も他のオブジェクトと同じようにメニューから行えるようになった。</a:t>
            </a:r>
            <a:endParaRPr lang="en-US" altLang="ja-JP" sz="2800" dirty="0" smtClean="0"/>
          </a:p>
        </p:txBody>
      </p:sp>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3075" name="Picture 3" descr="C:\Users\Yusuke\Documents\GitHub\newSurvior\res\河辺\アイコン\新しいフォルダー (2)\t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6948" y="1653073"/>
            <a:ext cx="1884133" cy="18841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usuke\Documents\GitHub\newSurvior\res\河辺\アイコン\新しいフォルダー (2)\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081" y="1653072"/>
            <a:ext cx="1884134" cy="1884134"/>
          </a:xfrm>
          <a:prstGeom prst="rect">
            <a:avLst/>
          </a:prstGeom>
          <a:noFill/>
          <a:extLst>
            <a:ext uri="{909E8E84-426E-40DD-AFC4-6F175D3DCCD1}">
              <a14:hiddenFill xmlns:a14="http://schemas.microsoft.com/office/drawing/2010/main">
                <a:solidFill>
                  <a:srgbClr val="FFFFFF"/>
                </a:solidFill>
              </a14:hiddenFill>
            </a:ext>
          </a:extLst>
        </p:spPr>
      </p:pic>
      <p:sp>
        <p:nvSpPr>
          <p:cNvPr id="10"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6000" b="1" i="1" dirty="0" err="1" smtClean="0">
                <a:ln w="3175">
                  <a:solidFill>
                    <a:schemeClr val="bg1"/>
                  </a:solidFill>
                  <a:prstDash val="solid"/>
                </a:ln>
                <a:solidFill>
                  <a:schemeClr val="tx1"/>
                </a:solidFill>
              </a:rPr>
              <a:t>uGUI</a:t>
            </a:r>
            <a:endParaRPr kumimoji="1" lang="ja-JP" altLang="en-US" sz="10700" b="1" i="1" dirty="0">
              <a:ln w="3175">
                <a:solidFill>
                  <a:schemeClr val="bg1"/>
                </a:solidFill>
                <a:prstDash val="solid"/>
              </a:ln>
              <a:solidFill>
                <a:schemeClr val="tx1"/>
              </a:solidFill>
            </a:endParaRPr>
          </a:p>
        </p:txBody>
      </p:sp>
      <p:pic>
        <p:nvPicPr>
          <p:cNvPr id="11"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655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661" y="1320966"/>
            <a:ext cx="3436193" cy="2159654"/>
          </a:xfrm>
          <a:prstGeom prst="rect">
            <a:avLst/>
          </a:prstGeom>
          <a:noFill/>
          <a:extLst>
            <a:ext uri="{909E8E84-426E-40DD-AFC4-6F175D3DCCD1}">
              <a14:hiddenFill xmlns:a14="http://schemas.microsoft.com/office/drawing/2010/main">
                <a:solidFill>
                  <a:srgbClr val="FFFFFF"/>
                </a:solidFill>
              </a14:hiddenFill>
            </a:ext>
          </a:extLst>
        </p:spPr>
      </p:pic>
      <p:sp>
        <p:nvSpPr>
          <p:cNvPr id="12" name="四角形吹き出し 11"/>
          <p:cNvSpPr/>
          <p:nvPr/>
        </p:nvSpPr>
        <p:spPr>
          <a:xfrm>
            <a:off x="150126" y="3531260"/>
            <a:ext cx="8861140" cy="1335712"/>
          </a:xfrm>
          <a:prstGeom prst="wedgeRectCallout">
            <a:avLst>
              <a:gd name="adj1" fmla="val -32300"/>
              <a:gd name="adj2" fmla="val -62341"/>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b="1" u="sng" dirty="0">
                <a:solidFill>
                  <a:schemeClr val="tx1"/>
                </a:solidFill>
              </a:rPr>
              <a:t>HP</a:t>
            </a:r>
            <a:r>
              <a:rPr lang="ja-JP" altLang="en-US" sz="3200" b="1" u="sng" dirty="0">
                <a:solidFill>
                  <a:schemeClr val="tx1"/>
                </a:solidFill>
              </a:rPr>
              <a:t>バー</a:t>
            </a:r>
            <a:endParaRPr lang="en-US" altLang="ja-JP" sz="3200" b="1" u="sng" dirty="0">
              <a:solidFill>
                <a:schemeClr val="tx1"/>
              </a:solidFill>
            </a:endParaRPr>
          </a:p>
          <a:p>
            <a:r>
              <a:rPr lang="ja-JP" altLang="en-US" sz="2400" dirty="0">
                <a:solidFill>
                  <a:schemeClr val="tx1"/>
                </a:solidFill>
              </a:rPr>
              <a:t>・どの位</a:t>
            </a:r>
            <a:r>
              <a:rPr lang="ja-JP" altLang="en-US" sz="2400" dirty="0">
                <a:solidFill>
                  <a:srgbClr val="FF0000"/>
                </a:solidFill>
              </a:rPr>
              <a:t>ダメージを受けたことが分かりやすい</a:t>
            </a:r>
            <a:r>
              <a:rPr lang="ja-JP" altLang="en-US" sz="2400" dirty="0">
                <a:solidFill>
                  <a:schemeClr val="tx1"/>
                </a:solidFill>
              </a:rPr>
              <a:t>ように</a:t>
            </a:r>
            <a:r>
              <a:rPr lang="ja-JP" altLang="en-US" sz="2400" dirty="0" smtClean="0">
                <a:solidFill>
                  <a:schemeClr val="tx1"/>
                </a:solidFill>
              </a:rPr>
              <a:t>、受けた</a:t>
            </a:r>
            <a:endParaRPr lang="en-US" altLang="ja-JP" sz="2400" dirty="0" smtClean="0">
              <a:solidFill>
                <a:schemeClr val="tx1"/>
              </a:solidFill>
            </a:endParaRPr>
          </a:p>
          <a:p>
            <a:r>
              <a:rPr lang="ja-JP" altLang="en-US" sz="2400" dirty="0">
                <a:solidFill>
                  <a:schemeClr val="tx1"/>
                </a:solidFill>
              </a:rPr>
              <a:t>　</a:t>
            </a:r>
            <a:r>
              <a:rPr lang="ja-JP" altLang="en-US" sz="2400" dirty="0" smtClean="0">
                <a:solidFill>
                  <a:schemeClr val="tx1"/>
                </a:solidFill>
              </a:rPr>
              <a:t>ダメージ分</a:t>
            </a:r>
            <a:r>
              <a:rPr lang="ja-JP" altLang="en-US" sz="2400" dirty="0">
                <a:solidFill>
                  <a:schemeClr val="tx1"/>
                </a:solidFill>
              </a:rPr>
              <a:t>　一気に減る色と徐々に減る色に分けて表示する</a:t>
            </a:r>
            <a:r>
              <a:rPr lang="ja-JP" altLang="en-US" sz="2400" dirty="0" smtClean="0">
                <a:solidFill>
                  <a:schemeClr val="tx1"/>
                </a:solidFill>
              </a:rPr>
              <a:t>。</a:t>
            </a:r>
            <a:endParaRPr lang="en-US" altLang="ja-JP" sz="2400" dirty="0">
              <a:solidFill>
                <a:schemeClr val="tx1"/>
              </a:solidFill>
            </a:endParaRPr>
          </a:p>
        </p:txBody>
      </p:sp>
      <p:sp>
        <p:nvSpPr>
          <p:cNvPr id="10" name="四角形吹き出し 9"/>
          <p:cNvSpPr/>
          <p:nvPr/>
        </p:nvSpPr>
        <p:spPr>
          <a:xfrm>
            <a:off x="3823546" y="1681324"/>
            <a:ext cx="8368454" cy="1548580"/>
          </a:xfrm>
          <a:prstGeom prst="wedgeRectCallout">
            <a:avLst>
              <a:gd name="adj1" fmla="val -53537"/>
              <a:gd name="adj2" fmla="val 17277"/>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u="sng" dirty="0">
                <a:solidFill>
                  <a:schemeClr val="tx1"/>
                </a:solidFill>
              </a:rPr>
              <a:t>操作</a:t>
            </a:r>
            <a:endParaRPr lang="en-US" altLang="ja-JP" sz="3200" b="1" u="sng" dirty="0">
              <a:solidFill>
                <a:schemeClr val="tx1"/>
              </a:solidFill>
            </a:endParaRPr>
          </a:p>
          <a:p>
            <a:r>
              <a:rPr lang="ja-JP" altLang="en-US" sz="2400" dirty="0" smtClean="0">
                <a:solidFill>
                  <a:schemeClr val="tx1"/>
                </a:solidFill>
              </a:rPr>
              <a:t>・</a:t>
            </a:r>
            <a:r>
              <a:rPr lang="ja-JP" altLang="en-US" sz="2400" dirty="0" smtClean="0">
                <a:solidFill>
                  <a:srgbClr val="FF0000"/>
                </a:solidFill>
              </a:rPr>
              <a:t>押しやすい大きさ</a:t>
            </a:r>
            <a:r>
              <a:rPr lang="ja-JP" altLang="en-US" sz="2400" dirty="0" smtClean="0">
                <a:solidFill>
                  <a:schemeClr val="tx1"/>
                </a:solidFill>
              </a:rPr>
              <a:t>確保のためスキルボタン</a:t>
            </a:r>
            <a:r>
              <a:rPr lang="ja-JP" altLang="en-US" sz="2400" dirty="0">
                <a:solidFill>
                  <a:schemeClr val="tx1"/>
                </a:solidFill>
              </a:rPr>
              <a:t>を</a:t>
            </a:r>
            <a:r>
              <a:rPr lang="en-US" altLang="ja-JP" sz="2400" dirty="0">
                <a:solidFill>
                  <a:schemeClr val="tx1"/>
                </a:solidFill>
              </a:rPr>
              <a:t>3</a:t>
            </a:r>
            <a:r>
              <a:rPr lang="ja-JP" altLang="en-US" sz="2400" dirty="0">
                <a:solidFill>
                  <a:schemeClr val="tx1"/>
                </a:solidFill>
              </a:rPr>
              <a:t>つにする</a:t>
            </a:r>
            <a:r>
              <a:rPr lang="ja-JP" altLang="en-US" sz="2400" dirty="0" smtClean="0">
                <a:solidFill>
                  <a:schemeClr val="tx1"/>
                </a:solidFill>
              </a:rPr>
              <a:t>。</a:t>
            </a:r>
            <a:endParaRPr lang="en-US" altLang="ja-JP" sz="2400" dirty="0" smtClean="0">
              <a:solidFill>
                <a:schemeClr val="tx1"/>
              </a:solidFill>
            </a:endParaRPr>
          </a:p>
          <a:p>
            <a:r>
              <a:rPr lang="ja-JP" altLang="en-US" sz="2400" dirty="0" smtClean="0">
                <a:solidFill>
                  <a:schemeClr val="tx1"/>
                </a:solidFill>
              </a:rPr>
              <a:t>・</a:t>
            </a:r>
            <a:r>
              <a:rPr lang="ja-JP" altLang="en-US" sz="2400" dirty="0" smtClean="0">
                <a:solidFill>
                  <a:srgbClr val="FF0000"/>
                </a:solidFill>
              </a:rPr>
              <a:t>すぐ</a:t>
            </a:r>
            <a:r>
              <a:rPr lang="ja-JP" altLang="en-US" sz="2400" dirty="0">
                <a:solidFill>
                  <a:srgbClr val="FF0000"/>
                </a:solidFill>
              </a:rPr>
              <a:t>押せるように</a:t>
            </a:r>
            <a:r>
              <a:rPr lang="ja-JP" altLang="en-US" sz="2400" dirty="0">
                <a:solidFill>
                  <a:schemeClr val="tx1"/>
                </a:solidFill>
              </a:rPr>
              <a:t>ボタンとスティックを大きめ</a:t>
            </a:r>
            <a:r>
              <a:rPr lang="ja-JP" altLang="en-US" sz="2400" dirty="0" smtClean="0">
                <a:solidFill>
                  <a:schemeClr val="tx1"/>
                </a:solidFill>
              </a:rPr>
              <a:t>に配置</a:t>
            </a:r>
            <a:r>
              <a:rPr lang="ja-JP" altLang="en-US" sz="2400" b="1" dirty="0">
                <a:solidFill>
                  <a:schemeClr val="tx1"/>
                </a:solidFill>
              </a:rPr>
              <a:t>。</a:t>
            </a:r>
            <a:endParaRPr lang="en-US" altLang="ja-JP" sz="2400" b="1" dirty="0">
              <a:solidFill>
                <a:schemeClr val="tx1"/>
              </a:solidFill>
            </a:endParaRPr>
          </a:p>
        </p:txBody>
      </p:sp>
      <p:pic>
        <p:nvPicPr>
          <p:cNvPr id="6" name="Picture 2" descr="C:\Users\Yusuke\Desktop\Unity\kurutai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719" y="3753134"/>
            <a:ext cx="1324106" cy="2985701"/>
          </a:xfrm>
          <a:prstGeom prst="rect">
            <a:avLst/>
          </a:prstGeom>
          <a:noFill/>
          <a:extLst>
            <a:ext uri="{909E8E84-426E-40DD-AFC4-6F175D3DCCD1}">
              <a14:hiddenFill xmlns:a14="http://schemas.microsoft.com/office/drawing/2010/main">
                <a:solidFill>
                  <a:srgbClr val="FFFFFF"/>
                </a:solidFill>
              </a14:hiddenFill>
            </a:ext>
          </a:extLst>
        </p:spPr>
      </p:pic>
      <p:sp>
        <p:nvSpPr>
          <p:cNvPr id="13" name="四角形吹き出し 12"/>
          <p:cNvSpPr/>
          <p:nvPr/>
        </p:nvSpPr>
        <p:spPr>
          <a:xfrm>
            <a:off x="1933757" y="5043948"/>
            <a:ext cx="8506780" cy="1732165"/>
          </a:xfrm>
          <a:prstGeom prst="wedgeRectCallout">
            <a:avLst>
              <a:gd name="adj1" fmla="val 55699"/>
              <a:gd name="adj2" fmla="val -48088"/>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u="sng" dirty="0">
                <a:solidFill>
                  <a:schemeClr val="tx1"/>
                </a:solidFill>
              </a:rPr>
              <a:t>スキルのクールタイム</a:t>
            </a:r>
            <a:endParaRPr lang="en-US" altLang="ja-JP" sz="3200" b="1" u="sng" dirty="0">
              <a:solidFill>
                <a:schemeClr val="tx1"/>
              </a:solidFill>
            </a:endParaRPr>
          </a:p>
          <a:p>
            <a:r>
              <a:rPr lang="ja-JP" altLang="en-US" sz="2400" dirty="0" smtClean="0">
                <a:solidFill>
                  <a:schemeClr val="tx1"/>
                </a:solidFill>
              </a:rPr>
              <a:t>・クールタイム中</a:t>
            </a:r>
            <a:r>
              <a:rPr lang="ja-JP" altLang="en-US" sz="2400" dirty="0">
                <a:solidFill>
                  <a:schemeClr val="tx1"/>
                </a:solidFill>
              </a:rPr>
              <a:t>である事と</a:t>
            </a:r>
            <a:r>
              <a:rPr lang="ja-JP" altLang="en-US" sz="2400" dirty="0" smtClean="0">
                <a:solidFill>
                  <a:schemeClr val="tx1"/>
                </a:solidFill>
              </a:rPr>
              <a:t>、クールタイムの残り時間が</a:t>
            </a:r>
            <a:endParaRPr lang="en-US" altLang="ja-JP" sz="2400" dirty="0" smtClean="0">
              <a:solidFill>
                <a:schemeClr val="tx1"/>
              </a:solidFill>
            </a:endParaRPr>
          </a:p>
          <a:p>
            <a:r>
              <a:rPr lang="ja-JP" altLang="en-US" sz="2400" dirty="0" smtClean="0">
                <a:solidFill>
                  <a:schemeClr val="tx1"/>
                </a:solidFill>
              </a:rPr>
              <a:t>　分かりやすく</a:t>
            </a:r>
            <a:r>
              <a:rPr lang="ja-JP" altLang="en-US" sz="2400" dirty="0" smtClean="0">
                <a:solidFill>
                  <a:srgbClr val="FF0000"/>
                </a:solidFill>
              </a:rPr>
              <a:t>スキルボタン自体</a:t>
            </a:r>
            <a:r>
              <a:rPr lang="ja-JP" altLang="en-US" sz="2400" dirty="0">
                <a:solidFill>
                  <a:srgbClr val="FF0000"/>
                </a:solidFill>
              </a:rPr>
              <a:t>を</a:t>
            </a:r>
            <a:r>
              <a:rPr lang="ja-JP" altLang="en-US" sz="2400" dirty="0" smtClean="0">
                <a:solidFill>
                  <a:srgbClr val="FF0000"/>
                </a:solidFill>
              </a:rPr>
              <a:t>ゲージ</a:t>
            </a:r>
            <a:r>
              <a:rPr lang="ja-JP" altLang="en-US" sz="2400" dirty="0" smtClean="0">
                <a:solidFill>
                  <a:schemeClr val="tx1"/>
                </a:solidFill>
              </a:rPr>
              <a:t>に</a:t>
            </a:r>
            <a:r>
              <a:rPr lang="ja-JP" altLang="en-US" sz="2400" dirty="0">
                <a:solidFill>
                  <a:schemeClr val="tx1"/>
                </a:solidFill>
              </a:rPr>
              <a:t>した。</a:t>
            </a:r>
            <a:endParaRPr kumimoji="1" lang="ja-JP" altLang="en-US" sz="2400" dirty="0">
              <a:solidFill>
                <a:schemeClr val="tx1"/>
              </a:solidFill>
            </a:endParaRPr>
          </a:p>
        </p:txBody>
      </p:sp>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ja-JP" altLang="en-US" sz="6000" b="1" i="1" dirty="0" smtClean="0">
                <a:ln w="3175">
                  <a:solidFill>
                    <a:schemeClr val="bg1"/>
                  </a:solidFill>
                  <a:prstDash val="solid"/>
                </a:ln>
                <a:solidFill>
                  <a:schemeClr val="tx1"/>
                </a:solidFill>
              </a:rPr>
              <a:t>使いやすい</a:t>
            </a:r>
            <a:r>
              <a:rPr lang="en-US" altLang="ja-JP" sz="6000" b="1" i="1" dirty="0" smtClean="0">
                <a:ln w="3175">
                  <a:solidFill>
                    <a:schemeClr val="bg1"/>
                  </a:solidFill>
                  <a:prstDash val="solid"/>
                </a:ln>
                <a:solidFill>
                  <a:schemeClr val="tx1"/>
                </a:solidFill>
              </a:rPr>
              <a:t>UI</a:t>
            </a:r>
            <a:r>
              <a:rPr lang="ja-JP" altLang="en-US" b="1" i="1" dirty="0">
                <a:ln w="3175">
                  <a:solidFill>
                    <a:schemeClr val="bg1"/>
                  </a:solidFill>
                  <a:prstDash val="solid"/>
                </a:ln>
                <a:solidFill>
                  <a:schemeClr val="tx1"/>
                </a:solidFill>
              </a:rPr>
              <a:t>＆</a:t>
            </a:r>
            <a:r>
              <a:rPr lang="ja-JP" altLang="en-US" sz="6000" b="1" i="1" dirty="0" smtClean="0">
                <a:ln w="3175">
                  <a:solidFill>
                    <a:schemeClr val="bg1"/>
                  </a:solidFill>
                  <a:prstDash val="solid"/>
                </a:ln>
                <a:solidFill>
                  <a:schemeClr val="tx1"/>
                </a:solidFill>
              </a:rPr>
              <a:t>分かりやすい</a:t>
            </a:r>
            <a:r>
              <a:rPr lang="en-US" altLang="ja-JP" sz="6000" b="1" i="1" dirty="0" smtClean="0">
                <a:ln w="3175">
                  <a:solidFill>
                    <a:schemeClr val="bg1"/>
                  </a:solidFill>
                  <a:prstDash val="solid"/>
                </a:ln>
                <a:solidFill>
                  <a:schemeClr val="tx1"/>
                </a:solidFill>
              </a:rPr>
              <a:t>UI</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3005685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609600" y="1765640"/>
            <a:ext cx="10972800" cy="4625991"/>
          </a:xfrm>
        </p:spPr>
        <p:txBody>
          <a:bodyPr>
            <a:normAutofit/>
          </a:bodyPr>
          <a:lstStyle/>
          <a:p>
            <a:pPr marL="0" indent="0">
              <a:buNone/>
            </a:pPr>
            <a:r>
              <a:rPr lang="en-US" altLang="ja-JP" u="sng" dirty="0" smtClean="0"/>
              <a:t>Shuriken</a:t>
            </a:r>
            <a:r>
              <a:rPr lang="ja-JP" altLang="en-US" u="sng" dirty="0" smtClean="0"/>
              <a:t>と</a:t>
            </a:r>
            <a:r>
              <a:rPr lang="ja-JP" altLang="en-US" u="sng" dirty="0"/>
              <a:t>は</a:t>
            </a:r>
            <a:endParaRPr lang="en-US" altLang="ja-JP" u="sng" dirty="0"/>
          </a:p>
          <a:p>
            <a:pPr marL="0" indent="0">
              <a:buNone/>
            </a:pPr>
            <a:r>
              <a:rPr lang="en-US" altLang="ja-JP" sz="2800" dirty="0"/>
              <a:t>Unity</a:t>
            </a:r>
            <a:r>
              <a:rPr lang="ja-JP" altLang="en-US" sz="2800" dirty="0"/>
              <a:t>に最初から搭載されて</a:t>
            </a:r>
            <a:r>
              <a:rPr lang="ja-JP" altLang="en-US" sz="2800" dirty="0" smtClean="0"/>
              <a:t>いるパーティクルエンジンの事。</a:t>
            </a:r>
            <a:endParaRPr lang="en-US" altLang="ja-JP" sz="2800" dirty="0"/>
          </a:p>
          <a:p>
            <a:pPr marL="0" indent="0">
              <a:buNone/>
            </a:pPr>
            <a:r>
              <a:rPr lang="ja-JP" altLang="en-US" sz="2800" dirty="0" smtClean="0"/>
              <a:t>は</a:t>
            </a:r>
            <a:r>
              <a:rPr lang="ja-JP" altLang="en-US" sz="2800" dirty="0"/>
              <a:t>「</a:t>
            </a:r>
            <a:r>
              <a:rPr lang="en-US" altLang="ja-JP" sz="2800" dirty="0"/>
              <a:t>Shuriken Particle</a:t>
            </a:r>
            <a:r>
              <a:rPr lang="ja-JP" altLang="en-US" sz="2800" dirty="0"/>
              <a:t>」というパーティクルエンジンが最初から搭載</a:t>
            </a:r>
            <a:r>
              <a:rPr lang="ja-JP" altLang="en-US" sz="2800" dirty="0" smtClean="0"/>
              <a:t>されている。</a:t>
            </a:r>
            <a:endParaRPr lang="en-US" altLang="ja-JP" sz="2800" dirty="0" smtClean="0"/>
          </a:p>
          <a:p>
            <a:pPr marL="0" indent="0">
              <a:buNone/>
            </a:pPr>
            <a:endParaRPr lang="en-US" altLang="ja-JP" sz="2800" u="sng" dirty="0"/>
          </a:p>
          <a:p>
            <a:pPr marL="0" indent="0">
              <a:buNone/>
            </a:pPr>
            <a:r>
              <a:rPr lang="ja-JP" altLang="en-US" u="sng" dirty="0" smtClean="0"/>
              <a:t>利点</a:t>
            </a:r>
            <a:endParaRPr lang="en-US" altLang="ja-JP" u="sng" dirty="0" smtClean="0"/>
          </a:p>
          <a:p>
            <a:pPr marL="0" indent="0">
              <a:buNone/>
            </a:pPr>
            <a:r>
              <a:rPr lang="ja-JP" altLang="en-US" sz="2800" dirty="0" smtClean="0"/>
              <a:t>配置が</a:t>
            </a:r>
            <a:r>
              <a:rPr lang="ja-JP" altLang="en-US" sz="2800" dirty="0" smtClean="0">
                <a:solidFill>
                  <a:srgbClr val="FF0000"/>
                </a:solidFill>
              </a:rPr>
              <a:t>視覚的に分かりやすい</a:t>
            </a:r>
            <a:r>
              <a:rPr lang="ja-JP" altLang="en-US" sz="2800" dirty="0" smtClean="0"/>
              <a:t>。</a:t>
            </a:r>
            <a:endParaRPr lang="en-US" altLang="ja-JP" sz="2800" dirty="0" smtClean="0"/>
          </a:p>
          <a:p>
            <a:pPr marL="0" indent="0">
              <a:buNone/>
            </a:pPr>
            <a:r>
              <a:rPr lang="ja-JP" altLang="en-US" sz="2800" dirty="0" smtClean="0"/>
              <a:t>コンポーネントから値</a:t>
            </a:r>
            <a:r>
              <a:rPr lang="ja-JP" altLang="en-US" sz="2800" dirty="0" smtClean="0"/>
              <a:t>の調整</a:t>
            </a:r>
            <a:r>
              <a:rPr lang="ja-JP" altLang="en-US" sz="2800" dirty="0" smtClean="0"/>
              <a:t>ができる。</a:t>
            </a:r>
            <a:endParaRPr lang="en-US" altLang="ja-JP" sz="2800" dirty="0"/>
          </a:p>
        </p:txBody>
      </p:sp>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en-US" altLang="ja-JP" sz="6000" b="1" i="1" dirty="0" smtClean="0">
                <a:ln w="3175">
                  <a:solidFill>
                    <a:schemeClr val="bg1"/>
                  </a:solidFill>
                  <a:prstDash val="solid"/>
                </a:ln>
                <a:solidFill>
                  <a:sysClr val="windowText" lastClr="000000"/>
                </a:solidFill>
              </a:rPr>
              <a:t>Shuriken</a:t>
            </a:r>
            <a:endParaRPr kumimoji="1" lang="ja-JP" altLang="en-US" sz="10700" b="1" i="1" dirty="0">
              <a:ln w="3175">
                <a:solidFill>
                  <a:schemeClr val="bg1"/>
                </a:solidFill>
                <a:prstDash val="solid"/>
              </a:ln>
              <a:solidFill>
                <a:sysClr val="windowText" lastClr="000000"/>
              </a:solidFill>
            </a:endParaRPr>
          </a:p>
        </p:txBody>
      </p:sp>
    </p:spTree>
    <p:extLst>
      <p:ext uri="{BB962C8B-B14F-4D97-AF65-F5344CB8AC3E}">
        <p14:creationId xmlns:p14="http://schemas.microsoft.com/office/powerpoint/2010/main" val="112665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Lvateinn\Desktop\強い.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974" y="4417523"/>
            <a:ext cx="4000998" cy="22494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9" name="Picture 3" descr="C:\Users\Yusuke\Desktop\imageLicens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kumimoji="1" lang="ja-JP" altLang="en-US" sz="6000" b="1" i="1" dirty="0" smtClean="0">
                <a:ln w="3175">
                  <a:solidFill>
                    <a:schemeClr val="bg1"/>
                  </a:solidFill>
                  <a:prstDash val="solid"/>
                </a:ln>
                <a:solidFill>
                  <a:sysClr val="windowText" lastClr="000000"/>
                </a:solidFill>
              </a:rPr>
              <a:t>クオリティと動作速度</a:t>
            </a:r>
            <a:endParaRPr kumimoji="1" lang="ja-JP" altLang="en-US" sz="8000" b="1" i="1" dirty="0">
              <a:ln w="3175">
                <a:solidFill>
                  <a:schemeClr val="bg1"/>
                </a:solidFill>
                <a:prstDash val="solid"/>
              </a:ln>
              <a:solidFill>
                <a:sysClr val="windowText" lastClr="000000"/>
              </a:solidFill>
            </a:endParaRPr>
          </a:p>
        </p:txBody>
      </p:sp>
      <p:sp>
        <p:nvSpPr>
          <p:cNvPr id="16" name="テキスト ボックス 15"/>
          <p:cNvSpPr txBox="1"/>
          <p:nvPr/>
        </p:nvSpPr>
        <p:spPr>
          <a:xfrm>
            <a:off x="719444" y="3429167"/>
            <a:ext cx="4801314" cy="646331"/>
          </a:xfrm>
          <a:prstGeom prst="rect">
            <a:avLst/>
          </a:prstGeom>
          <a:noFill/>
        </p:spPr>
        <p:txBody>
          <a:bodyPr wrap="none" rtlCol="0">
            <a:spAutoFit/>
          </a:bodyPr>
          <a:lstStyle/>
          <a:p>
            <a:r>
              <a:rPr kumimoji="1" lang="ja-JP" altLang="en-US" dirty="0" smtClean="0"/>
              <a:t>爆発エフェクトは、円形の画像二枚を使い、</a:t>
            </a:r>
            <a:endParaRPr kumimoji="1" lang="en-US" altLang="ja-JP" dirty="0" smtClean="0"/>
          </a:p>
          <a:p>
            <a:r>
              <a:rPr lang="ja-JP" altLang="en-US" dirty="0"/>
              <a:t>球体</a:t>
            </a:r>
            <a:r>
              <a:rPr kumimoji="1" lang="ja-JP" altLang="en-US" dirty="0" smtClean="0"/>
              <a:t>っぽく見せる事で軽量化した。</a:t>
            </a:r>
            <a:endParaRPr kumimoji="1" lang="ja-JP" altLang="en-US" dirty="0"/>
          </a:p>
        </p:txBody>
      </p:sp>
      <p:sp>
        <p:nvSpPr>
          <p:cNvPr id="18" name="テキスト ボックス 17"/>
          <p:cNvSpPr txBox="1"/>
          <p:nvPr/>
        </p:nvSpPr>
        <p:spPr>
          <a:xfrm>
            <a:off x="4519919" y="2032752"/>
            <a:ext cx="7109639" cy="646331"/>
          </a:xfrm>
          <a:prstGeom prst="rect">
            <a:avLst/>
          </a:prstGeom>
          <a:noFill/>
        </p:spPr>
        <p:txBody>
          <a:bodyPr wrap="none" rtlCol="0">
            <a:spAutoFit/>
          </a:bodyPr>
          <a:lstStyle/>
          <a:p>
            <a:r>
              <a:rPr lang="ja-JP" altLang="en-US" dirty="0" smtClean="0"/>
              <a:t>弾エフェクトは白い板をキラキラ光るエフェクトに追従させる事で</a:t>
            </a:r>
            <a:endParaRPr lang="en-US" altLang="ja-JP" dirty="0" smtClean="0"/>
          </a:p>
          <a:p>
            <a:r>
              <a:rPr kumimoji="1" lang="ja-JP" altLang="en-US" dirty="0" smtClean="0"/>
              <a:t>少ないパーティ</a:t>
            </a:r>
            <a:r>
              <a:rPr lang="ja-JP" altLang="en-US" dirty="0"/>
              <a:t>クル</a:t>
            </a:r>
            <a:r>
              <a:rPr kumimoji="1" lang="ja-JP" altLang="en-US" dirty="0" smtClean="0"/>
              <a:t>で派手なエフェクトを作成できた。</a:t>
            </a:r>
            <a:endParaRPr kumimoji="1" lang="ja-JP" altLang="en-US" dirty="0"/>
          </a:p>
        </p:txBody>
      </p:sp>
      <p:sp>
        <p:nvSpPr>
          <p:cNvPr id="19" name="テキスト ボックス 18"/>
          <p:cNvSpPr txBox="1"/>
          <p:nvPr/>
        </p:nvSpPr>
        <p:spPr>
          <a:xfrm>
            <a:off x="4519919" y="5286702"/>
            <a:ext cx="7571303" cy="646331"/>
          </a:xfrm>
          <a:prstGeom prst="rect">
            <a:avLst/>
          </a:prstGeom>
          <a:noFill/>
        </p:spPr>
        <p:txBody>
          <a:bodyPr wrap="none" rtlCol="0">
            <a:spAutoFit/>
          </a:bodyPr>
          <a:lstStyle/>
          <a:p>
            <a:r>
              <a:rPr kumimoji="1" lang="ja-JP" altLang="en-US" dirty="0" smtClean="0"/>
              <a:t>一瞬見ただけでそのエフェクトがどのような意味のエフェクトなのかを</a:t>
            </a:r>
            <a:endParaRPr kumimoji="1" lang="en-US" altLang="ja-JP" dirty="0" smtClean="0"/>
          </a:p>
          <a:p>
            <a:r>
              <a:rPr lang="ja-JP" altLang="en-US" dirty="0"/>
              <a:t>分かりやすいよう</a:t>
            </a:r>
            <a:r>
              <a:rPr lang="ja-JP" altLang="en-US" dirty="0" smtClean="0"/>
              <a:t>にした。</a:t>
            </a:r>
            <a:endParaRPr kumimoji="1" lang="ja-JP" altLang="en-US" dirty="0"/>
          </a:p>
        </p:txBody>
      </p:sp>
      <p:pic>
        <p:nvPicPr>
          <p:cNvPr id="4098" name="Picture 2" descr="C:\Users\Yusuke\Desktop\弾エフェク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974" y="1497148"/>
            <a:ext cx="4000998" cy="171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3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75680" y="0"/>
            <a:ext cx="3416320" cy="369332"/>
          </a:xfrm>
          <a:prstGeom prst="rect">
            <a:avLst/>
          </a:prstGeom>
          <a:noFill/>
        </p:spPr>
        <p:txBody>
          <a:bodyPr wrap="none" rtlCol="0">
            <a:spAutoFit/>
          </a:bodyPr>
          <a:lstStyle/>
          <a:p>
            <a:r>
              <a:rPr kumimoji="1" lang="ja-JP" altLang="en-US" dirty="0" smtClean="0"/>
              <a:t>スマートフォンゲーム開発ゼミ</a:t>
            </a:r>
            <a:endParaRPr kumimoji="1" lang="ja-JP" altLang="en-US" dirty="0"/>
          </a:p>
        </p:txBody>
      </p:sp>
      <p:pic>
        <p:nvPicPr>
          <p:cNvPr id="5" name="Picture 3" descr="C:\Users\Yusuke\Desktop\imageLicens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1" y="88955"/>
            <a:ext cx="1246832" cy="1076325"/>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571461" y="214290"/>
            <a:ext cx="10972800" cy="785818"/>
          </a:xfrm>
          <a:ln>
            <a:noFill/>
          </a:ln>
        </p:spPr>
        <p:txBody>
          <a:bodyPr>
            <a:normAutofit fontScale="90000"/>
          </a:bodyPr>
          <a:lstStyle/>
          <a:p>
            <a:r>
              <a:rPr kumimoji="1" lang="ja-JP" altLang="en-US" dirty="0" smtClean="0"/>
              <a:t>      </a:t>
            </a:r>
            <a:r>
              <a:rPr lang="en-US" altLang="ja-JP" sz="6000" b="1" i="1" dirty="0">
                <a:ln w="3175">
                  <a:solidFill>
                    <a:schemeClr val="bg1"/>
                  </a:solidFill>
                  <a:prstDash val="solid"/>
                </a:ln>
                <a:solidFill>
                  <a:schemeClr val="tx1"/>
                </a:solidFill>
              </a:rPr>
              <a:t>AI</a:t>
            </a:r>
            <a:endParaRPr kumimoji="1" lang="ja-JP" altLang="en-US" sz="8000" b="1" i="1" dirty="0">
              <a:ln w="3175">
                <a:solidFill>
                  <a:schemeClr val="bg1"/>
                </a:solidFill>
                <a:prstDash val="solid"/>
              </a:ln>
              <a:solidFill>
                <a:schemeClr val="tx1"/>
              </a:solidFill>
            </a:endParaRPr>
          </a:p>
        </p:txBody>
      </p:sp>
    </p:spTree>
    <p:extLst>
      <p:ext uri="{BB962C8B-B14F-4D97-AF65-F5344CB8AC3E}">
        <p14:creationId xmlns:p14="http://schemas.microsoft.com/office/powerpoint/2010/main" val="253894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ユーザー定義 3">
      <a:dk1>
        <a:sysClr val="windowText" lastClr="000000"/>
      </a:dk1>
      <a:lt1>
        <a:sysClr val="window" lastClr="FFFFFF"/>
      </a:lt1>
      <a:dk2>
        <a:srgbClr val="0F2305"/>
      </a:dk2>
      <a:lt2>
        <a:srgbClr val="00B0F0"/>
      </a:lt2>
      <a:accent1>
        <a:srgbClr val="B94B2D"/>
      </a:accent1>
      <a:accent2>
        <a:srgbClr val="B95F91"/>
      </a:accent2>
      <a:accent3>
        <a:srgbClr val="FFFFFF"/>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1514</TotalTime>
  <Words>548</Words>
  <Application>Microsoft Office PowerPoint</Application>
  <PresentationFormat>ユーザー設定</PresentationFormat>
  <Paragraphs>121</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松風</vt:lpstr>
      <vt:lpstr>PowerPoint プレゼンテーション</vt:lpstr>
      <vt:lpstr>      ゲーム概要</vt:lpstr>
      <vt:lpstr>      画面説明</vt:lpstr>
      <vt:lpstr>      チームとしての目標</vt:lpstr>
      <vt:lpstr>      uGUI</vt:lpstr>
      <vt:lpstr>      使いやすいUI＆分かりやすいUI</vt:lpstr>
      <vt:lpstr>      Shuriken</vt:lpstr>
      <vt:lpstr>      クオリティと動作速度</vt:lpstr>
      <vt:lpstr>      AI</vt:lpstr>
      <vt:lpstr>      MAPデザイン、ポップアップ</vt:lpstr>
      <vt:lpstr>      Excel VBAでソースファイル自動生成</vt:lpstr>
      <vt:lpstr>      実践</vt:lpstr>
      <vt:lpstr>      実践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Survivor</dc:title>
  <dc:creator>鷲津俊太</dc:creator>
  <cp:lastModifiedBy>Yusuke</cp:lastModifiedBy>
  <cp:revision>72</cp:revision>
  <dcterms:created xsi:type="dcterms:W3CDTF">2014-11-18T01:46:47Z</dcterms:created>
  <dcterms:modified xsi:type="dcterms:W3CDTF">2015-01-22T04:00:35Z</dcterms:modified>
</cp:coreProperties>
</file>