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6" r:id="rId2"/>
    <p:sldId id="269" r:id="rId3"/>
    <p:sldId id="276" r:id="rId4"/>
    <p:sldId id="270" r:id="rId5"/>
    <p:sldId id="277" r:id="rId6"/>
    <p:sldId id="281" r:id="rId7"/>
    <p:sldId id="272" r:id="rId8"/>
    <p:sldId id="282" r:id="rId9"/>
    <p:sldId id="275" r:id="rId10"/>
    <p:sldId id="279" r:id="rId11"/>
    <p:sldId id="280" r:id="rId12"/>
    <p:sldId id="283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00" autoAdjust="0"/>
    <p:restoredTop sz="94660" autoAdjust="0"/>
  </p:normalViewPr>
  <p:slideViewPr>
    <p:cSldViewPr snapToGrid="0">
      <p:cViewPr varScale="1">
        <p:scale>
          <a:sx n="56" d="100"/>
          <a:sy n="56" d="100"/>
        </p:scale>
        <p:origin x="-110" y="-71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3" name="フリーフォーム 12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4" name="フリーフォーム 13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5" name="フリーフォーム 14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6" name="フリーフォーム 15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9" name="フリーフォーム 18"/>
          <p:cNvSpPr>
            <a:spLocks/>
          </p:cNvSpPr>
          <p:nvPr/>
        </p:nvSpPr>
        <p:spPr bwMode="auto">
          <a:xfrm>
            <a:off x="12702" y="5715018"/>
            <a:ext cx="12179300" cy="1133459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rgbClr val="FFFFFF">
              <a:alpha val="5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サブタイトル 7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EFFED0E-19A6-4E7F-B0C2-CA6310B87445}" type="datetimeFigureOut">
              <a:rPr kumimoji="1" lang="ja-JP" altLang="en-US" smtClean="0"/>
              <a:t>2015/2/2</a:t>
            </a:fld>
            <a:endParaRPr kumimoji="1" lang="ja-JP" altLang="en-US"/>
          </a:p>
        </p:txBody>
      </p:sp>
      <p:sp>
        <p:nvSpPr>
          <p:cNvPr id="11" name="フッター プレースホルダー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 rot="5400000">
            <a:off x="5551189" y="2734266"/>
            <a:ext cx="6855280" cy="1384127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2" name="フリーフォーム 11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-190544" y="0"/>
            <a:ext cx="9429816" cy="6858000"/>
          </a:xfrm>
          <a:prstGeom prst="rect">
            <a:avLst/>
          </a:prstGeom>
          <a:gradFill>
            <a:gsLst>
              <a:gs pos="93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525024" y="274641"/>
            <a:ext cx="2057376" cy="5851525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7867667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リーフォーム 14"/>
          <p:cNvSpPr>
            <a:spLocks/>
          </p:cNvSpPr>
          <p:nvPr/>
        </p:nvSpPr>
        <p:spPr bwMode="auto">
          <a:xfrm flipV="1">
            <a:off x="12702" y="4295806"/>
            <a:ext cx="12179300" cy="1133459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grpSp>
        <p:nvGrpSpPr>
          <p:cNvPr id="7" name="グループ化 6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2" name="フリーフォーム 11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4" name="正方形/長方形 13"/>
          <p:cNvSpPr/>
          <p:nvPr/>
        </p:nvSpPr>
        <p:spPr bwMode="auto">
          <a:xfrm flipV="1">
            <a:off x="0" y="-24"/>
            <a:ext cx="12192000" cy="514346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7000">
                <a:srgbClr val="FFFFFF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5286388"/>
            <a:ext cx="10363200" cy="808050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3286125"/>
            <a:ext cx="103632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2">
                    <a:tint val="90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2">
                    <a:tint val="9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2">
                    <a:tint val="9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2">
                    <a:tint val="90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EFFED0E-19A6-4E7F-B0C2-CA6310B87445}" type="datetimeFigureOut">
              <a:rPr kumimoji="1" lang="ja-JP" altLang="en-US" smtClean="0"/>
              <a:t>2015/2/2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2015/2/2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2015/2/2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2015/2/2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11010936" cy="798496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1571613"/>
            <a:ext cx="6815667" cy="45545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3" y="1571613"/>
            <a:ext cx="4011084" cy="4554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grpSp>
        <p:nvGrpSpPr>
          <p:cNvPr id="8" name="グループ化 7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3249"/>
            <a:ext cx="12192000" cy="14301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正方形/長方形 14"/>
          <p:cNvSpPr/>
          <p:nvPr/>
        </p:nvSpPr>
        <p:spPr bwMode="auto">
          <a:xfrm>
            <a:off x="0" y="3857628"/>
            <a:ext cx="12192000" cy="300037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5000">
                <a:schemeClr val="bg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gradFill>
                  <a:gsLst>
                    <a:gs pos="20000">
                      <a:schemeClr val="accent4"/>
                    </a:gs>
                    <a:gs pos="100000">
                      <a:schemeClr val="bg2"/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solidFill>
            <a:schemeClr val="bg1"/>
          </a:solidFill>
          <a:ln w="76200" cap="sq">
            <a:solidFill>
              <a:srgbClr val="FFFFFF"/>
            </a:solidFill>
            <a:miter lim="800000"/>
          </a:ln>
          <a:effectLst>
            <a:outerShdw blurRad="76200" dist="76200" dir="27000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リーフォーム 14"/>
          <p:cNvSpPr>
            <a:spLocks/>
          </p:cNvSpPr>
          <p:nvPr/>
        </p:nvSpPr>
        <p:spPr bwMode="auto">
          <a:xfrm>
            <a:off x="3" y="714357"/>
            <a:ext cx="12191999" cy="1133459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6" name="正方形/長方形 15"/>
          <p:cNvSpPr/>
          <p:nvPr/>
        </p:nvSpPr>
        <p:spPr bwMode="auto">
          <a:xfrm>
            <a:off x="0" y="1071546"/>
            <a:ext cx="12192000" cy="578645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7000">
                <a:srgbClr val="FFFFFF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idx="1"/>
          </p:nvPr>
        </p:nvSpPr>
        <p:spPr>
          <a:xfrm>
            <a:off x="609600" y="1500176"/>
            <a:ext cx="10972800" cy="462599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9" name="日付プレースホルダー 28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rgbClr val="080808"/>
                </a:solidFill>
              </a:defRPr>
            </a:lvl1pPr>
          </a:lstStyle>
          <a:p>
            <a:fld id="{CEFFED0E-19A6-4E7F-B0C2-CA6310B87445}" type="datetimeFigureOut">
              <a:rPr kumimoji="1" lang="ja-JP" altLang="en-US" smtClean="0"/>
              <a:t>2015/2/2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rgbClr val="080808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rgbClr val="080808"/>
                </a:solidFill>
              </a:defRPr>
            </a:lvl1pPr>
          </a:lstStyle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1" sz="4400" baseline="0">
          <a:ln w="3175">
            <a:noFill/>
            <a:prstDash val="solid"/>
          </a:ln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  <a:effectLst>
            <a:outerShdw blurRad="127000" algn="tl" rotWithShape="0">
              <a:schemeClr val="tx1">
                <a:alpha val="7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5000"/>
        <a:buFont typeface="Wingdings"/>
        <a:buChar char="p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"/>
        <a:buChar char="p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"/>
        <a:buChar char="p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65000"/>
        <a:buFont typeface="Wingdings"/>
        <a:buChar char="p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2"/>
        </a:buClr>
        <a:buSzPct val="65000"/>
        <a:buFont typeface="Wingdings"/>
        <a:buChar char="p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bg2"/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6"/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bg2">
            <a:tint val="60000"/>
          </a:schemeClr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-162232" y="-90152"/>
            <a:ext cx="12477135" cy="70513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27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79" y="719604"/>
            <a:ext cx="1333500" cy="11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正方形/長方形 7"/>
          <p:cNvSpPr/>
          <p:nvPr/>
        </p:nvSpPr>
        <p:spPr>
          <a:xfrm>
            <a:off x="10580669" y="5374255"/>
            <a:ext cx="1600895" cy="11214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" name="Picture 2" descr="C:\Users\Yusuke\Desktop\teamr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8430" y="4257047"/>
            <a:ext cx="5845371" cy="292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Yusuke\Desktop\unity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232" y="683079"/>
            <a:ext cx="2779666" cy="117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Yusuke\Desktop\title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141" y="-44679"/>
            <a:ext cx="6664987" cy="644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5238445" y="4182732"/>
            <a:ext cx="6676828" cy="954107"/>
          </a:xfrm>
          <a:prstGeom prst="rect">
            <a:avLst/>
          </a:prstGeom>
          <a:solidFill>
            <a:schemeClr val="bg1">
              <a:alpha val="58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ja-JP" sz="2800" b="1" i="1" dirty="0">
                <a:ln>
                  <a:solidFill>
                    <a:schemeClr val="bg1"/>
                  </a:solidFill>
                </a:ln>
              </a:rPr>
              <a:t>Unity</a:t>
            </a:r>
            <a:r>
              <a:rPr lang="ja-JP" altLang="en-US" sz="2800" b="1" i="1" dirty="0" smtClean="0">
                <a:ln>
                  <a:solidFill>
                    <a:schemeClr val="bg1"/>
                  </a:solidFill>
                </a:ln>
              </a:rPr>
              <a:t>新要素と</a:t>
            </a:r>
            <a:endParaRPr lang="en-US" altLang="ja-JP" sz="2800" b="1" i="1" dirty="0" smtClean="0">
              <a:ln>
                <a:solidFill>
                  <a:schemeClr val="bg1"/>
                </a:solidFill>
              </a:ln>
            </a:endParaRPr>
          </a:p>
          <a:p>
            <a:pPr algn="ctr"/>
            <a:r>
              <a:rPr lang="ja-JP" altLang="en-US" sz="2800" b="1" i="1" dirty="0" smtClean="0">
                <a:ln>
                  <a:solidFill>
                    <a:schemeClr val="bg1"/>
                  </a:solidFill>
                </a:ln>
              </a:rPr>
              <a:t>ユーザー</a:t>
            </a:r>
            <a:r>
              <a:rPr lang="ja-JP" altLang="en-US" sz="2800" b="1" i="1" dirty="0">
                <a:ln>
                  <a:solidFill>
                    <a:schemeClr val="bg1"/>
                  </a:solidFill>
                </a:ln>
              </a:rPr>
              <a:t>に不快感を与えないゲーム</a:t>
            </a:r>
            <a:r>
              <a:rPr lang="ja-JP" altLang="en-US" sz="2800" b="1" i="1" dirty="0" smtClean="0">
                <a:ln>
                  <a:solidFill>
                    <a:schemeClr val="bg1"/>
                  </a:solidFill>
                </a:ln>
              </a:rPr>
              <a:t>設計</a:t>
            </a:r>
            <a:endParaRPr kumimoji="1" lang="ja-JP" altLang="en-US" sz="2800" b="1" i="1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39210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Yusuke\Desktop\titl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711" y="-104007"/>
            <a:ext cx="1518739" cy="151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角丸四角形 10"/>
          <p:cNvSpPr/>
          <p:nvPr/>
        </p:nvSpPr>
        <p:spPr>
          <a:xfrm>
            <a:off x="7314635" y="3220872"/>
            <a:ext cx="4736337" cy="22544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177422" y="2947916"/>
            <a:ext cx="6960358" cy="267295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Picture 2" descr="C:\Users\Yusuke\Documents\GitHub\newSurvior\『最終発表用資料　各人』\ワシジ\がぞー\テンプレ管理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41" y="3117556"/>
            <a:ext cx="6591020" cy="235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C:\Users\Yusuke\Documents\GitHub\newSurvior\『最終発表用資料　各人』\ワシジ\がぞー\タグ設定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382" y="3422767"/>
            <a:ext cx="4294841" cy="185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角丸四角形吹き出し 6"/>
          <p:cNvSpPr/>
          <p:nvPr/>
        </p:nvSpPr>
        <p:spPr>
          <a:xfrm>
            <a:off x="282388" y="1922929"/>
            <a:ext cx="3590365" cy="833718"/>
          </a:xfrm>
          <a:prstGeom prst="wedgeRoundRectCallout">
            <a:avLst>
              <a:gd name="adj1" fmla="val 23862"/>
              <a:gd name="adj2" fmla="val 127329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作成するクラスの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テンプレート</a:t>
            </a:r>
            <a:endParaRPr kumimoji="1" lang="en-US" altLang="ja-JP" sz="2400" dirty="0" smtClean="0">
              <a:solidFill>
                <a:schemeClr val="tx1"/>
              </a:solidFill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1882588" y="5620872"/>
            <a:ext cx="4666130" cy="968188"/>
          </a:xfrm>
          <a:prstGeom prst="wedgeRoundRectCallout">
            <a:avLst>
              <a:gd name="adj1" fmla="val -31784"/>
              <a:gd name="adj2" fmla="val -103889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クラスにした時のソースコード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値は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&lt;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タグ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&gt;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を書いておく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6373906" y="1922929"/>
            <a:ext cx="5365376" cy="833718"/>
          </a:xfrm>
          <a:prstGeom prst="wedgeRoundRectCallout">
            <a:avLst>
              <a:gd name="adj1" fmla="val -13565"/>
              <a:gd name="adj2" fmla="val 157688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&lt;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タグ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&gt;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のリスト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pic>
        <p:nvPicPr>
          <p:cNvPr id="14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実践</a:t>
            </a:r>
            <a:endParaRPr kumimoji="1" lang="ja-JP" altLang="en-US" sz="10700" b="1" i="1" dirty="0">
              <a:ln w="317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481082" y="0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スマートフォンゲーム開発ゼミ</a:t>
            </a:r>
            <a:endParaRPr kumimoji="1" lang="en-US" altLang="ja-JP" sz="1400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1500785" y="6488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/>
              <a:t>9</a:t>
            </a:r>
            <a:r>
              <a:rPr kumimoji="1" lang="en-US" altLang="ja-JP" b="1" i="1" dirty="0" smtClean="0"/>
              <a:t>/11</a:t>
            </a:r>
            <a:endParaRPr kumimoji="1" lang="ja-JP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338322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Users\Yusuke\Desktop\titl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711" y="-104007"/>
            <a:ext cx="1518739" cy="151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角丸四角形 13"/>
          <p:cNvSpPr/>
          <p:nvPr/>
        </p:nvSpPr>
        <p:spPr>
          <a:xfrm>
            <a:off x="8161360" y="4694830"/>
            <a:ext cx="3643953" cy="154219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122830" y="3466531"/>
            <a:ext cx="5568286" cy="210175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249612" y="1651380"/>
            <a:ext cx="8635082" cy="170597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C:\Users\Yusuke\Documents\GitHub\newSurvior\『最終発表用資料　各人』\ワシジ\がぞー\データ入力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65" y="1783511"/>
            <a:ext cx="8305800" cy="143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Yusuke\Documents\GitHub\newSurvior\『最終発表用資料　各人』\ワシジ\がぞー\結果(ソース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11" y="3575700"/>
            <a:ext cx="531495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Yusuke\Documents\GitHub\newSurvior\『最終発表用資料　各人』\ワシジ\がぞー\結果(ディレクトリ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139" y="4801156"/>
            <a:ext cx="3320941" cy="126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吹き出し 3"/>
          <p:cNvSpPr/>
          <p:nvPr/>
        </p:nvSpPr>
        <p:spPr>
          <a:xfrm>
            <a:off x="8565776" y="2057400"/>
            <a:ext cx="3439927" cy="1649318"/>
          </a:xfrm>
          <a:prstGeom prst="wedgeRoundRectCallout">
            <a:avLst>
              <a:gd name="adj1" fmla="val -64895"/>
              <a:gd name="adj2" fmla="val 13245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タグに置き換える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値</a:t>
            </a:r>
            <a:r>
              <a:rPr lang="ja-JP" altLang="en-US" sz="2400" dirty="0" smtClean="0">
                <a:solidFill>
                  <a:schemeClr val="tx1"/>
                </a:solidFill>
              </a:rPr>
              <a:t>を入力して行く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角丸四角形吹き出し 4"/>
          <p:cNvSpPr/>
          <p:nvPr/>
        </p:nvSpPr>
        <p:spPr>
          <a:xfrm>
            <a:off x="927847" y="5433355"/>
            <a:ext cx="6347011" cy="1317069"/>
          </a:xfrm>
          <a:prstGeom prst="wedgeRoundRectCallout">
            <a:avLst>
              <a:gd name="adj1" fmla="val -10930"/>
              <a:gd name="adj2" fmla="val -87182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テンプレートのタグ部分が置き換わった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ソースコードになったソースファイルが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出来上がる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927847" y="5433354"/>
            <a:ext cx="6347011" cy="1317069"/>
          </a:xfrm>
          <a:prstGeom prst="wedgeRoundRectCallout">
            <a:avLst>
              <a:gd name="adj1" fmla="val 64705"/>
              <a:gd name="adj2" fmla="val -30007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テンプレートのタグ部分が置き換わった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ソースコードになったソースファイルが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出来上がる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pic>
        <p:nvPicPr>
          <p:cNvPr id="15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実践</a:t>
            </a:r>
            <a:endParaRPr kumimoji="1" lang="ja-JP" altLang="en-US" sz="10700" b="1" i="1" dirty="0">
              <a:ln w="317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481082" y="0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スマートフォンゲーム開発ゼミ</a:t>
            </a:r>
            <a:endParaRPr kumimoji="1" lang="en-US" altLang="ja-JP" sz="1400" dirty="0" smtClean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1370155" y="648866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/>
              <a:t>10/11</a:t>
            </a:r>
            <a:endParaRPr kumimoji="1" lang="ja-JP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324961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Yusuke\Desktop\titl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711" y="-104007"/>
            <a:ext cx="1518739" cy="151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lang="ja-JP" altLang="en-US" sz="6000" b="1" i="1" dirty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まとめ</a:t>
            </a:r>
            <a:endParaRPr kumimoji="1" lang="ja-JP" altLang="en-US" sz="10700" b="1" i="1" dirty="0">
              <a:ln w="317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08649" y="2029723"/>
            <a:ext cx="11485559" cy="1483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3200" dirty="0" smtClean="0"/>
              <a:t>ユーザーに不快感を与えない為に様々な点に配慮した。</a:t>
            </a:r>
            <a:endParaRPr kumimoji="1" lang="en-US" altLang="ja-JP" sz="3200" dirty="0" smtClean="0"/>
          </a:p>
          <a:p>
            <a:pPr algn="ctr">
              <a:lnSpc>
                <a:spcPct val="150000"/>
              </a:lnSpc>
            </a:pPr>
            <a:r>
              <a:rPr lang="ja-JP" altLang="en-US" sz="3200" dirty="0"/>
              <a:t>技術的</a:t>
            </a:r>
            <a:r>
              <a:rPr lang="ja-JP" altLang="en-US" sz="3200" dirty="0" smtClean="0"/>
              <a:t>に難しい案も</a:t>
            </a:r>
            <a:r>
              <a:rPr lang="en-US" altLang="ja-JP" sz="3200" dirty="0" smtClean="0"/>
              <a:t>unity</a:t>
            </a:r>
            <a:r>
              <a:rPr lang="ja-JP" altLang="en-US" sz="3200" dirty="0" smtClean="0"/>
              <a:t>の機能のおかげで、実装できた。</a:t>
            </a:r>
            <a:endParaRPr kumimoji="1" lang="ja-JP" altLang="en-US" sz="3200" dirty="0"/>
          </a:p>
        </p:txBody>
      </p:sp>
      <p:pic>
        <p:nvPicPr>
          <p:cNvPr id="2" name="Picture 2" descr="C:\Users\Yusuke\Desktop\スクショだよ！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216" y="3649723"/>
            <a:ext cx="4525361" cy="277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9481082" y="0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スマートフォンゲーム開発ゼミ</a:t>
            </a:r>
            <a:endParaRPr kumimoji="1" lang="en-US" altLang="ja-JP" sz="1400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370155" y="648866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/>
              <a:t>11/11</a:t>
            </a:r>
            <a:endParaRPr kumimoji="1" lang="ja-JP" altLang="en-US" b="1" i="1" dirty="0"/>
          </a:p>
        </p:txBody>
      </p:sp>
      <p:pic>
        <p:nvPicPr>
          <p:cNvPr id="1026" name="Picture 2" descr="C:\Users\Yusuke\Desktop\スクショだよ！！！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493" y="3668381"/>
            <a:ext cx="4478994" cy="276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31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usuke\Desktop\titl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711" y="-104007"/>
            <a:ext cx="1518739" cy="151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角丸四角形 49"/>
          <p:cNvSpPr/>
          <p:nvPr/>
        </p:nvSpPr>
        <p:spPr>
          <a:xfrm>
            <a:off x="215660" y="1414732"/>
            <a:ext cx="4855104" cy="522760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ゲーム概要</a:t>
            </a:r>
            <a:endParaRPr kumimoji="1" lang="ja-JP" altLang="en-US" sz="6000" b="1" i="1" dirty="0">
              <a:ln w="317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45287" y="1650482"/>
            <a:ext cx="3729741" cy="4998160"/>
          </a:xfrm>
        </p:spPr>
        <p:txBody>
          <a:bodyPr>
            <a:normAutofit fontScale="77500" lnSpcReduction="20000"/>
          </a:bodyPr>
          <a:lstStyle/>
          <a:p>
            <a:r>
              <a:rPr kumimoji="1" lang="ja-JP" altLang="en-US" dirty="0" smtClean="0"/>
              <a:t>ジャンル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アクション</a:t>
            </a:r>
            <a:endParaRPr kumimoji="1" lang="en-US" altLang="ja-JP" dirty="0" smtClean="0"/>
          </a:p>
          <a:p>
            <a:r>
              <a:rPr lang="ja-JP" altLang="en-US" dirty="0" smtClean="0"/>
              <a:t>コンセプト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避ける</a:t>
            </a:r>
            <a:r>
              <a:rPr lang="en-US" altLang="ja-JP" dirty="0" smtClean="0"/>
              <a:t>!</a:t>
            </a:r>
          </a:p>
          <a:p>
            <a:r>
              <a:rPr lang="ja-JP" altLang="en-US" dirty="0" smtClean="0"/>
              <a:t>プラットフォーム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IOS</a:t>
            </a:r>
          </a:p>
          <a:p>
            <a:pPr lvl="1"/>
            <a:r>
              <a:rPr lang="en-US" altLang="ja-JP" dirty="0" smtClean="0"/>
              <a:t>Android</a:t>
            </a:r>
            <a:endParaRPr kumimoji="1" lang="en-US" altLang="ja-JP" dirty="0" smtClean="0"/>
          </a:p>
          <a:p>
            <a:r>
              <a:rPr lang="ja-JP" altLang="en-US" dirty="0"/>
              <a:t>プレイ</a:t>
            </a:r>
            <a:r>
              <a:rPr lang="ja-JP" altLang="en-US" dirty="0" smtClean="0"/>
              <a:t>人数</a:t>
            </a:r>
            <a:endParaRPr lang="en-US" altLang="ja-JP" dirty="0"/>
          </a:p>
          <a:p>
            <a:pPr lvl="1"/>
            <a:r>
              <a:rPr lang="en-US" altLang="ja-JP" dirty="0" smtClean="0"/>
              <a:t>1</a:t>
            </a:r>
            <a:r>
              <a:rPr lang="ja-JP" altLang="en-US" dirty="0" smtClean="0"/>
              <a:t>人</a:t>
            </a:r>
            <a:endParaRPr lang="en-US" altLang="ja-JP" dirty="0" smtClean="0"/>
          </a:p>
          <a:p>
            <a:r>
              <a:rPr lang="ja-JP" altLang="en-US" dirty="0" smtClean="0"/>
              <a:t>開発ソフト</a:t>
            </a:r>
            <a:endParaRPr lang="en-US" altLang="ja-JP" dirty="0" smtClean="0"/>
          </a:p>
          <a:p>
            <a:pPr lvl="1"/>
            <a:r>
              <a:rPr lang="en-US" altLang="ja-JP" b="1" dirty="0" smtClean="0"/>
              <a:t>Unity4.6(C#)</a:t>
            </a:r>
          </a:p>
          <a:p>
            <a:pPr lvl="1"/>
            <a:r>
              <a:rPr lang="en-US" altLang="ja-JP" b="1" dirty="0" smtClean="0"/>
              <a:t>Photoshop</a:t>
            </a:r>
          </a:p>
          <a:p>
            <a:pPr lvl="1"/>
            <a:r>
              <a:rPr lang="en-US" altLang="ja-JP" b="1" dirty="0" smtClean="0"/>
              <a:t>GitHub for Windows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481082" y="0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スマートフォンゲーム開発ゼミ</a:t>
            </a:r>
            <a:endParaRPr kumimoji="1" lang="en-US" altLang="ja-JP" sz="1400" dirty="0" smtClean="0"/>
          </a:p>
        </p:txBody>
      </p:sp>
      <p:pic>
        <p:nvPicPr>
          <p:cNvPr id="1027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グループ化 12"/>
          <p:cNvGrpSpPr/>
          <p:nvPr/>
        </p:nvGrpSpPr>
        <p:grpSpPr>
          <a:xfrm>
            <a:off x="5187606" y="1316181"/>
            <a:ext cx="6912768" cy="5476044"/>
            <a:chOff x="5187606" y="1316181"/>
            <a:chExt cx="6912768" cy="5476044"/>
          </a:xfrm>
        </p:grpSpPr>
        <p:sp>
          <p:nvSpPr>
            <p:cNvPr id="20" name="正方形/長方形 19"/>
            <p:cNvSpPr/>
            <p:nvPr/>
          </p:nvSpPr>
          <p:spPr>
            <a:xfrm>
              <a:off x="5187606" y="1316181"/>
              <a:ext cx="6912768" cy="51067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5281285" y="1456298"/>
              <a:ext cx="1563009" cy="181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 smtClean="0"/>
                <a:t>タイトル</a:t>
              </a:r>
              <a:endParaRPr kumimoji="1" lang="ja-JP" altLang="en-US" sz="2400" dirty="0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7114815" y="1456298"/>
              <a:ext cx="1517923" cy="181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dirty="0" smtClean="0"/>
                <a:t>ステージ</a:t>
              </a:r>
              <a:endParaRPr lang="en-US" altLang="ja-JP" sz="2400" dirty="0" smtClean="0"/>
            </a:p>
            <a:p>
              <a:pPr algn="ctr"/>
              <a:r>
                <a:rPr lang="ja-JP" altLang="en-US" sz="2400" dirty="0" smtClean="0"/>
                <a:t>選択</a:t>
              </a:r>
              <a:endParaRPr kumimoji="1" lang="ja-JP" altLang="en-US" sz="2400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0525568" y="1470128"/>
              <a:ext cx="1497348" cy="178409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3200" dirty="0" smtClean="0"/>
                <a:t>ゲーム</a:t>
              </a:r>
              <a:endParaRPr lang="en-US" altLang="ja-JP" sz="3200" dirty="0" smtClean="0"/>
            </a:p>
            <a:p>
              <a:pPr algn="ctr"/>
              <a:r>
                <a:rPr lang="ja-JP" altLang="en-US" sz="3200" dirty="0" smtClean="0"/>
                <a:t>プレイ</a:t>
              </a:r>
              <a:endParaRPr kumimoji="1" lang="ja-JP" altLang="en-US" sz="3200" dirty="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8775680" y="4485104"/>
              <a:ext cx="3268627" cy="178409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3200" dirty="0" smtClean="0"/>
                <a:t>ゲーム</a:t>
              </a:r>
              <a:endParaRPr lang="en-US" altLang="ja-JP" sz="3200" dirty="0" smtClean="0"/>
            </a:p>
            <a:p>
              <a:pPr algn="ctr"/>
              <a:r>
                <a:rPr lang="ja-JP" altLang="en-US" sz="3200" dirty="0" smtClean="0"/>
                <a:t>オーバー</a:t>
              </a:r>
              <a:endParaRPr kumimoji="1" lang="ja-JP" altLang="en-US" sz="3200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5281285" y="4492019"/>
              <a:ext cx="3494395" cy="178409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3600" dirty="0" smtClean="0"/>
                <a:t>ゲーム</a:t>
              </a:r>
              <a:endParaRPr lang="en-US" altLang="ja-JP" sz="3600" dirty="0" smtClean="0"/>
            </a:p>
            <a:p>
              <a:pPr algn="ctr"/>
              <a:r>
                <a:rPr lang="ja-JP" altLang="en-US" sz="3600" dirty="0" smtClean="0"/>
                <a:t>クリア</a:t>
              </a:r>
              <a:endParaRPr kumimoji="1" lang="ja-JP" altLang="en-US" sz="3600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8963377" y="1456298"/>
              <a:ext cx="1370551" cy="181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 smtClean="0"/>
                <a:t>スキル選択</a:t>
              </a:r>
              <a:endParaRPr kumimoji="1" lang="ja-JP" altLang="en-US" sz="2800" dirty="0"/>
            </a:p>
          </p:txBody>
        </p:sp>
        <p:cxnSp>
          <p:nvCxnSpPr>
            <p:cNvPr id="10" name="直線矢印コネクタ 9"/>
            <p:cNvCxnSpPr>
              <a:stCxn id="9" idx="3"/>
            </p:cNvCxnSpPr>
            <p:nvPr/>
          </p:nvCxnSpPr>
          <p:spPr>
            <a:xfrm flipV="1">
              <a:off x="10333928" y="2355258"/>
              <a:ext cx="213030" cy="69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矢印コネクタ 10"/>
            <p:cNvCxnSpPr>
              <a:stCxn id="6" idx="2"/>
            </p:cNvCxnSpPr>
            <p:nvPr/>
          </p:nvCxnSpPr>
          <p:spPr>
            <a:xfrm>
              <a:off x="11274242" y="3254220"/>
              <a:ext cx="1" cy="123088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カギ線コネクタ 11"/>
            <p:cNvCxnSpPr>
              <a:stCxn id="6" idx="2"/>
              <a:endCxn id="8" idx="0"/>
            </p:cNvCxnSpPr>
            <p:nvPr/>
          </p:nvCxnSpPr>
          <p:spPr>
            <a:xfrm rot="5400000">
              <a:off x="8532463" y="1750240"/>
              <a:ext cx="1237800" cy="4245759"/>
            </a:xfrm>
            <a:prstGeom prst="bentConnector3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/>
            <p:nvPr/>
          </p:nvCxnSpPr>
          <p:spPr>
            <a:xfrm flipV="1">
              <a:off x="6844294" y="1996155"/>
              <a:ext cx="270521" cy="69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矢印コネクタ 27"/>
            <p:cNvCxnSpPr/>
            <p:nvPr/>
          </p:nvCxnSpPr>
          <p:spPr>
            <a:xfrm flipV="1">
              <a:off x="8621364" y="2017639"/>
              <a:ext cx="34201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矢印コネクタ 30"/>
            <p:cNvCxnSpPr/>
            <p:nvPr/>
          </p:nvCxnSpPr>
          <p:spPr>
            <a:xfrm flipH="1" flipV="1">
              <a:off x="8618825" y="2596837"/>
              <a:ext cx="31784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/>
            <p:nvPr/>
          </p:nvCxnSpPr>
          <p:spPr>
            <a:xfrm flipH="1" flipV="1">
              <a:off x="6844294" y="2614387"/>
              <a:ext cx="31784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テキスト ボックス 18"/>
            <p:cNvSpPr txBox="1"/>
            <p:nvPr/>
          </p:nvSpPr>
          <p:spPr>
            <a:xfrm>
              <a:off x="7779894" y="642289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ゲームループ</a:t>
              </a:r>
              <a:endParaRPr kumimoji="1" lang="ja-JP" altLang="en-US" dirty="0"/>
            </a:p>
          </p:txBody>
        </p:sp>
        <p:cxnSp>
          <p:nvCxnSpPr>
            <p:cNvPr id="29" name="カギ線コネクタ 28"/>
            <p:cNvCxnSpPr>
              <a:stCxn id="7" idx="0"/>
              <a:endCxn id="4" idx="2"/>
            </p:cNvCxnSpPr>
            <p:nvPr/>
          </p:nvCxnSpPr>
          <p:spPr>
            <a:xfrm rot="16200000" flipV="1">
              <a:off x="7628790" y="1695105"/>
              <a:ext cx="1224000" cy="4356000"/>
            </a:xfrm>
            <a:prstGeom prst="bentConnector3">
              <a:avLst>
                <a:gd name="adj1" fmla="val 73906"/>
              </a:avLst>
            </a:prstGeom>
            <a:ln w="19050">
              <a:solidFill>
                <a:srgbClr val="FF0000"/>
              </a:solidFill>
              <a:tailEnd type="arrow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/>
            <p:cNvCxnSpPr>
              <a:endCxn id="4" idx="2"/>
            </p:cNvCxnSpPr>
            <p:nvPr/>
          </p:nvCxnSpPr>
          <p:spPr>
            <a:xfrm flipV="1">
              <a:off x="6062790" y="3268049"/>
              <a:ext cx="0" cy="122397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テキスト ボックス 13"/>
          <p:cNvSpPr txBox="1"/>
          <p:nvPr/>
        </p:nvSpPr>
        <p:spPr>
          <a:xfrm>
            <a:off x="11500785" y="6488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/>
              <a:t>1/11</a:t>
            </a:r>
            <a:endParaRPr kumimoji="1" lang="ja-JP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13194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C:\Users\Yusuke\Desktop\titl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711" y="-104007"/>
            <a:ext cx="1518739" cy="151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グループ化 14"/>
          <p:cNvGrpSpPr/>
          <p:nvPr/>
        </p:nvGrpSpPr>
        <p:grpSpPr>
          <a:xfrm>
            <a:off x="322790" y="1215044"/>
            <a:ext cx="8700230" cy="5551516"/>
            <a:chOff x="322790" y="1319548"/>
            <a:chExt cx="8700230" cy="5468112"/>
          </a:xfrm>
        </p:grpSpPr>
        <p:pic>
          <p:nvPicPr>
            <p:cNvPr id="3" name="Picture 4" descr="C:\Users\Yusuke\Desktop\hp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790" y="1319548"/>
              <a:ext cx="8700230" cy="546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正方形/長方形 3"/>
            <p:cNvSpPr/>
            <p:nvPr/>
          </p:nvSpPr>
          <p:spPr>
            <a:xfrm>
              <a:off x="7936992" y="1578864"/>
              <a:ext cx="987552" cy="3980688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2060"/>
                </a:solidFill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1109472" y="1493520"/>
              <a:ext cx="6608064" cy="524256"/>
            </a:xfrm>
            <a:prstGeom prst="rect">
              <a:avLst/>
            </a:prstGeom>
            <a:noFill/>
            <a:ln w="34925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438912" y="5462016"/>
              <a:ext cx="1341120" cy="1195897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609600" y="6217921"/>
              <a:ext cx="3462528" cy="417768"/>
            </a:xfrm>
            <a:prstGeom prst="rect">
              <a:avLst/>
            </a:prstGeom>
            <a:noFill/>
            <a:ln w="34925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2060"/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621280" y="3913632"/>
              <a:ext cx="1450848" cy="777433"/>
            </a:xfrm>
            <a:prstGeom prst="rect">
              <a:avLst/>
            </a:prstGeom>
            <a:noFill/>
            <a:ln w="34925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2060"/>
                </a:solidFill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3468624" y="5510783"/>
              <a:ext cx="10119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000" b="1" dirty="0" smtClean="0">
                  <a:solidFill>
                    <a:srgbClr val="FFFF00"/>
                  </a:solidFill>
                </a:rPr>
                <a:t>①</a:t>
              </a:r>
              <a:endParaRPr kumimoji="1" lang="ja-JP" altLang="en-US" sz="6000" b="1" dirty="0">
                <a:solidFill>
                  <a:srgbClr val="FFFF00"/>
                </a:solidFill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450557" y="1909926"/>
              <a:ext cx="10119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000" b="1" dirty="0" smtClean="0">
                  <a:solidFill>
                    <a:srgbClr val="FFFF00"/>
                  </a:solidFill>
                </a:rPr>
                <a:t>②</a:t>
              </a:r>
              <a:endParaRPr kumimoji="1" lang="ja-JP" altLang="en-US" sz="6000" b="1" dirty="0">
                <a:solidFill>
                  <a:srgbClr val="FFFF00"/>
                </a:solidFill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1274064" y="4832264"/>
              <a:ext cx="10119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000" b="1" dirty="0" smtClean="0">
                  <a:solidFill>
                    <a:srgbClr val="FFFF00"/>
                  </a:solidFill>
                </a:rPr>
                <a:t>③</a:t>
              </a:r>
              <a:endParaRPr kumimoji="1" lang="ja-JP" altLang="en-US" sz="6000" b="1" dirty="0">
                <a:solidFill>
                  <a:srgbClr val="FFFF00"/>
                </a:solidFill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7105165" y="5141580"/>
              <a:ext cx="10119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000" b="1" dirty="0" smtClean="0">
                  <a:solidFill>
                    <a:srgbClr val="FFFF00"/>
                  </a:solidFill>
                </a:rPr>
                <a:t>④</a:t>
              </a:r>
              <a:endParaRPr kumimoji="1" lang="ja-JP" altLang="en-US" sz="6000" b="1" dirty="0">
                <a:solidFill>
                  <a:srgbClr val="FFFF00"/>
                </a:solidFill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346704" y="3164765"/>
              <a:ext cx="10119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000" b="1" dirty="0" smtClean="0">
                  <a:solidFill>
                    <a:srgbClr val="FFFF00"/>
                  </a:solidFill>
                </a:rPr>
                <a:t>⑤</a:t>
              </a:r>
              <a:endParaRPr kumimoji="1" lang="ja-JP" altLang="en-US" sz="600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14" name="テキスト ボックス 13"/>
          <p:cNvSpPr txBox="1"/>
          <p:nvPr/>
        </p:nvSpPr>
        <p:spPr>
          <a:xfrm>
            <a:off x="9229344" y="1909926"/>
            <a:ext cx="27553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①自機のＨＰ</a:t>
            </a:r>
            <a:endParaRPr kumimoji="1" lang="en-US" altLang="ja-JP" sz="2800" dirty="0" smtClean="0"/>
          </a:p>
          <a:p>
            <a:endParaRPr kumimoji="1" lang="en-US" altLang="ja-JP" sz="2800" dirty="0" smtClean="0"/>
          </a:p>
          <a:p>
            <a:r>
              <a:rPr lang="ja-JP" altLang="en-US" sz="2800" dirty="0"/>
              <a:t>②ボスのＨＰ</a:t>
            </a:r>
            <a:endParaRPr lang="en-US" altLang="ja-JP" sz="2800" dirty="0"/>
          </a:p>
          <a:p>
            <a:endParaRPr lang="en-US" altLang="ja-JP" sz="2800" dirty="0" smtClean="0"/>
          </a:p>
          <a:p>
            <a:r>
              <a:rPr kumimoji="1" lang="ja-JP" altLang="en-US" sz="2800" dirty="0" smtClean="0"/>
              <a:t>③仮想パッド</a:t>
            </a:r>
            <a:endParaRPr kumimoji="1" lang="en-US" altLang="ja-JP" sz="2800" dirty="0" smtClean="0"/>
          </a:p>
          <a:p>
            <a:endParaRPr kumimoji="1" lang="en-US" altLang="ja-JP" sz="2800" dirty="0" smtClean="0"/>
          </a:p>
          <a:p>
            <a:r>
              <a:rPr lang="ja-JP" altLang="en-US" sz="2800" dirty="0" smtClean="0"/>
              <a:t>④スキルボタン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kumimoji="1" lang="ja-JP" altLang="en-US" sz="2800" dirty="0" smtClean="0"/>
              <a:t>⑤矢印</a:t>
            </a:r>
            <a:endParaRPr kumimoji="1" lang="en-US" altLang="ja-JP" sz="2800" dirty="0" smtClean="0"/>
          </a:p>
          <a:p>
            <a:endParaRPr kumimoji="1" lang="ja-JP" altLang="en-US" dirty="0"/>
          </a:p>
        </p:txBody>
      </p:sp>
      <p:sp>
        <p:nvSpPr>
          <p:cNvPr id="21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画面説明</a:t>
            </a:r>
            <a:endParaRPr kumimoji="1" lang="ja-JP" altLang="en-US" sz="8000" b="1" i="1" dirty="0">
              <a:ln w="317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pic>
        <p:nvPicPr>
          <p:cNvPr id="22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/>
          <p:cNvSpPr txBox="1"/>
          <p:nvPr/>
        </p:nvSpPr>
        <p:spPr>
          <a:xfrm>
            <a:off x="9481082" y="0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スマートフォンゲーム開発ゼミ</a:t>
            </a:r>
            <a:endParaRPr kumimoji="1" lang="en-US" altLang="ja-JP" sz="1400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1500785" y="6488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/>
              <a:t>2</a:t>
            </a:r>
            <a:r>
              <a:rPr kumimoji="1" lang="en-US" altLang="ja-JP" b="1" i="1" dirty="0" smtClean="0"/>
              <a:t>/11</a:t>
            </a:r>
            <a:endParaRPr kumimoji="1" lang="ja-JP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278113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Yusuke\Desktop\titl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711" y="-104007"/>
            <a:ext cx="1518739" cy="151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26757" y="1606410"/>
            <a:ext cx="10338486" cy="2478700"/>
          </a:xfrm>
          <a:ln>
            <a:solidFill>
              <a:srgbClr val="FF0000"/>
            </a:solidFill>
          </a:ln>
        </p:spPr>
        <p:txBody>
          <a:bodyPr>
            <a:normAutofit fontScale="92500"/>
          </a:bodyPr>
          <a:lstStyle/>
          <a:p>
            <a:r>
              <a:rPr lang="ja-JP" altLang="en-US" dirty="0" smtClean="0"/>
              <a:t>ユーザーが見た時にそれが何なのか直ぐに分かる</a:t>
            </a:r>
            <a:r>
              <a:rPr lang="ja-JP" altLang="en-US" dirty="0" smtClean="0">
                <a:solidFill>
                  <a:srgbClr val="FF0000"/>
                </a:solidFill>
              </a:rPr>
              <a:t>表示物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kumimoji="1" lang="ja-JP" altLang="en-US" dirty="0" smtClean="0"/>
              <a:t>ユーザーが触った時使い方が直ぐに分かる</a:t>
            </a:r>
            <a:r>
              <a:rPr kumimoji="1" lang="ja-JP" altLang="en-US" dirty="0" smtClean="0">
                <a:solidFill>
                  <a:srgbClr val="FF0000"/>
                </a:solidFill>
              </a:rPr>
              <a:t>操作感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様々な</a:t>
            </a:r>
            <a:r>
              <a:rPr kumimoji="1" lang="ja-JP" altLang="en-US" dirty="0" smtClean="0">
                <a:solidFill>
                  <a:schemeClr val="tx1"/>
                </a:solidFill>
              </a:rPr>
              <a:t>端末でも遊べるように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tx1"/>
                </a:solidFill>
              </a:rPr>
              <a:t>	</a:t>
            </a:r>
            <a:r>
              <a:rPr kumimoji="1" lang="en-US" altLang="ja-JP" dirty="0" smtClean="0">
                <a:solidFill>
                  <a:schemeClr val="tx1"/>
                </a:solidFill>
              </a:rPr>
              <a:t>『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クオリティ</a:t>
            </a:r>
            <a:r>
              <a:rPr kumimoji="1" lang="en-US" altLang="ja-JP" dirty="0" smtClean="0">
                <a:solidFill>
                  <a:schemeClr val="tx1"/>
                </a:solidFill>
              </a:rPr>
              <a:t>』</a:t>
            </a:r>
            <a:r>
              <a:rPr kumimoji="1" lang="ja-JP" altLang="en-US" dirty="0" smtClean="0">
                <a:solidFill>
                  <a:schemeClr val="tx1"/>
                </a:solidFill>
              </a:rPr>
              <a:t>と</a:t>
            </a:r>
            <a:r>
              <a:rPr kumimoji="1" lang="en-US" altLang="ja-JP" dirty="0" smtClean="0">
                <a:solidFill>
                  <a:schemeClr val="tx1"/>
                </a:solidFill>
              </a:rPr>
              <a:t>『</a:t>
            </a:r>
            <a:r>
              <a:rPr kumimoji="1" lang="ja-JP" altLang="en-US" dirty="0" smtClean="0">
                <a:solidFill>
                  <a:srgbClr val="FF0000"/>
                </a:solidFill>
              </a:rPr>
              <a:t>動作速度</a:t>
            </a:r>
            <a:r>
              <a:rPr kumimoji="1" lang="en-US" altLang="ja-JP" dirty="0" smtClean="0">
                <a:solidFill>
                  <a:schemeClr val="tx1"/>
                </a:solidFill>
              </a:rPr>
              <a:t>』</a:t>
            </a:r>
            <a:r>
              <a:rPr kumimoji="1" lang="ja-JP" altLang="en-US" dirty="0" smtClean="0">
                <a:solidFill>
                  <a:schemeClr val="tx1"/>
                </a:solidFill>
              </a:rPr>
              <a:t>のバランスを修正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10064" y="4474992"/>
            <a:ext cx="117512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ゲームのメイン部分以外に注目し、その部分を色々こだわる事によって、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プレイヤーに不快感を与える事無くゲームを楽しんで貰える用に様々な研究・工夫をした。</a:t>
            </a:r>
            <a:endParaRPr kumimoji="1" lang="ja-JP" altLang="en-US" sz="2800" dirty="0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チームとしての目標</a:t>
            </a:r>
            <a:endParaRPr kumimoji="1" lang="ja-JP" altLang="en-US" sz="8000" b="1" i="1" dirty="0">
              <a:ln w="317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pic>
        <p:nvPicPr>
          <p:cNvPr id="8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>
            <a:off x="9481082" y="0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スマートフォンゲーム開発ゼミ</a:t>
            </a:r>
            <a:endParaRPr kumimoji="1" lang="en-US" altLang="ja-JP" sz="1400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500785" y="6488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/>
              <a:t>3</a:t>
            </a:r>
            <a:r>
              <a:rPr kumimoji="1" lang="en-US" altLang="ja-JP" b="1" i="1" dirty="0" smtClean="0"/>
              <a:t>/11</a:t>
            </a:r>
            <a:endParaRPr kumimoji="1" lang="ja-JP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84875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Yusuke\Desktop\titl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711" y="-104007"/>
            <a:ext cx="1518739" cy="151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800432"/>
            <a:ext cx="10972800" cy="4625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u="sng" dirty="0" err="1" smtClean="0"/>
              <a:t>uGUI</a:t>
            </a:r>
            <a:r>
              <a:rPr lang="ja-JP" altLang="en-US" b="1" u="sng" dirty="0" smtClean="0"/>
              <a:t>とは</a:t>
            </a:r>
            <a:endParaRPr lang="en-US" altLang="ja-JP" b="1" u="sng" dirty="0" smtClean="0"/>
          </a:p>
          <a:p>
            <a:pPr marL="0" indent="0">
              <a:buNone/>
            </a:pPr>
            <a:r>
              <a:rPr lang="en-US" altLang="ja-JP" sz="2800" dirty="0" smtClean="0"/>
              <a:t>Unity4.6</a:t>
            </a:r>
            <a:r>
              <a:rPr lang="ja-JP" altLang="en-US" sz="2800" dirty="0" smtClean="0"/>
              <a:t>から実装された</a:t>
            </a:r>
            <a:r>
              <a:rPr lang="ja-JP" altLang="en-US" sz="2800" dirty="0" smtClean="0">
                <a:solidFill>
                  <a:srgbClr val="FF0000"/>
                </a:solidFill>
              </a:rPr>
              <a:t>新</a:t>
            </a:r>
            <a:r>
              <a:rPr lang="en-US" altLang="ja-JP" sz="2800" dirty="0" smtClean="0">
                <a:solidFill>
                  <a:srgbClr val="FF0000"/>
                </a:solidFill>
              </a:rPr>
              <a:t>UI</a:t>
            </a:r>
            <a:r>
              <a:rPr lang="ja-JP" altLang="en-US" sz="2800" dirty="0" smtClean="0">
                <a:solidFill>
                  <a:srgbClr val="FF0000"/>
                </a:solidFill>
              </a:rPr>
              <a:t>システム</a:t>
            </a:r>
            <a:r>
              <a:rPr lang="ja-JP" altLang="en-US" sz="2800" dirty="0" smtClean="0"/>
              <a:t>。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b="1" u="sng" dirty="0" smtClean="0"/>
              <a:t>利点</a:t>
            </a:r>
            <a:endParaRPr lang="en-US" altLang="ja-JP" b="1" u="sng" dirty="0" smtClean="0"/>
          </a:p>
          <a:p>
            <a:pPr marL="0" indent="0">
              <a:buNone/>
            </a:pPr>
            <a:r>
              <a:rPr lang="ja-JP" altLang="en-US" sz="2800" dirty="0"/>
              <a:t>これ</a:t>
            </a:r>
            <a:r>
              <a:rPr lang="ja-JP" altLang="en-US" sz="2800" dirty="0" smtClean="0"/>
              <a:t>まで</a:t>
            </a:r>
            <a:r>
              <a:rPr lang="en-US" altLang="ja-JP" sz="2800" dirty="0"/>
              <a:t>N</a:t>
            </a:r>
            <a:r>
              <a:rPr lang="en-US" altLang="ja-JP" sz="2800" dirty="0" smtClean="0"/>
              <a:t>GUI</a:t>
            </a:r>
            <a:r>
              <a:rPr lang="ja-JP" altLang="en-US" sz="2800" dirty="0" smtClean="0"/>
              <a:t>を使わないと、ソースでしか操作が出来なかったが、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>
                <a:solidFill>
                  <a:srgbClr val="FF0000"/>
                </a:solidFill>
              </a:rPr>
              <a:t>ヒエラルキーにある値を直接操作</a:t>
            </a:r>
            <a:r>
              <a:rPr lang="ja-JP" altLang="en-US" sz="2800" dirty="0" smtClean="0">
                <a:solidFill>
                  <a:schemeClr val="tx1"/>
                </a:solidFill>
              </a:rPr>
              <a:t>でき、</a:t>
            </a:r>
            <a:r>
              <a:rPr lang="ja-JP" altLang="en-US" sz="2800" dirty="0" smtClean="0"/>
              <a:t>配置も他のオブジェクトと同じようにメニューから行えるようになった。</a:t>
            </a:r>
            <a:endParaRPr lang="en-US" altLang="ja-JP" sz="2800" dirty="0" smtClean="0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en-US" altLang="ja-JP" sz="6000" b="1" i="1" dirty="0" err="1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uGUI</a:t>
            </a:r>
            <a:endParaRPr kumimoji="1" lang="ja-JP" altLang="en-US" sz="10700" b="1" i="1" dirty="0">
              <a:ln w="317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pic>
        <p:nvPicPr>
          <p:cNvPr id="11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Yusuke\Desktop\スキルセレクトイメージ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665" y="1190107"/>
            <a:ext cx="5098503" cy="328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9481082" y="0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スマートフォンゲーム開発ゼミ</a:t>
            </a:r>
            <a:endParaRPr kumimoji="1" lang="en-US" altLang="ja-JP" sz="1400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500785" y="6488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/>
              <a:t>4</a:t>
            </a:r>
            <a:r>
              <a:rPr kumimoji="1" lang="en-US" altLang="ja-JP" b="1" i="1" dirty="0" smtClean="0"/>
              <a:t>/11</a:t>
            </a:r>
            <a:endParaRPr kumimoji="1" lang="ja-JP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337665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Yusuke\Desktop\titl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711" y="-104007"/>
            <a:ext cx="1518739" cy="151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:\Users\Yusuke\Desktop\h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1320966"/>
            <a:ext cx="3436193" cy="215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四角形吹き出し 11"/>
          <p:cNvSpPr/>
          <p:nvPr/>
        </p:nvSpPr>
        <p:spPr>
          <a:xfrm>
            <a:off x="150126" y="3531260"/>
            <a:ext cx="8861140" cy="1335712"/>
          </a:xfrm>
          <a:prstGeom prst="wedgeRectCallout">
            <a:avLst>
              <a:gd name="adj1" fmla="val -32300"/>
              <a:gd name="adj2" fmla="val -62341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u="sng" dirty="0">
                <a:solidFill>
                  <a:schemeClr val="tx1"/>
                </a:solidFill>
              </a:rPr>
              <a:t>HP</a:t>
            </a:r>
            <a:r>
              <a:rPr lang="ja-JP" altLang="en-US" sz="3200" b="1" u="sng" dirty="0">
                <a:solidFill>
                  <a:schemeClr val="tx1"/>
                </a:solidFill>
              </a:rPr>
              <a:t>バー</a:t>
            </a:r>
            <a:endParaRPr lang="en-US" altLang="ja-JP" sz="3200" b="1" u="sng" dirty="0">
              <a:solidFill>
                <a:schemeClr val="tx1"/>
              </a:solidFill>
            </a:endParaRPr>
          </a:p>
          <a:p>
            <a:r>
              <a:rPr lang="ja-JP" altLang="en-US" sz="2400" dirty="0">
                <a:solidFill>
                  <a:schemeClr val="tx1"/>
                </a:solidFill>
              </a:rPr>
              <a:t>・どの位</a:t>
            </a:r>
            <a:r>
              <a:rPr lang="ja-JP" altLang="en-US" sz="2400" dirty="0">
                <a:solidFill>
                  <a:srgbClr val="FF0000"/>
                </a:solidFill>
              </a:rPr>
              <a:t>ダメージを受けたことが分かりやすい</a:t>
            </a:r>
            <a:r>
              <a:rPr lang="ja-JP" altLang="en-US" sz="2400" dirty="0">
                <a:solidFill>
                  <a:schemeClr val="tx1"/>
                </a:solidFill>
              </a:rPr>
              <a:t>ように</a:t>
            </a:r>
            <a:r>
              <a:rPr lang="ja-JP" altLang="en-US" sz="2400" dirty="0" smtClean="0">
                <a:solidFill>
                  <a:schemeClr val="tx1"/>
                </a:solidFill>
              </a:rPr>
              <a:t>、受けた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ja-JP" altLang="en-US" sz="2400" dirty="0">
                <a:solidFill>
                  <a:schemeClr val="tx1"/>
                </a:solidFill>
              </a:rPr>
              <a:t>　</a:t>
            </a:r>
            <a:r>
              <a:rPr lang="ja-JP" altLang="en-US" sz="2400" dirty="0" smtClean="0">
                <a:solidFill>
                  <a:schemeClr val="tx1"/>
                </a:solidFill>
              </a:rPr>
              <a:t>ダメージ分</a:t>
            </a:r>
            <a:r>
              <a:rPr lang="ja-JP" altLang="en-US" sz="2400" dirty="0">
                <a:solidFill>
                  <a:schemeClr val="tx1"/>
                </a:solidFill>
              </a:rPr>
              <a:t>　一気に減る色と徐々に減る色に分けて表示する</a:t>
            </a:r>
            <a:r>
              <a:rPr lang="ja-JP" altLang="en-US" sz="2400" dirty="0" smtClean="0">
                <a:solidFill>
                  <a:schemeClr val="tx1"/>
                </a:solidFill>
              </a:rPr>
              <a:t>。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10" name="四角形吹き出し 9"/>
          <p:cNvSpPr/>
          <p:nvPr/>
        </p:nvSpPr>
        <p:spPr>
          <a:xfrm>
            <a:off x="3823546" y="1469325"/>
            <a:ext cx="8368454" cy="1815172"/>
          </a:xfrm>
          <a:prstGeom prst="wedgeRectCallout">
            <a:avLst>
              <a:gd name="adj1" fmla="val -53537"/>
              <a:gd name="adj2" fmla="val 17277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u="sng" dirty="0" smtClean="0">
                <a:solidFill>
                  <a:schemeClr val="tx1"/>
                </a:solidFill>
              </a:rPr>
              <a:t>操作</a:t>
            </a:r>
            <a:endParaRPr lang="en-US" altLang="ja-JP" sz="3200" b="1" u="sng" dirty="0" smtClean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・</a:t>
            </a:r>
            <a:r>
              <a:rPr lang="ja-JP" altLang="en-US" sz="2400" dirty="0" smtClean="0">
                <a:solidFill>
                  <a:srgbClr val="FF0000"/>
                </a:solidFill>
              </a:rPr>
              <a:t>既存のコントローラーと同じよう</a:t>
            </a:r>
            <a:r>
              <a:rPr lang="ja-JP" altLang="en-US" sz="2400" dirty="0" smtClean="0">
                <a:solidFill>
                  <a:schemeClr val="tx1"/>
                </a:solidFill>
              </a:rPr>
              <a:t>に、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ja-JP" altLang="en-US" sz="2400" dirty="0">
                <a:solidFill>
                  <a:schemeClr val="tx1"/>
                </a:solidFill>
              </a:rPr>
              <a:t>　</a:t>
            </a:r>
            <a:r>
              <a:rPr lang="ja-JP" altLang="en-US" sz="2400" dirty="0" smtClean="0">
                <a:solidFill>
                  <a:schemeClr val="tx1"/>
                </a:solidFill>
              </a:rPr>
              <a:t>左に移動操作、右にアクション操作とした。</a:t>
            </a:r>
            <a:endParaRPr lang="en-US" altLang="ja-JP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400" dirty="0" smtClean="0">
                <a:solidFill>
                  <a:schemeClr val="tx1"/>
                </a:solidFill>
              </a:rPr>
              <a:t>・</a:t>
            </a:r>
            <a:r>
              <a:rPr lang="ja-JP" altLang="en-US" sz="2400" dirty="0" smtClean="0">
                <a:solidFill>
                  <a:srgbClr val="FF0000"/>
                </a:solidFill>
              </a:rPr>
              <a:t>押しやすい大きさ</a:t>
            </a:r>
            <a:r>
              <a:rPr lang="ja-JP" altLang="en-US" sz="2400" dirty="0" smtClean="0">
                <a:solidFill>
                  <a:schemeClr val="tx1"/>
                </a:solidFill>
              </a:rPr>
              <a:t>確保のためスキルボタン</a:t>
            </a:r>
            <a:r>
              <a:rPr lang="ja-JP" altLang="en-US" sz="2400" dirty="0">
                <a:solidFill>
                  <a:schemeClr val="tx1"/>
                </a:solidFill>
              </a:rPr>
              <a:t>を</a:t>
            </a:r>
            <a:r>
              <a:rPr lang="en-US" altLang="ja-JP" sz="2400" dirty="0">
                <a:solidFill>
                  <a:schemeClr val="tx1"/>
                </a:solidFill>
              </a:rPr>
              <a:t>3</a:t>
            </a:r>
            <a:r>
              <a:rPr lang="ja-JP" altLang="en-US" sz="2400" dirty="0">
                <a:solidFill>
                  <a:schemeClr val="tx1"/>
                </a:solidFill>
              </a:rPr>
              <a:t>つにする</a:t>
            </a:r>
            <a:r>
              <a:rPr lang="ja-JP" altLang="en-US" sz="2400" dirty="0" smtClean="0">
                <a:solidFill>
                  <a:schemeClr val="tx1"/>
                </a:solidFill>
              </a:rPr>
              <a:t>。</a:t>
            </a:r>
            <a:endParaRPr lang="en-US" altLang="ja-JP" sz="2400" b="1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Yusuke\Desktop\Unity\kurutaim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380" y="3753134"/>
            <a:ext cx="1324106" cy="298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四角形吹き出し 12"/>
          <p:cNvSpPr/>
          <p:nvPr/>
        </p:nvSpPr>
        <p:spPr>
          <a:xfrm>
            <a:off x="1241418" y="5043948"/>
            <a:ext cx="8506780" cy="1732165"/>
          </a:xfrm>
          <a:prstGeom prst="wedgeRectCallout">
            <a:avLst>
              <a:gd name="adj1" fmla="val 55699"/>
              <a:gd name="adj2" fmla="val -48088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u="sng" dirty="0">
                <a:solidFill>
                  <a:schemeClr val="tx1"/>
                </a:solidFill>
              </a:rPr>
              <a:t>スキルのクールタイム</a:t>
            </a:r>
            <a:endParaRPr lang="en-US" altLang="ja-JP" sz="3200" b="1" u="sng" dirty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・クールタイム中</a:t>
            </a:r>
            <a:r>
              <a:rPr lang="ja-JP" altLang="en-US" sz="2400" dirty="0">
                <a:solidFill>
                  <a:schemeClr val="tx1"/>
                </a:solidFill>
              </a:rPr>
              <a:t>である事と</a:t>
            </a:r>
            <a:r>
              <a:rPr lang="ja-JP" altLang="en-US" sz="2400" dirty="0" smtClean="0">
                <a:solidFill>
                  <a:schemeClr val="tx1"/>
                </a:solidFill>
              </a:rPr>
              <a:t>、クールタイムの残り時間が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　分かりやすく</a:t>
            </a:r>
            <a:r>
              <a:rPr lang="ja-JP" altLang="en-US" sz="2400" dirty="0" smtClean="0">
                <a:solidFill>
                  <a:srgbClr val="FF0000"/>
                </a:solidFill>
              </a:rPr>
              <a:t>スキルボタン自体</a:t>
            </a:r>
            <a:r>
              <a:rPr lang="ja-JP" altLang="en-US" sz="2400" dirty="0">
                <a:solidFill>
                  <a:srgbClr val="FF0000"/>
                </a:solidFill>
              </a:rPr>
              <a:t>を</a:t>
            </a:r>
            <a:r>
              <a:rPr lang="ja-JP" altLang="en-US" sz="2400" dirty="0" smtClean="0">
                <a:solidFill>
                  <a:srgbClr val="FF0000"/>
                </a:solidFill>
              </a:rPr>
              <a:t>ゲージ</a:t>
            </a:r>
            <a:r>
              <a:rPr lang="ja-JP" altLang="en-US" sz="2400" dirty="0" smtClean="0">
                <a:solidFill>
                  <a:schemeClr val="tx1"/>
                </a:solidFill>
              </a:rPr>
              <a:t>に</a:t>
            </a:r>
            <a:r>
              <a:rPr lang="ja-JP" altLang="en-US" sz="2400" dirty="0">
                <a:solidFill>
                  <a:schemeClr val="tx1"/>
                </a:solidFill>
              </a:rPr>
              <a:t>した。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pic>
        <p:nvPicPr>
          <p:cNvPr id="9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使いやす</a:t>
            </a:r>
            <a:r>
              <a:rPr lang="ja-JP" altLang="en-US" sz="6000" b="1" i="1" dirty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く</a:t>
            </a:r>
            <a:r>
              <a:rPr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分かりやすい</a:t>
            </a:r>
            <a:r>
              <a:rPr lang="en-US" altLang="ja-JP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UI</a:t>
            </a:r>
            <a:endParaRPr kumimoji="1" lang="ja-JP" altLang="en-US" sz="8000" b="1" i="1" dirty="0">
              <a:ln w="317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481082" y="0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スマートフォンゲーム開発ゼミ</a:t>
            </a:r>
            <a:endParaRPr kumimoji="1" lang="en-US" altLang="ja-JP" sz="1400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1500785" y="6488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/>
              <a:t>5</a:t>
            </a:r>
            <a:r>
              <a:rPr kumimoji="1" lang="en-US" altLang="ja-JP" b="1" i="1" dirty="0" smtClean="0"/>
              <a:t>/11</a:t>
            </a:r>
            <a:endParaRPr kumimoji="1" lang="ja-JP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300568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Yusuke\Desktop\titl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711" y="-104007"/>
            <a:ext cx="1518739" cy="151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765640"/>
            <a:ext cx="10972800" cy="4625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u="sng" dirty="0" smtClean="0"/>
              <a:t>Shuriken</a:t>
            </a:r>
            <a:r>
              <a:rPr lang="ja-JP" altLang="en-US" b="1" u="sng" dirty="0" smtClean="0"/>
              <a:t>と</a:t>
            </a:r>
            <a:r>
              <a:rPr lang="ja-JP" altLang="en-US" b="1" u="sng" dirty="0"/>
              <a:t>は</a:t>
            </a:r>
            <a:endParaRPr lang="en-US" altLang="ja-JP" b="1" u="sng" dirty="0"/>
          </a:p>
          <a:p>
            <a:pPr marL="0" indent="0">
              <a:buNone/>
            </a:pPr>
            <a:r>
              <a:rPr lang="en-US" altLang="ja-JP" sz="2800" dirty="0"/>
              <a:t>Unity</a:t>
            </a:r>
            <a:r>
              <a:rPr lang="ja-JP" altLang="en-US" sz="2800" dirty="0"/>
              <a:t>に最初から搭載されている「</a:t>
            </a:r>
            <a:r>
              <a:rPr lang="en-US" altLang="ja-JP" sz="2800" dirty="0"/>
              <a:t>Shuriken Particle</a:t>
            </a:r>
            <a:r>
              <a:rPr lang="ja-JP" altLang="en-US" sz="2800" dirty="0" smtClean="0"/>
              <a:t>」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/>
              <a:t>と言うパーティクルエンジンの事。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u="sng" dirty="0" smtClean="0"/>
          </a:p>
          <a:p>
            <a:pPr marL="0" indent="0">
              <a:buNone/>
            </a:pPr>
            <a:r>
              <a:rPr lang="ja-JP" altLang="en-US" b="1" u="sng" dirty="0" smtClean="0"/>
              <a:t>利点</a:t>
            </a:r>
            <a:endParaRPr lang="en-US" altLang="ja-JP" b="1" u="sng" dirty="0" smtClean="0"/>
          </a:p>
          <a:p>
            <a:pPr marL="0" indent="0">
              <a:buNone/>
            </a:pPr>
            <a:r>
              <a:rPr lang="ja-JP" altLang="en-US" sz="2800" dirty="0" smtClean="0"/>
              <a:t>ヒエラルキーから</a:t>
            </a:r>
            <a:r>
              <a:rPr lang="ja-JP" altLang="en-US" sz="2800" dirty="0"/>
              <a:t>値の調整が</a:t>
            </a:r>
            <a:r>
              <a:rPr lang="ja-JP" altLang="en-US" sz="2800" dirty="0" smtClean="0"/>
              <a:t>でき、</a:t>
            </a:r>
            <a:endParaRPr lang="en-US" altLang="ja-JP" sz="2800" b="1" u="sng" dirty="0"/>
          </a:p>
          <a:p>
            <a:pPr marL="0" indent="0">
              <a:buNone/>
            </a:pPr>
            <a:r>
              <a:rPr lang="ja-JP" altLang="en-US" sz="2800" dirty="0" smtClean="0"/>
              <a:t>結果</a:t>
            </a:r>
            <a:r>
              <a:rPr lang="ja-JP" altLang="en-US" sz="2800" dirty="0"/>
              <a:t>が</a:t>
            </a:r>
            <a:r>
              <a:rPr lang="ja-JP" altLang="en-US" sz="2800" dirty="0" smtClean="0">
                <a:solidFill>
                  <a:srgbClr val="FF0000"/>
                </a:solidFill>
              </a:rPr>
              <a:t>視覚的に分かりやすい</a:t>
            </a:r>
            <a:r>
              <a:rPr lang="ja-JP" altLang="en-US" sz="2800" dirty="0" smtClean="0"/>
              <a:t>。</a:t>
            </a:r>
            <a:endParaRPr lang="en-US" altLang="ja-JP" sz="2800" dirty="0"/>
          </a:p>
        </p:txBody>
      </p:sp>
      <p:pic>
        <p:nvPicPr>
          <p:cNvPr id="9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en-US" altLang="ja-JP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Shuriken</a:t>
            </a:r>
            <a:endParaRPr kumimoji="1" lang="ja-JP" altLang="en-US" sz="10700" b="1" i="1" dirty="0">
              <a:ln w="317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pic>
        <p:nvPicPr>
          <p:cNvPr id="2050" name="Picture 2" descr="C:\Users\Yusuke\Desktop\開発S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551" y="3244653"/>
            <a:ext cx="5466037" cy="307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9481082" y="0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スマートフォンゲーム開発ゼミ</a:t>
            </a:r>
            <a:endParaRPr kumimoji="1" lang="en-US" altLang="ja-JP" sz="1400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500785" y="6488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/>
              <a:t>6</a:t>
            </a:r>
            <a:r>
              <a:rPr kumimoji="1" lang="en-US" altLang="ja-JP" b="1" i="1" dirty="0" smtClean="0"/>
              <a:t>/11</a:t>
            </a:r>
            <a:endParaRPr kumimoji="1" lang="ja-JP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12665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Yusuke\Desktop\titl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711" y="-104007"/>
            <a:ext cx="1518739" cy="151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Yusuke\Desktop\ばくはつ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59" y="1367665"/>
            <a:ext cx="4000997" cy="224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Lvateinn\Desktop\強い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394" y="2916994"/>
            <a:ext cx="4000998" cy="224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クオリティと動作速度</a:t>
            </a:r>
            <a:endParaRPr kumimoji="1" lang="ja-JP" altLang="en-US" sz="8000" b="1" i="1" dirty="0">
              <a:ln w="317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pic>
        <p:nvPicPr>
          <p:cNvPr id="4098" name="Picture 2" descr="C:\Users\Yusuke\Desktop\弾エフェクト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74" y="4841465"/>
            <a:ext cx="4000998" cy="171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四角形吹き出し 2"/>
          <p:cNvSpPr/>
          <p:nvPr/>
        </p:nvSpPr>
        <p:spPr>
          <a:xfrm>
            <a:off x="4993524" y="5317141"/>
            <a:ext cx="5283240" cy="1356193"/>
          </a:xfrm>
          <a:prstGeom prst="wedgeRectCallout">
            <a:avLst>
              <a:gd name="adj1" fmla="val -74241"/>
              <a:gd name="adj2" fmla="val -1687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 smtClean="0">
                <a:solidFill>
                  <a:schemeClr val="tx1"/>
                </a:solidFill>
              </a:rPr>
              <a:t>白い</a:t>
            </a:r>
            <a:r>
              <a:rPr lang="ja-JP" altLang="en-US" sz="2400" dirty="0">
                <a:solidFill>
                  <a:schemeClr val="tx1"/>
                </a:solidFill>
              </a:rPr>
              <a:t>板をキラキラ光るエフェクト</a:t>
            </a:r>
            <a:r>
              <a:rPr lang="ja-JP" altLang="en-US" sz="2400" dirty="0" smtClean="0">
                <a:solidFill>
                  <a:schemeClr val="tx1"/>
                </a:solidFill>
              </a:rPr>
              <a:t>に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追従</a:t>
            </a:r>
            <a:r>
              <a:rPr lang="ja-JP" altLang="en-US" sz="2400" dirty="0">
                <a:solidFill>
                  <a:schemeClr val="tx1"/>
                </a:solidFill>
              </a:rPr>
              <a:t>させる事</a:t>
            </a:r>
            <a:r>
              <a:rPr lang="ja-JP" altLang="en-US" sz="2400" dirty="0" smtClean="0">
                <a:solidFill>
                  <a:schemeClr val="tx1"/>
                </a:solidFill>
              </a:rPr>
              <a:t>で</a:t>
            </a:r>
            <a:r>
              <a:rPr lang="ja-JP" altLang="en-US" sz="2400" dirty="0" smtClean="0">
                <a:solidFill>
                  <a:srgbClr val="FF0000"/>
                </a:solidFill>
              </a:rPr>
              <a:t>少ないパーティクル</a:t>
            </a:r>
            <a:endParaRPr lang="en-US" altLang="ja-JP" sz="2400" dirty="0" smtClean="0">
              <a:solidFill>
                <a:srgbClr val="FF0000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で派手</a:t>
            </a:r>
            <a:r>
              <a:rPr lang="ja-JP" altLang="en-US" sz="2400" dirty="0">
                <a:solidFill>
                  <a:schemeClr val="tx1"/>
                </a:solidFill>
              </a:rPr>
              <a:t>なエフェクトを作成できた</a:t>
            </a:r>
            <a:r>
              <a:rPr lang="ja-JP" altLang="en-US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4" name="四角形吹き出し 3"/>
          <p:cNvSpPr/>
          <p:nvPr/>
        </p:nvSpPr>
        <p:spPr>
          <a:xfrm>
            <a:off x="4957367" y="1590363"/>
            <a:ext cx="6126101" cy="1056018"/>
          </a:xfrm>
          <a:prstGeom prst="wedgeRectCallout">
            <a:avLst>
              <a:gd name="adj1" fmla="val -74937"/>
              <a:gd name="adj2" fmla="val 28751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tx1"/>
                </a:solidFill>
              </a:rPr>
              <a:t>爆発エフェクトは、円形の画像二枚を使い、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ja-JP" altLang="en-US" sz="2400" dirty="0">
                <a:solidFill>
                  <a:srgbClr val="FF0000"/>
                </a:solidFill>
              </a:rPr>
              <a:t>球体っぽく見せる</a:t>
            </a:r>
            <a:r>
              <a:rPr lang="ja-JP" altLang="en-US" sz="2400" dirty="0">
                <a:solidFill>
                  <a:schemeClr val="tx1"/>
                </a:solidFill>
              </a:rPr>
              <a:t>事で軽量化した。</a:t>
            </a:r>
          </a:p>
        </p:txBody>
      </p:sp>
      <p:sp>
        <p:nvSpPr>
          <p:cNvPr id="6" name="四角形吹き出し 5"/>
          <p:cNvSpPr/>
          <p:nvPr/>
        </p:nvSpPr>
        <p:spPr>
          <a:xfrm>
            <a:off x="109182" y="3746649"/>
            <a:ext cx="7451678" cy="948905"/>
          </a:xfrm>
          <a:prstGeom prst="wedgeRectCallout">
            <a:avLst>
              <a:gd name="adj1" fmla="val 70779"/>
              <a:gd name="adj2" fmla="val -31354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tx1"/>
                </a:solidFill>
              </a:rPr>
              <a:t>一瞬見ただけでそのエフェクトが</a:t>
            </a:r>
            <a:r>
              <a:rPr lang="ja-JP" altLang="en-US" sz="2400" dirty="0">
                <a:solidFill>
                  <a:srgbClr val="FF0000"/>
                </a:solidFill>
              </a:rPr>
              <a:t>どのような意味</a:t>
            </a:r>
            <a:r>
              <a:rPr lang="ja-JP" altLang="en-US" sz="2400" dirty="0" smtClean="0">
                <a:solidFill>
                  <a:srgbClr val="FF0000"/>
                </a:solidFill>
              </a:rPr>
              <a:t>の</a:t>
            </a:r>
            <a:endParaRPr lang="en-US" altLang="ja-JP" sz="2400" dirty="0" smtClean="0">
              <a:solidFill>
                <a:srgbClr val="FF0000"/>
              </a:solidFill>
            </a:endParaRPr>
          </a:p>
          <a:p>
            <a:r>
              <a:rPr lang="ja-JP" altLang="en-US" sz="2400" dirty="0" smtClean="0">
                <a:solidFill>
                  <a:srgbClr val="FF0000"/>
                </a:solidFill>
              </a:rPr>
              <a:t>エフェクト</a:t>
            </a:r>
            <a:r>
              <a:rPr lang="ja-JP" altLang="en-US" sz="2400" dirty="0">
                <a:solidFill>
                  <a:srgbClr val="FF0000"/>
                </a:solidFill>
              </a:rPr>
              <a:t>なのか</a:t>
            </a:r>
            <a:r>
              <a:rPr lang="ja-JP" altLang="en-US" sz="2400" dirty="0" smtClean="0">
                <a:solidFill>
                  <a:schemeClr val="tx1"/>
                </a:solidFill>
              </a:rPr>
              <a:t>を分かりやすい</a:t>
            </a:r>
            <a:r>
              <a:rPr lang="ja-JP" altLang="en-US" sz="2400" dirty="0">
                <a:solidFill>
                  <a:schemeClr val="tx1"/>
                </a:solidFill>
              </a:rPr>
              <a:t>ようにした。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481082" y="0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スマートフォンゲーム開発ゼミ</a:t>
            </a:r>
            <a:endParaRPr kumimoji="1" lang="en-US" altLang="ja-JP" sz="1400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1500785" y="6488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/>
              <a:t>7</a:t>
            </a:r>
            <a:r>
              <a:rPr kumimoji="1" lang="en-US" altLang="ja-JP" b="1" i="1" dirty="0" smtClean="0"/>
              <a:t>/11</a:t>
            </a:r>
            <a:endParaRPr kumimoji="1" lang="ja-JP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33214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Yusuke\Desktop\titl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711" y="-104007"/>
            <a:ext cx="1518739" cy="151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636656"/>
            <a:ext cx="11452850" cy="462599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ja-JP" b="1" u="sng" dirty="0" smtClean="0"/>
              <a:t>Excel VBA</a:t>
            </a:r>
            <a:r>
              <a:rPr lang="ja-JP" altLang="en-US" b="1" u="sng" dirty="0" smtClean="0"/>
              <a:t>とは</a:t>
            </a:r>
            <a:endParaRPr lang="en-US" altLang="ja-JP" b="1" u="sng" dirty="0" smtClean="0"/>
          </a:p>
          <a:p>
            <a:pPr marL="0" indent="0">
              <a:buNone/>
            </a:pPr>
            <a:r>
              <a:rPr lang="en-US" altLang="ja-JP" sz="2800" dirty="0" smtClean="0"/>
              <a:t>Excel</a:t>
            </a:r>
            <a:r>
              <a:rPr lang="ja-JP" altLang="en-US" sz="2800" dirty="0" smtClean="0"/>
              <a:t>の表を自動的に操作する為のプログラム言語です。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/>
              <a:t>今回は、用意しておいた処理の通りに自動で、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>
                <a:solidFill>
                  <a:srgbClr val="FF0000"/>
                </a:solidFill>
              </a:rPr>
              <a:t>ソースファイルを</a:t>
            </a:r>
            <a:r>
              <a:rPr lang="ja-JP" altLang="en-US" sz="2800" dirty="0" err="1" smtClean="0">
                <a:solidFill>
                  <a:srgbClr val="FF0000"/>
                </a:solidFill>
              </a:rPr>
              <a:t>生成</a:t>
            </a:r>
            <a:r>
              <a:rPr lang="ja-JP" altLang="en-US" sz="2800" dirty="0" err="1" smtClean="0"/>
              <a:t>のに使いました</a:t>
            </a:r>
            <a:r>
              <a:rPr lang="ja-JP" altLang="en-US" sz="2800" dirty="0" smtClean="0"/>
              <a:t>。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b="1" u="sng" dirty="0"/>
              <a:t>利点</a:t>
            </a:r>
            <a:endParaRPr lang="en-US" altLang="ja-JP" b="1" u="sng" dirty="0" smtClean="0"/>
          </a:p>
          <a:p>
            <a:pPr marL="0" indent="0">
              <a:buNone/>
            </a:pPr>
            <a:r>
              <a:rPr kumimoji="1" lang="ja-JP" altLang="en-US" sz="2800" dirty="0" smtClean="0"/>
              <a:t>エクセルで調整ができるので。「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同じ親クラスを持つオブジェクトの追加</a:t>
            </a:r>
            <a:r>
              <a:rPr kumimoji="1" lang="ja-JP" altLang="en-US" sz="2800" dirty="0" smtClean="0"/>
              <a:t>」「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バグの捜索と修正</a:t>
            </a:r>
            <a:r>
              <a:rPr kumimoji="1" lang="ja-JP" altLang="en-US" sz="2800" dirty="0" smtClean="0"/>
              <a:t>」「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親クラスの変更時の修正</a:t>
            </a:r>
            <a:r>
              <a:rPr kumimoji="1" lang="ja-JP" altLang="en-US" sz="2800" dirty="0" smtClean="0"/>
              <a:t>」が非常に簡単になる。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kumimoji="1" lang="ja-JP" altLang="en-US" sz="2800" dirty="0" smtClean="0"/>
              <a:t>プログラムが分からない人でも作業ができる。</a:t>
            </a:r>
            <a:endParaRPr kumimoji="1" lang="ja-JP" altLang="en-US" sz="2800" dirty="0"/>
          </a:p>
        </p:txBody>
      </p:sp>
      <p:pic>
        <p:nvPicPr>
          <p:cNvPr id="5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en-US" altLang="ja-JP" sz="49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Excel VBA</a:t>
            </a:r>
            <a:endParaRPr kumimoji="1" lang="ja-JP" altLang="en-US" sz="8900" b="1" i="1" dirty="0">
              <a:ln w="317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pic>
        <p:nvPicPr>
          <p:cNvPr id="1026" name="Picture 2" descr="C:\Users\Yusuke\Desktop\Microsoft_Excel_2013_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082" y="2576002"/>
            <a:ext cx="1654804" cy="165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9481082" y="0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スマートフォンゲーム開発ゼミ</a:t>
            </a:r>
            <a:endParaRPr kumimoji="1" lang="en-US" altLang="ja-JP" sz="1400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500785" y="6488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/>
              <a:t>8</a:t>
            </a:r>
            <a:r>
              <a:rPr kumimoji="1" lang="en-US" altLang="ja-JP" b="1" i="1" dirty="0" smtClean="0"/>
              <a:t>/11</a:t>
            </a:r>
            <a:endParaRPr kumimoji="1" lang="ja-JP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28020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松風">
  <a:themeElements>
    <a:clrScheme name="ユーザー定義 3">
      <a:dk1>
        <a:sysClr val="windowText" lastClr="000000"/>
      </a:dk1>
      <a:lt1>
        <a:sysClr val="window" lastClr="FFFFFF"/>
      </a:lt1>
      <a:dk2>
        <a:srgbClr val="0F2305"/>
      </a:dk2>
      <a:lt2>
        <a:srgbClr val="00B0F0"/>
      </a:lt2>
      <a:accent1>
        <a:srgbClr val="B94B2D"/>
      </a:accent1>
      <a:accent2>
        <a:srgbClr val="B95F91"/>
      </a:accent2>
      <a:accent3>
        <a:srgbClr val="FFFFFF"/>
      </a:accent3>
      <a:accent4>
        <a:srgbClr val="3C643C"/>
      </a:accent4>
      <a:accent5>
        <a:srgbClr val="8264AA"/>
      </a:accent5>
      <a:accent6>
        <a:srgbClr val="D29B46"/>
      </a:accent6>
      <a:hlink>
        <a:srgbClr val="0000FE"/>
      </a:hlink>
      <a:folHlink>
        <a:srgbClr val="800080"/>
      </a:folHlink>
    </a:clrScheme>
    <a:fontScheme name="松風">
      <a:majorFont>
        <a:latin typeface="Gill Sans MT"/>
        <a:ea typeface=""/>
        <a:cs typeface=""/>
        <a:font script="Jpan" typeface="HGｺﾞｼｯｸE"/>
        <a:font script="Hang" typeface="HY헤드라인 M"/>
        <a:font script="Hans" typeface="方正姚体"/>
        <a:font script="Hant" typeface="標楷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nsolas"/>
        <a:ea typeface=""/>
        <a:cs typeface=""/>
        <a:font script="Jpan" typeface="HGｺﾞｼｯｸE"/>
        <a:font script="Hang" typeface="맑은 고딕"/>
        <a:font script="Hans" typeface="宋体"/>
        <a:font script="Hant" typeface="新細明體"/>
        <a:font script="Arab" typeface="Tahoma"/>
        <a:font script="Hebr" typeface="Tahoma"/>
        <a:font script="Thai" typeface="Dillen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松風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38000"/>
                <a:lum val="92000"/>
              </a:schemeClr>
            </a:gs>
            <a:gs pos="20000">
              <a:schemeClr val="phClr">
                <a:sat val="44000"/>
                <a:lum val="80000"/>
              </a:schemeClr>
            </a:gs>
            <a:gs pos="100000">
              <a:schemeClr val="phClr">
                <a:sat val="56000"/>
                <a:lum val="54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</a:blipFill>
      </a:fillStyleLst>
      <a:lnStyleLst>
        <a:ln w="6350" cap="flat" cmpd="sng" algn="ctr">
          <a:solidFill>
            <a:schemeClr val="phClr">
              <a:alpha val="100000"/>
            </a:schemeClr>
          </a:solidFill>
          <a:prstDash val="solid"/>
        </a:ln>
        <a:ln w="16350" cap="flat" cmpd="sng" algn="ctr">
          <a:solidFill>
            <a:schemeClr val="phClr">
              <a:alpha val="100000"/>
            </a:schemeClr>
          </a:solidFill>
          <a:prstDash val="solid"/>
        </a:ln>
        <a:ln w="28575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50800" dir="5400000" algn="tl">
              <a:srgbClr val="000000">
                <a:alpha val="65000"/>
              </a:srgbClr>
            </a:outerShdw>
          </a:effectLst>
          <a:scene3d>
            <a:camera prst="orthographicFront"/>
            <a:lightRig rig="soft" dir="t">
              <a:rot lat="0" lon="0" rev="0"/>
            </a:lightRig>
          </a:scene3d>
          <a:sp3d>
            <a:bevelT w="304800" h="44450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outerShdw blurRad="50800" dist="50800" dir="5400000" algn="tl" rotWithShape="0">
              <a:srgbClr val="000000">
                <a:alpha val="65000"/>
              </a:srgbClr>
            </a:outerShdw>
          </a:effectLst>
          <a:scene3d>
            <a:camera prst="orthographicFront"/>
            <a:lightRig rig="soft" dir="t">
              <a:rot lat="0" lon="0" rev="17100000"/>
            </a:lightRig>
          </a:scene3d>
          <a:sp3d>
            <a:bevelT w="165100" h="254000"/>
            <a:bevelB w="165100" h="2540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40000"/>
              </a:schemeClr>
            </a:gs>
            <a:gs pos="53000">
              <a:schemeClr val="phClr">
                <a:shade val="5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7000"/>
                <a:satMod val="160000"/>
              </a:schemeClr>
              <a:schemeClr val="phClr">
                <a:tint val="95000"/>
                <a:satMod val="10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Wind in the Pines</Template>
  <TotalTime>2665</TotalTime>
  <Words>570</Words>
  <Application>Microsoft Office PowerPoint</Application>
  <PresentationFormat>ユーザー設定</PresentationFormat>
  <Paragraphs>133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松風</vt:lpstr>
      <vt:lpstr>PowerPoint プレゼンテーション</vt:lpstr>
      <vt:lpstr>      ゲーム概要</vt:lpstr>
      <vt:lpstr>      画面説明</vt:lpstr>
      <vt:lpstr>      チームとしての目標</vt:lpstr>
      <vt:lpstr>      uGUI</vt:lpstr>
      <vt:lpstr>      使いやすく分かりやすいUI</vt:lpstr>
      <vt:lpstr>      Shuriken</vt:lpstr>
      <vt:lpstr>      クオリティと動作速度</vt:lpstr>
      <vt:lpstr>      Excel VBA</vt:lpstr>
      <vt:lpstr>      実践</vt:lpstr>
      <vt:lpstr>      実践</vt:lpstr>
      <vt:lpstr>      まとめ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Survivor</dc:title>
  <dc:creator>鷲津俊太</dc:creator>
  <cp:lastModifiedBy>Yusuke</cp:lastModifiedBy>
  <cp:revision>123</cp:revision>
  <dcterms:created xsi:type="dcterms:W3CDTF">2014-11-18T01:46:47Z</dcterms:created>
  <dcterms:modified xsi:type="dcterms:W3CDTF">2015-02-02T07:32:43Z</dcterms:modified>
</cp:coreProperties>
</file>