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76" r:id="rId4"/>
    <p:sldId id="270" r:id="rId5"/>
    <p:sldId id="277" r:id="rId6"/>
    <p:sldId id="281" r:id="rId7"/>
    <p:sldId id="272" r:id="rId8"/>
    <p:sldId id="282" r:id="rId9"/>
    <p:sldId id="275" r:id="rId10"/>
    <p:sldId id="279" r:id="rId11"/>
    <p:sldId id="280" r:id="rId12"/>
    <p:sldId id="28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0" autoAdjust="0"/>
    <p:restoredTop sz="94660" autoAdjust="0"/>
  </p:normalViewPr>
  <p:slideViewPr>
    <p:cSldViewPr snapToGrid="0">
      <p:cViewPr varScale="1">
        <p:scale>
          <a:sx n="49" d="100"/>
          <a:sy n="49" d="100"/>
        </p:scale>
        <p:origin x="-106" y="-77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フリーフォーム 15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9" name="フリーフォーム 18"/>
          <p:cNvSpPr>
            <a:spLocks/>
          </p:cNvSpPr>
          <p:nvPr/>
        </p:nvSpPr>
        <p:spPr bwMode="auto">
          <a:xfrm>
            <a:off x="12702" y="5715018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 rot="5400000">
            <a:off x="5551189" y="2734266"/>
            <a:ext cx="6855280" cy="1384127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-190544" y="0"/>
            <a:ext cx="9429816" cy="6858000"/>
          </a:xfrm>
          <a:prstGeom prst="rect">
            <a:avLst/>
          </a:prstGeom>
          <a:gradFill>
            <a:gsLst>
              <a:gs pos="93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25024" y="274641"/>
            <a:ext cx="2057376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7867667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 flipV="1">
            <a:off x="12702" y="4295806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 flipV="1">
            <a:off x="0" y="-24"/>
            <a:ext cx="12192000" cy="514346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5286388"/>
            <a:ext cx="10363200" cy="808050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3286125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tint val="9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tint val="9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11010936" cy="798496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1571613"/>
            <a:ext cx="6815667" cy="4554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571613"/>
            <a:ext cx="4011084" cy="4554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49"/>
            <a:ext cx="12192000" cy="143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 bwMode="auto">
          <a:xfrm>
            <a:off x="0" y="3857628"/>
            <a:ext cx="12192000" cy="300037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gradFill>
                  <a:gsLst>
                    <a:gs pos="20000">
                      <a:schemeClr val="accent4"/>
                    </a:gs>
                    <a:gs pos="100000">
                      <a:schemeClr val="bg2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solidFill>
            <a:schemeClr val="bg1"/>
          </a:solidFill>
          <a:ln w="76200" cap="sq">
            <a:solidFill>
              <a:srgbClr val="FFFFFF"/>
            </a:solidFill>
            <a:miter lim="800000"/>
          </a:ln>
          <a:effectLst>
            <a:outerShdw blurRad="76200" dist="76200" dir="27000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>
            <a:off x="3" y="714357"/>
            <a:ext cx="12191999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0" y="1071546"/>
            <a:ext cx="12192000" cy="578645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idx="1"/>
          </p:nvPr>
        </p:nvSpPr>
        <p:spPr>
          <a:xfrm>
            <a:off x="609600" y="1500176"/>
            <a:ext cx="10972800" cy="462599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baseline="0">
          <a:ln w="3175">
            <a:noFill/>
            <a:prstDash val="solid"/>
          </a:ln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127000" algn="tl" rotWithShape="0">
              <a:schemeClr val="tx1">
                <a:alpha val="7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5000"/>
        <a:buFont typeface="Wingdings"/>
        <a:buChar char="p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"/>
        <a:buChar char="p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"/>
        <a:buChar char="p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2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bg2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bg2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162232" y="-90152"/>
            <a:ext cx="12477135" cy="7051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78" y="-90153"/>
            <a:ext cx="6501587" cy="6501587"/>
          </a:xfrm>
          <a:prstGeom prst="rect">
            <a:avLst/>
          </a:prstGeom>
        </p:spPr>
      </p:pic>
      <p:pic>
        <p:nvPicPr>
          <p:cNvPr id="1026" name="Picture 2" descr="C:\Users\Yusuke\Desktop\unity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195" y="768170"/>
            <a:ext cx="2483974" cy="105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79" y="719604"/>
            <a:ext cx="1333500" cy="11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273957" y="3916392"/>
            <a:ext cx="6676828" cy="954107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i="1" dirty="0">
                <a:ln>
                  <a:solidFill>
                    <a:schemeClr val="bg1"/>
                  </a:solidFill>
                </a:ln>
              </a:rPr>
              <a:t>Unity</a:t>
            </a:r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新要素と</a:t>
            </a:r>
            <a:endParaRPr lang="en-US" altLang="ja-JP" sz="2800" b="1" i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ユーザー</a:t>
            </a:r>
            <a:r>
              <a:rPr lang="ja-JP" altLang="en-US" sz="2800" b="1" i="1" dirty="0">
                <a:ln>
                  <a:solidFill>
                    <a:schemeClr val="bg1"/>
                  </a:solidFill>
                </a:ln>
              </a:rPr>
              <a:t>に不快感を与えないゲーム</a:t>
            </a:r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設計</a:t>
            </a:r>
            <a:endParaRPr kumimoji="1" lang="ja-JP" altLang="en-US" sz="2800" b="1" i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580669" y="5374255"/>
            <a:ext cx="1600895" cy="11214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Picture 2" descr="C:\Users\Yusuke\Desktop\teamr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8430" y="4257048"/>
            <a:ext cx="5845371" cy="292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7314635" y="3220872"/>
            <a:ext cx="4736337" cy="22544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77422" y="2947916"/>
            <a:ext cx="6960358" cy="26729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2" descr="C:\Users\Yusuke\Documents\GitHub\newSurvior\『最終発表用資料　各人』\ワシジ\がぞー\テンプレ管理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41" y="3117556"/>
            <a:ext cx="6591020" cy="235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Yusuke\Documents\GitHub\newSurvior\『最終発表用資料　各人』\ワシジ\がぞー\タグ設定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82" y="3422767"/>
            <a:ext cx="4294841" cy="18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282388" y="1922929"/>
            <a:ext cx="3590365" cy="833718"/>
          </a:xfrm>
          <a:prstGeom prst="wedgeRoundRectCallout">
            <a:avLst>
              <a:gd name="adj1" fmla="val -29355"/>
              <a:gd name="adj2" fmla="val 106048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テンプレート番号</a:t>
            </a:r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1882588" y="5620872"/>
            <a:ext cx="4666130" cy="968188"/>
          </a:xfrm>
          <a:prstGeom prst="wedgeRoundRectCallout">
            <a:avLst>
              <a:gd name="adj1" fmla="val -31784"/>
              <a:gd name="adj2" fmla="val -103889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クラスにした時のソースコード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値は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&lt;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タグ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を書いておく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6373906" y="1922929"/>
            <a:ext cx="5365376" cy="833718"/>
          </a:xfrm>
          <a:prstGeom prst="wedgeRoundRectCallout">
            <a:avLst>
              <a:gd name="adj1" fmla="val -13565"/>
              <a:gd name="adj2" fmla="val 157688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&lt;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タグ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のリスト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14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実践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8161360" y="4694830"/>
            <a:ext cx="3643953" cy="15421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22830" y="3466531"/>
            <a:ext cx="5568286" cy="21017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49612" y="1651380"/>
            <a:ext cx="8635082" cy="17059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C:\Users\Yusuke\Documents\GitHub\newSurvior\『最終発表用資料　各人』\ワシジ\がぞー\データ入力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65" y="1783511"/>
            <a:ext cx="83058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usuke\Documents\GitHub\newSurvior\『最終発表用資料　各人』\ワシジ\がぞー\結果(ソース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1" y="3575700"/>
            <a:ext cx="53149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Yusuke\Documents\GitHub\newSurvior\『最終発表用資料　各人』\ワシジ\がぞー\結果(ディレクトリ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39" y="4801156"/>
            <a:ext cx="3320941" cy="12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8565776" y="2057400"/>
            <a:ext cx="3439927" cy="1649318"/>
          </a:xfrm>
          <a:prstGeom prst="wedgeRoundRectCallout">
            <a:avLst>
              <a:gd name="adj1" fmla="val -64895"/>
              <a:gd name="adj2" fmla="val 13245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タグに置き換える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値</a:t>
            </a:r>
            <a:r>
              <a:rPr lang="ja-JP" altLang="en-US" sz="2400" dirty="0" smtClean="0">
                <a:solidFill>
                  <a:schemeClr val="tx1"/>
                </a:solidFill>
              </a:rPr>
              <a:t>を入力して行く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角丸四角形吹き出し 4"/>
          <p:cNvSpPr/>
          <p:nvPr/>
        </p:nvSpPr>
        <p:spPr>
          <a:xfrm>
            <a:off x="927847" y="5433355"/>
            <a:ext cx="6347011" cy="1317069"/>
          </a:xfrm>
          <a:prstGeom prst="wedgeRoundRectCallout">
            <a:avLst>
              <a:gd name="adj1" fmla="val -10930"/>
              <a:gd name="adj2" fmla="val -87182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テンプレートのタグ部分が置き換わった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ソースコードになったソースファイルが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出来上がる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927847" y="5433354"/>
            <a:ext cx="6347011" cy="1317069"/>
          </a:xfrm>
          <a:prstGeom prst="wedgeRoundRectCallout">
            <a:avLst>
              <a:gd name="adj1" fmla="val 64705"/>
              <a:gd name="adj2" fmla="val -30007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テンプレートのタグ部分が置き換わった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ソースコードになったソースファイルが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出来上がる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15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実践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lang="ja-JP" altLang="en-US" sz="6000" b="1" i="1" dirty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まとめ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8649" y="2029723"/>
            <a:ext cx="11485559" cy="148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3200" dirty="0" smtClean="0"/>
              <a:t>ユーザーに不快感を与えない為に様々な点に配慮した。</a:t>
            </a:r>
            <a:endParaRPr kumimoji="1" lang="en-US" altLang="ja-JP" sz="3200" dirty="0" smtClean="0"/>
          </a:p>
          <a:p>
            <a:pPr algn="ctr">
              <a:lnSpc>
                <a:spcPct val="150000"/>
              </a:lnSpc>
            </a:pPr>
            <a:r>
              <a:rPr lang="ja-JP" altLang="en-US" sz="3200" dirty="0"/>
              <a:t>技術的</a:t>
            </a:r>
            <a:r>
              <a:rPr lang="ja-JP" altLang="en-US" sz="3200" dirty="0" smtClean="0"/>
              <a:t>に難しい案も</a:t>
            </a:r>
            <a:r>
              <a:rPr lang="en-US" altLang="ja-JP" sz="3200" dirty="0" smtClean="0"/>
              <a:t>unity</a:t>
            </a:r>
            <a:r>
              <a:rPr lang="ja-JP" altLang="en-US" sz="3200" dirty="0" smtClean="0"/>
              <a:t>の機能のおかげで、実装できた。</a:t>
            </a:r>
            <a:endParaRPr kumimoji="1" lang="ja-JP" altLang="en-US" sz="3200" dirty="0"/>
          </a:p>
        </p:txBody>
      </p:sp>
      <p:pic>
        <p:nvPicPr>
          <p:cNvPr id="1026" name="Picture 2" descr="C:\Users\Yusuke\Desktop\S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709" y="4211521"/>
            <a:ext cx="3450648" cy="194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Lvateinn\Desktop\強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1" y="4216357"/>
            <a:ext cx="3433445" cy="193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Yusuke\Desktop\Unity\kurutai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144" y="3688691"/>
            <a:ext cx="1324106" cy="29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3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215660" y="1414732"/>
            <a:ext cx="4855104" cy="5227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ゲーム概要</a:t>
            </a:r>
            <a:endParaRPr kumimoji="1" lang="ja-JP" altLang="en-US" sz="6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5287" y="1650482"/>
            <a:ext cx="3729741" cy="4998160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ジャンル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アクション</a:t>
            </a:r>
            <a:endParaRPr kumimoji="1" lang="en-US" altLang="ja-JP" dirty="0" smtClean="0"/>
          </a:p>
          <a:p>
            <a:r>
              <a:rPr lang="ja-JP" altLang="en-US" dirty="0" smtClean="0"/>
              <a:t>コンセプト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避ける</a:t>
            </a:r>
            <a:r>
              <a:rPr lang="en-US" altLang="ja-JP" dirty="0" smtClean="0"/>
              <a:t>!</a:t>
            </a:r>
          </a:p>
          <a:p>
            <a:r>
              <a:rPr lang="ja-JP" altLang="en-US" dirty="0" smtClean="0"/>
              <a:t>プラットフォーム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IOS</a:t>
            </a:r>
          </a:p>
          <a:p>
            <a:pPr lvl="1"/>
            <a:r>
              <a:rPr lang="en-US" altLang="ja-JP" dirty="0" smtClean="0"/>
              <a:t>Android</a:t>
            </a:r>
            <a:endParaRPr kumimoji="1" lang="en-US" altLang="ja-JP" dirty="0" smtClean="0"/>
          </a:p>
          <a:p>
            <a:r>
              <a:rPr lang="ja-JP" altLang="en-US" dirty="0"/>
              <a:t>プレイ</a:t>
            </a:r>
            <a:r>
              <a:rPr lang="ja-JP" altLang="en-US" dirty="0" smtClean="0"/>
              <a:t>人数</a:t>
            </a:r>
            <a:endParaRPr lang="en-US" altLang="ja-JP" dirty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開発ソフト</a:t>
            </a:r>
            <a:endParaRPr lang="en-US" altLang="ja-JP" dirty="0" smtClean="0"/>
          </a:p>
          <a:p>
            <a:pPr lvl="1"/>
            <a:r>
              <a:rPr lang="en-US" altLang="ja-JP" b="1" dirty="0" smtClean="0"/>
              <a:t>Unity4.6</a:t>
            </a:r>
          </a:p>
          <a:p>
            <a:pPr lvl="1"/>
            <a:r>
              <a:rPr lang="en-US" altLang="ja-JP" b="1" dirty="0" smtClean="0"/>
              <a:t>Photoshop</a:t>
            </a:r>
          </a:p>
          <a:p>
            <a:pPr lvl="1"/>
            <a:r>
              <a:rPr lang="en-US" altLang="ja-JP" b="1" dirty="0" smtClean="0"/>
              <a:t>GitHub for Windows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1027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/>
          <p:cNvSpPr/>
          <p:nvPr/>
        </p:nvSpPr>
        <p:spPr>
          <a:xfrm>
            <a:off x="5187606" y="1316181"/>
            <a:ext cx="6912768" cy="5106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281285" y="1456298"/>
            <a:ext cx="1563009" cy="18117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タイトル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7114815" y="1456298"/>
            <a:ext cx="1517923" cy="18117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ステージ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選択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10525568" y="1470128"/>
            <a:ext cx="1497348" cy="1784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ゲーム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プレイ</a:t>
            </a:r>
            <a:endParaRPr kumimoji="1" lang="ja-JP" altLang="en-US" sz="3200" dirty="0"/>
          </a:p>
        </p:txBody>
      </p:sp>
      <p:sp>
        <p:nvSpPr>
          <p:cNvPr id="7" name="正方形/長方形 6"/>
          <p:cNvSpPr/>
          <p:nvPr/>
        </p:nvSpPr>
        <p:spPr>
          <a:xfrm>
            <a:off x="8775680" y="4485104"/>
            <a:ext cx="3268627" cy="1784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ゲーム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オーバー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5281285" y="4492019"/>
            <a:ext cx="3494395" cy="1784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ゲーム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クリア</a:t>
            </a:r>
            <a:endParaRPr kumimoji="1" lang="ja-JP" altLang="en-US" sz="3600" dirty="0"/>
          </a:p>
        </p:txBody>
      </p:sp>
      <p:sp>
        <p:nvSpPr>
          <p:cNvPr id="9" name="正方形/長方形 8"/>
          <p:cNvSpPr/>
          <p:nvPr/>
        </p:nvSpPr>
        <p:spPr>
          <a:xfrm>
            <a:off x="8963377" y="1456298"/>
            <a:ext cx="1370551" cy="18117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スキル選択</a:t>
            </a:r>
            <a:endParaRPr kumimoji="1" lang="ja-JP" altLang="en-US" sz="2800" dirty="0"/>
          </a:p>
        </p:txBody>
      </p:sp>
      <p:cxnSp>
        <p:nvCxnSpPr>
          <p:cNvPr id="10" name="直線矢印コネクタ 9"/>
          <p:cNvCxnSpPr>
            <a:stCxn id="9" idx="3"/>
          </p:cNvCxnSpPr>
          <p:nvPr/>
        </p:nvCxnSpPr>
        <p:spPr>
          <a:xfrm flipV="1">
            <a:off x="10333928" y="2355258"/>
            <a:ext cx="213030" cy="69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</p:cNvCxnSpPr>
          <p:nvPr/>
        </p:nvCxnSpPr>
        <p:spPr>
          <a:xfrm>
            <a:off x="11274242" y="3254220"/>
            <a:ext cx="1" cy="1230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6" idx="2"/>
            <a:endCxn id="8" idx="0"/>
          </p:cNvCxnSpPr>
          <p:nvPr/>
        </p:nvCxnSpPr>
        <p:spPr>
          <a:xfrm rot="5400000">
            <a:off x="8532463" y="1750240"/>
            <a:ext cx="1237800" cy="424575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6844294" y="1996155"/>
            <a:ext cx="270521" cy="69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8621364" y="2017639"/>
            <a:ext cx="34201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 flipV="1">
            <a:off x="8618825" y="2596837"/>
            <a:ext cx="31784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 flipV="1">
            <a:off x="6844294" y="2614387"/>
            <a:ext cx="31784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7779894" y="64228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ゲームループ</a:t>
            </a:r>
            <a:endParaRPr kumimoji="1" lang="ja-JP" altLang="en-US" dirty="0"/>
          </a:p>
        </p:txBody>
      </p:sp>
      <p:cxnSp>
        <p:nvCxnSpPr>
          <p:cNvPr id="29" name="カギ線コネクタ 28"/>
          <p:cNvCxnSpPr>
            <a:stCxn id="7" idx="0"/>
            <a:endCxn id="4" idx="2"/>
          </p:cNvCxnSpPr>
          <p:nvPr/>
        </p:nvCxnSpPr>
        <p:spPr>
          <a:xfrm rot="16200000" flipV="1">
            <a:off x="7628790" y="1695105"/>
            <a:ext cx="1224000" cy="4356000"/>
          </a:xfrm>
          <a:prstGeom prst="bentConnector3">
            <a:avLst>
              <a:gd name="adj1" fmla="val 73906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endCxn id="4" idx="2"/>
          </p:cNvCxnSpPr>
          <p:nvPr/>
        </p:nvCxnSpPr>
        <p:spPr>
          <a:xfrm flipV="1">
            <a:off x="6062790" y="3268049"/>
            <a:ext cx="0" cy="12239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9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Yusuke\Desktop\h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" y="1299529"/>
            <a:ext cx="8700230" cy="546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7936992" y="1578864"/>
            <a:ext cx="987552" cy="398068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09472" y="1493520"/>
            <a:ext cx="6608064" cy="524256"/>
          </a:xfrm>
          <a:prstGeom prst="rect">
            <a:avLst/>
          </a:prstGeom>
          <a:noFill/>
          <a:ln w="3492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38912" y="5462016"/>
            <a:ext cx="1341120" cy="119589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09600" y="6217921"/>
            <a:ext cx="3462528" cy="417768"/>
          </a:xfrm>
          <a:prstGeom prst="rect">
            <a:avLst/>
          </a:prstGeom>
          <a:noFill/>
          <a:ln w="3492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621280" y="3913632"/>
            <a:ext cx="1450848" cy="777433"/>
          </a:xfrm>
          <a:prstGeom prst="rect">
            <a:avLst/>
          </a:prstGeom>
          <a:noFill/>
          <a:ln w="34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68624" y="5510783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①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0557" y="1909926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②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74064" y="4832264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③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05165" y="5141580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④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46704" y="3164765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⑤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229344" y="1909926"/>
            <a:ext cx="2755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①自機のＨＰ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/>
              <a:t>②ボスのＨＰ</a:t>
            </a:r>
            <a:endParaRPr lang="en-US" altLang="ja-JP" sz="2800" dirty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③仮想パッド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④スキルボタン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⑤矢印</a:t>
            </a:r>
            <a:endParaRPr kumimoji="1" lang="en-US" altLang="ja-JP" sz="2800" dirty="0" smtClean="0"/>
          </a:p>
          <a:p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画面説明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22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1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6757" y="1606410"/>
            <a:ext cx="10338486" cy="2478700"/>
          </a:xfrm>
          <a:ln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ユーザーが見た時にそれが何なのか直ぐに分かる</a:t>
            </a:r>
            <a:r>
              <a:rPr lang="ja-JP" altLang="en-US" dirty="0" smtClean="0">
                <a:solidFill>
                  <a:srgbClr val="FF0000"/>
                </a:solidFill>
              </a:rPr>
              <a:t>表示物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ユーザーが触った時使い方が直ぐに分かる</a:t>
            </a:r>
            <a:r>
              <a:rPr kumimoji="1" lang="ja-JP" altLang="en-US" dirty="0" smtClean="0">
                <a:solidFill>
                  <a:srgbClr val="FF0000"/>
                </a:solidFill>
              </a:rPr>
              <a:t>操作感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様々な</a:t>
            </a:r>
            <a:r>
              <a:rPr kumimoji="1" lang="ja-JP" altLang="en-US" dirty="0" smtClean="0">
                <a:solidFill>
                  <a:schemeClr val="tx1"/>
                </a:solidFill>
              </a:rPr>
              <a:t>端末でも遊べるように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クオリティ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動作速度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のバランスを修正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0064" y="4474992"/>
            <a:ext cx="11751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ゲームのメイン部分以外に注目し、その部分を色々こだわる事によって、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プレイヤーに不快感を与える事無くゲームを楽しんで貰える用に様々な研究・工夫をした。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チームとしての目標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8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7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800432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err="1" smtClean="0"/>
              <a:t>uGUI</a:t>
            </a:r>
            <a:r>
              <a:rPr lang="ja-JP" altLang="en-US" b="1" u="sng" dirty="0" smtClean="0"/>
              <a:t>とは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en-US" altLang="ja-JP" sz="2800" dirty="0" smtClean="0"/>
              <a:t>Unity4.6</a:t>
            </a:r>
            <a:r>
              <a:rPr lang="ja-JP" altLang="en-US" sz="2800" dirty="0" smtClean="0"/>
              <a:t>から実装された</a:t>
            </a:r>
            <a:r>
              <a:rPr lang="ja-JP" altLang="en-US" sz="2800" dirty="0" smtClean="0">
                <a:solidFill>
                  <a:srgbClr val="FF0000"/>
                </a:solidFill>
              </a:rPr>
              <a:t>新</a:t>
            </a:r>
            <a:r>
              <a:rPr lang="en-US" altLang="ja-JP" sz="2800" dirty="0" smtClean="0">
                <a:solidFill>
                  <a:srgbClr val="FF0000"/>
                </a:solidFill>
              </a:rPr>
              <a:t>UI</a:t>
            </a:r>
            <a:r>
              <a:rPr lang="ja-JP" altLang="en-US" sz="2800" dirty="0" smtClean="0">
                <a:solidFill>
                  <a:srgbClr val="FF0000"/>
                </a:solidFill>
              </a:rPr>
              <a:t>システム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b="1" u="sng" dirty="0" smtClean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/>
              <a:t>これ</a:t>
            </a:r>
            <a:r>
              <a:rPr lang="ja-JP" altLang="en-US" sz="2800" dirty="0" smtClean="0"/>
              <a:t>まで</a:t>
            </a:r>
            <a:r>
              <a:rPr lang="en-US" altLang="ja-JP" sz="2800" dirty="0"/>
              <a:t>N</a:t>
            </a:r>
            <a:r>
              <a:rPr lang="en-US" altLang="ja-JP" sz="2800" dirty="0" smtClean="0"/>
              <a:t>GUI</a:t>
            </a:r>
            <a:r>
              <a:rPr lang="ja-JP" altLang="en-US" sz="2800" dirty="0" smtClean="0"/>
              <a:t>を使わないと、ソースでしか操作が出来なかったが、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>
                <a:solidFill>
                  <a:srgbClr val="FF0000"/>
                </a:solidFill>
              </a:rPr>
              <a:t>コンポーネントから操作が出来</a:t>
            </a:r>
            <a:r>
              <a:rPr lang="ja-JP" altLang="en-US" sz="2800" dirty="0" smtClean="0"/>
              <a:t>、配置も他のオブジェクトと同じようにメニューから行えるようになった。</a:t>
            </a:r>
            <a:endParaRPr lang="en-US" altLang="ja-JP" sz="28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6000" b="1" i="1" dirty="0" err="1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uGUI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11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Yusuke\Desktop\スキルセレクトイメー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291" y="1190107"/>
            <a:ext cx="5098503" cy="32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6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Yusuke\Desktop\h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1320966"/>
            <a:ext cx="3436193" cy="21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吹き出し 11"/>
          <p:cNvSpPr/>
          <p:nvPr/>
        </p:nvSpPr>
        <p:spPr>
          <a:xfrm>
            <a:off x="150126" y="3531260"/>
            <a:ext cx="8861140" cy="1335712"/>
          </a:xfrm>
          <a:prstGeom prst="wedgeRectCallout">
            <a:avLst>
              <a:gd name="adj1" fmla="val -32300"/>
              <a:gd name="adj2" fmla="val -62341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u="sng" dirty="0">
                <a:solidFill>
                  <a:schemeClr val="tx1"/>
                </a:solidFill>
              </a:rPr>
              <a:t>HP</a:t>
            </a:r>
            <a:r>
              <a:rPr lang="ja-JP" altLang="en-US" sz="3200" b="1" u="sng" dirty="0">
                <a:solidFill>
                  <a:schemeClr val="tx1"/>
                </a:solidFill>
              </a:rPr>
              <a:t>バー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・どの位</a:t>
            </a:r>
            <a:r>
              <a:rPr lang="ja-JP" altLang="en-US" sz="2400" dirty="0">
                <a:solidFill>
                  <a:srgbClr val="FF0000"/>
                </a:solidFill>
              </a:rPr>
              <a:t>ダメージを受けたことが分かりやすい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ように</a:t>
            </a:r>
            <a:r>
              <a:rPr lang="ja-JP" altLang="en-US" sz="2400" dirty="0" smtClean="0">
                <a:solidFill>
                  <a:schemeClr val="tx1"/>
                </a:solidFill>
              </a:rPr>
              <a:t>、受けた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　</a:t>
            </a:r>
            <a:r>
              <a:rPr lang="ja-JP" altLang="en-US" sz="2400" dirty="0" smtClean="0">
                <a:solidFill>
                  <a:schemeClr val="tx1"/>
                </a:solidFill>
              </a:rPr>
              <a:t>ダメージ分</a:t>
            </a:r>
            <a:r>
              <a:rPr lang="ja-JP" altLang="en-US" sz="2400" dirty="0">
                <a:solidFill>
                  <a:schemeClr val="tx1"/>
                </a:solidFill>
              </a:rPr>
              <a:t>　一気に減る色と徐々に減る色に分けて表示する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3823546" y="1681324"/>
            <a:ext cx="8368454" cy="1548580"/>
          </a:xfrm>
          <a:prstGeom prst="wedgeRectCallout">
            <a:avLst>
              <a:gd name="adj1" fmla="val -53537"/>
              <a:gd name="adj2" fmla="val 17277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u="sng" dirty="0">
                <a:solidFill>
                  <a:schemeClr val="tx1"/>
                </a:solidFill>
              </a:rPr>
              <a:t>操作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</a:rPr>
              <a:t>押しやすい大きさ</a:t>
            </a:r>
            <a:r>
              <a:rPr lang="ja-JP" altLang="en-US" sz="2400" dirty="0" smtClean="0">
                <a:solidFill>
                  <a:schemeClr val="tx1"/>
                </a:solidFill>
              </a:rPr>
              <a:t>確保のためスキルボタン</a:t>
            </a:r>
            <a:r>
              <a:rPr lang="ja-JP" altLang="en-US" sz="2400" dirty="0">
                <a:solidFill>
                  <a:schemeClr val="tx1"/>
                </a:solidFill>
              </a:rPr>
              <a:t>を</a:t>
            </a:r>
            <a:r>
              <a:rPr lang="en-US" altLang="ja-JP" sz="2400" dirty="0">
                <a:solidFill>
                  <a:schemeClr val="tx1"/>
                </a:solidFill>
              </a:rPr>
              <a:t>3</a:t>
            </a:r>
            <a:r>
              <a:rPr lang="ja-JP" altLang="en-US" sz="2400" dirty="0">
                <a:solidFill>
                  <a:schemeClr val="tx1"/>
                </a:solidFill>
              </a:rPr>
              <a:t>つにする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</a:rPr>
              <a:t>すぐ</a:t>
            </a:r>
            <a:r>
              <a:rPr lang="ja-JP" altLang="en-US" sz="2400" dirty="0">
                <a:solidFill>
                  <a:srgbClr val="FF0000"/>
                </a:solidFill>
              </a:rPr>
              <a:t>押せるように</a:t>
            </a:r>
            <a:r>
              <a:rPr lang="ja-JP" altLang="en-US" sz="2400" dirty="0">
                <a:solidFill>
                  <a:schemeClr val="tx1"/>
                </a:solidFill>
              </a:rPr>
              <a:t>ボタンとスティックを大きめ</a:t>
            </a:r>
            <a:r>
              <a:rPr lang="ja-JP" altLang="en-US" sz="2400" dirty="0" smtClean="0">
                <a:solidFill>
                  <a:schemeClr val="tx1"/>
                </a:solidFill>
              </a:rPr>
              <a:t>に配置</a:t>
            </a:r>
            <a:r>
              <a:rPr lang="ja-JP" altLang="en-US" sz="2400" b="1" dirty="0">
                <a:solidFill>
                  <a:schemeClr val="tx1"/>
                </a:solidFill>
              </a:rPr>
              <a:t>。</a:t>
            </a:r>
            <a:endParaRPr lang="en-US" altLang="ja-JP" sz="2400" b="1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Yusuke\Desktop\Unity\kurutai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719" y="3753134"/>
            <a:ext cx="1324106" cy="29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1933757" y="5043948"/>
            <a:ext cx="8506780" cy="1732165"/>
          </a:xfrm>
          <a:prstGeom prst="wedgeRectCallout">
            <a:avLst>
              <a:gd name="adj1" fmla="val 55699"/>
              <a:gd name="adj2" fmla="val -48088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u="sng" dirty="0">
                <a:solidFill>
                  <a:schemeClr val="tx1"/>
                </a:solidFill>
              </a:rPr>
              <a:t>スキルのクールタイム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・クールタイム中</a:t>
            </a:r>
            <a:r>
              <a:rPr lang="ja-JP" altLang="en-US" sz="2400" dirty="0">
                <a:solidFill>
                  <a:schemeClr val="tx1"/>
                </a:solidFill>
              </a:rPr>
              <a:t>である事と</a:t>
            </a:r>
            <a:r>
              <a:rPr lang="ja-JP" altLang="en-US" sz="2400" dirty="0" smtClean="0">
                <a:solidFill>
                  <a:schemeClr val="tx1"/>
                </a:solidFill>
              </a:rPr>
              <a:t>、クールタイムの残り時間が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　分かりやすく</a:t>
            </a:r>
            <a:r>
              <a:rPr lang="ja-JP" altLang="en-US" sz="2400" dirty="0" smtClean="0">
                <a:solidFill>
                  <a:srgbClr val="FF0000"/>
                </a:solidFill>
              </a:rPr>
              <a:t>スキルボタン自体</a:t>
            </a:r>
            <a:r>
              <a:rPr lang="ja-JP" altLang="en-US" sz="2400" dirty="0">
                <a:solidFill>
                  <a:srgbClr val="FF0000"/>
                </a:solidFill>
              </a:rPr>
              <a:t>を</a:t>
            </a:r>
            <a:r>
              <a:rPr lang="ja-JP" altLang="en-US" sz="2400" dirty="0" smtClean="0">
                <a:solidFill>
                  <a:srgbClr val="FF0000"/>
                </a:solidFill>
              </a:rPr>
              <a:t>ゲージ</a:t>
            </a:r>
            <a:r>
              <a:rPr lang="ja-JP" altLang="en-US" sz="2400" dirty="0" smtClean="0">
                <a:solidFill>
                  <a:schemeClr val="tx1"/>
                </a:solidFill>
              </a:rPr>
              <a:t>に</a:t>
            </a:r>
            <a:r>
              <a:rPr lang="ja-JP" altLang="en-US" sz="2400" dirty="0">
                <a:solidFill>
                  <a:schemeClr val="tx1"/>
                </a:solidFill>
              </a:rPr>
              <a:t>した。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使いやすい</a:t>
            </a:r>
            <a:r>
              <a:rPr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UI</a:t>
            </a:r>
            <a:r>
              <a:rPr lang="ja-JP" altLang="en-US" b="1" i="1" dirty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＆</a:t>
            </a:r>
            <a:r>
              <a:rPr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分かりやすい</a:t>
            </a:r>
            <a:r>
              <a:rPr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UI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6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765640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smtClean="0"/>
              <a:t>Shuriken</a:t>
            </a:r>
            <a:r>
              <a:rPr lang="ja-JP" altLang="en-US" b="1" u="sng" dirty="0" smtClean="0"/>
              <a:t>と</a:t>
            </a:r>
            <a:r>
              <a:rPr lang="ja-JP" altLang="en-US" b="1" u="sng" dirty="0"/>
              <a:t>は</a:t>
            </a:r>
            <a:endParaRPr lang="en-US" altLang="ja-JP" b="1" u="sng" dirty="0"/>
          </a:p>
          <a:p>
            <a:pPr marL="0" indent="0">
              <a:buNone/>
            </a:pPr>
            <a:r>
              <a:rPr lang="en-US" altLang="ja-JP" sz="2800" dirty="0"/>
              <a:t>Unity</a:t>
            </a:r>
            <a:r>
              <a:rPr lang="ja-JP" altLang="en-US" sz="2800" dirty="0"/>
              <a:t>に最初から搭載されている「</a:t>
            </a:r>
            <a:r>
              <a:rPr lang="en-US" altLang="ja-JP" sz="2800" dirty="0"/>
              <a:t>Shuriken Particle</a:t>
            </a:r>
            <a:r>
              <a:rPr lang="ja-JP" altLang="en-US" sz="2800" dirty="0" smtClean="0"/>
              <a:t>」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と言うパーティクルエンジンの事。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u="sng" dirty="0" smtClean="0"/>
          </a:p>
          <a:p>
            <a:pPr marL="0" indent="0">
              <a:buNone/>
            </a:pPr>
            <a:r>
              <a:rPr lang="ja-JP" altLang="en-US" b="1" u="sng" dirty="0" smtClean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/>
              <a:t>コンポーネントから値の調整が</a:t>
            </a:r>
            <a:r>
              <a:rPr lang="ja-JP" altLang="en-US" sz="2800" dirty="0" smtClean="0"/>
              <a:t>でき、</a:t>
            </a:r>
            <a:endParaRPr lang="en-US" altLang="ja-JP" sz="2800" b="1" u="sng" dirty="0"/>
          </a:p>
          <a:p>
            <a:pPr marL="0" indent="0">
              <a:buNone/>
            </a:pPr>
            <a:r>
              <a:rPr lang="ja-JP" altLang="en-US" sz="2800" dirty="0" smtClean="0"/>
              <a:t>結果</a:t>
            </a:r>
            <a:r>
              <a:rPr lang="ja-JP" altLang="en-US" sz="2800" dirty="0"/>
              <a:t>が</a:t>
            </a:r>
            <a:r>
              <a:rPr lang="ja-JP" altLang="en-US" sz="2800" dirty="0" smtClean="0">
                <a:solidFill>
                  <a:srgbClr val="FF0000"/>
                </a:solidFill>
              </a:rPr>
              <a:t>視覚的に分かりやすい</a:t>
            </a:r>
            <a:r>
              <a:rPr lang="ja-JP" altLang="en-US" sz="2800" dirty="0" smtClean="0"/>
              <a:t>。</a:t>
            </a:r>
            <a:endParaRPr lang="en-US" altLang="ja-JP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Shuriken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7" name="Picture 4" descr="C:\Users\Lvateinn\Desktop\強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127" y="3619754"/>
            <a:ext cx="3760478" cy="211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usuke\Desktop\ばくはつ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238" y="3163728"/>
            <a:ext cx="4000997" cy="22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Lvateinn\Desktop\強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4" y="4417523"/>
            <a:ext cx="4000998" cy="22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クオリティと動作速度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4098" name="Picture 2" descr="C:\Users\Yusuke\Desktop\弾エフェクト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4" y="1497148"/>
            <a:ext cx="4000998" cy="17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吹き出し 2"/>
          <p:cNvSpPr/>
          <p:nvPr/>
        </p:nvSpPr>
        <p:spPr>
          <a:xfrm>
            <a:off x="4519920" y="1677821"/>
            <a:ext cx="7571302" cy="1356193"/>
          </a:xfrm>
          <a:prstGeom prst="wedgeRectCallout">
            <a:avLst>
              <a:gd name="adj1" fmla="val -56418"/>
              <a:gd name="adj2" fmla="val 16427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白い</a:t>
            </a:r>
            <a:r>
              <a:rPr lang="ja-JP" altLang="en-US" sz="2400" dirty="0">
                <a:solidFill>
                  <a:schemeClr val="tx1"/>
                </a:solidFill>
              </a:rPr>
              <a:t>板をキラキラ光るエフェクトに追従させる事で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少ないパーティクル</a:t>
            </a:r>
            <a:r>
              <a:rPr lang="ja-JP" altLang="en-US" sz="2400" dirty="0">
                <a:solidFill>
                  <a:schemeClr val="tx1"/>
                </a:solidFill>
              </a:rPr>
              <a:t>で派手なエフェクトを作成できた</a:t>
            </a:r>
            <a:r>
              <a:rPr lang="ja-JP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4" name="四角形吹き出し 3"/>
          <p:cNvSpPr/>
          <p:nvPr/>
        </p:nvSpPr>
        <p:spPr>
          <a:xfrm>
            <a:off x="429974" y="3283069"/>
            <a:ext cx="6126101" cy="1056018"/>
          </a:xfrm>
          <a:prstGeom prst="wedgeRectCallout">
            <a:avLst>
              <a:gd name="adj1" fmla="val 79004"/>
              <a:gd name="adj2" fmla="val 49429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爆発エフェクトは、円形の画像二枚を使い、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球体っぽく見せる</a:t>
            </a:r>
            <a:r>
              <a:rPr lang="ja-JP" altLang="en-US" sz="2400" dirty="0">
                <a:solidFill>
                  <a:schemeClr val="tx1"/>
                </a:solidFill>
              </a:rPr>
              <a:t>事で軽量化した。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519920" y="5542254"/>
            <a:ext cx="7571302" cy="948905"/>
          </a:xfrm>
          <a:prstGeom prst="wedgeRectCallout">
            <a:avLst>
              <a:gd name="adj1" fmla="val -70167"/>
              <a:gd name="adj2" fmla="val -18410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一瞬見ただけでそのエフェクトが</a:t>
            </a:r>
            <a:r>
              <a:rPr lang="ja-JP" altLang="en-US" sz="2400" dirty="0">
                <a:solidFill>
                  <a:srgbClr val="FF0000"/>
                </a:solidFill>
              </a:rPr>
              <a:t>どのような意味</a:t>
            </a:r>
            <a:r>
              <a:rPr lang="ja-JP" altLang="en-US" sz="2400" dirty="0" smtClean="0">
                <a:solidFill>
                  <a:srgbClr val="FF0000"/>
                </a:solidFill>
              </a:rPr>
              <a:t>の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エフェクト</a:t>
            </a:r>
            <a:r>
              <a:rPr lang="ja-JP" altLang="en-US" sz="2400" dirty="0">
                <a:solidFill>
                  <a:srgbClr val="FF0000"/>
                </a:solidFill>
              </a:rPr>
              <a:t>なのか</a:t>
            </a:r>
            <a:r>
              <a:rPr lang="ja-JP" altLang="en-US" sz="2400" dirty="0" smtClean="0">
                <a:solidFill>
                  <a:schemeClr val="tx1"/>
                </a:solidFill>
              </a:rPr>
              <a:t>を分かりやすい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ようにした。</a:t>
            </a:r>
          </a:p>
        </p:txBody>
      </p:sp>
    </p:spTree>
    <p:extLst>
      <p:ext uri="{BB962C8B-B14F-4D97-AF65-F5344CB8AC3E}">
        <p14:creationId xmlns:p14="http://schemas.microsoft.com/office/powerpoint/2010/main" val="3321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36656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smtClean="0"/>
              <a:t>Excel VBA</a:t>
            </a:r>
            <a:r>
              <a:rPr lang="ja-JP" altLang="en-US" b="1" u="sng" dirty="0" smtClean="0"/>
              <a:t>とは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 smtClean="0"/>
              <a:t>あらかじめ</a:t>
            </a:r>
            <a:r>
              <a:rPr lang="en-US" altLang="ja-JP" sz="2800" dirty="0" smtClean="0"/>
              <a:t>VBA</a:t>
            </a:r>
            <a:r>
              <a:rPr lang="ja-JP" altLang="en-US" sz="2800" dirty="0" smtClean="0"/>
              <a:t>で書いておいた処理の通りに</a:t>
            </a:r>
            <a:r>
              <a:rPr lang="ja-JP" altLang="en-US" sz="2800" dirty="0" smtClean="0">
                <a:solidFill>
                  <a:srgbClr val="FF0000"/>
                </a:solidFill>
              </a:rPr>
              <a:t>自動的に処理してくれる</a:t>
            </a:r>
            <a:r>
              <a:rPr lang="ja-JP" altLang="en-US" sz="2800" dirty="0" smtClean="0"/>
              <a:t>機能。今回はこれで、自動でソースファイルを生成する。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b="1" u="sng" dirty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エクセルで調整ができるので。「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同じ親クラスを持つオブジェクトの追加</a:t>
            </a:r>
            <a:r>
              <a:rPr kumimoji="1" lang="ja-JP" altLang="en-US" sz="2800" dirty="0" smtClean="0"/>
              <a:t>」「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バグの捜索と修正</a:t>
            </a:r>
            <a:r>
              <a:rPr kumimoji="1" lang="ja-JP" altLang="en-US" sz="2800" dirty="0" smtClean="0"/>
              <a:t>」「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親クラスの変更時の修正</a:t>
            </a:r>
            <a:r>
              <a:rPr kumimoji="1" lang="ja-JP" altLang="en-US" sz="2800" dirty="0" smtClean="0"/>
              <a:t>」が非常に簡単になる。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プログラムが分からない人でも作業ができる。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5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49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Excel VBA</a:t>
            </a:r>
            <a:r>
              <a:rPr kumimoji="1" lang="ja-JP" altLang="en-US" sz="49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でソースファイル自動生成</a:t>
            </a:r>
            <a:endParaRPr kumimoji="1" lang="ja-JP" altLang="en-US" sz="89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C:\Users\Yusuke\Desktop\Microsoft_Excel_2013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820" y="2889900"/>
            <a:ext cx="1324600" cy="1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松風">
  <a:themeElements>
    <a:clrScheme name="ユーザー定義 3">
      <a:dk1>
        <a:sysClr val="windowText" lastClr="000000"/>
      </a:dk1>
      <a:lt1>
        <a:sysClr val="window" lastClr="FFFFFF"/>
      </a:lt1>
      <a:dk2>
        <a:srgbClr val="0F2305"/>
      </a:dk2>
      <a:lt2>
        <a:srgbClr val="00B0F0"/>
      </a:lt2>
      <a:accent1>
        <a:srgbClr val="B94B2D"/>
      </a:accent1>
      <a:accent2>
        <a:srgbClr val="B95F91"/>
      </a:accent2>
      <a:accent3>
        <a:srgbClr val="FFFFFF"/>
      </a:accent3>
      <a:accent4>
        <a:srgbClr val="3C643C"/>
      </a:accent4>
      <a:accent5>
        <a:srgbClr val="8264AA"/>
      </a:accent5>
      <a:accent6>
        <a:srgbClr val="D29B46"/>
      </a:accent6>
      <a:hlink>
        <a:srgbClr val="0000FE"/>
      </a:hlink>
      <a:folHlink>
        <a:srgbClr val="800080"/>
      </a:folHlink>
    </a:clrScheme>
    <a:fontScheme name="松風">
      <a:majorFont>
        <a:latin typeface="Gill Sans MT"/>
        <a:ea typeface=""/>
        <a:cs typeface=""/>
        <a:font script="Jpan" typeface="HGｺﾞｼｯｸ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olas"/>
        <a:ea typeface=""/>
        <a:cs typeface=""/>
        <a:font script="Jpan" typeface="HGｺﾞｼｯｸ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松風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38000"/>
                <a:lum val="92000"/>
              </a:schemeClr>
            </a:gs>
            <a:gs pos="20000">
              <a:schemeClr val="phClr">
                <a:sat val="44000"/>
                <a:lum val="80000"/>
              </a:schemeClr>
            </a:gs>
            <a:gs pos="100000">
              <a:schemeClr val="phClr">
                <a:sat val="56000"/>
                <a:lum val="54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6350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857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50800" dist="50800" dir="5400000" algn="tl" rotWithShape="0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17100000"/>
            </a:lightRig>
          </a:scene3d>
          <a:sp3d>
            <a:bevelT w="165100" h="254000"/>
            <a:bevelB w="165100" h="2540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40000"/>
              </a:schemeClr>
            </a:gs>
            <a:gs pos="53000">
              <a:schemeClr val="phClr">
                <a:shade val="5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7000"/>
                <a:satMod val="160000"/>
              </a:schemeClr>
              <a:schemeClr val="phClr">
                <a:tint val="95000"/>
                <a:satMod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in the Pines</Template>
  <TotalTime>2105</TotalTime>
  <Words>568</Words>
  <Application>Microsoft Office PowerPoint</Application>
  <PresentationFormat>ユーザー設定</PresentationFormat>
  <Paragraphs>117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松風</vt:lpstr>
      <vt:lpstr>PowerPoint プレゼンテーション</vt:lpstr>
      <vt:lpstr>      ゲーム概要</vt:lpstr>
      <vt:lpstr>      画面説明</vt:lpstr>
      <vt:lpstr>      チームとしての目標</vt:lpstr>
      <vt:lpstr>      uGUI</vt:lpstr>
      <vt:lpstr>      使いやすいUI＆分かりやすいUI</vt:lpstr>
      <vt:lpstr>      Shuriken</vt:lpstr>
      <vt:lpstr>      クオリティと動作速度</vt:lpstr>
      <vt:lpstr>      Excel VBAでソースファイル自動生成</vt:lpstr>
      <vt:lpstr>      実践</vt:lpstr>
      <vt:lpstr>      実践</vt:lpstr>
      <vt:lpstr>      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Survivor</dc:title>
  <dc:creator>鷲津俊太</dc:creator>
  <cp:lastModifiedBy>Yusuke</cp:lastModifiedBy>
  <cp:revision>99</cp:revision>
  <dcterms:created xsi:type="dcterms:W3CDTF">2014-11-18T01:46:47Z</dcterms:created>
  <dcterms:modified xsi:type="dcterms:W3CDTF">2015-01-27T03:14:51Z</dcterms:modified>
</cp:coreProperties>
</file>