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4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8" r:id="rId16"/>
    <p:sldId id="273" r:id="rId17"/>
    <p:sldId id="275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4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8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0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2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83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568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9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59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952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57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02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9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3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70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23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1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98BB2A-C78B-483A-8E00-F55F3B0C4B14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833D5-0416-4A2D-B10F-6FA0CD22439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2A04-A53A-4D5A-9BBD-FB2EF28C4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Курсовая работа </a:t>
            </a:r>
            <a:br>
              <a:rPr lang="ru-RU" sz="4000" dirty="0"/>
            </a:br>
            <a:r>
              <a:rPr lang="ru-RU" sz="4000" dirty="0"/>
              <a:t>на тему «Комплексирование небольшого количества прогнозов с помощью градиентного </a:t>
            </a:r>
            <a:r>
              <a:rPr lang="ru-RU" sz="4000" dirty="0" err="1"/>
              <a:t>бустинга</a:t>
            </a:r>
            <a:r>
              <a:rPr lang="ru-RU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1D1204-E827-40F1-96F3-76A56C39E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4635708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Потоцкая Анастасия Эдуардовна</a:t>
            </a:r>
          </a:p>
          <a:p>
            <a:pPr algn="l"/>
            <a:r>
              <a:rPr lang="ru-RU" dirty="0"/>
              <a:t>Руководитель:</a:t>
            </a:r>
            <a:r>
              <a:rPr lang="en-US" dirty="0"/>
              <a:t> </a:t>
            </a:r>
            <a:r>
              <a:rPr lang="ru-RU" dirty="0"/>
              <a:t>Олейников Игорь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82520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40FCB-3FB0-48AD-8A54-1184FD6A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Построение выборки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D88E38-1728-42D9-9CCA-4D179454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3" y="1866900"/>
            <a:ext cx="6186714" cy="43307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31FC3A-E41B-4404-96E4-BCE0B5605D85}"/>
              </a:ext>
            </a:extLst>
          </p:cNvPr>
          <p:cNvSpPr/>
          <p:nvPr/>
        </p:nvSpPr>
        <p:spPr>
          <a:xfrm>
            <a:off x="6665778" y="2349153"/>
            <a:ext cx="44899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Прогнозируемое значение - минимальная температура воздуха на высоте 2 метров.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4836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DAC9C-0CEA-4B43-8861-CBE8F0BB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Оценка прогноза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7C9DE7-E73D-4937-9AC6-84D640242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52" y="2068632"/>
            <a:ext cx="5958848" cy="3109912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FDE0FE0-75C9-448C-85AC-96564001F595}"/>
              </a:ext>
            </a:extLst>
          </p:cNvPr>
          <p:cNvSpPr/>
          <p:nvPr/>
        </p:nvSpPr>
        <p:spPr>
          <a:xfrm>
            <a:off x="533400" y="2002134"/>
            <a:ext cx="51663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построения тренировочного и тестового набора использовалась 5-кратная последовательная кросс-валидация.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0159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9923C-FD25-4E93-9F16-8F9062F4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Используемые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12F6D-8725-45ED-A0B4-AFB72ECB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879600"/>
            <a:ext cx="10256520" cy="40687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Были испробовано следующие модели: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Линейная регрессия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Бустинг</a:t>
            </a:r>
            <a:r>
              <a:rPr lang="ru-RU" dirty="0"/>
              <a:t> без модификации выборки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Бустинг с удалением коррелирующих признаков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Бустинг с признаками на основании их вклада в деревья решений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Бустинг с преобразованием Фурье целевого значения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Бустинг с </a:t>
            </a:r>
            <a:r>
              <a:rPr lang="en-US" dirty="0"/>
              <a:t>DCT</a:t>
            </a:r>
            <a:r>
              <a:rPr lang="ru-RU" dirty="0"/>
              <a:t> целевого значения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Бустинг с вейвлет-преобразованием целевого значения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5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7802-F32D-4542-8549-3A6F5EA6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Результаты эксперимента</a:t>
            </a:r>
            <a:endParaRPr lang="ru-RU" dirty="0"/>
          </a:p>
        </p:txBody>
      </p:sp>
      <p:pic>
        <p:nvPicPr>
          <p:cNvPr id="12" name="Объект 9">
            <a:extLst>
              <a:ext uri="{FF2B5EF4-FFF2-40B4-BE49-F238E27FC236}">
                <a16:creationId xmlns:a16="http://schemas.microsoft.com/office/drawing/2014/main" id="{8A6ADB55-753B-48F8-BB70-86005BBD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7" y="1869075"/>
            <a:ext cx="4812729" cy="3368911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389F79-7717-47EC-B01A-9F9B8FFB364E}"/>
              </a:ext>
            </a:extLst>
          </p:cNvPr>
          <p:cNvSpPr/>
          <p:nvPr/>
        </p:nvSpPr>
        <p:spPr>
          <a:xfrm>
            <a:off x="6378270" y="5204560"/>
            <a:ext cx="4517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Прогноз </a:t>
            </a:r>
            <a:r>
              <a:rPr lang="ru-RU" sz="2000" dirty="0" err="1"/>
              <a:t>бустинга</a:t>
            </a:r>
            <a:r>
              <a:rPr lang="ru-RU" sz="2000" dirty="0"/>
              <a:t> без модификации выборки в период с </a:t>
            </a:r>
            <a:r>
              <a:rPr lang="en-US" sz="2000" dirty="0"/>
              <a:t>12.2017 </a:t>
            </a:r>
            <a:r>
              <a:rPr lang="ru-RU" sz="2000" dirty="0"/>
              <a:t>по </a:t>
            </a:r>
            <a:r>
              <a:rPr lang="en-US" sz="2000" dirty="0"/>
              <a:t>06.2018</a:t>
            </a:r>
            <a:endParaRPr lang="ru-RU" sz="2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F26F3AF-0E1E-4C18-8881-C449FC2E1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1869075"/>
            <a:ext cx="4679329" cy="327553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FE01B3-688B-46B1-910B-31FD8EE359D2}"/>
              </a:ext>
            </a:extLst>
          </p:cNvPr>
          <p:cNvSpPr/>
          <p:nvPr/>
        </p:nvSpPr>
        <p:spPr>
          <a:xfrm>
            <a:off x="1135501" y="5227520"/>
            <a:ext cx="4517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Прогноз </a:t>
            </a:r>
            <a:r>
              <a:rPr lang="ru-RU" dirty="0" err="1"/>
              <a:t>бустинга</a:t>
            </a:r>
            <a:r>
              <a:rPr lang="ru-RU" dirty="0"/>
              <a:t> с удалением коррелирующих признаков выборки в период с </a:t>
            </a:r>
            <a:r>
              <a:rPr lang="en-US" dirty="0"/>
              <a:t>12.2017 </a:t>
            </a:r>
            <a:r>
              <a:rPr lang="ru-RU" dirty="0"/>
              <a:t>по </a:t>
            </a:r>
            <a:r>
              <a:rPr lang="en-US" dirty="0"/>
              <a:t>06.2018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10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21F08-B6BB-45C6-A88E-BC240097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Результат эксперимента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7E62E17-714D-4184-A4C3-674B3CD52DAB}"/>
              </a:ext>
            </a:extLst>
          </p:cNvPr>
          <p:cNvSpPr/>
          <p:nvPr/>
        </p:nvSpPr>
        <p:spPr>
          <a:xfrm>
            <a:off x="696845" y="5347212"/>
            <a:ext cx="50943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Прогноз </a:t>
            </a:r>
            <a:r>
              <a:rPr lang="ru-RU" sz="2000" dirty="0" err="1"/>
              <a:t>бустинг</a:t>
            </a:r>
            <a:r>
              <a:rPr lang="ru-RU" sz="2000" dirty="0"/>
              <a:t> с преобразованием Фурье </a:t>
            </a:r>
          </a:p>
          <a:p>
            <a:r>
              <a:rPr lang="ru-RU" sz="2000" dirty="0"/>
              <a:t>в период с </a:t>
            </a:r>
            <a:r>
              <a:rPr lang="en-US" sz="2000" dirty="0"/>
              <a:t>12.2017 </a:t>
            </a:r>
            <a:r>
              <a:rPr lang="ru-RU" sz="2000" dirty="0"/>
              <a:t>по </a:t>
            </a:r>
            <a:r>
              <a:rPr lang="en-US" sz="2000" dirty="0"/>
              <a:t>06.2018</a:t>
            </a:r>
            <a:endParaRPr lang="ru-RU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19BBC3-872E-4F63-AE18-9AD4565C2A39}"/>
              </a:ext>
            </a:extLst>
          </p:cNvPr>
          <p:cNvSpPr/>
          <p:nvPr/>
        </p:nvSpPr>
        <p:spPr>
          <a:xfrm>
            <a:off x="5936974" y="53684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Прогноз </a:t>
            </a:r>
            <a:r>
              <a:rPr lang="ru-RU" dirty="0" err="1"/>
              <a:t>бустинга</a:t>
            </a:r>
            <a:r>
              <a:rPr lang="ru-RU" dirty="0"/>
              <a:t> с признаками на основании их вклада в деревья решений с </a:t>
            </a:r>
            <a:r>
              <a:rPr lang="en-US" dirty="0"/>
              <a:t>12.2017 </a:t>
            </a:r>
            <a:r>
              <a:rPr lang="ru-RU" dirty="0"/>
              <a:t>по </a:t>
            </a:r>
            <a:r>
              <a:rPr lang="en-US" dirty="0"/>
              <a:t>06.2018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400C810-1F44-4701-AD47-96C5CBB36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34" y="1808623"/>
            <a:ext cx="4675367" cy="3312018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10E496-D1CB-486B-A5F9-BB95993D8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1" y="1884706"/>
            <a:ext cx="4946439" cy="34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2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21F08-B6BB-45C6-A88E-BC240097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Результаты эксперимента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00F605-06BD-4FAE-A28D-2FE0E24718F4}"/>
              </a:ext>
            </a:extLst>
          </p:cNvPr>
          <p:cNvSpPr/>
          <p:nvPr/>
        </p:nvSpPr>
        <p:spPr>
          <a:xfrm>
            <a:off x="6820525" y="5406029"/>
            <a:ext cx="4392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Прогноз </a:t>
            </a:r>
            <a:r>
              <a:rPr lang="ru-RU" dirty="0" err="1"/>
              <a:t>бустинга</a:t>
            </a:r>
            <a:r>
              <a:rPr lang="ru-RU" dirty="0"/>
              <a:t> с </a:t>
            </a:r>
            <a:r>
              <a:rPr lang="en-US" dirty="0"/>
              <a:t>DCT</a:t>
            </a:r>
            <a:r>
              <a:rPr lang="ru-RU" dirty="0"/>
              <a:t> с </a:t>
            </a:r>
            <a:r>
              <a:rPr lang="en-US" dirty="0"/>
              <a:t>12.2017 </a:t>
            </a:r>
            <a:r>
              <a:rPr lang="ru-RU" dirty="0"/>
              <a:t>по </a:t>
            </a:r>
            <a:r>
              <a:rPr lang="en-US" dirty="0"/>
              <a:t>06.2018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9B7B24-016C-4317-B692-4C9CC36B1FEE}"/>
              </a:ext>
            </a:extLst>
          </p:cNvPr>
          <p:cNvSpPr/>
          <p:nvPr/>
        </p:nvSpPr>
        <p:spPr>
          <a:xfrm>
            <a:off x="807942" y="5399832"/>
            <a:ext cx="506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Прогноз </a:t>
            </a:r>
            <a:r>
              <a:rPr lang="ru-RU" dirty="0" err="1"/>
              <a:t>бустинга</a:t>
            </a:r>
            <a:r>
              <a:rPr lang="ru-RU" dirty="0"/>
              <a:t> с вейвлет-преобразованием в период с </a:t>
            </a:r>
            <a:r>
              <a:rPr lang="en-US" dirty="0"/>
              <a:t>12.2017 </a:t>
            </a:r>
            <a:r>
              <a:rPr lang="ru-RU" dirty="0"/>
              <a:t>по </a:t>
            </a:r>
            <a:r>
              <a:rPr lang="en-US" dirty="0"/>
              <a:t>06.2018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9E5896-5D77-4ED3-A8A1-18105BB3D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4" y="1856201"/>
            <a:ext cx="5062330" cy="35436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14BBF5-6A7C-43A5-947D-996B24B88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81434"/>
            <a:ext cx="5391661" cy="34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ADE56-E9A7-49A5-8059-1088E638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 эксперимента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7EE8B45-35EF-4585-8C4A-19051DFD5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64641"/>
              </p:ext>
            </p:extLst>
          </p:nvPr>
        </p:nvGraphicFramePr>
        <p:xfrm>
          <a:off x="670860" y="2279374"/>
          <a:ext cx="10694503" cy="3631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53427">
                  <a:extLst>
                    <a:ext uri="{9D8B030D-6E8A-4147-A177-3AD203B41FA5}">
                      <a16:colId xmlns:a16="http://schemas.microsoft.com/office/drawing/2014/main" val="1319026058"/>
                    </a:ext>
                  </a:extLst>
                </a:gridCol>
                <a:gridCol w="1752976">
                  <a:extLst>
                    <a:ext uri="{9D8B030D-6E8A-4147-A177-3AD203B41FA5}">
                      <a16:colId xmlns:a16="http://schemas.microsoft.com/office/drawing/2014/main" val="81289047"/>
                    </a:ext>
                  </a:extLst>
                </a:gridCol>
                <a:gridCol w="1747567">
                  <a:extLst>
                    <a:ext uri="{9D8B030D-6E8A-4147-A177-3AD203B41FA5}">
                      <a16:colId xmlns:a16="http://schemas.microsoft.com/office/drawing/2014/main" val="2282902629"/>
                    </a:ext>
                  </a:extLst>
                </a:gridCol>
                <a:gridCol w="1747567">
                  <a:extLst>
                    <a:ext uri="{9D8B030D-6E8A-4147-A177-3AD203B41FA5}">
                      <a16:colId xmlns:a16="http://schemas.microsoft.com/office/drawing/2014/main" val="2257991599"/>
                    </a:ext>
                  </a:extLst>
                </a:gridCol>
                <a:gridCol w="1746483">
                  <a:extLst>
                    <a:ext uri="{9D8B030D-6E8A-4147-A177-3AD203B41FA5}">
                      <a16:colId xmlns:a16="http://schemas.microsoft.com/office/drawing/2014/main" val="3354400279"/>
                    </a:ext>
                  </a:extLst>
                </a:gridCol>
                <a:gridCol w="1746483">
                  <a:extLst>
                    <a:ext uri="{9D8B030D-6E8A-4147-A177-3AD203B41FA5}">
                      <a16:colId xmlns:a16="http://schemas.microsoft.com/office/drawing/2014/main" val="2855240945"/>
                    </a:ext>
                  </a:extLst>
                </a:gridCol>
              </a:tblGrid>
              <a:tr h="47489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Наборы кросс-валидации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89986"/>
                  </a:ext>
                </a:extLst>
              </a:tr>
              <a:tr h="47489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407553"/>
                  </a:ext>
                </a:extLst>
              </a:tr>
              <a:tr h="453451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16.19</a:t>
                      </a:r>
                      <a:endParaRPr lang="ru-RU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627.24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190.36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20.91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16.33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473603"/>
                  </a:ext>
                </a:extLst>
              </a:tr>
              <a:tr h="399061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223493"/>
                  </a:ext>
                </a:extLst>
              </a:tr>
              <a:tr h="35152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091561"/>
                  </a:ext>
                </a:extLst>
              </a:tr>
              <a:tr h="35152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40.97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35376"/>
                  </a:ext>
                </a:extLst>
              </a:tr>
              <a:tr h="35152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45.71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81.66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72425"/>
                  </a:ext>
                </a:extLst>
              </a:tr>
              <a:tr h="35152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41988"/>
                  </a:ext>
                </a:extLst>
              </a:tr>
              <a:tr h="35152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813265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738B0E5-49CC-4857-BE88-29AD584E9464}"/>
              </a:ext>
            </a:extLst>
          </p:cNvPr>
          <p:cNvSpPr/>
          <p:nvPr/>
        </p:nvSpPr>
        <p:spPr>
          <a:xfrm>
            <a:off x="869643" y="1820591"/>
            <a:ext cx="542514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таблице приводится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квадратичная ошибка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3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63C98-D397-4D38-908D-A013666E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B2CFE-8178-4017-9F52-D51D7155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927225"/>
            <a:ext cx="10858500" cy="3406775"/>
          </a:xfrm>
        </p:spPr>
        <p:txBody>
          <a:bodyPr>
            <a:normAutofit/>
          </a:bodyPr>
          <a:lstStyle/>
          <a:p>
            <a:r>
              <a:rPr lang="ru-RU" sz="2800" dirty="0"/>
              <a:t>Исследована методика коррекции прогноза погоды по результатам численной модели </a:t>
            </a:r>
            <a:r>
              <a:rPr lang="en-US" sz="2800" dirty="0"/>
              <a:t>WRF</a:t>
            </a:r>
            <a:r>
              <a:rPr lang="ru-RU" sz="2800" dirty="0"/>
              <a:t>. </a:t>
            </a:r>
          </a:p>
          <a:p>
            <a:r>
              <a:rPr lang="ru-RU" sz="2800" dirty="0"/>
              <a:t>Выполнен анализ различных средств реализации </a:t>
            </a:r>
            <a:r>
              <a:rPr lang="en-US" sz="2800" dirty="0"/>
              <a:t>MOS</a:t>
            </a:r>
            <a:r>
              <a:rPr lang="ru-RU" sz="2800" dirty="0"/>
              <a:t>. </a:t>
            </a:r>
          </a:p>
          <a:p>
            <a:r>
              <a:rPr lang="ru-RU" sz="2800" dirty="0"/>
              <a:t>Произведен сравнительный анализ различных методов градиентного </a:t>
            </a:r>
            <a:r>
              <a:rPr lang="ru-RU" sz="2800" dirty="0" err="1"/>
              <a:t>бустинга</a:t>
            </a:r>
            <a:r>
              <a:rPr lang="ru-RU" sz="2800" dirty="0"/>
              <a:t> с линейной регрессией. </a:t>
            </a:r>
          </a:p>
          <a:p>
            <a:r>
              <a:rPr lang="ru-RU" sz="2800" dirty="0"/>
              <a:t>В дальнейшем исследованный подход может быть внедрен в оперативный прогноз погоды. </a:t>
            </a:r>
          </a:p>
        </p:txBody>
      </p:sp>
    </p:spTree>
    <p:extLst>
      <p:ext uri="{BB962C8B-B14F-4D97-AF65-F5344CB8AC3E}">
        <p14:creationId xmlns:p14="http://schemas.microsoft.com/office/powerpoint/2010/main" val="178656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0720D-8BB7-4314-B2A0-C1544B88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Актуальность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06A90-22F0-4DE7-8AB1-8A80A3AC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43" y="2133600"/>
            <a:ext cx="9671437" cy="3589720"/>
          </a:xfrm>
        </p:spPr>
        <p:txBody>
          <a:bodyPr>
            <a:normAutofit/>
          </a:bodyPr>
          <a:lstStyle/>
          <a:p>
            <a:r>
              <a:rPr lang="ru-RU" sz="2800" dirty="0"/>
              <a:t>На территории Дальнего Востока России уже существуют модели прогноза погоды, но их точность не приемлема и не соответствует точности моделей, действующие на территории Северной Америки. Поэтому нужно попробовать другие методы прогноза, с целью улучшения результата.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931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F6192-2925-457E-98ED-488CAE29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Численная модель прогноза</a:t>
            </a:r>
          </a:p>
        </p:txBody>
      </p:sp>
      <p:pic>
        <p:nvPicPr>
          <p:cNvPr id="1026" name="Picture 2" descr="https://upload.wikimedia.org/wikipedia/commons/8/8b/Typhoon_Mawar_2005_computer_simulation_thumbnail.gif">
            <a:extLst>
              <a:ext uri="{FF2B5EF4-FFF2-40B4-BE49-F238E27FC236}">
                <a16:creationId xmlns:a16="http://schemas.microsoft.com/office/drawing/2014/main" id="{36D55221-0FB4-43CF-8F87-7B04B9829E0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5916"/>
            <a:ext cx="4492626" cy="402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509632-C81B-4623-8BA0-0BB3289DF907}"/>
              </a:ext>
            </a:extLst>
          </p:cNvPr>
          <p:cNvSpPr/>
          <p:nvPr/>
        </p:nvSpPr>
        <p:spPr>
          <a:xfrm>
            <a:off x="6068043" y="2044005"/>
            <a:ext cx="52857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Для прогноза погоды используется численная модель прогноза </a:t>
            </a:r>
            <a:r>
              <a:rPr lang="en-US" sz="2800" dirty="0"/>
              <a:t>WRF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12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91A99-07B5-4B8D-9AFF-5AA4B41D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output statistics</a:t>
            </a:r>
            <a:endParaRPr lang="ru-RU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D1C5C8-FCE8-461D-834D-59DA82C1E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008188"/>
            <a:ext cx="4863027" cy="3475038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37B567-B5A6-42B2-B850-F2547F674985}"/>
              </a:ext>
            </a:extLst>
          </p:cNvPr>
          <p:cNvSpPr/>
          <p:nvPr/>
        </p:nvSpPr>
        <p:spPr>
          <a:xfrm>
            <a:off x="622300" y="2108200"/>
            <a:ext cx="55753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В основе классического метода 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MOS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лежит предположение, что поля воспроизводимые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WRF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данные наблюдений на метеостанциях связаны линейной зависимостью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77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9F26A-42B4-483C-ABCE-10545938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существующего решения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D6FFB2-6B18-4B35-A2F5-9E1B80DFA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1" y="1910149"/>
            <a:ext cx="6438899" cy="4331664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A2F124-AF04-4C9E-925A-7CAECBCAF5B8}"/>
              </a:ext>
            </a:extLst>
          </p:cNvPr>
          <p:cNvSpPr/>
          <p:nvPr/>
        </p:nvSpPr>
        <p:spPr>
          <a:xfrm>
            <a:off x="7193281" y="2380049"/>
            <a:ext cx="3962399" cy="28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показателя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минимальная температура воздуха на высоте 2 метров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период с 2015 по 2018 год.</a:t>
            </a:r>
          </a:p>
        </p:txBody>
      </p:sp>
    </p:spTree>
    <p:extLst>
      <p:ext uri="{BB962C8B-B14F-4D97-AF65-F5344CB8AC3E}">
        <p14:creationId xmlns:p14="http://schemas.microsoft.com/office/powerpoint/2010/main" val="142826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6895F-07D8-4C54-A7D7-DEA9A0D4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работы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6B4CB-D994-4279-9701-E19AD503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046289"/>
            <a:ext cx="10160000" cy="203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Целью работы является исследование возможности комплексирование небольшого количества прогнозов с помощью градиентного бустинга для улучшения качества результатов модели </a:t>
            </a:r>
            <a:r>
              <a:rPr lang="en-US" sz="2800" dirty="0"/>
              <a:t>WRF</a:t>
            </a:r>
            <a:r>
              <a:rPr lang="ru-RU" sz="2800" dirty="0"/>
              <a:t> над территорией Приморского края. </a:t>
            </a:r>
          </a:p>
        </p:txBody>
      </p:sp>
    </p:spTree>
    <p:extLst>
      <p:ext uri="{BB962C8B-B14F-4D97-AF65-F5344CB8AC3E}">
        <p14:creationId xmlns:p14="http://schemas.microsoft.com/office/powerpoint/2010/main" val="265225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A206C-41DF-4AC3-B57C-65B4C1EC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Задачи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89331-D2B2-414D-9C67-632FFCA2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262"/>
            <a:ext cx="10636250" cy="4059238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Изучить метод градиентного бустинга и его</a:t>
            </a:r>
            <a:r>
              <a:rPr lang="en-US" sz="2800" dirty="0"/>
              <a:t> </a:t>
            </a:r>
            <a:r>
              <a:rPr lang="ru-RU" sz="2800" dirty="0"/>
              <a:t>различные формы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Построить выборки для исследования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Выбрать библиотеку, реализующею градиентный </a:t>
            </a:r>
            <a:r>
              <a:rPr lang="ru-RU" sz="2800" dirty="0" err="1"/>
              <a:t>бустинг</a:t>
            </a:r>
            <a:endParaRPr lang="ru-RU" sz="2800" dirty="0"/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Построить прогноз и сравнить его с существующим решением – многомерной линейной регрессией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Опробовать различные методы коррекции значений рядов до применения алгоритмов бустинга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6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C8910-990F-464A-8945-0F401BAA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Градиентный </a:t>
            </a:r>
            <a:r>
              <a:rPr lang="ru-RU" b="1" dirty="0" err="1"/>
              <a:t>бустинг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C4E06-F74A-4575-8691-96BECC2B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063750"/>
            <a:ext cx="4953000" cy="3752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Градиентный </a:t>
            </a:r>
            <a:r>
              <a:rPr lang="ru-RU" sz="2800" dirty="0" err="1"/>
              <a:t>бустинг</a:t>
            </a:r>
            <a:r>
              <a:rPr lang="ru-RU" sz="2800" dirty="0"/>
              <a:t> — это техника машинного обучения, которая строит модель предсказания в форме ансамбля слабых предсказывающих моделей, обычно деревьев решений.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72759D-C5B7-40E1-911D-50F7C31B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0" y="1944687"/>
            <a:ext cx="51244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1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5ED14-6DE5-40F5-B640-3D0428F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Выбор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649B6-0542-4575-A43F-5EFCA481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9301"/>
            <a:ext cx="9037320" cy="325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Были рассмотренный следующие варианты: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b="1" dirty="0" err="1"/>
              <a:t>XGBoost</a:t>
            </a:r>
            <a:endParaRPr lang="ru-RU" sz="2800" b="1" dirty="0"/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err="1"/>
              <a:t>CatBoost</a:t>
            </a:r>
            <a:endParaRPr lang="ru-RU" sz="2800" dirty="0"/>
          </a:p>
          <a:p>
            <a:pPr marL="457200" lvl="0" indent="-457200">
              <a:buFont typeface="+mj-lt"/>
              <a:buAutoNum type="arabicPeriod"/>
            </a:pPr>
            <a:r>
              <a:rPr lang="ru-RU" sz="2800" dirty="0" err="1"/>
              <a:t>Sklearn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82515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361</TotalTime>
  <Words>456</Words>
  <Application>Microsoft Office PowerPoint</Application>
  <PresentationFormat>Широкоэкранный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Times New Roman</vt:lpstr>
      <vt:lpstr>Wingdings 2</vt:lpstr>
      <vt:lpstr>HDOfficeLightV0</vt:lpstr>
      <vt:lpstr>Ретро</vt:lpstr>
      <vt:lpstr>Курсовая работа  на тему «Комплексирование небольшого количества прогнозов с помощью градиентного бустинга»</vt:lpstr>
      <vt:lpstr>Актуальность </vt:lpstr>
      <vt:lpstr>Численная модель прогноза</vt:lpstr>
      <vt:lpstr>Model output statistics</vt:lpstr>
      <vt:lpstr>Проблема существующего решения</vt:lpstr>
      <vt:lpstr>Цель работы </vt:lpstr>
      <vt:lpstr>Задачи </vt:lpstr>
      <vt:lpstr>Градиентный бустинг</vt:lpstr>
      <vt:lpstr>Выбор библиотек</vt:lpstr>
      <vt:lpstr>Построение выборки</vt:lpstr>
      <vt:lpstr>Оценка прогноза</vt:lpstr>
      <vt:lpstr>Используемые методы</vt:lpstr>
      <vt:lpstr>Результаты эксперимента</vt:lpstr>
      <vt:lpstr>Результат эксперимента</vt:lpstr>
      <vt:lpstr>Результаты эксперимента</vt:lpstr>
      <vt:lpstr>Результат эксперимента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Потоцкая Анастасия Эдуардовна</dc:creator>
  <cp:lastModifiedBy>Потоцкая Анастасия Эдуардовна</cp:lastModifiedBy>
  <cp:revision>93</cp:revision>
  <dcterms:created xsi:type="dcterms:W3CDTF">2019-06-23T12:45:42Z</dcterms:created>
  <dcterms:modified xsi:type="dcterms:W3CDTF">2019-06-24T05:02:11Z</dcterms:modified>
</cp:coreProperties>
</file>