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BDA6A7-613F-4E94-8A45-3F9DC3956903}">
  <a:tblStyle styleId="{32BDA6A7-613F-4E94-8A45-3F9DC3956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isco.com/c/en/us/solutions/collateral/service-provider/visual-networking-index-vni/white-paper-c11-738429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b476be58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b476be58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db476be58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e5f081d38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e5f081d38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e5f081d38_0_2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e5f081d38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e5f081d38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e5f081d38_0_3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e5f081d38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e5f081d38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e5f081d38_0_3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b476be58_0_10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b476be58_0_10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8db476be58_0_10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d11fa1bc_0_9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d11fa1bc_0_9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bd11fa1bc_0_9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3df6c72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Les vendeurs fixent leurs propres prix de vente et rapportent les ventes à l’entreprise à la fin de chaque mois</a:t>
            </a:r>
            <a:endParaRPr sz="900"/>
          </a:p>
        </p:txBody>
      </p:sp>
      <p:sp>
        <p:nvSpPr>
          <p:cNvPr id="233" name="Google Shape;233;g813df6c72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522f856d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522f856d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a522f856d_1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3df6c72e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Les vendeurs fixent leurs propres prix de vente et rapportent les ventes à l’entreprise à la fin de chaque mois</a:t>
            </a:r>
            <a:endParaRPr sz="900"/>
          </a:p>
        </p:txBody>
      </p:sp>
      <p:sp>
        <p:nvSpPr>
          <p:cNvPr id="248" name="Google Shape;248;g813df6c72e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3df6c72e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13df6c72e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e5f081d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e5f081d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8e5f081d3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522f856d_1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a522f856d_1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8a522f856d_1_3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3df6c72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813df6c72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d11fa1bc_0_9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d11fa1bc_0_9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bd11fa1bc_0_9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522f856d_1_29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522f856d_1_29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8a522f856d_1_29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e5f081d3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e5f081d3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e5f081d38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e5f081d38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e5f081d38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e5f081d38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5f081d38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5f081d38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8e5f081d38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e5f081d38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e5f081d38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8e5f081d38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3df6c72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13df6c72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Cisco visual networking Index for charts: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https://www.cisco.com/c/en/us/solutions/collateral/service-provider/visual-networking-index-vni/white-paper-c11-738429.html</a:t>
            </a:r>
            <a:endParaRPr/>
          </a:p>
        </p:txBody>
      </p:sp>
      <p:sp>
        <p:nvSpPr>
          <p:cNvPr id="78" name="Google Shape;78;g813df6c72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e5f081d38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e5f081d38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8e5f081d38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e5f081d38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e5f081d38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8e5f081d38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bd11fa1bc_0_10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bd11fa1bc_0_10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8bd11fa1bc_0_10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5f081d38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5f081d38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e5f081d38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b476be5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b476be5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db476be58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5f081d38_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5f081d38_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e5f081d38_0_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b476be5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b476be5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db476be58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5f081d38_0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5f081d38_0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e5f081d38_0_3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_Cover2_PPT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4117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4876800" y="2490790"/>
            <a:ext cx="61976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876800" y="990601"/>
            <a:ext cx="6197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4152900" y="-1714500"/>
            <a:ext cx="38862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467600" y="1600200"/>
            <a:ext cx="5029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2184400" y="-889000"/>
            <a:ext cx="5029200" cy="7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1524000"/>
            <a:ext cx="10363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14400" y="1524000"/>
            <a:ext cx="508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197600" y="1524000"/>
            <a:ext cx="508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193372" y="1535114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609605" y="273050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09605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_Page2b_PPT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2194117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4400" y="1524000"/>
            <a:ext cx="10363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181600" y="60198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transtats.bts.gov/DL_SelectFields.asp?Table_ID=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4294967295" type="ctrTitle"/>
          </p:nvPr>
        </p:nvSpPr>
        <p:spPr>
          <a:xfrm>
            <a:off x="899400" y="1181771"/>
            <a:ext cx="104565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Anomaly detection and outlier analysis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587925" y="4336875"/>
            <a:ext cx="8549400" cy="1227300"/>
          </a:xfrm>
          <a:prstGeom prst="rect">
            <a:avLst/>
          </a:prstGeom>
          <a:noFill/>
          <a:ln cap="flat" cmpd="sng" w="9525">
            <a:solidFill>
              <a:srgbClr val="CACA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most exciting phrase  to hear ... the one that heralds the most discoveries-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is not ""Eureka"" but " That’s funny …”.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Isaac Asimov</a:t>
            </a:r>
            <a:endParaRPr b="0" i="0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544035" y="2003904"/>
            <a:ext cx="10195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 methods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8250" y="1007025"/>
            <a:ext cx="11591400" cy="23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❖"/>
            </a:pPr>
            <a:r>
              <a:rPr lang="en-US" sz="1700"/>
              <a:t>Outlier detection techniques can be broadly divided into </a:t>
            </a:r>
            <a:r>
              <a:rPr b="1" lang="en-US" sz="1700"/>
              <a:t>parametric</a:t>
            </a:r>
            <a:r>
              <a:rPr lang="en-US" sz="1700"/>
              <a:t> and </a:t>
            </a:r>
            <a:r>
              <a:rPr b="1" lang="en-US" sz="1700"/>
              <a:t>non-parametric</a:t>
            </a:r>
            <a:r>
              <a:rPr lang="en-US" sz="1700"/>
              <a:t>, as shown below. The </a:t>
            </a:r>
            <a:r>
              <a:rPr b="1" lang="en-US" sz="1700"/>
              <a:t>statistics-based:</a:t>
            </a:r>
            <a:r>
              <a:rPr lang="en-US" sz="1700"/>
              <a:t> use a pre-defined statistical distribution, and data objects are determined to be outliers depending on how they appear in relation to the postulated model.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❖"/>
            </a:pPr>
            <a:r>
              <a:rPr b="1" lang="en-US" sz="1700"/>
              <a:t>Non-parametric </a:t>
            </a:r>
            <a:r>
              <a:rPr lang="en-US" sz="1700"/>
              <a:t>methods rely on a well-defined notion of distance to measure the separation between a pair of data objects. The non-parametric method includes: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2"/>
          <p:cNvCxnSpPr>
            <a:endCxn id="149" idx="1"/>
          </p:cNvCxnSpPr>
          <p:nvPr/>
        </p:nvCxnSpPr>
        <p:spPr>
          <a:xfrm flipH="1" rot="10800000">
            <a:off x="3412425" y="5384031"/>
            <a:ext cx="995700" cy="78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2"/>
          <p:cNvCxnSpPr>
            <a:endCxn id="151" idx="1"/>
          </p:cNvCxnSpPr>
          <p:nvPr/>
        </p:nvCxnSpPr>
        <p:spPr>
          <a:xfrm rot="-5400000">
            <a:off x="3063225" y="4088969"/>
            <a:ext cx="1680000" cy="1009800"/>
          </a:xfrm>
          <a:prstGeom prst="bentConnector2">
            <a:avLst/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2"/>
          <p:cNvSpPr/>
          <p:nvPr/>
        </p:nvSpPr>
        <p:spPr>
          <a:xfrm>
            <a:off x="4408125" y="3403619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Parametric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8019825" y="3403629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Statistical methods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8019825" y="4799100"/>
            <a:ext cx="2694000" cy="9921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Distance based methods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Density based methods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 based methods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 flipH="1">
            <a:off x="7135125" y="5375931"/>
            <a:ext cx="851700" cy="162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2"/>
          <p:cNvCxnSpPr/>
          <p:nvPr/>
        </p:nvCxnSpPr>
        <p:spPr>
          <a:xfrm flipH="1">
            <a:off x="7102125" y="3746529"/>
            <a:ext cx="917700" cy="147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2"/>
          <p:cNvSpPr/>
          <p:nvPr/>
        </p:nvSpPr>
        <p:spPr>
          <a:xfrm>
            <a:off x="4408125" y="5033781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Non-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Parametric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649700" y="4329581"/>
            <a:ext cx="2694000" cy="7005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Outlier detection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228600" y="1524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based outlier detection (parametric)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r>
              <a:rPr lang="en-US" sz="2200"/>
              <a:t>Tukey's boxplot test</a:t>
            </a:r>
            <a:endParaRPr sz="1200"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152400" y="1092675"/>
            <a:ext cx="6866700" cy="52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 sz="1700"/>
              <a:t>A p</a:t>
            </a:r>
            <a:r>
              <a:rPr lang="en-US" sz="1700"/>
              <a:t>re-defined statistical distribution is assumed (distribution, mean,...)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Perhaps the most commonly-used test,</a:t>
            </a:r>
            <a:r>
              <a:rPr lang="en-US" sz="1700"/>
              <a:t> </a:t>
            </a:r>
            <a:r>
              <a:rPr lang="en-US" sz="1800"/>
              <a:t>normally distributed data </a:t>
            </a:r>
            <a:r>
              <a:rPr lang="en-US" sz="1800"/>
              <a:t>, regular, observations lie between the </a:t>
            </a:r>
            <a:r>
              <a:rPr b="1" lang="en-US" sz="1800"/>
              <a:t>inner fences </a:t>
            </a:r>
            <a:r>
              <a:rPr lang="en-US" sz="1800"/>
              <a:t>Q_1</a:t>
            </a:r>
            <a:r>
              <a:rPr lang="en-US" sz="1800"/>
              <a:t>-</a:t>
            </a:r>
            <a:r>
              <a:rPr lang="en-US" sz="1800"/>
              <a:t>1.5(Q_3-Q_1)  and Q_3+1.5(Q_3-Q_1).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/>
              <a:t>Suspected outliers</a:t>
            </a:r>
            <a:r>
              <a:rPr lang="en-US" sz="1800"/>
              <a:t> lie between the </a:t>
            </a:r>
            <a:r>
              <a:rPr b="1" lang="en-US" sz="1800"/>
              <a:t>inner fences</a:t>
            </a:r>
            <a:r>
              <a:rPr lang="en-US" sz="1800"/>
              <a:t> and their respective </a:t>
            </a:r>
            <a:r>
              <a:rPr b="1" lang="en-US" sz="1800"/>
              <a:t>outer fences</a:t>
            </a:r>
            <a:r>
              <a:rPr lang="en-US" sz="1800"/>
              <a:t> Q_1-3(Q_3-Q_1)  and  Q_3+3(Q_3-Q_1).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Points beyond the </a:t>
            </a:r>
            <a:r>
              <a:rPr b="1" lang="en-US" sz="1800"/>
              <a:t>outer fences</a:t>
            </a:r>
            <a:r>
              <a:rPr lang="en-US" sz="1800"/>
              <a:t> are identified as </a:t>
            </a:r>
            <a:r>
              <a:rPr b="1" lang="en-US" sz="1800"/>
              <a:t>outliers</a:t>
            </a:r>
            <a:r>
              <a:rPr lang="en-US" sz="1800"/>
              <a:t>, Q_1 and Q_3 represent the data's  1st  and 3rd quartile, respectively;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Other tests include:  </a:t>
            </a:r>
            <a:r>
              <a:rPr b="1" lang="en-US" sz="1800"/>
              <a:t>Grubbs test, </a:t>
            </a:r>
            <a:r>
              <a:rPr b="1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depth-based, ...</a:t>
            </a:r>
            <a:endParaRPr b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625" y="1295400"/>
            <a:ext cx="4914900" cy="4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228600" y="762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this methods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33400" y="1295400"/>
            <a:ext cx="103632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The choice of the data model is crucial, incorrect choice lead to poor results;</a:t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Best choice of a model is often data set specific;</a:t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Highly depends upon the analyst’s understanding of the natural data patterns in that particular domain;</a:t>
            </a:r>
            <a:endParaRPr sz="21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Almost all of the statistical models are univariate and those that are multivariate only efficiently handle less than 4 dimensions.</a:t>
            </a:r>
            <a:endParaRPr sz="1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52400" y="-762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Non-parametric based methods (proximity based)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655600" y="907200"/>
            <a:ext cx="10545900" cy="484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 counter the limitations associated with the statistical methods, non- parametric methods such as distance-based ones are introduced;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ses a  proximity (distance)  between pairs to classify them into groups;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Avoid the expensive task of fitting a model for the data in this regard;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Distance-based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includes: K-Nearest-Neighbors (KNN);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Density based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includes: Local Outlier Factor (LOF);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Cluster-Based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includes: Cluster-Local Outlier Factor (CBLOF).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09600" y="1038675"/>
            <a:ext cx="10363200" cy="48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these methods classify data points as outliers based on a degree of outlines (scores), a spectrum from normal data to noise and finally to anomalies (or outliers).  Anomalies have higher  score than noise. </a:t>
            </a:r>
            <a:endParaRPr sz="2000">
              <a:solidFill>
                <a:srgbClr val="131413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413"/>
              </a:solidFill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solidFill>
                  <a:srgbClr val="131413"/>
                </a:solidFill>
              </a:rPr>
              <a:t>Some authors use the terms weak outliers and strong outliers to </a:t>
            </a:r>
            <a:r>
              <a:rPr lang="en-US" sz="2000">
                <a:solidFill>
                  <a:srgbClr val="131413"/>
                </a:solidFill>
              </a:rPr>
              <a:t>differentiate</a:t>
            </a:r>
            <a:r>
              <a:rPr lang="en-US" sz="2000">
                <a:solidFill>
                  <a:srgbClr val="131413"/>
                </a:solidFill>
              </a:rPr>
              <a:t> noise and anomalies .</a:t>
            </a:r>
            <a:endParaRPr sz="20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413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413"/>
              </a:solidFill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solidFill>
                  <a:srgbClr val="131413"/>
                </a:solidFill>
              </a:rPr>
              <a:t>While noise may not be interesting i</a:t>
            </a:r>
            <a:r>
              <a:rPr lang="en-US" sz="2000">
                <a:solidFill>
                  <a:srgbClr val="131413"/>
                </a:solidFill>
              </a:rPr>
              <a:t>n</a:t>
            </a:r>
            <a:r>
              <a:rPr lang="en-US" sz="2000">
                <a:solidFill>
                  <a:srgbClr val="131413"/>
                </a:solidFill>
              </a:rPr>
              <a:t> its own right, its removal and identification continues to be an important problem for mining purposes.</a:t>
            </a:r>
            <a:endParaRPr sz="20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152400" y="-762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Non-parametric based methods (proximity based)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52400" y="45601"/>
            <a:ext cx="87375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Applications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Data sets used</a:t>
            </a:r>
            <a:endParaRPr sz="2400"/>
          </a:p>
        </p:txBody>
      </p:sp>
      <p:sp>
        <p:nvSpPr>
          <p:cNvPr id="191" name="Google Shape;191;p27"/>
          <p:cNvSpPr txBox="1"/>
          <p:nvPr/>
        </p:nvSpPr>
        <p:spPr>
          <a:xfrm>
            <a:off x="6245175" y="2011675"/>
            <a:ext cx="4145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47210" y="1220550"/>
            <a:ext cx="5695825" cy="4809529"/>
            <a:chOff x="1118224" y="283731"/>
            <a:chExt cx="2090825" cy="3385800"/>
          </a:xfrm>
        </p:grpSpPr>
        <p:sp>
          <p:nvSpPr>
            <p:cNvPr id="193" name="Google Shape;193;p27"/>
            <p:cNvSpPr/>
            <p:nvPr/>
          </p:nvSpPr>
          <p:spPr>
            <a:xfrm>
              <a:off x="1178648" y="283731"/>
              <a:ext cx="2030400" cy="33858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6575714" y="1147689"/>
            <a:ext cx="5819831" cy="4882304"/>
            <a:chOff x="1118286" y="283725"/>
            <a:chExt cx="2129700" cy="4076400"/>
          </a:xfrm>
        </p:grpSpPr>
        <p:sp>
          <p:nvSpPr>
            <p:cNvPr id="197" name="Google Shape;197;p2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118286" y="341742"/>
              <a:ext cx="2129700" cy="3061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Algorithms used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90500" lvl="0" marL="342900" rtl="0" algn="l"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❖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 Outlier Factor (LOF)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❖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Isolation Forest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❖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K- Nearest Neighbours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❖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Principal Comp. Analysis (PCA)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90500" lvl="0" marL="342900" rtl="0" algn="l"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300">
                <a:solidFill>
                  <a:srgbClr val="B02C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 rot="5400000">
              <a:off x="1946803" y="3406444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971175" y="1120725"/>
            <a:ext cx="5005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Two  data sets are used:</a:t>
            </a:r>
            <a:endParaRPr sz="3000"/>
          </a:p>
          <a:p>
            <a:pPr indent="0" lvl="1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Dataset 1: </a:t>
            </a:r>
            <a:r>
              <a:rPr b="1" lang="en-US"/>
              <a:t>Transactions data </a:t>
            </a:r>
            <a:endParaRPr b="1"/>
          </a:p>
          <a:p>
            <a:pPr indent="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Dataset 2: </a:t>
            </a:r>
            <a:r>
              <a:rPr b="1" lang="en-US"/>
              <a:t>Airlines data 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 rot="-711049">
            <a:off x="8620960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 flipH="1" rot="711049">
            <a:off x="6908076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 rot="-711049">
            <a:off x="5199877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5777320" y="1842721"/>
            <a:ext cx="2283543" cy="1662296"/>
            <a:chOff x="4409300" y="1219942"/>
            <a:chExt cx="1712700" cy="1246754"/>
          </a:xfrm>
        </p:grpSpPr>
        <p:sp>
          <p:nvSpPr>
            <p:cNvPr id="211" name="Google Shape;211;p2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14" name="Google Shape;214;p2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3: ….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6" name="Google Shape;216;p28"/>
          <p:cNvSpPr/>
          <p:nvPr/>
        </p:nvSpPr>
        <p:spPr>
          <a:xfrm rot="-711049">
            <a:off x="1778805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2386445" y="1842721"/>
            <a:ext cx="2283543" cy="1662296"/>
            <a:chOff x="1637475" y="1219942"/>
            <a:chExt cx="1712700" cy="1246754"/>
          </a:xfrm>
        </p:grpSpPr>
        <p:sp>
          <p:nvSpPr>
            <p:cNvPr id="218" name="Google Shape;218;p2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2144544" y="1928146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1: Transactions data</a:t>
              </a:r>
              <a:endParaRPr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701C7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8"/>
          <p:cNvSpPr txBox="1"/>
          <p:nvPr/>
        </p:nvSpPr>
        <p:spPr>
          <a:xfrm>
            <a:off x="0" y="35310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8"/>
          <p:cNvSpPr/>
          <p:nvPr/>
        </p:nvSpPr>
        <p:spPr>
          <a:xfrm rot="756827">
            <a:off x="3617055" y="3512319"/>
            <a:ext cx="1535869" cy="10211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28"/>
          <p:cNvGrpSpPr/>
          <p:nvPr/>
        </p:nvGrpSpPr>
        <p:grpSpPr>
          <a:xfrm>
            <a:off x="4012990" y="3662049"/>
            <a:ext cx="2283543" cy="1640912"/>
            <a:chOff x="5796625" y="2541798"/>
            <a:chExt cx="1712700" cy="1230715"/>
          </a:xfrm>
        </p:grpSpPr>
        <p:sp>
          <p:nvSpPr>
            <p:cNvPr id="226" name="Google Shape;226;p2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6296613" y="2678433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5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5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2: Airlines data 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52400" y="45601"/>
            <a:ext cx="8737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Applications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Data set 1: </a:t>
            </a:r>
            <a:r>
              <a:rPr lang="en-US" sz="2400">
                <a:solidFill>
                  <a:schemeClr val="dk1"/>
                </a:solidFill>
              </a:rPr>
              <a:t>transactions  </a:t>
            </a:r>
            <a:endParaRPr sz="2400"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48650" y="1103125"/>
            <a:ext cx="98100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Contains  sales from a certain company. Records are labeled as </a:t>
            </a:r>
            <a:r>
              <a:rPr b="1" lang="en-US"/>
              <a:t>"ok" or "fraud"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It consists of </a:t>
            </a:r>
            <a:r>
              <a:rPr b="1" lang="en-US"/>
              <a:t>387010 </a:t>
            </a:r>
            <a:r>
              <a:rPr lang="en-US"/>
              <a:t>transactions, with 5 features (variables).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After pre-treatment (standardization,  so that those with a large scale do not dominate the others, NA’s and qualitative variables removed ...), </a:t>
            </a:r>
            <a:r>
              <a:rPr b="1" lang="en-US"/>
              <a:t>15546</a:t>
            </a:r>
            <a:r>
              <a:rPr lang="en-US"/>
              <a:t> observations are retained with </a:t>
            </a:r>
            <a:r>
              <a:rPr b="1" lang="en-US"/>
              <a:t>1199</a:t>
            </a:r>
            <a:r>
              <a:rPr lang="en-US"/>
              <a:t> </a:t>
            </a:r>
            <a:r>
              <a:rPr b="1" lang="en-US"/>
              <a:t>fraudulent</a:t>
            </a:r>
            <a:r>
              <a:rPr lang="en-US"/>
              <a:t> transactions (7 %).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 supervised learning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4114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D</a:t>
            </a:r>
            <a:r>
              <a:rPr lang="en-US" sz="1800"/>
              <a:t>ata is available in the "DMwR" package in R.</a:t>
            </a:r>
            <a:endParaRPr sz="18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0" y="3048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Scatter plot</a:t>
            </a:r>
            <a:r>
              <a:rPr lang="en-US"/>
              <a:t> of the transaction data set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2500" y="1471800"/>
            <a:ext cx="6829500" cy="3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Orange points are </a:t>
            </a:r>
            <a:r>
              <a:rPr lang="en-US"/>
              <a:t>fraudulent transactions </a:t>
            </a:r>
            <a:r>
              <a:rPr lang="en-US"/>
              <a:t>labeled as </a:t>
            </a:r>
            <a:r>
              <a:rPr b="1" lang="en-US"/>
              <a:t>fraud</a:t>
            </a:r>
            <a:endParaRPr b="1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Blue points are </a:t>
            </a:r>
            <a:r>
              <a:rPr lang="en-US"/>
              <a:t>good transactions labeled as</a:t>
            </a:r>
            <a:r>
              <a:rPr b="1" lang="en-US"/>
              <a:t> OK</a:t>
            </a:r>
            <a:endParaRPr b="1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Goal:</a:t>
            </a:r>
            <a:r>
              <a:rPr lang="en-US"/>
              <a:t>  train the model to correctly identify </a:t>
            </a:r>
            <a:r>
              <a:rPr b="1" lang="en-US"/>
              <a:t>fraudulent and non-fraudulent transactions</a:t>
            </a:r>
            <a:r>
              <a:rPr lang="en-US"/>
              <a:t> and predict the result for new  transactions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100" y="1290400"/>
            <a:ext cx="5255625" cy="42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7053950" y="5608225"/>
            <a:ext cx="4887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Scatterplot of sales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0" y="45593"/>
            <a:ext cx="873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Applications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Dataset 1: </a:t>
            </a:r>
            <a:r>
              <a:rPr lang="en-US" sz="2000">
                <a:solidFill>
                  <a:schemeClr val="dk1"/>
                </a:solidFill>
              </a:rPr>
              <a:t>transactions </a:t>
            </a:r>
            <a:endParaRPr sz="2000"/>
          </a:p>
        </p:txBody>
      </p:sp>
      <p:sp>
        <p:nvSpPr>
          <p:cNvPr id="251" name="Google Shape;251;p31"/>
          <p:cNvSpPr txBox="1"/>
          <p:nvPr/>
        </p:nvSpPr>
        <p:spPr>
          <a:xfrm>
            <a:off x="380225" y="979725"/>
            <a:ext cx="5988600" cy="4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 of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model performance, are considered: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Recall, Specificity, Precision, Accuracy, …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❖"/>
            </a:pPr>
            <a:r>
              <a:rPr b="1" lang="en-US" sz="2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 number of correct positive predictions made out of all positive predictions that could have been made.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Times New Roman"/>
              <a:buChar char="❖"/>
            </a:pPr>
            <a:r>
              <a:rPr b="1" lang="en-US" sz="2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number of correct positive predictions made out of all actual positive values . 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375" y="45600"/>
            <a:ext cx="5988600" cy="4627125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1"/>
          <p:cNvSpPr txBox="1"/>
          <p:nvPr/>
        </p:nvSpPr>
        <p:spPr>
          <a:xfrm>
            <a:off x="7469613" y="4804775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dana"/>
                <a:ea typeface="Verdana"/>
                <a:cs typeface="Verdana"/>
                <a:sym typeface="Verdana"/>
              </a:rPr>
              <a:t>Confusion matrix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75" y="3865750"/>
            <a:ext cx="6110200" cy="2899325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31"/>
          <p:cNvSpPr txBox="1"/>
          <p:nvPr/>
        </p:nvSpPr>
        <p:spPr>
          <a:xfrm>
            <a:off x="6837775" y="6325400"/>
            <a:ext cx="53205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dana"/>
                <a:ea typeface="Verdana"/>
                <a:cs typeface="Verdana"/>
                <a:sym typeface="Verdana"/>
              </a:rPr>
              <a:t>Source: google image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0" y="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48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49925" y="914400"/>
            <a:ext cx="10762200" cy="4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Arial"/>
              <a:buChar char="❑"/>
            </a:pPr>
            <a:r>
              <a:rPr b="1" lang="en-US" sz="2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b="1" sz="2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–"/>
            </a:pPr>
            <a:r>
              <a:rPr b="1" lang="en-US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Motivation, definition, </a:t>
            </a:r>
            <a:r>
              <a:rPr b="1" lang="en-US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Arial"/>
              <a:buChar char="❑"/>
            </a:pPr>
            <a:r>
              <a:rPr b="1" lang="en-US" sz="2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Outlier detection methods</a:t>
            </a:r>
            <a:endParaRPr b="1" sz="2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–"/>
            </a:pPr>
            <a:r>
              <a:rPr b="1" lang="en-US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Distance based methods, </a:t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Arial"/>
              <a:buChar char="❑"/>
            </a:pPr>
            <a:r>
              <a:rPr b="1" lang="en-US" sz="2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Challenges in high dimension</a:t>
            </a:r>
            <a:endParaRPr b="1" sz="2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Arial"/>
              <a:buChar char="❑"/>
            </a:pPr>
            <a:r>
              <a:rPr b="1" lang="en-US" sz="2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Application to real data sets</a:t>
            </a:r>
            <a:endParaRPr b="1" sz="2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Arial"/>
              <a:buChar char="❑"/>
            </a:pPr>
            <a:r>
              <a:rPr b="1" lang="en-US" sz="2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Discussions and comments</a:t>
            </a:r>
            <a:endParaRPr b="1" sz="2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Arial"/>
              <a:buChar char="❑"/>
            </a:pPr>
            <a:r>
              <a:rPr b="1" lang="en-US" sz="2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0" y="289418"/>
            <a:ext cx="873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Applications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/>
              <a:t>  Dataset 1: </a:t>
            </a:r>
            <a:r>
              <a:rPr lang="en-US" sz="2400">
                <a:solidFill>
                  <a:schemeClr val="dk1"/>
                </a:solidFill>
              </a:rPr>
              <a:t>transactions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220675" y="1203825"/>
            <a:ext cx="6039600" cy="4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/>
              <a:t>The Isolation Forest (</a:t>
            </a:r>
            <a:r>
              <a:rPr lang="en-US">
                <a:solidFill>
                  <a:srgbClr val="CC4125"/>
                </a:solidFill>
              </a:rPr>
              <a:t>accuracy 91 %</a:t>
            </a:r>
            <a:r>
              <a:rPr lang="en-US"/>
              <a:t>) and LOF  (</a:t>
            </a:r>
            <a:r>
              <a:rPr lang="en-US">
                <a:solidFill>
                  <a:srgbClr val="CC4125"/>
                </a:solidFill>
              </a:rPr>
              <a:t>accuracy 87 %</a:t>
            </a:r>
            <a:r>
              <a:rPr lang="en-US"/>
              <a:t>) perform quite good here.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KNN (</a:t>
            </a:r>
            <a:r>
              <a:rPr lang="en-US">
                <a:solidFill>
                  <a:srgbClr val="CC4125"/>
                </a:solidFill>
              </a:rPr>
              <a:t>accuracy 9 %</a:t>
            </a:r>
            <a:r>
              <a:rPr lang="en-US"/>
              <a:t>)  and   PCA (</a:t>
            </a:r>
            <a:r>
              <a:rPr lang="en-US">
                <a:solidFill>
                  <a:srgbClr val="CC4125"/>
                </a:solidFill>
              </a:rPr>
              <a:t>accuracy 13 %</a:t>
            </a:r>
            <a:r>
              <a:rPr lang="en-US"/>
              <a:t>)  perform badly on this data.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2" name="Google Shape;262;p32"/>
          <p:cNvGraphicFramePr/>
          <p:nvPr/>
        </p:nvGraphicFramePr>
        <p:xfrm>
          <a:off x="6339350" y="100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{32BDA6A7-613F-4E94-8A45-3F9DC3956903}</a:tableStyleId>
              </a:tblPr>
              <a:tblGrid>
                <a:gridCol w="1301700"/>
                <a:gridCol w="928750"/>
                <a:gridCol w="926600"/>
                <a:gridCol w="1303900"/>
                <a:gridCol w="1115225"/>
              </a:tblGrid>
              <a:tr h="4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34343"/>
                          </a:solidFill>
                        </a:rPr>
                        <a:t>KNN</a:t>
                      </a:r>
                      <a:endParaRPr b="1"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34343"/>
                          </a:solidFill>
                        </a:rPr>
                        <a:t>PCA</a:t>
                      </a:r>
                      <a:endParaRPr b="1"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34343"/>
                          </a:solidFill>
                        </a:rPr>
                        <a:t>IsolForest</a:t>
                      </a:r>
                      <a:endParaRPr b="1"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434343"/>
                          </a:solidFill>
                        </a:rPr>
                        <a:t>LOF</a:t>
                      </a:r>
                      <a:endParaRPr b="1"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Rappel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Specificity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VPN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FD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61C00"/>
                          </a:solidFill>
                        </a:rPr>
                        <a:t>91</a:t>
                      </a:r>
                      <a:r>
                        <a:rPr lang="en-US" sz="1800"/>
                        <a:t>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CC4125"/>
                          </a:solidFill>
                        </a:rPr>
                        <a:t>87</a:t>
                      </a:r>
                      <a:r>
                        <a:rPr lang="en-US" sz="1800"/>
                        <a:t>%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52400" y="1339600"/>
            <a:ext cx="6771600" cy="429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Rows         true </a:t>
            </a:r>
            <a:r>
              <a:rPr lang="en-US"/>
              <a:t>labels, Columns         predictions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Out of </a:t>
            </a:r>
            <a:r>
              <a:rPr b="1" lang="en-US"/>
              <a:t>1199</a:t>
            </a:r>
            <a:r>
              <a:rPr lang="en-US"/>
              <a:t>  frauds, it has predicted  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-US"/>
              <a:t>521</a:t>
            </a:r>
            <a:r>
              <a:rPr lang="en-US"/>
              <a:t> as  fraud (i.e. TN </a:t>
            </a:r>
            <a:r>
              <a:rPr b="1" lang="en-US"/>
              <a:t>43%</a:t>
            </a:r>
            <a:r>
              <a:rPr lang="en-US"/>
              <a:t> )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-US"/>
              <a:t>678</a:t>
            </a:r>
            <a:r>
              <a:rPr lang="en-US"/>
              <a:t> as ok  (i.e. FP </a:t>
            </a:r>
            <a:r>
              <a:rPr b="1" lang="en-US"/>
              <a:t>57%</a:t>
            </a:r>
            <a:r>
              <a:rPr lang="en-US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Similar remarks for OK. 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Overall, Isolation Forest scores </a:t>
            </a:r>
            <a:r>
              <a:rPr b="1" lang="en-US"/>
              <a:t>14192</a:t>
            </a:r>
            <a:r>
              <a:rPr lang="en-US"/>
              <a:t> correctly i.e. </a:t>
            </a:r>
            <a:r>
              <a:rPr b="1" lang="en-US"/>
              <a:t>91%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800" y="1371322"/>
            <a:ext cx="5418600" cy="3934026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p33"/>
          <p:cNvSpPr txBox="1"/>
          <p:nvPr>
            <p:ph type="title"/>
          </p:nvPr>
        </p:nvSpPr>
        <p:spPr>
          <a:xfrm>
            <a:off x="-303525" y="442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Confusion matrix of Isolation Forest</a:t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1524925" y="1587975"/>
            <a:ext cx="4797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7002350" y="5410200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Confusion matrix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4706500" y="1587975"/>
            <a:ext cx="4797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0" y="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r>
              <a:rPr lang="en-US"/>
              <a:t> between actual and predicted data</a:t>
            </a:r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393225" y="865475"/>
            <a:ext cx="64497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Verdana"/>
              <a:buChar char="❖"/>
            </a:pP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blue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points                   predicted as </a:t>
            </a: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ok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Verdana"/>
              <a:buChar char="❖"/>
            </a:pP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orange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points               predicted as </a:t>
            </a: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fraud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300" y="709050"/>
            <a:ext cx="3339651" cy="2717924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4"/>
          <p:cNvSpPr txBox="1"/>
          <p:nvPr/>
        </p:nvSpPr>
        <p:spPr>
          <a:xfrm>
            <a:off x="7550325" y="364950"/>
            <a:ext cx="3339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Actual data points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3010375" y="6374450"/>
            <a:ext cx="5418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Predictions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2653875" y="1515125"/>
            <a:ext cx="4797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2958675" y="2391375"/>
            <a:ext cx="4797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850" y="3729925"/>
            <a:ext cx="9592274" cy="24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/>
          <p:nvPr/>
        </p:nvSpPr>
        <p:spPr>
          <a:xfrm rot="-4055105">
            <a:off x="7704692" y="3738714"/>
            <a:ext cx="1129000" cy="22786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52400" y="45593"/>
            <a:ext cx="873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ROC and AUC  </a:t>
            </a:r>
            <a:endParaRPr sz="3300"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-208550" y="442000"/>
            <a:ext cx="70854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he </a:t>
            </a:r>
            <a:r>
              <a:rPr b="1" lang="en-US"/>
              <a:t>ROC</a:t>
            </a:r>
            <a:r>
              <a:rPr lang="en-US"/>
              <a:t> and </a:t>
            </a:r>
            <a:r>
              <a:rPr b="1" lang="en-US"/>
              <a:t>AUC</a:t>
            </a:r>
            <a:r>
              <a:rPr lang="en-US"/>
              <a:t> are tools to select optimal models and to discard suboptimal ones . </a:t>
            </a:r>
            <a:endParaRPr/>
          </a:p>
          <a:p>
            <a:pPr indent="-285750" lvl="1" marL="12001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/>
              <a:t>A </a:t>
            </a:r>
            <a:r>
              <a:rPr b="1" lang="en-US"/>
              <a:t>perfect</a:t>
            </a:r>
            <a:r>
              <a:rPr lang="en-US"/>
              <a:t> model corresponds to an area of  </a:t>
            </a:r>
            <a:r>
              <a:rPr b="1" lang="en-US"/>
              <a:t>1</a:t>
            </a:r>
            <a:r>
              <a:rPr lang="en-US"/>
              <a:t> </a:t>
            </a:r>
            <a:endParaRPr/>
          </a:p>
          <a:p>
            <a:pPr indent="-285750" lvl="1" marL="12001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/>
              <a:t>A </a:t>
            </a:r>
            <a:r>
              <a:rPr b="1" lang="en-US"/>
              <a:t>bad</a:t>
            </a:r>
            <a:r>
              <a:rPr lang="en-US"/>
              <a:t> one correspond to an area = </a:t>
            </a:r>
            <a:r>
              <a:rPr b="1" lang="en-US"/>
              <a:t>0.5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776" y="960000"/>
            <a:ext cx="5119224" cy="5119224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35"/>
          <p:cNvSpPr txBox="1"/>
          <p:nvPr/>
        </p:nvSpPr>
        <p:spPr>
          <a:xfrm>
            <a:off x="7188888" y="5675125"/>
            <a:ext cx="4887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ROC Curve Plot for PCA, KNN, Isolation Forest, LOF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0" y="2530600"/>
            <a:ext cx="7188900" cy="4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can conclude that</a:t>
            </a:r>
            <a:endParaRPr sz="26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Forest is a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for this dataset with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of 0.870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LOF  with an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of 0.632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hence performs relatively less than Isolation Forest.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(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=0.56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KNN (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AUC=0.23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perform poorly.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173100" y="6540025"/>
            <a:ext cx="6177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Receiver Operating Characteristic curve and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Area under the ROC curve.</a:t>
            </a:r>
            <a:endParaRPr sz="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 rot="-711049">
            <a:off x="8620960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 flipH="1" rot="711049">
            <a:off x="6908076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 rot="-711049">
            <a:off x="5199877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6"/>
          <p:cNvGrpSpPr/>
          <p:nvPr/>
        </p:nvGrpSpPr>
        <p:grpSpPr>
          <a:xfrm>
            <a:off x="2394770" y="1766696"/>
            <a:ext cx="2283543" cy="1662296"/>
            <a:chOff x="4409300" y="1219942"/>
            <a:chExt cx="1712700" cy="1246754"/>
          </a:xfrm>
        </p:grpSpPr>
        <p:sp>
          <p:nvSpPr>
            <p:cNvPr id="307" name="Google Shape;307;p3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701C7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5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5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10" name="Google Shape;310;p3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1: Transactions data 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2" name="Google Shape;312;p36"/>
          <p:cNvSpPr/>
          <p:nvPr/>
        </p:nvSpPr>
        <p:spPr>
          <a:xfrm flipH="1" rot="711049">
            <a:off x="3477738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 rot="-711049">
            <a:off x="1778805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36"/>
          <p:cNvGrpSpPr/>
          <p:nvPr/>
        </p:nvGrpSpPr>
        <p:grpSpPr>
          <a:xfrm>
            <a:off x="5808157" y="1766696"/>
            <a:ext cx="2283543" cy="1662296"/>
            <a:chOff x="4409300" y="1219942"/>
            <a:chExt cx="1712700" cy="1246754"/>
          </a:xfrm>
        </p:grpSpPr>
        <p:sp>
          <p:nvSpPr>
            <p:cNvPr id="315" name="Google Shape;315;p3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5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18" name="Google Shape;318;p3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3:.....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0" name="Google Shape;320;p36"/>
          <p:cNvSpPr txBox="1"/>
          <p:nvPr/>
        </p:nvSpPr>
        <p:spPr>
          <a:xfrm>
            <a:off x="0" y="35310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1" name="Google Shape;321;p36"/>
          <p:cNvGrpSpPr/>
          <p:nvPr/>
        </p:nvGrpSpPr>
        <p:grpSpPr>
          <a:xfrm>
            <a:off x="4102265" y="3600249"/>
            <a:ext cx="2283543" cy="1894095"/>
            <a:chOff x="5796625" y="2541798"/>
            <a:chExt cx="1712700" cy="1420607"/>
          </a:xfrm>
        </p:grpSpPr>
        <p:sp>
          <p:nvSpPr>
            <p:cNvPr id="322" name="Google Shape;322;p36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701C7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25" name="Google Shape;325;p36"/>
            <p:cNvSpPr txBox="1"/>
            <p:nvPr/>
          </p:nvSpPr>
          <p:spPr>
            <a:xfrm>
              <a:off x="5840884" y="3106205"/>
              <a:ext cx="1624200" cy="8562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2: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Airlines data 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772450" y="1407925"/>
            <a:ext cx="98100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Contains </a:t>
            </a:r>
            <a:r>
              <a:rPr lang="en-US"/>
              <a:t>flights informations in </a:t>
            </a:r>
            <a:r>
              <a:rPr lang="en-US" u="sng">
                <a:solidFill>
                  <a:srgbClr val="99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USA</a:t>
            </a:r>
            <a:r>
              <a:rPr lang="en-US"/>
              <a:t> in 2019: departure time, arrival time, origin airport, destination airport,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❖"/>
            </a:pPr>
            <a:r>
              <a:rPr lang="en-US" sz="2100"/>
              <a:t>A flight is considered to be "on time" if arrives  less than </a:t>
            </a:r>
            <a:r>
              <a:rPr b="1" lang="en-US" sz="2100"/>
              <a:t>15</a:t>
            </a:r>
            <a:r>
              <a:rPr lang="en-US" sz="2100"/>
              <a:t> mins later than the indicated time (in CRS).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After pre-treatment (standardization, NA’s and qualitative variables removed ...), </a:t>
            </a:r>
            <a:r>
              <a:rPr lang="en-US" sz="2100"/>
              <a:t> </a:t>
            </a:r>
            <a:r>
              <a:rPr b="1" lang="en-US" sz="2100"/>
              <a:t>10000</a:t>
            </a:r>
            <a:r>
              <a:rPr lang="en-US" sz="2100"/>
              <a:t> flights departing from </a:t>
            </a:r>
            <a:r>
              <a:rPr b="1" lang="en-US" sz="2100"/>
              <a:t>Chicago</a:t>
            </a:r>
            <a:r>
              <a:rPr lang="en-US" sz="2100"/>
              <a:t> O'Hare Airport (ORD) are extracted.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152400" y="45601"/>
            <a:ext cx="8737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Applications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Data set 1: </a:t>
            </a:r>
            <a:r>
              <a:rPr lang="en-US" sz="2400">
                <a:solidFill>
                  <a:schemeClr val="dk1"/>
                </a:solidFill>
              </a:rPr>
              <a:t>flights from Chicago Airport</a:t>
            </a:r>
            <a:endParaRPr sz="2400"/>
          </a:p>
        </p:txBody>
      </p:sp>
      <p:sp>
        <p:nvSpPr>
          <p:cNvPr id="334" name="Google Shape;334;p37"/>
          <p:cNvSpPr txBox="1"/>
          <p:nvPr/>
        </p:nvSpPr>
        <p:spPr>
          <a:xfrm>
            <a:off x="688675" y="6529925"/>
            <a:ext cx="846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carrier's computer reservation systems (CRS)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64075" y="740650"/>
            <a:ext cx="6915900" cy="48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❖"/>
            </a:pPr>
            <a:r>
              <a:rPr b="1" lang="en-US" sz="1900"/>
              <a:t>Anomalies</a:t>
            </a:r>
            <a:r>
              <a:rPr lang="en-US" sz="1900"/>
              <a:t> are flights with </a:t>
            </a:r>
            <a:r>
              <a:rPr b="1" lang="en-US" sz="1900"/>
              <a:t>chronic delays (more than 15 minutes),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difference in minutes between scheduled and actual arrival time.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❖"/>
            </a:pPr>
            <a:r>
              <a:rPr lang="en-US" sz="1900"/>
              <a:t>The </a:t>
            </a:r>
            <a:r>
              <a:rPr b="1" lang="en-US" sz="1900"/>
              <a:t>average</a:t>
            </a:r>
            <a:r>
              <a:rPr lang="en-US" sz="1900"/>
              <a:t> arrival times are calculated for all flights in relation to airport </a:t>
            </a:r>
            <a:r>
              <a:rPr b="1" lang="en-US" sz="1900"/>
              <a:t>arrival times</a:t>
            </a:r>
            <a:r>
              <a:rPr lang="en-US" sz="1900"/>
              <a:t>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❖"/>
            </a:pPr>
            <a:r>
              <a:rPr lang="en-US" sz="1900"/>
              <a:t>The </a:t>
            </a:r>
            <a:r>
              <a:rPr b="1" lang="en-US" sz="1900"/>
              <a:t>anomalies</a:t>
            </a:r>
            <a:r>
              <a:rPr lang="en-US" sz="1900"/>
              <a:t> are therefore the airports that </a:t>
            </a:r>
            <a:r>
              <a:rPr b="1" lang="en-US" sz="1900"/>
              <a:t>show unusual average delays 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analyse delays in arrival times for each flights 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6895500" y="5598325"/>
            <a:ext cx="5372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Scatter plot of the airports with the size of the balls corresponding to average  arrival times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64075" y="-76250"/>
            <a:ext cx="8527200" cy="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Scatter plot of  flights data set</a:t>
            </a:r>
            <a:endParaRPr/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150" y="1151525"/>
            <a:ext cx="5069450" cy="4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/>
        </p:nvSpPr>
        <p:spPr>
          <a:xfrm>
            <a:off x="9477268" y="1252299"/>
            <a:ext cx="166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Marquette, MI 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 flipH="1">
            <a:off x="10372268" y="1622127"/>
            <a:ext cx="1746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8"/>
          <p:cNvSpPr txBox="1"/>
          <p:nvPr/>
        </p:nvSpPr>
        <p:spPr>
          <a:xfrm>
            <a:off x="7907955" y="1683872"/>
            <a:ext cx="1536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Jackson,WY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6185152" y="3074100"/>
            <a:ext cx="216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San Francisco,CA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7131540" y="4990529"/>
            <a:ext cx="166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Anchorage,AK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8422529" y="3125100"/>
            <a:ext cx="1536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Eagle, CO 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152400" y="149525"/>
            <a:ext cx="8737500" cy="10998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Airports detected as outliers by  KNN, LOF, PCA and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Isolation Forest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685800" y="2851350"/>
            <a:ext cx="10363200" cy="33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622675" y="1517775"/>
            <a:ext cx="8267100" cy="14544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lue circles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airports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normal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arrival times, while the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orange circles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abnormal behavior 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50" y="3240713"/>
            <a:ext cx="93916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1368725" y="207025"/>
            <a:ext cx="32478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Output of Iso. Forest</a:t>
            </a:r>
            <a:endParaRPr sz="2700"/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059" y="1285611"/>
            <a:ext cx="5395940" cy="40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9477268" y="1099899"/>
            <a:ext cx="166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Marquette, MI AD: 58.3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67" name="Google Shape;367;p40"/>
          <p:cNvCxnSpPr/>
          <p:nvPr/>
        </p:nvCxnSpPr>
        <p:spPr>
          <a:xfrm flipH="1">
            <a:off x="10372268" y="1622127"/>
            <a:ext cx="1746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0"/>
          <p:cNvSpPr txBox="1"/>
          <p:nvPr/>
        </p:nvSpPr>
        <p:spPr>
          <a:xfrm>
            <a:off x="7374555" y="1607672"/>
            <a:ext cx="1536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Jackson,WY AD: 47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6374939" y="2970036"/>
            <a:ext cx="1842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San Francisco,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CA, AD: 37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6833940" y="5008054"/>
            <a:ext cx="1669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Anchorage,AKAD: 51.5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8247404" y="3173000"/>
            <a:ext cx="1536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Eagle, CO AD: 46.7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1230"/>
            <a:ext cx="6392176" cy="435639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/>
          <p:nvPr>
            <p:ph type="title"/>
          </p:nvPr>
        </p:nvSpPr>
        <p:spPr>
          <a:xfrm>
            <a:off x="7176875" y="165850"/>
            <a:ext cx="3291600" cy="93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Output of KNN</a:t>
            </a:r>
            <a:endParaRPr sz="2700"/>
          </a:p>
        </p:txBody>
      </p:sp>
      <p:sp>
        <p:nvSpPr>
          <p:cNvPr id="374" name="Google Shape;374;p40"/>
          <p:cNvSpPr txBox="1"/>
          <p:nvPr>
            <p:ph type="title"/>
          </p:nvPr>
        </p:nvSpPr>
        <p:spPr>
          <a:xfrm>
            <a:off x="5470400" y="390439"/>
            <a:ext cx="1142400" cy="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vs</a:t>
            </a:r>
            <a:endParaRPr sz="2200"/>
          </a:p>
        </p:txBody>
      </p:sp>
      <p:sp>
        <p:nvSpPr>
          <p:cNvPr id="375" name="Google Shape;375;p40"/>
          <p:cNvSpPr txBox="1"/>
          <p:nvPr/>
        </p:nvSpPr>
        <p:spPr>
          <a:xfrm>
            <a:off x="6074350" y="1805375"/>
            <a:ext cx="35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1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76" name="Google Shape;376;p40"/>
          <p:cNvCxnSpPr/>
          <p:nvPr/>
        </p:nvCxnSpPr>
        <p:spPr>
          <a:xfrm flipH="1" rot="10800000">
            <a:off x="5037825" y="3726525"/>
            <a:ext cx="2312100" cy="1955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0"/>
          <p:cNvCxnSpPr/>
          <p:nvPr/>
        </p:nvCxnSpPr>
        <p:spPr>
          <a:xfrm rot="10800000">
            <a:off x="1334100" y="3634525"/>
            <a:ext cx="3002100" cy="20589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40"/>
          <p:cNvSpPr txBox="1"/>
          <p:nvPr/>
        </p:nvSpPr>
        <p:spPr>
          <a:xfrm>
            <a:off x="8042800" y="1400675"/>
            <a:ext cx="35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1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2042025" y="1400675"/>
            <a:ext cx="35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1" sz="1500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11913525" y="1941575"/>
            <a:ext cx="35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1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3674800" y="5678225"/>
            <a:ext cx="2700300" cy="77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Ontario, CA, -15 mns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Burbank, CA, -12 mns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7615700" y="5619275"/>
            <a:ext cx="3247800" cy="77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Kalispell, MT, -4 mns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Oakland, CA, -15 mns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1147325" y="217100"/>
            <a:ext cx="32478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Output of  LOF</a:t>
            </a:r>
            <a:endParaRPr sz="2700"/>
          </a:p>
        </p:txBody>
      </p:sp>
      <p:sp>
        <p:nvSpPr>
          <p:cNvPr id="389" name="Google Shape;389;p41"/>
          <p:cNvSpPr txBox="1"/>
          <p:nvPr>
            <p:ph type="title"/>
          </p:nvPr>
        </p:nvSpPr>
        <p:spPr>
          <a:xfrm>
            <a:off x="7108225" y="179700"/>
            <a:ext cx="32478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Output of  PCA</a:t>
            </a:r>
            <a:endParaRPr sz="2700"/>
          </a:p>
        </p:txBody>
      </p:sp>
      <p:sp>
        <p:nvSpPr>
          <p:cNvPr id="390" name="Google Shape;390;p41"/>
          <p:cNvSpPr txBox="1"/>
          <p:nvPr>
            <p:ph type="title"/>
          </p:nvPr>
        </p:nvSpPr>
        <p:spPr>
          <a:xfrm>
            <a:off x="5378575" y="483175"/>
            <a:ext cx="1127400" cy="62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vs</a:t>
            </a:r>
            <a:endParaRPr sz="2200"/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75" y="1176850"/>
            <a:ext cx="5656050" cy="41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1"/>
          <p:cNvSpPr txBox="1"/>
          <p:nvPr/>
        </p:nvSpPr>
        <p:spPr>
          <a:xfrm>
            <a:off x="1138675" y="1545625"/>
            <a:ext cx="1515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Jackson,WY AD: 47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0" y="2948850"/>
            <a:ext cx="1817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San Francisco,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CA, AD: 37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1923675" y="3072500"/>
            <a:ext cx="1515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Eagle, CO AD: 46.7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376675" y="4862475"/>
            <a:ext cx="1647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Anchorage,AKAD: 51.5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3441925" y="1050325"/>
            <a:ext cx="1647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Marquette, MI AD: 58.3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97" name="Google Shape;397;p41"/>
          <p:cNvCxnSpPr/>
          <p:nvPr/>
        </p:nvCxnSpPr>
        <p:spPr>
          <a:xfrm flipH="1">
            <a:off x="4324750" y="1559725"/>
            <a:ext cx="172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8" name="Google Shape;3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500" y="1185375"/>
            <a:ext cx="5667575" cy="40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 txBox="1"/>
          <p:nvPr/>
        </p:nvSpPr>
        <p:spPr>
          <a:xfrm>
            <a:off x="9138225" y="1131500"/>
            <a:ext cx="1647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Marquette, MI AD: 58.3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0" name="Google Shape;400;p41"/>
          <p:cNvCxnSpPr/>
          <p:nvPr/>
        </p:nvCxnSpPr>
        <p:spPr>
          <a:xfrm flipH="1">
            <a:off x="10055575" y="1664275"/>
            <a:ext cx="172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41"/>
          <p:cNvSpPr txBox="1"/>
          <p:nvPr/>
        </p:nvSpPr>
        <p:spPr>
          <a:xfrm>
            <a:off x="7030525" y="1545625"/>
            <a:ext cx="1515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Jackson,WY AD: 47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7611375" y="3045200"/>
            <a:ext cx="1515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Eagle, CO AD: 46.7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6314500" y="4926325"/>
            <a:ext cx="1647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Anchorage,AKAD: 51.5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5673300" y="2912125"/>
            <a:ext cx="1817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San Francisco,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CA, AD: 37 mn</a:t>
            </a:r>
            <a:endParaRPr b="1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5" name="Google Shape;405;p41"/>
          <p:cNvCxnSpPr>
            <a:stCxn id="406" idx="0"/>
          </p:cNvCxnSpPr>
          <p:nvPr/>
        </p:nvCxnSpPr>
        <p:spPr>
          <a:xfrm flipH="1" rot="10800000">
            <a:off x="5101150" y="3657425"/>
            <a:ext cx="1788600" cy="20208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1"/>
          <p:cNvCxnSpPr/>
          <p:nvPr/>
        </p:nvCxnSpPr>
        <p:spPr>
          <a:xfrm rot="10800000">
            <a:off x="1115700" y="3577125"/>
            <a:ext cx="3186000" cy="21048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1"/>
          <p:cNvSpPr txBox="1"/>
          <p:nvPr/>
        </p:nvSpPr>
        <p:spPr>
          <a:xfrm>
            <a:off x="3751000" y="5678225"/>
            <a:ext cx="2700300" cy="77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Ontario, CA, -15 mns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Burbank, CA, -12 mns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11608725" y="1789175"/>
            <a:ext cx="35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1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5816950" y="1789175"/>
            <a:ext cx="35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1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7645750" y="1331975"/>
            <a:ext cx="35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1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7615700" y="5619275"/>
            <a:ext cx="3247800" cy="77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Kalispell, MT, -4 mns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Oakland, CA, -15 mns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0" y="120256"/>
            <a:ext cx="9020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10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303082" y="1523999"/>
            <a:ext cx="1146000" cy="1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1046026" y="4713134"/>
            <a:ext cx="1146000" cy="46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831675" y="887200"/>
            <a:ext cx="10824000" cy="5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misinformation and misbehavior on the web;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Anomaly detection from system logs in complex computer systems;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Finding irregularities in electrical consumption on smart grids;</a:t>
            </a:r>
            <a:endParaRPr sz="37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Modeling antisocial behavior in online discussion communities;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Characterizing a malignant tumor in medical images for diagnosis ;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Predicting illegal insider trading in stock market data;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Evaluating the potential of insider threats in organizations;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Detecting traffic anomalies in urban interstate systems;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Char char="❖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Illegal reseller identification by Internet marketplaces like Amazon.</a:t>
            </a:r>
            <a:endParaRPr sz="3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05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228600" y="1524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 </a:t>
            </a:r>
            <a:endParaRPr/>
          </a:p>
        </p:txBody>
      </p:sp>
      <p:sp>
        <p:nvSpPr>
          <p:cNvPr id="418" name="Google Shape;418;p42"/>
          <p:cNvSpPr txBox="1"/>
          <p:nvPr>
            <p:ph idx="1" type="body"/>
          </p:nvPr>
        </p:nvSpPr>
        <p:spPr>
          <a:xfrm>
            <a:off x="609600" y="1219200"/>
            <a:ext cx="10363200" cy="44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n-US" sz="1800"/>
              <a:t>Anomalies </a:t>
            </a:r>
            <a:r>
              <a:rPr lang="en-US" sz="1800"/>
              <a:t>are </a:t>
            </a:r>
            <a:r>
              <a:rPr lang="en-US" sz="1800"/>
              <a:t>flights with average arrival times &gt; 15 mns</a:t>
            </a:r>
            <a:r>
              <a:rPr b="1" lang="en-US" sz="1800"/>
              <a:t> </a:t>
            </a:r>
            <a:r>
              <a:rPr lang="en-US" sz="1800"/>
              <a:t>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of the balls indicates 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arrival delays i.e.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difference in minutes between scheduled and actual arrival time.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1800"/>
              <a:t> Some airports are identified as outliers by </a:t>
            </a:r>
            <a:r>
              <a:rPr b="1" lang="en-US" sz="1800"/>
              <a:t>all methods</a:t>
            </a:r>
            <a:r>
              <a:rPr lang="en-US" sz="1800"/>
              <a:t>: </a:t>
            </a:r>
            <a:r>
              <a:rPr lang="en-US" sz="1800">
                <a:solidFill>
                  <a:srgbClr val="990000"/>
                </a:solidFill>
              </a:rPr>
              <a:t>Eagle, San Francisco, Marquette, Anchorage</a:t>
            </a:r>
            <a:r>
              <a:rPr lang="en-US" sz="1800"/>
              <a:t>, </a:t>
            </a:r>
            <a:r>
              <a:rPr lang="en-US" sz="1800"/>
              <a:t>amongst others.</a:t>
            </a:r>
            <a:r>
              <a:rPr lang="en-US" sz="1800"/>
              <a:t>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1800"/>
              <a:t> Chronic delays </a:t>
            </a:r>
            <a:r>
              <a:rPr lang="en-US" sz="1800"/>
              <a:t>occurred in </a:t>
            </a:r>
            <a:r>
              <a:rPr lang="en-US" sz="1800"/>
              <a:t> </a:t>
            </a:r>
            <a:r>
              <a:rPr lang="en-US" sz="1800">
                <a:solidFill>
                  <a:srgbClr val="990000"/>
                </a:solidFill>
              </a:rPr>
              <a:t>Marquette</a:t>
            </a:r>
            <a:r>
              <a:rPr lang="en-US" sz="1800"/>
              <a:t> (with 58 mns delay on average), </a:t>
            </a:r>
            <a:r>
              <a:rPr lang="en-US" sz="1800">
                <a:solidFill>
                  <a:srgbClr val="990000"/>
                </a:solidFill>
              </a:rPr>
              <a:t>anchorage</a:t>
            </a:r>
            <a:r>
              <a:rPr lang="en-US" sz="1800"/>
              <a:t> (with 51 mns), </a:t>
            </a:r>
            <a:r>
              <a:rPr lang="en-US" sz="1800">
                <a:solidFill>
                  <a:srgbClr val="990000"/>
                </a:solidFill>
              </a:rPr>
              <a:t>Jackson and Eagle</a:t>
            </a:r>
            <a:r>
              <a:rPr lang="en-US" sz="1800"/>
              <a:t> ( ~ 47 mns).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1800"/>
              <a:t>This delay can be explained by a </a:t>
            </a:r>
            <a:r>
              <a:rPr b="1" lang="en-US" sz="1800"/>
              <a:t>long process</a:t>
            </a:r>
            <a:r>
              <a:rPr lang="en-US" sz="1800"/>
              <a:t> and/or  </a:t>
            </a:r>
            <a:r>
              <a:rPr b="1" lang="en-US" sz="1800"/>
              <a:t>poor infrastructure</a:t>
            </a:r>
            <a:r>
              <a:rPr lang="en-US" sz="1800"/>
              <a:t> conditions at the airport or delays caused by </a:t>
            </a:r>
            <a:r>
              <a:rPr b="1" lang="en-US" sz="1800"/>
              <a:t>bad weather</a:t>
            </a:r>
            <a:r>
              <a:rPr lang="en-US" sz="1800"/>
              <a:t> </a:t>
            </a:r>
            <a:r>
              <a:rPr lang="en-US" sz="1800"/>
              <a:t>...</a:t>
            </a:r>
            <a:r>
              <a:rPr lang="en-US" sz="1800"/>
              <a:t>., deserves further investigation</a:t>
            </a:r>
            <a:r>
              <a:rPr lang="en-US" sz="2100"/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title"/>
          </p:nvPr>
        </p:nvSpPr>
        <p:spPr>
          <a:xfrm>
            <a:off x="228600" y="171075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 (cntd)</a:t>
            </a:r>
            <a:endParaRPr/>
          </a:p>
        </p:txBody>
      </p:sp>
      <p:sp>
        <p:nvSpPr>
          <p:cNvPr id="425" name="Google Shape;425;p43"/>
          <p:cNvSpPr txBox="1"/>
          <p:nvPr>
            <p:ph idx="1" type="body"/>
          </p:nvPr>
        </p:nvSpPr>
        <p:spPr>
          <a:xfrm>
            <a:off x="300475" y="1325650"/>
            <a:ext cx="10166400" cy="41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18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indicate that the flight arrived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earlier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than the scheduled time, hence it’s not a  late arrival.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18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Kalispell (-4),  Oakland (-15), Ontario (-15) and Burbank (-12)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arrived on average  4, 15 , 15, 12 mns earlier than the scheduled time but they are </a:t>
            </a:r>
            <a:r>
              <a:rPr lang="en-US" sz="18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falsely classified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outliers by  almost all the methods.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lang="en-US" sz="18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Kalispell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is not classified as such by LOF.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/>
          <p:nvPr/>
        </p:nvSpPr>
        <p:spPr>
          <a:xfrm rot="-711049">
            <a:off x="8620960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4"/>
          <p:cNvSpPr/>
          <p:nvPr/>
        </p:nvSpPr>
        <p:spPr>
          <a:xfrm flipH="1" rot="711049">
            <a:off x="6908076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 flipH="1" rot="711049">
            <a:off x="3477738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 rot="-711049">
            <a:off x="1778805" y="350299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4"/>
          <p:cNvGrpSpPr/>
          <p:nvPr/>
        </p:nvGrpSpPr>
        <p:grpSpPr>
          <a:xfrm>
            <a:off x="5713220" y="1766696"/>
            <a:ext cx="2283543" cy="1662296"/>
            <a:chOff x="1637475" y="1219942"/>
            <a:chExt cx="1712700" cy="1246754"/>
          </a:xfrm>
        </p:grpSpPr>
        <p:sp>
          <p:nvSpPr>
            <p:cNvPr id="436" name="Google Shape;436;p44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37" name="Google Shape;437;p44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4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3: ... </a:t>
              </a:r>
              <a:endParaRPr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701C7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44"/>
          <p:cNvSpPr/>
          <p:nvPr/>
        </p:nvSpPr>
        <p:spPr>
          <a:xfrm flipH="1" rot="-1061392">
            <a:off x="5243653" y="3502431"/>
            <a:ext cx="1517452" cy="78084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44"/>
          <p:cNvGrpSpPr/>
          <p:nvPr/>
        </p:nvGrpSpPr>
        <p:grpSpPr>
          <a:xfrm>
            <a:off x="2410470" y="1766696"/>
            <a:ext cx="2283543" cy="1662296"/>
            <a:chOff x="4409300" y="1219942"/>
            <a:chExt cx="1712700" cy="1246754"/>
          </a:xfrm>
        </p:grpSpPr>
        <p:sp>
          <p:nvSpPr>
            <p:cNvPr id="443" name="Google Shape;443;p44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701C7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4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46" name="Google Shape;446;p44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4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1: Transactions data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8" name="Google Shape;448;p44"/>
          <p:cNvGrpSpPr/>
          <p:nvPr/>
        </p:nvGrpSpPr>
        <p:grpSpPr>
          <a:xfrm>
            <a:off x="4102265" y="3597949"/>
            <a:ext cx="2283543" cy="1640912"/>
            <a:chOff x="5796625" y="2541798"/>
            <a:chExt cx="1712700" cy="1230715"/>
          </a:xfrm>
        </p:grpSpPr>
        <p:sp>
          <p:nvSpPr>
            <p:cNvPr id="449" name="Google Shape;449;p44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701C7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4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52" name="Google Shape;452;p44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 2: Airlines data</a:t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44"/>
          <p:cNvSpPr txBox="1"/>
          <p:nvPr/>
        </p:nvSpPr>
        <p:spPr>
          <a:xfrm>
            <a:off x="0" y="35310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2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 txBox="1"/>
          <p:nvPr>
            <p:ph idx="1" type="body"/>
          </p:nvPr>
        </p:nvSpPr>
        <p:spPr>
          <a:xfrm>
            <a:off x="441950" y="812325"/>
            <a:ext cx="10363200" cy="5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/>
              <a:t>Anomaly detection and outlier analysis is a vast and interesting field. </a:t>
            </a:r>
            <a:endParaRPr sz="2100"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/>
              <a:t>The curse of dimensionality is major challenge .</a:t>
            </a:r>
            <a:endParaRPr sz="2100"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/>
              <a:t>Extensive application of different methods has allowed us to understand the strengths and limitations of each of them.</a:t>
            </a:r>
            <a:endParaRPr sz="2100"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/>
              <a:t>Important to realize that there is NO perfect (“magic” ) methods for all the data.</a:t>
            </a:r>
            <a:endParaRPr sz="2100"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/>
              <a:t>They are rather data depend as well as  the field of application.</a:t>
            </a:r>
            <a:endParaRPr sz="2100"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/>
              <a:t>"All the models are wrong but some are useful”.Question to ask : “ How bad do they have to be before they're useless? ” 								</a:t>
            </a:r>
            <a:endParaRPr sz="2100"/>
          </a:p>
          <a:p>
            <a:pPr indent="228600" lvl="0" marL="6629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-- George Box</a:t>
            </a:r>
            <a:r>
              <a:rPr lang="en-US" sz="2100"/>
              <a:t>.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61" name="Google Shape;461;p45"/>
          <p:cNvSpPr txBox="1"/>
          <p:nvPr>
            <p:ph type="title"/>
          </p:nvPr>
        </p:nvSpPr>
        <p:spPr>
          <a:xfrm>
            <a:off x="0" y="10428"/>
            <a:ext cx="873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/>
              <a:t>Discussions and Remarks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/>
          <p:nvPr>
            <p:ph type="title"/>
          </p:nvPr>
        </p:nvSpPr>
        <p:spPr>
          <a:xfrm>
            <a:off x="0" y="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pic>
        <p:nvPicPr>
          <p:cNvPr descr="A close up of a logo&#10;&#10;Description automatically generated" id="468" name="Google Shape;4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147" y="1301496"/>
            <a:ext cx="2172758" cy="363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/>
          <p:nvPr>
            <p:ph type="title"/>
          </p:nvPr>
        </p:nvSpPr>
        <p:spPr>
          <a:xfrm>
            <a:off x="0" y="0"/>
            <a:ext cx="873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74" name="Google Shape;474;p47"/>
          <p:cNvSpPr txBox="1"/>
          <p:nvPr>
            <p:ph idx="1" type="body"/>
          </p:nvPr>
        </p:nvSpPr>
        <p:spPr>
          <a:xfrm>
            <a:off x="400531" y="715060"/>
            <a:ext cx="11136000" cy="6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[1]  Aggarwal, C.C. [2017],  Outlier Analysis} (2nd ed.),  Springer.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[2]  Aggarwal, C. C. et YU, P. S. (2001). Outlier detection for high dimensional data. In ACM Sigmod Record, pages 37–46. ACM.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[3]  Maimon, O.,  Rokach, L. [2010], Data Mining and Knowledge Discovery Handbook,  Springer. 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[4]  Prasanta, G., et al. [2011], A Survey of Outlier Detection Methods in Network Anomaly Identification.  Oxford University Press, 54 (4), 570--588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[5]  Ranga, S.N.N.R., [2019], Outlier Detection: Techniques and Applications: A Data Mining Perspective.  Springer Nature Switzerland AG; 1st ed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[6]   Kandanaarachchi, S., Hyndman, R.J. [2019], Dimension reduction for outlier detection using DOBIN, Monash Business School.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[7]  Priyanga, D.T., et al., [2019],  Anomaly detection in high-dimensional data.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[8]  Aggarwal, C.C., Sathe, S. [2017], Outlier Ensembles, an Introduction,  Springer.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[9]  Jian T., Zhixiang C., Ada W. F., David, W C., Capabilities of outlier detection schemes inlarge datasets, framework and methodologies, Springer-Verlag London Limited 2006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[10]  Ranga, S.N.N.R., [2019], Outlier Detection: Techniques and Applications: A Data Mining Perspective.  Springer Nature Switzerland AG; 1st ed</a:t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[11] </a:t>
            </a:r>
            <a:r>
              <a:rPr lang="en-US" sz="1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Eric Poulin,	Colin Yu: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Outlier Detection &amp; Analysis.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0" y="120256"/>
            <a:ext cx="9020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7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303082" y="1523999"/>
            <a:ext cx="1145974" cy="170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1046026" y="4713134"/>
            <a:ext cx="1145974" cy="468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92925" y="910150"/>
            <a:ext cx="11030100" cy="5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outlier? </a:t>
            </a:r>
            <a:endParaRPr sz="2000">
              <a:solidFill>
                <a:srgbClr val="1314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31413"/>
                </a:solidFill>
              </a:rPr>
              <a:t>An observation which deviates so much from the other observations as to arouse suspicions  that it was generated by a different mechanism</a:t>
            </a:r>
            <a:endParaRPr sz="20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anomaly? </a:t>
            </a:r>
            <a:endParaRPr sz="38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An observation that has resulted from a distinct generative process that may or may not appear in the data as outliers.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4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31413"/>
                </a:solidFill>
              </a:rPr>
              <a:t>Note: the two terms “anomaly”  and “outlier” are often times used interchangeably in the  statistics literature.  </a:t>
            </a:r>
            <a:endParaRPr sz="18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1413"/>
                </a:solidFill>
              </a:rPr>
              <a:t>They are also referred to as </a:t>
            </a:r>
            <a:r>
              <a:rPr b="1" lang="en-US" sz="2000">
                <a:solidFill>
                  <a:srgbClr val="131413"/>
                </a:solidFill>
              </a:rPr>
              <a:t>abnormalities, discordants, deviants, or anomalies</a:t>
            </a:r>
            <a:r>
              <a:rPr lang="en-US" sz="2000">
                <a:solidFill>
                  <a:srgbClr val="131413"/>
                </a:solidFill>
              </a:rPr>
              <a:t>.</a:t>
            </a:r>
            <a:r>
              <a:rPr lang="en-US" sz="1700">
                <a:solidFill>
                  <a:srgbClr val="131413"/>
                </a:solidFill>
              </a:rPr>
              <a:t> </a:t>
            </a:r>
            <a:endParaRPr sz="17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314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131413"/>
                </a:solidFill>
              </a:rPr>
              <a:t>																				</a:t>
            </a:r>
            <a:endParaRPr sz="1100">
              <a:solidFill>
                <a:srgbClr val="1314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314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8325" y="986350"/>
            <a:ext cx="10793700" cy="53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Credit card fraud detection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Unauthorized (abnormal) use may show different buying patterns.</a:t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Such as a buying spree from geographically obscure locations may lead to a stolen card</a:t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Medecine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➢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Unusual patterns in data collected from  MRI scans, PET scans or ECG time-series  may reflect disease conditions.</a:t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❖"/>
            </a:pPr>
            <a:r>
              <a:rPr b="1" lang="en-US" sz="20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Intrusion Detection Systems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➢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alicious activities  generated by an </a:t>
            </a: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unusual behavior of some generating </a:t>
            </a: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28600" y="44056"/>
            <a:ext cx="9020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areas</a:t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8600" y="947850"/>
            <a:ext cx="11207100" cy="42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Global outlier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 — The object deviates significantly from the rest of the data set ( e.g.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Context outlier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 — The object deviates significantly depending on the selected context.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For example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28 ° C is impossible  in winter in Ottawa while 28 ° C  is ok in summer ( e.g.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Collective Outlier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 — A subset of data objects collectively departs significantly from the dataset, even though individual data objects may not be outliers.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For example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a large number of transactions of the same stock between a small portion over a short period can be considered as evidence of market manipulation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(e.g.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225" y="4158850"/>
            <a:ext cx="4711804" cy="256657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8"/>
          <p:cNvSpPr/>
          <p:nvPr/>
        </p:nvSpPr>
        <p:spPr>
          <a:xfrm>
            <a:off x="8526700" y="4401475"/>
            <a:ext cx="602700" cy="223800"/>
          </a:xfrm>
          <a:prstGeom prst="rightArrow">
            <a:avLst>
              <a:gd fmla="val 50000" name="adj1"/>
              <a:gd fmla="val 4922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432225" y="5751650"/>
            <a:ext cx="521700" cy="223800"/>
          </a:xfrm>
          <a:prstGeom prst="rightArrow">
            <a:avLst>
              <a:gd fmla="val 50000" name="adj1"/>
              <a:gd fmla="val 5464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9010757">
            <a:off x="9950475" y="5012362"/>
            <a:ext cx="562250" cy="231263"/>
          </a:xfrm>
          <a:prstGeom prst="rightArrow">
            <a:avLst>
              <a:gd fmla="val 50000" name="adj1"/>
              <a:gd fmla="val 49220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52400" y="120256"/>
            <a:ext cx="9020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7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 of outliers</a:t>
            </a:r>
            <a:endParaRPr sz="3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52400" y="1524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Cause of outliers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85800" y="1447800"/>
            <a:ext cx="103632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❖"/>
            </a:pPr>
            <a:r>
              <a:rPr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Poor data quality / contamination</a:t>
            </a:r>
            <a:endParaRPr sz="1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❖"/>
            </a:pPr>
            <a:r>
              <a:rPr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Low quality measurements, malfunctioning equipment, manual error</a:t>
            </a:r>
            <a:endParaRPr sz="1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❖"/>
            </a:pPr>
            <a:r>
              <a:rPr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Correct but exceptional data</a:t>
            </a:r>
            <a:endParaRPr sz="1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71575" y="1069675"/>
            <a:ext cx="10806000" cy="489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❖"/>
            </a:pPr>
            <a:r>
              <a:rPr lang="en-US" sz="1800"/>
              <a:t>The observations are comprised of prohibitively large number of features (biological data and market-basket data</a:t>
            </a: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1800"/>
              <a:t>In such spaces observations are often \textbf{isolated} and </a:t>
            </a:r>
            <a:r>
              <a:rPr b="1" lang="en-US" sz="1800"/>
              <a:t>scattered</a:t>
            </a:r>
            <a:r>
              <a:rPr lang="en-US" sz="1800"/>
              <a:t> (or </a:t>
            </a:r>
            <a:r>
              <a:rPr b="1" lang="en-US" sz="1800"/>
              <a:t>sparse</a:t>
            </a:r>
            <a:r>
              <a:rPr lang="en-US" sz="1800"/>
              <a:t>) and the notion of proximity fails to maintain its relevance.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❖"/>
            </a:pPr>
            <a:r>
              <a:rPr lang="en-US" sz="1800"/>
              <a:t>In high-dimensional, it is difficult to distinguish between its </a:t>
            </a:r>
            <a:r>
              <a:rPr b="1" lang="en-US" sz="1800"/>
              <a:t>nearest</a:t>
            </a:r>
            <a:r>
              <a:rPr lang="en-US" sz="1800"/>
              <a:t> and </a:t>
            </a:r>
            <a:r>
              <a:rPr b="1" lang="en-US" sz="1800"/>
              <a:t>farthest</a:t>
            </a:r>
            <a:r>
              <a:rPr lang="en-US" sz="1800"/>
              <a:t> neighbors due to the </a:t>
            </a:r>
            <a:r>
              <a:rPr b="1" i="1" lang="en-US" sz="1800"/>
              <a:t>curse of dimensionality</a:t>
            </a:r>
            <a:endParaRPr b="1" i="1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 sz="180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The problem is like finding a needle in a haystack, even when we know the relevant dimensions of interest.</a:t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-7800"/>
            <a:ext cx="10095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Study in high dimensions</a:t>
            </a:r>
            <a:r>
              <a:rPr lang="en-US" sz="3600"/>
              <a:t>: case n&lt;&lt;p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Challenges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28600" y="152400"/>
            <a:ext cx="87375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solutions in high dimension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28600" y="1219200"/>
            <a:ext cx="7719300" cy="50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❖"/>
            </a:pPr>
            <a:r>
              <a:rPr lang="en-US" sz="1800"/>
              <a:t>Outlier detection point of view, it is experimentally found that one can develop optimal algorithms by looking for outliers in </a:t>
            </a:r>
            <a:r>
              <a:rPr b="1" lang="en-US" sz="1800"/>
              <a:t>subspaces</a:t>
            </a:r>
            <a:r>
              <a:rPr lang="en-US" sz="1800"/>
              <a:t> of the data.</a:t>
            </a:r>
            <a:endParaRPr sz="18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1800"/>
              <a:t>So dimensionality reduction is essential before anything (features selection)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Low dimensional representation is expected to produce superior outlier detection performance over full dimension 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>
                <a:solidFill>
                  <a:srgbClr val="131413"/>
                </a:solidFill>
              </a:rPr>
              <a:t>Filters out the additive noise effects of the large number of dimensions, and results in more robust outliers.</a:t>
            </a:r>
            <a:endParaRPr sz="1800">
              <a:solidFill>
                <a:srgbClr val="13141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Methods are: </a:t>
            </a:r>
            <a:r>
              <a:rPr lang="en-US" sz="1800">
                <a:solidFill>
                  <a:srgbClr val="131413"/>
                </a:solidFill>
              </a:rPr>
              <a:t>Rarity-based, Aggregation-based</a:t>
            </a:r>
            <a:endParaRPr sz="1800">
              <a:solidFill>
                <a:srgbClr val="13141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075" y="1437725"/>
            <a:ext cx="4183800" cy="4876800"/>
          </a:xfrm>
          <a:prstGeom prst="rect">
            <a:avLst/>
          </a:prstGeom>
          <a:noFill/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1"/>
          <p:cNvSpPr txBox="1"/>
          <p:nvPr/>
        </p:nvSpPr>
        <p:spPr>
          <a:xfrm>
            <a:off x="8981525" y="2092114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B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0137475" y="2304921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A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0692450" y="1476119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B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1082050" y="4679317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B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9133925" y="3703312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B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8646550" y="4234535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A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0259675" y="3674516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A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009625" y="2812913"/>
            <a:ext cx="1141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latin typeface="Verdana"/>
                <a:ea typeface="Verdana"/>
                <a:cs typeface="Verdana"/>
                <a:sym typeface="Verdana"/>
              </a:rPr>
              <a:t> A</a:t>
            </a:r>
            <a:endParaRPr b="1"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uOttawa_PPT_FINALtest2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