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86"/>
  </p:notesMasterIdLst>
  <p:handoutMasterIdLst>
    <p:handoutMasterId r:id="rId87"/>
  </p:handoutMasterIdLst>
  <p:sldIdLst>
    <p:sldId id="314" r:id="rId3"/>
    <p:sldId id="412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391" r:id="rId13"/>
    <p:sldId id="401" r:id="rId14"/>
    <p:sldId id="328" r:id="rId15"/>
    <p:sldId id="329" r:id="rId16"/>
    <p:sldId id="330" r:id="rId17"/>
    <p:sldId id="331" r:id="rId18"/>
    <p:sldId id="332" r:id="rId19"/>
    <p:sldId id="327" r:id="rId20"/>
    <p:sldId id="334" r:id="rId21"/>
    <p:sldId id="336" r:id="rId22"/>
    <p:sldId id="316" r:id="rId23"/>
    <p:sldId id="321" r:id="rId24"/>
    <p:sldId id="393" r:id="rId25"/>
    <p:sldId id="324" r:id="rId26"/>
    <p:sldId id="325" r:id="rId27"/>
    <p:sldId id="402" r:id="rId28"/>
    <p:sldId id="333" r:id="rId29"/>
    <p:sldId id="337" r:id="rId30"/>
    <p:sldId id="390" r:id="rId31"/>
    <p:sldId id="338" r:id="rId32"/>
    <p:sldId id="317" r:id="rId33"/>
    <p:sldId id="395" r:id="rId34"/>
    <p:sldId id="339" r:id="rId35"/>
    <p:sldId id="341" r:id="rId36"/>
    <p:sldId id="343" r:id="rId37"/>
    <p:sldId id="342" r:id="rId38"/>
    <p:sldId id="403" r:id="rId39"/>
    <p:sldId id="344" r:id="rId40"/>
    <p:sldId id="345" r:id="rId41"/>
    <p:sldId id="318" r:id="rId42"/>
    <p:sldId id="326" r:id="rId43"/>
    <p:sldId id="397" r:id="rId44"/>
    <p:sldId id="346" r:id="rId45"/>
    <p:sldId id="357" r:id="rId46"/>
    <p:sldId id="404" r:id="rId47"/>
    <p:sldId id="388" r:id="rId48"/>
    <p:sldId id="363" r:id="rId49"/>
    <p:sldId id="364" r:id="rId50"/>
    <p:sldId id="365" r:id="rId51"/>
    <p:sldId id="366" r:id="rId52"/>
    <p:sldId id="367" r:id="rId53"/>
    <p:sldId id="368" r:id="rId54"/>
    <p:sldId id="389" r:id="rId55"/>
    <p:sldId id="405" r:id="rId56"/>
    <p:sldId id="369" r:id="rId57"/>
    <p:sldId id="370" r:id="rId58"/>
    <p:sldId id="371" r:id="rId59"/>
    <p:sldId id="372" r:id="rId60"/>
    <p:sldId id="373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381" r:id="rId69"/>
    <p:sldId id="382" r:id="rId70"/>
    <p:sldId id="383" r:id="rId71"/>
    <p:sldId id="384" r:id="rId72"/>
    <p:sldId id="406" r:id="rId73"/>
    <p:sldId id="407" r:id="rId74"/>
    <p:sldId id="421" r:id="rId75"/>
    <p:sldId id="422" r:id="rId76"/>
    <p:sldId id="439" r:id="rId77"/>
    <p:sldId id="423" r:id="rId78"/>
    <p:sldId id="425" r:id="rId79"/>
    <p:sldId id="426" r:id="rId80"/>
    <p:sldId id="319" r:id="rId81"/>
    <p:sldId id="438" r:id="rId82"/>
    <p:sldId id="440" r:id="rId83"/>
    <p:sldId id="441" r:id="rId84"/>
    <p:sldId id="442" r:id="rId8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84487" autoAdjust="0"/>
  </p:normalViewPr>
  <p:slideViewPr>
    <p:cSldViewPr showGuides="1">
      <p:cViewPr varScale="1">
        <p:scale>
          <a:sx n="105" d="100"/>
          <a:sy n="105" d="100"/>
        </p:scale>
        <p:origin x="1328" y="192"/>
      </p:cViewPr>
      <p:guideLst>
        <p:guide orient="horz" pos="2160"/>
        <p:guide pos="3839"/>
        <p:guide pos="1007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heme" Target="theme/theme1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89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76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34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1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64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2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7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2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44" y="1228835"/>
            <a:ext cx="9415867" cy="357176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999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544" y="4800600"/>
            <a:ext cx="9415867" cy="1087610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indent="0" algn="l">
              <a:buNone/>
              <a:defRPr sz="2199" spc="30" baseline="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43" y="773696"/>
            <a:ext cx="1828324" cy="4530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038" y="771635"/>
            <a:ext cx="1246584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61543" y="6146904"/>
            <a:ext cx="6440757" cy="276999"/>
          </a:xfrm>
          <a:prstGeom prst="rect">
            <a:avLst/>
          </a:prstGeom>
          <a:noFill/>
        </p:spPr>
        <p:txBody>
          <a:bodyPr wrap="square" lIns="91416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Centre for Quantitative Analysis and Decision Support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271269" y="5888211"/>
            <a:ext cx="3435692" cy="32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Click to edit author</a:t>
            </a:r>
          </a:p>
        </p:txBody>
      </p:sp>
    </p:spTree>
    <p:extLst>
      <p:ext uri="{BB962C8B-B14F-4D97-AF65-F5344CB8AC3E}">
        <p14:creationId xmlns:p14="http://schemas.microsoft.com/office/powerpoint/2010/main" val="725806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320041"/>
            <a:ext cx="9690116" cy="55544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96" y="1420239"/>
            <a:ext cx="9690116" cy="522375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799">
                <a:latin typeface="Cambria" panose="02040503050406030204" pitchFamily="18" charset="0"/>
              </a:defRPr>
            </a:lvl1pPr>
            <a:lvl2pPr>
              <a:defRPr sz="1799">
                <a:latin typeface="Cambria" panose="02040503050406030204" pitchFamily="18" charset="0"/>
              </a:defRPr>
            </a:lvl2pPr>
            <a:lvl3pPr>
              <a:defRPr sz="1799">
                <a:latin typeface="Cambria" panose="02040503050406030204" pitchFamily="18" charset="0"/>
              </a:defRPr>
            </a:lvl3pPr>
            <a:lvl4pPr>
              <a:defRPr sz="1799">
                <a:latin typeface="Cambria" panose="02040503050406030204" pitchFamily="18" charset="0"/>
              </a:defRPr>
            </a:lvl4pPr>
            <a:lvl5pPr>
              <a:defRPr sz="1799"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400"/>
            </a:lvl1pPr>
          </a:lstStyle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257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544" y="758952"/>
            <a:ext cx="9415867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19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4" y="4800600"/>
            <a:ext cx="9415867" cy="16916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199" spc="3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799"/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83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896" y="1417320"/>
            <a:ext cx="4479393" cy="5221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799">
                <a:latin typeface="Cambria" panose="02040503050406030204" pitchFamily="18" charset="0"/>
              </a:defRPr>
            </a:lvl1pPr>
            <a:lvl2pPr>
              <a:defRPr sz="1799">
                <a:latin typeface="Cambria" panose="02040503050406030204" pitchFamily="18" charset="0"/>
              </a:defRPr>
            </a:lvl2pPr>
            <a:lvl3pPr>
              <a:defRPr sz="1799">
                <a:latin typeface="Cambria" panose="02040503050406030204" pitchFamily="18" charset="0"/>
              </a:defRPr>
            </a:lvl3pPr>
            <a:lvl4pPr>
              <a:defRPr sz="1799">
                <a:latin typeface="Cambria" panose="02040503050406030204" pitchFamily="18" charset="0"/>
              </a:defRPr>
            </a:lvl4pPr>
            <a:lvl5pPr>
              <a:defRPr sz="1799">
                <a:latin typeface="Cambria" panose="02040503050406030204" pitchFamily="18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799"/>
            </a:lvl1pPr>
          </a:lstStyle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67896" y="320041"/>
            <a:ext cx="9690116" cy="55544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5978619" y="1417320"/>
            <a:ext cx="4479393" cy="5221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799">
                <a:latin typeface="Cambria" panose="02040503050406030204" pitchFamily="18" charset="0"/>
              </a:defRPr>
            </a:lvl1pPr>
            <a:lvl2pPr>
              <a:defRPr sz="1799">
                <a:latin typeface="Cambria" panose="02040503050406030204" pitchFamily="18" charset="0"/>
              </a:defRPr>
            </a:lvl2pPr>
            <a:lvl3pPr>
              <a:defRPr sz="1799">
                <a:latin typeface="Cambria" panose="02040503050406030204" pitchFamily="18" charset="0"/>
              </a:defRPr>
            </a:lvl3pPr>
            <a:lvl4pPr>
              <a:defRPr sz="1799">
                <a:latin typeface="Cambria" panose="02040503050406030204" pitchFamily="18" charset="0"/>
              </a:defRPr>
            </a:lvl4pPr>
            <a:lvl5pPr>
              <a:defRPr sz="1799">
                <a:latin typeface="Cambria" panose="02040503050406030204" pitchFamily="18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2276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799"/>
            </a:lvl1pPr>
          </a:lstStyle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7896" y="320041"/>
            <a:ext cx="9690116" cy="55544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2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799"/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615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526642" y="2590537"/>
            <a:ext cx="7135541" cy="1676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526642" y="2218268"/>
            <a:ext cx="7135541" cy="3725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526642" y="4267465"/>
            <a:ext cx="7135541" cy="2619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 i="1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2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89899" y="0"/>
            <a:ext cx="914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899" y="6172201"/>
            <a:ext cx="914162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14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sz="1799" kern="1200" spc="10" baseline="0">
          <a:solidFill>
            <a:schemeClr val="tx1">
              <a:lumMod val="65000"/>
              <a:lumOff val="3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799" kern="1200">
          <a:solidFill>
            <a:schemeClr val="tx1">
              <a:lumMod val="65000"/>
              <a:lumOff val="3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q"/>
        <a:defRPr sz="1799" kern="1200">
          <a:solidFill>
            <a:schemeClr val="tx1">
              <a:lumMod val="65000"/>
              <a:lumOff val="3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q"/>
        <a:defRPr sz="1799" kern="1200">
          <a:solidFill>
            <a:schemeClr val="tx1">
              <a:lumMod val="65000"/>
              <a:lumOff val="3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q"/>
        <a:defRPr sz="1799" kern="1200">
          <a:solidFill>
            <a:schemeClr val="tx1">
              <a:lumMod val="65000"/>
              <a:lumOff val="3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dnuggets.com/2017/01/data-science-puzzle-revisited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ture.com/articles/ncomms5022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aiimpacts.org/trends-in-the-cost-of-computin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-pbd.org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p_(higher-order_function)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old_(higher-order_function)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nomial_distribution" TargetMode="External"/><Relationship Id="rId2" Type="http://schemas.openxmlformats.org/officeDocument/2006/relationships/hyperlink" Target="https://en.wikipedia.org/wiki/Naive_Bayes_classifi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means_clusteri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means++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k-means||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mllib-clustering.html#streaming-k-means" TargetMode="External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mentor.io/spark/tutorial/mllib-basic-statistics-exploratory-data-analysis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programming-guide.html#actions" TargetMode="External"/><Relationship Id="rId2" Type="http://schemas.openxmlformats.org/officeDocument/2006/relationships/hyperlink" Target="http://spark.apache.org/docs/latest/programming-guide.html#transformations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ark-jobserver/spark-jobserver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h2o-release.s3.amazonaws.com/h2o/rel-ueno/1/docs-website/h2o-r/h2o_package.pdf" TargetMode="External"/><Relationship Id="rId2" Type="http://schemas.openxmlformats.org/officeDocument/2006/relationships/hyperlink" Target="http://docs.h2o.ai/h2o/latest-stable/h2o-docs/booklets/RBooklet.pdf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h2o.ai/h2o/latest-stable/h2o-docs/booklets/RBooklet.pdf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csmining.org/index.php/enron-spam-datasets.html" TargetMode="External"/><Relationship Id="rId7" Type="http://schemas.openxmlformats.org/officeDocument/2006/relationships/hyperlink" Target="http://thinktostart.com/predict-social-network-influence-with-r-and-h2o-ensemble-learning/" TargetMode="External"/><Relationship Id="rId2" Type="http://schemas.openxmlformats.org/officeDocument/2006/relationships/hyperlink" Target="https://venukanaparthy.wordpress.com/2015/07/04/spam-classification-with-naive-bayes-using-spark-mlli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/predict-who-is-more-influential-in-a-social-network" TargetMode="External"/><Relationship Id="rId5" Type="http://schemas.openxmlformats.org/officeDocument/2006/relationships/hyperlink" Target="http://grouplens.org/datasets/movielens/" TargetMode="External"/><Relationship Id="rId4" Type="http://schemas.openxmlformats.org/officeDocument/2006/relationships/hyperlink" Target="https://databricks-training.s3.amazonaws.com/movie-recommendation-with-mllib.html" TargetMode="Externa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foworld.com/article/3014440/big-data/five-things-you-need-to-know-about-hadoop-v-apache-spark.html" TargetMode="External"/><Relationship Id="rId3" Type="http://schemas.openxmlformats.org/officeDocument/2006/relationships/hyperlink" Target="http://www.grappa.univ-lille3.fr/~mary/cours/stats/centrale/reco/paper/MatrixFactorizationALS.pdf" TargetMode="External"/><Relationship Id="rId7" Type="http://schemas.openxmlformats.org/officeDocument/2006/relationships/hyperlink" Target="https://databricks-training.s3.amazonaws.com/movie-recommendation-with-mllib.html" TargetMode="External"/><Relationship Id="rId2" Type="http://schemas.openxmlformats.org/officeDocument/2006/relationships/hyperlink" Target="http://doi.acm.org/10.1145/1327452.132749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nukanaparthy.wordpress.com/2015/07/04/spam-classification-with-naive-bayes-using-spark-mllib/" TargetMode="External"/><Relationship Id="rId5" Type="http://schemas.openxmlformats.org/officeDocument/2006/relationships/hyperlink" Target="http://blog.cloudera.com/blog/2014/03/why-apache-spark-is-a-crossover-hit-for-data-scientists/" TargetMode="External"/><Relationship Id="rId10" Type="http://schemas.openxmlformats.org/officeDocument/2006/relationships/hyperlink" Target="http://www.kdnuggets.com/2017/01/big-data-iot-business-smarter-analytics-data-science.html" TargetMode="External"/><Relationship Id="rId4" Type="http://schemas.openxmlformats.org/officeDocument/2006/relationships/hyperlink" Target="http://theory.stanford.edu/~sergei/papers/vldb12-kmpar.pdf" TargetMode="External"/><Relationship Id="rId9" Type="http://schemas.openxmlformats.org/officeDocument/2006/relationships/hyperlink" Target="http://spark.apache.org/docs/latest/sparkr.html" TargetMode="Externa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saca.org/Groups/Professional-English/big-data/GroupDocuments/Big_Data_Top_Ten_v1.pdf" TargetMode="External"/><Relationship Id="rId13" Type="http://schemas.openxmlformats.org/officeDocument/2006/relationships/hyperlink" Target="http://spark.apache.org/docs/latest/mllib-clustering.html#streaming-k-means" TargetMode="External"/><Relationship Id="rId18" Type="http://schemas.openxmlformats.org/officeDocument/2006/relationships/hyperlink" Target="http://docs.h2o.ai/h2o/latest-stable/h2o-docs/booklets/RBooklet.pdf" TargetMode="External"/><Relationship Id="rId3" Type="http://schemas.openxmlformats.org/officeDocument/2006/relationships/hyperlink" Target="http://www.kdnuggets.com/2015/11/introduction-spark-python.html" TargetMode="External"/><Relationship Id="rId7" Type="http://schemas.openxmlformats.org/officeDocument/2006/relationships/hyperlink" Target="http://www.jorgdesign.net/issue/download/1453/18" TargetMode="External"/><Relationship Id="rId12" Type="http://schemas.openxmlformats.org/officeDocument/2006/relationships/hyperlink" Target="https://en.wikipedia.org/wiki/Apache_Spark" TargetMode="External"/><Relationship Id="rId17" Type="http://schemas.openxmlformats.org/officeDocument/2006/relationships/hyperlink" Target="https://books.google.ca/books?id=sNPvDAAAQBAJ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://bigdatahadooptrainings.com/hadoop-mapreduce-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etworkworld.com/article/2173703/software/10-big-myths-about-big-data.html" TargetMode="External"/><Relationship Id="rId11" Type="http://schemas.openxmlformats.org/officeDocument/2006/relationships/hyperlink" Target="https://en.wikipedia.org/wiki/K-means++" TargetMode="External"/><Relationship Id="rId5" Type="http://schemas.openxmlformats.org/officeDocument/2006/relationships/hyperlink" Target="http://www.cio.com/article/2466321/big-data/3-mistaken-assumptions-about-what-big-data-can-do-for-you.html" TargetMode="External"/><Relationship Id="rId15" Type="http://schemas.openxmlformats.org/officeDocument/2006/relationships/hyperlink" Target="https://www.mongodb.com/hadoop-and-mongodb" TargetMode="External"/><Relationship Id="rId10" Type="http://schemas.openxmlformats.org/officeDocument/2006/relationships/hyperlink" Target="https://en.wikipedia.org/wiki/MapReduce" TargetMode="External"/><Relationship Id="rId4" Type="http://schemas.openxmlformats.org/officeDocument/2006/relationships/hyperlink" Target="http://stackoverflow.com/questions/30981471/sparks-linearregressionwithsgd-is-very-sensitive-to-feature-scaling/34168467" TargetMode="External"/><Relationship Id="rId9" Type="http://schemas.openxmlformats.org/officeDocument/2006/relationships/hyperlink" Target="https://en.wikipedia.org/wiki/Big_data" TargetMode="External"/><Relationship Id="rId14" Type="http://schemas.openxmlformats.org/officeDocument/2006/relationships/hyperlink" Target="https://engineering.groupon.com/2013/big-data/mongodb-mapreduce-with-hadoop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500" dirty="0"/>
              <a:t>Spotlight on Big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Adventures in Distributed Computing with </a:t>
            </a:r>
            <a:r>
              <a:rPr lang="en-US" sz="2800" b="1" i="1" dirty="0"/>
              <a:t>Spark </a:t>
            </a:r>
            <a:r>
              <a:rPr lang="en-US" sz="2800" dirty="0"/>
              <a:t>and </a:t>
            </a:r>
            <a:r>
              <a:rPr lang="en-US" sz="2800" b="1" i="1" dirty="0"/>
              <a:t>H2O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Macfie</a:t>
            </a:r>
            <a:r>
              <a:rPr lang="en-US" dirty="0"/>
              <a:t>, P. Boily</a:t>
            </a:r>
          </a:p>
        </p:txBody>
      </p:sp>
    </p:spTree>
    <p:extLst>
      <p:ext uri="{BB962C8B-B14F-4D97-AF65-F5344CB8AC3E}">
        <p14:creationId xmlns:p14="http://schemas.microsoft.com/office/powerpoint/2010/main" val="85904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br>
              <a:rPr lang="en-US" dirty="0"/>
            </a:br>
            <a:r>
              <a:rPr lang="en-US" sz="2399" dirty="0"/>
              <a:t>Danish Medical Data – Take-</a:t>
            </a:r>
            <a:r>
              <a:rPr lang="en-US" sz="2399" dirty="0" err="1"/>
              <a:t>Aways</a:t>
            </a:r>
            <a:r>
              <a:rPr lang="en-US" sz="2399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200" dirty="0"/>
              <a:t>“Data analysis makes it possible to </a:t>
            </a:r>
            <a:r>
              <a:rPr lang="en-US" sz="2200" b="1" dirty="0"/>
              <a:t>view diseases in a larger context</a:t>
            </a:r>
            <a:r>
              <a:rPr lang="en-US" sz="2200" dirty="0"/>
              <a:t>,” </a:t>
            </a:r>
            <a:br>
              <a:rPr lang="en-US" sz="2200" dirty="0"/>
            </a:br>
            <a:r>
              <a:rPr lang="en-US" sz="2200" dirty="0"/>
              <a:t>A.B. Jensen</a:t>
            </a:r>
          </a:p>
          <a:p>
            <a:pPr marL="0" indent="0" algn="just">
              <a:buNone/>
            </a:pPr>
            <a:endParaRPr lang="en-US" sz="100" dirty="0"/>
          </a:p>
          <a:p>
            <a:pPr marL="0" indent="0" algn="just">
              <a:buNone/>
            </a:pPr>
            <a:r>
              <a:rPr lang="en-US" sz="2200" dirty="0"/>
              <a:t>“The research could yield </a:t>
            </a:r>
            <a:r>
              <a:rPr lang="en-US" sz="2200" b="1" dirty="0"/>
              <a:t>tangible health benefits</a:t>
            </a:r>
            <a:r>
              <a:rPr lang="en-US" sz="2200" dirty="0"/>
              <a:t> as we move beyond one-size-fits-all medicine,” L.J. Jensen</a:t>
            </a:r>
          </a:p>
          <a:p>
            <a:pPr marL="0" indent="0" algn="just">
              <a:buNone/>
            </a:pPr>
            <a:endParaRPr lang="en-US" sz="100" dirty="0"/>
          </a:p>
          <a:p>
            <a:pPr marL="0" indent="0" algn="just">
              <a:buNone/>
            </a:pPr>
            <a:r>
              <a:rPr lang="en-US" sz="2200" dirty="0"/>
              <a:t>“The sooner a health risk pattern is identified, the better we can </a:t>
            </a:r>
            <a:r>
              <a:rPr lang="en-US" sz="2200" b="1" dirty="0"/>
              <a:t>prevent and treat critical diseases</a:t>
            </a:r>
            <a:r>
              <a:rPr lang="en-US" sz="2200" dirty="0"/>
              <a:t>,” S. </a:t>
            </a:r>
            <a:r>
              <a:rPr lang="en-US" sz="2200" dirty="0" err="1"/>
              <a:t>Brunak</a:t>
            </a:r>
            <a:endParaRPr lang="en-US" sz="2200" dirty="0"/>
          </a:p>
          <a:p>
            <a:pPr marL="0" indent="0" algn="just">
              <a:buNone/>
            </a:pPr>
            <a:endParaRPr lang="en-US" sz="100" dirty="0"/>
          </a:p>
          <a:p>
            <a:pPr marL="0" indent="0" algn="just">
              <a:buNone/>
            </a:pPr>
            <a:r>
              <a:rPr lang="en-US" sz="2200" dirty="0"/>
              <a:t>“Instead of looking at each disease in isolation, you can talk about a complex system with many different interacting factors. By looking at the order in which different diseases appear, you can start to </a:t>
            </a:r>
            <a:r>
              <a:rPr lang="en-US" sz="2200" b="1" dirty="0"/>
              <a:t>draw patterns and see complex correlations</a:t>
            </a:r>
            <a:r>
              <a:rPr lang="en-US" sz="2200" dirty="0"/>
              <a:t> outlining the direction for each individual person,”   L.J. Jensen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5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  <a:br>
              <a:rPr lang="en-US" b="1" dirty="0"/>
            </a:br>
            <a:r>
              <a:rPr lang="en-US" sz="2400" b="1" dirty="0"/>
              <a:t>Spotlight on Big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 dirty="0">
                <a:solidFill>
                  <a:schemeClr val="accent1"/>
                </a:solidFill>
              </a:rPr>
              <a:t>0. </a:t>
            </a:r>
            <a:r>
              <a:rPr lang="en-US" sz="2400" b="1" dirty="0"/>
              <a:t>Big Data Q &amp; A</a:t>
            </a:r>
            <a:endParaRPr lang="en-CA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CA" sz="2400" b="1" dirty="0">
                <a:solidFill>
                  <a:schemeClr val="accent1"/>
                </a:solidFill>
              </a:rPr>
              <a:t>1.</a:t>
            </a:r>
            <a:r>
              <a:rPr lang="en-CA" sz="2400" b="1" dirty="0"/>
              <a:t> </a:t>
            </a:r>
            <a:r>
              <a:rPr lang="en-US" sz="2400" b="1" dirty="0"/>
              <a:t>What’s the Big Deal With Big Data?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Big Data vs. Small Data</a:t>
            </a:r>
          </a:p>
          <a:p>
            <a:pPr lvl="1"/>
            <a:r>
              <a:rPr lang="en-US" sz="2400" dirty="0"/>
              <a:t>Distributed Computing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accent1"/>
                </a:solidFill>
              </a:rPr>
              <a:t>2.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Hardware Solutions</a:t>
            </a:r>
            <a:endParaRPr lang="en-US" sz="2400" dirty="0"/>
          </a:p>
          <a:p>
            <a:pPr lvl="1"/>
            <a:r>
              <a:rPr lang="en-US" sz="2400" dirty="0"/>
              <a:t>Cores, Clusters, Farms, Grids, and Clouds</a:t>
            </a:r>
          </a:p>
          <a:p>
            <a:pPr lvl="1"/>
            <a:r>
              <a:rPr lang="en-US" sz="2400" dirty="0"/>
              <a:t>Cost and Processing Power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accent1"/>
                </a:solidFill>
              </a:rPr>
              <a:t>3. </a:t>
            </a:r>
            <a:r>
              <a:rPr lang="en-US" sz="2400" b="1" dirty="0"/>
              <a:t>Software Solutions</a:t>
            </a:r>
            <a:endParaRPr lang="en-US" sz="2400" i="1" dirty="0"/>
          </a:p>
          <a:p>
            <a:pPr lvl="1"/>
            <a:r>
              <a:rPr lang="en-US" sz="2400" dirty="0"/>
              <a:t>Selecting the Framework</a:t>
            </a:r>
          </a:p>
          <a:p>
            <a:pPr lvl="1"/>
            <a:r>
              <a:rPr lang="en-US" sz="2400" dirty="0"/>
              <a:t>The </a:t>
            </a:r>
            <a:r>
              <a:rPr lang="en-US" sz="2400" b="1" i="1" dirty="0" err="1"/>
              <a:t>MapReduce</a:t>
            </a:r>
            <a:r>
              <a:rPr lang="en-US" sz="2400" b="1" i="1" dirty="0"/>
              <a:t> </a:t>
            </a:r>
            <a:r>
              <a:rPr lang="en-US" sz="2400" dirty="0"/>
              <a:t>Paradigm</a:t>
            </a:r>
          </a:p>
          <a:p>
            <a:pPr lvl="1"/>
            <a:r>
              <a:rPr lang="en-US" sz="2400" b="1" i="1" dirty="0" err="1"/>
              <a:t>MapReduce</a:t>
            </a:r>
            <a:r>
              <a:rPr lang="en-US" sz="2400" b="1" i="1" dirty="0"/>
              <a:t> </a:t>
            </a:r>
            <a:r>
              <a:rPr lang="en-US" sz="2400" dirty="0"/>
              <a:t>and Machine Learning Algorithms</a:t>
            </a:r>
            <a:endParaRPr lang="en-US" sz="2400" b="1" i="1" dirty="0"/>
          </a:p>
          <a:p>
            <a:pPr lvl="1"/>
            <a:r>
              <a:rPr lang="en-US" sz="2400" dirty="0"/>
              <a:t>An Introduction to </a:t>
            </a:r>
            <a:r>
              <a:rPr lang="en-US" sz="2400" b="1" i="1" dirty="0"/>
              <a:t>Spark</a:t>
            </a:r>
            <a:r>
              <a:rPr lang="en-US" sz="2400" dirty="0"/>
              <a:t> + </a:t>
            </a:r>
            <a:r>
              <a:rPr lang="en-US" sz="2400" b="1" i="1" dirty="0"/>
              <a:t>H2O</a:t>
            </a:r>
            <a:endParaRPr lang="en-US" sz="2400" dirty="0"/>
          </a:p>
          <a:p>
            <a:pPr marL="0" indent="0">
              <a:buNone/>
            </a:pPr>
            <a:r>
              <a:rPr lang="en-CA" sz="2400" b="1" dirty="0">
                <a:solidFill>
                  <a:schemeClr val="accent1"/>
                </a:solidFill>
              </a:rPr>
              <a:t>4. </a:t>
            </a:r>
            <a:r>
              <a:rPr lang="en-US" sz="2400" b="1" dirty="0"/>
              <a:t>Examples</a:t>
            </a:r>
            <a:endParaRPr lang="en-US" sz="24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CA" sz="1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5518348" y="1691640"/>
            <a:ext cx="6314106" cy="6398441"/>
          </a:xfrm>
          <a:prstGeom prst="rect">
            <a:avLst/>
          </a:prstGeom>
        </p:spPr>
        <p:txBody>
          <a:bodyPr>
            <a:normAutofit/>
          </a:bodyPr>
          <a:lstStyle>
            <a:lvl1pPr marL="182825" indent="-182825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799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063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731301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05538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279776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59952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43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34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25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CA" sz="1800" b="1" dirty="0"/>
          </a:p>
        </p:txBody>
      </p:sp>
    </p:spTree>
    <p:extLst>
      <p:ext uri="{BB962C8B-B14F-4D97-AF65-F5344CB8AC3E}">
        <p14:creationId xmlns:p14="http://schemas.microsoft.com/office/powerpoint/2010/main" val="47943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Q &amp;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3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Q &amp; A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sz="2200" b="1" dirty="0"/>
                  <a:t>Q:</a:t>
                </a:r>
                <a:r>
                  <a:rPr lang="en-US" sz="2200" dirty="0"/>
                  <a:t> So, how big is “Big”?</a:t>
                </a:r>
              </a:p>
              <a:p>
                <a:pPr marL="0" indent="0" algn="just">
                  <a:buNone/>
                </a:pPr>
                <a:r>
                  <a:rPr lang="en-US" sz="2200" b="1" dirty="0"/>
                  <a:t>A:</a:t>
                </a:r>
                <a:r>
                  <a:rPr lang="en-US" sz="2200" dirty="0"/>
                  <a:t> Too big to fit in memory or big enough that there are significant gains from distributed processing. Or in other words, </a:t>
                </a:r>
                <a:r>
                  <a:rPr lang="en-US" sz="2200" b="1" dirty="0"/>
                  <a:t>it’s all relative</a:t>
                </a:r>
                <a:r>
                  <a:rPr lang="en-US" sz="2200" dirty="0"/>
                  <a:t>. </a:t>
                </a:r>
              </a:p>
              <a:p>
                <a:pPr marL="0" indent="0" algn="just">
                  <a:buNone/>
                </a:pPr>
                <a:r>
                  <a:rPr lang="en-US" sz="2200" dirty="0"/>
                  <a:t>If the only tool I have at my disposal is </a:t>
                </a:r>
                <a:r>
                  <a:rPr lang="en-US" sz="2200" b="1" dirty="0"/>
                  <a:t>pen and paper,</a:t>
                </a:r>
                <a:r>
                  <a:rPr lang="en-US" sz="2200" dirty="0"/>
                  <a:t> pretty much every data analysis problem is a Big Data problem. </a:t>
                </a:r>
              </a:p>
              <a:p>
                <a:pPr marL="0" indent="0" algn="just">
                  <a:buNone/>
                </a:pPr>
                <a:r>
                  <a:rPr lang="en-US" sz="2200" dirty="0"/>
                  <a:t>If </a:t>
                </a:r>
                <a:r>
                  <a:rPr lang="en-US" sz="2200" b="1" i="1" dirty="0"/>
                  <a:t>Excel</a:t>
                </a:r>
                <a:r>
                  <a:rPr lang="en-US" sz="2200" dirty="0"/>
                  <a:t> is the only tool I have, any problem that makes it crash is a Big Data problem.</a:t>
                </a:r>
              </a:p>
              <a:p>
                <a:pPr marL="0" indent="0" algn="just">
                  <a:buNone/>
                </a:pPr>
                <a:r>
                  <a:rPr lang="en-US" sz="2200" dirty="0"/>
                  <a:t>If I have enough funds, it might be possible to fit the data in the memory of an expensive server with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GB of RAM, but it may be cheaper to buy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servers with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GB of RAM each and use </a:t>
                </a:r>
                <a:r>
                  <a:rPr lang="en-US" sz="2200" b="1" dirty="0"/>
                  <a:t>distributed big data techniques</a:t>
                </a:r>
                <a:r>
                  <a:rPr lang="en-US" sz="2200" dirty="0"/>
                  <a:t>.</a:t>
                </a:r>
              </a:p>
              <a:p>
                <a:pPr marL="0" indent="0" algn="just">
                  <a:buNone/>
                </a:pPr>
                <a:endParaRPr lang="en-US" sz="1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8" t="-1167" r="-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Big Data Q 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200" b="1" dirty="0"/>
              <a:t>Q</a:t>
            </a:r>
            <a:r>
              <a:rPr lang="en-US" sz="2200" dirty="0"/>
              <a:t>: So I have to know parallel programming to analyze Big Data?</a:t>
            </a:r>
          </a:p>
          <a:p>
            <a:pPr marL="0" indent="0" algn="just">
              <a:buNone/>
            </a:pPr>
            <a:r>
              <a:rPr lang="en-US" sz="2200" b="1" dirty="0"/>
              <a:t>A</a:t>
            </a:r>
            <a:r>
              <a:rPr lang="en-US" sz="2200" dirty="0"/>
              <a:t>: No, frameworks like </a:t>
            </a:r>
            <a:r>
              <a:rPr lang="en-US" sz="2200" b="1" i="1" dirty="0"/>
              <a:t>Hadoop</a:t>
            </a:r>
            <a:r>
              <a:rPr lang="en-US" sz="2200" dirty="0"/>
              <a:t> and </a:t>
            </a:r>
            <a:r>
              <a:rPr lang="en-US" sz="2200" b="1" i="1" dirty="0"/>
              <a:t>Spark</a:t>
            </a:r>
            <a:r>
              <a:rPr lang="en-US" sz="2200" dirty="0"/>
              <a:t> take care of the low-level details. You just have to understand how to use </a:t>
            </a:r>
            <a:r>
              <a:rPr lang="en-US" sz="2200" b="1" i="1" dirty="0" err="1"/>
              <a:t>MapReduce</a:t>
            </a:r>
            <a:r>
              <a:rPr lang="en-US" sz="2200" dirty="0"/>
              <a:t>.</a:t>
            </a:r>
          </a:p>
          <a:p>
            <a:pPr marL="0" indent="0" algn="just">
              <a:buNone/>
            </a:pPr>
            <a:r>
              <a:rPr lang="en-US" sz="2200" dirty="0"/>
              <a:t>We’ll talk about that in a bit.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6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Big Data Q 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200" b="1" dirty="0"/>
              <a:t>Q:</a:t>
            </a:r>
            <a:r>
              <a:rPr lang="en-US" sz="2200" dirty="0"/>
              <a:t> You’re probably going to tell me that I need to know statistics to use Big Data, right?</a:t>
            </a:r>
          </a:p>
          <a:p>
            <a:pPr marL="0" indent="0" algn="just">
              <a:buNone/>
            </a:pPr>
            <a:r>
              <a:rPr lang="en-US" sz="2200" b="1" dirty="0"/>
              <a:t>A: </a:t>
            </a:r>
            <a:r>
              <a:rPr lang="en-US" sz="2200" dirty="0"/>
              <a:t>It depends, actually. Solutions like </a:t>
            </a:r>
            <a:r>
              <a:rPr lang="en-US" sz="2200" b="1" i="1" dirty="0" err="1"/>
              <a:t>PredictionIO</a:t>
            </a:r>
            <a:r>
              <a:rPr lang="en-US" sz="2200" dirty="0"/>
              <a:t> (which uses </a:t>
            </a:r>
            <a:r>
              <a:rPr lang="en-US" sz="2200" b="1" i="1" dirty="0"/>
              <a:t>Spark</a:t>
            </a:r>
            <a:r>
              <a:rPr lang="en-US" sz="2200" dirty="0"/>
              <a:t> under the hood) make things pretty plug-and-play. You just need to know how to program. Other frameworks require you to do more. </a:t>
            </a:r>
          </a:p>
          <a:p>
            <a:pPr marL="0" indent="0" algn="just">
              <a:buNone/>
            </a:pPr>
            <a:r>
              <a:rPr lang="en-US" sz="2200" dirty="0"/>
              <a:t>But I’m not going to lie, you’re probably better off knowing about statistics and parallel computing instead of using data analysis tools blindly (never </a:t>
            </a:r>
            <a:r>
              <a:rPr lang="en-US" sz="2200"/>
              <a:t>mind how </a:t>
            </a:r>
            <a:r>
              <a:rPr lang="en-US" sz="2200" dirty="0"/>
              <a:t>big the data is!)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2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Big Data Q &amp; 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200" b="1" dirty="0"/>
              <a:t>Q:</a:t>
            </a:r>
            <a:r>
              <a:rPr lang="en-US" sz="2200" dirty="0"/>
              <a:t> What's </a:t>
            </a:r>
            <a:r>
              <a:rPr lang="en-US" sz="2200" b="1" i="1" dirty="0"/>
              <a:t>Hadoop</a:t>
            </a:r>
            <a:r>
              <a:rPr lang="en-US" sz="2200" dirty="0"/>
              <a:t>?</a:t>
            </a:r>
          </a:p>
          <a:p>
            <a:pPr marL="0" indent="0" algn="just">
              <a:buNone/>
            </a:pPr>
            <a:r>
              <a:rPr lang="en-US" sz="2200" b="1" dirty="0"/>
              <a:t>A:</a:t>
            </a:r>
            <a:r>
              <a:rPr lang="en-US" sz="2200" dirty="0"/>
              <a:t> I though you’d never ask. </a:t>
            </a:r>
            <a:r>
              <a:rPr lang="en-US" sz="2200" b="1" i="1" dirty="0"/>
              <a:t>Hadoop</a:t>
            </a:r>
            <a:r>
              <a:rPr lang="en-US" sz="2200" dirty="0"/>
              <a:t> is a software framework with a number of components which can be used separately or together. The components provide functionality for the various tasks required in distributed big data: </a:t>
            </a:r>
          </a:p>
          <a:p>
            <a:pPr lvl="1" algn="just"/>
            <a:r>
              <a:rPr lang="en-US" sz="2200" dirty="0"/>
              <a:t>a cluster manager, </a:t>
            </a:r>
          </a:p>
          <a:p>
            <a:pPr lvl="1" algn="just"/>
            <a:r>
              <a:rPr lang="en-US" sz="2200" dirty="0"/>
              <a:t>a </a:t>
            </a:r>
            <a:r>
              <a:rPr lang="en-US" sz="2200" b="1" i="1" dirty="0" err="1"/>
              <a:t>MapReduce</a:t>
            </a:r>
            <a:r>
              <a:rPr lang="en-US" sz="2200" dirty="0"/>
              <a:t> Application Program Interface (API), </a:t>
            </a:r>
          </a:p>
          <a:p>
            <a:pPr lvl="1" algn="just"/>
            <a:r>
              <a:rPr lang="en-US" sz="2200" dirty="0"/>
              <a:t>a distributed file system (like network storage except hosted on a cluster)</a:t>
            </a:r>
          </a:p>
          <a:p>
            <a:pPr lvl="1" algn="just"/>
            <a:r>
              <a:rPr lang="en-US" sz="2200" dirty="0"/>
              <a:t>etc.</a:t>
            </a:r>
          </a:p>
          <a:p>
            <a:pPr marL="0" indent="0" algn="just">
              <a:buNone/>
            </a:pPr>
            <a:r>
              <a:rPr lang="en-US" sz="2200" b="1" i="1" dirty="0"/>
              <a:t>Spark</a:t>
            </a:r>
            <a:r>
              <a:rPr lang="en-US" sz="2200" dirty="0"/>
              <a:t> is newer than </a:t>
            </a:r>
            <a:r>
              <a:rPr lang="en-US" sz="2200" b="1" i="1" dirty="0"/>
              <a:t>Hadoop</a:t>
            </a:r>
            <a:r>
              <a:rPr lang="en-US" sz="2200" dirty="0"/>
              <a:t> and is generally considered to be an improvement, although it doesn't attempt to recreate and cover all of </a:t>
            </a:r>
            <a:r>
              <a:rPr lang="en-US" sz="2200" b="1" i="1" dirty="0"/>
              <a:t>Hadoop</a:t>
            </a:r>
            <a:r>
              <a:rPr lang="en-US" sz="2200" dirty="0"/>
              <a:t>’s functionality. </a:t>
            </a:r>
          </a:p>
          <a:p>
            <a:pPr marL="0" indent="0" algn="just">
              <a:buNone/>
            </a:pPr>
            <a:endParaRPr lang="en-US" sz="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4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Big Data Q &amp; 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200" b="1" dirty="0"/>
              <a:t>Q:</a:t>
            </a:r>
            <a:r>
              <a:rPr lang="en-US" sz="2200" dirty="0"/>
              <a:t> </a:t>
            </a:r>
            <a:r>
              <a:rPr lang="en-US" sz="2200" b="1" i="1" dirty="0"/>
              <a:t>Hadoop</a:t>
            </a:r>
            <a:r>
              <a:rPr lang="en-US" sz="2200" dirty="0"/>
              <a:t> and </a:t>
            </a:r>
            <a:r>
              <a:rPr lang="en-US" sz="2200" b="1" i="1" dirty="0"/>
              <a:t>Spark</a:t>
            </a:r>
            <a:r>
              <a:rPr lang="en-US" sz="2200" dirty="0"/>
              <a:t> sound very generic. They're described with phrases like "programming model", "distributed computing framework", "data abstraction", etc.. Does it take a lot of custom programming to do practical machine learning tasks?</a:t>
            </a:r>
          </a:p>
          <a:p>
            <a:pPr marL="0" indent="0" algn="just">
              <a:buNone/>
            </a:pPr>
            <a:r>
              <a:rPr lang="en-US" sz="2200" b="1" dirty="0"/>
              <a:t>A:</a:t>
            </a:r>
            <a:r>
              <a:rPr lang="en-US" sz="2200" dirty="0"/>
              <a:t> It takes some, but you don't have to implement the machine learning algorithms yourself. They're available in libraries like </a:t>
            </a:r>
            <a:r>
              <a:rPr lang="en-US" sz="2200" b="1" i="1" dirty="0"/>
              <a:t>Mahout</a:t>
            </a:r>
            <a:r>
              <a:rPr lang="en-US" sz="2200" dirty="0"/>
              <a:t> and </a:t>
            </a:r>
            <a:r>
              <a:rPr lang="en-US" sz="2200" b="1" i="1" dirty="0" err="1"/>
              <a:t>MLlib</a:t>
            </a:r>
            <a:r>
              <a:rPr lang="en-US" sz="2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8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as Panacea</a:t>
            </a:r>
            <a:br>
              <a:rPr lang="en-US" dirty="0"/>
            </a:br>
            <a:r>
              <a:rPr lang="en-US" sz="2400" dirty="0"/>
              <a:t>A Word of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96" y="1420239"/>
            <a:ext cx="10151052" cy="522375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Big Data is no crystal ball</a:t>
            </a:r>
          </a:p>
          <a:p>
            <a:pPr lvl="1"/>
            <a:r>
              <a:rPr lang="en-US" sz="2200" dirty="0"/>
              <a:t>Collected data can only come from the past</a:t>
            </a:r>
          </a:p>
          <a:p>
            <a:pPr lvl="1"/>
            <a:r>
              <a:rPr lang="en-US" sz="2200" dirty="0"/>
              <a:t>Analyzing data may provide a link between actions and consequences, which can be used to predict the future ... if trends continue</a:t>
            </a:r>
          </a:p>
          <a:p>
            <a:pPr lvl="1"/>
            <a:r>
              <a:rPr lang="en-US" sz="2200" dirty="0"/>
              <a:t>“Past performance does not guarantee future results”</a:t>
            </a:r>
          </a:p>
          <a:p>
            <a:pPr marL="0" indent="0">
              <a:buNone/>
            </a:pPr>
            <a:r>
              <a:rPr lang="en-US" sz="2200" b="1" dirty="0"/>
              <a:t>Big Data can't dictate personal or organizational values</a:t>
            </a:r>
          </a:p>
          <a:p>
            <a:pPr lvl="1"/>
            <a:r>
              <a:rPr lang="en-US" sz="2200" dirty="0"/>
              <a:t>The right value answer may be the wrong data science answer</a:t>
            </a:r>
          </a:p>
          <a:p>
            <a:pPr lvl="1"/>
            <a:r>
              <a:rPr lang="en-US" sz="2200" dirty="0"/>
              <a:t>Data-based conclusions do not live in a vacuum: context matters</a:t>
            </a:r>
          </a:p>
          <a:p>
            <a:pPr lvl="1"/>
            <a:r>
              <a:rPr lang="en-US" sz="2200" dirty="0"/>
              <a:t>Blind obedience to data-driven results is just as dangerous as rejection based on gut-reaction</a:t>
            </a:r>
          </a:p>
          <a:p>
            <a:pPr marL="0" indent="0">
              <a:buNone/>
            </a:pPr>
            <a:r>
              <a:rPr lang="en-US" sz="2200" b="1" dirty="0"/>
              <a:t>Big Data can't solve every problem</a:t>
            </a:r>
          </a:p>
          <a:p>
            <a:pPr lvl="1"/>
            <a:r>
              <a:rPr lang="en-US" sz="2200" dirty="0"/>
              <a:t>“When all you have is a hammer, everything looks like a nail”</a:t>
            </a:r>
          </a:p>
          <a:p>
            <a:pPr lvl="1"/>
            <a:r>
              <a:rPr lang="en-US" sz="2200" dirty="0"/>
              <a:t>Large number of distinct problems out there; not all of them call for Big Data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4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US" sz="2200" dirty="0"/>
              <a:t>With too little data, you won't be able to reach any conclusions that you can trust. With loads of data you will find relationships that aren't real... </a:t>
            </a:r>
            <a:r>
              <a:rPr lang="en-US" sz="2200" b="1" dirty="0"/>
              <a:t>Big data isn't about bytes, its about talent</a:t>
            </a:r>
            <a:r>
              <a:rPr lang="en-US" sz="2200" dirty="0"/>
              <a:t>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200" dirty="0"/>
              <a:t>Preach It, Brother!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i="0" dirty="0"/>
              <a:t>– Douglas Merrill</a:t>
            </a:r>
          </a:p>
        </p:txBody>
      </p:sp>
    </p:spTree>
    <p:extLst>
      <p:ext uri="{BB962C8B-B14F-4D97-AF65-F5344CB8AC3E}">
        <p14:creationId xmlns:p14="http://schemas.microsoft.com/office/powerpoint/2010/main" val="292633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Danish Medical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4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Big Deal With Big Data?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8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Big Deal With Big Data?</a:t>
            </a:r>
            <a:br>
              <a:rPr lang="en-US" dirty="0"/>
            </a:br>
            <a:r>
              <a:rPr lang="en-US" sz="2400" dirty="0"/>
              <a:t>Big Data in the Analytics Landscape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1228959"/>
            <a:ext cx="10299947" cy="562904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58708" y="638878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[Matthew Mayo,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hlinkClick r:id="rId3"/>
              </a:rPr>
              <a:t>KDNuggets.com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8306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Big Deal With Big Data</a:t>
            </a:r>
            <a:br>
              <a:rPr lang="en-US" dirty="0"/>
            </a:br>
            <a:r>
              <a:rPr lang="en-US" sz="2400" dirty="0"/>
              <a:t>Big Data in the CQADS Landscape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8554" y="1758949"/>
            <a:ext cx="9934828" cy="460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87592" y="1857471"/>
            <a:ext cx="7415331" cy="43798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30514" y="2057471"/>
            <a:ext cx="3427697" cy="3968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67979" y="3933056"/>
            <a:ext cx="2850232" cy="19442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94612" y="4941168"/>
            <a:ext cx="2282552" cy="8536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8554" y="1773977"/>
            <a:ext cx="2160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</a:rPr>
              <a:t>problem-solving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64090" y="1857471"/>
            <a:ext cx="3766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</a:rPr>
              <a:t>quantitative problem-solving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30516" y="2062009"/>
            <a:ext cx="3549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</a:rPr>
              <a:t>statistical problem-solving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46110" y="3922339"/>
            <a:ext cx="216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</a:rPr>
              <a:t>data science  problem-solving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94612" y="4898726"/>
            <a:ext cx="2406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</a:rPr>
              <a:t>big data   problem-solving</a:t>
            </a:r>
          </a:p>
        </p:txBody>
      </p:sp>
    </p:spTree>
    <p:extLst>
      <p:ext uri="{BB962C8B-B14F-4D97-AF65-F5344CB8AC3E}">
        <p14:creationId xmlns:p14="http://schemas.microsoft.com/office/powerpoint/2010/main" val="404811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6" grpId="0"/>
      <p:bldP spid="17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  <a:br>
              <a:rPr lang="en-US" b="1" dirty="0"/>
            </a:br>
            <a:r>
              <a:rPr lang="en-US" sz="2400" b="1" dirty="0"/>
              <a:t>Spotlight on Big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0.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Big Data Q &amp; A</a:t>
            </a:r>
            <a:endParaRPr lang="en-CA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CA" sz="2400" b="1" dirty="0">
                <a:solidFill>
                  <a:schemeClr val="accent1"/>
                </a:solidFill>
              </a:rPr>
              <a:t>1. </a:t>
            </a:r>
            <a:r>
              <a:rPr lang="en-US" sz="2400" b="1" dirty="0"/>
              <a:t>What’s the Big Deal With Big Data?</a:t>
            </a:r>
            <a:endParaRPr lang="en-US" sz="2400" dirty="0"/>
          </a:p>
          <a:p>
            <a:pPr lvl="1"/>
            <a:r>
              <a:rPr lang="en-US" sz="2400" dirty="0"/>
              <a:t>Big Data vs. Small Data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Distributed Computing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2.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Hardware Solutions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Cores, Clusters, Farms, Grids, and Clouds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Cost and Processing Power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Software Solutions</a:t>
            </a:r>
            <a:endParaRPr lang="en-US" sz="2400" i="1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Selecting the Framework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The </a:t>
            </a:r>
            <a:r>
              <a:rPr lang="en-US" sz="2400" b="1" i="1" dirty="0" err="1">
                <a:solidFill>
                  <a:schemeClr val="bg2">
                    <a:lumMod val="90000"/>
                  </a:schemeClr>
                </a:solidFill>
              </a:rPr>
              <a:t>MapReduce</a:t>
            </a:r>
            <a:r>
              <a:rPr lang="en-US" sz="2400" b="1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Paradigm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b="1" i="1" dirty="0" err="1">
                <a:solidFill>
                  <a:schemeClr val="bg2">
                    <a:lumMod val="90000"/>
                  </a:schemeClr>
                </a:solidFill>
              </a:rPr>
              <a:t>MapReduce</a:t>
            </a:r>
            <a:r>
              <a:rPr lang="en-US" sz="2400" b="1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and Machine Learning Algorithms</a:t>
            </a:r>
            <a:endParaRPr lang="en-US" sz="2400" b="1" i="1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An Introduction to </a:t>
            </a:r>
            <a:r>
              <a:rPr lang="en-US" sz="2400" b="1" i="1" dirty="0">
                <a:solidFill>
                  <a:schemeClr val="bg2">
                    <a:lumMod val="90000"/>
                  </a:schemeClr>
                </a:solidFill>
              </a:rPr>
              <a:t>Spark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 + </a:t>
            </a:r>
            <a:r>
              <a:rPr lang="en-US" sz="2400" b="1" i="1" dirty="0">
                <a:solidFill>
                  <a:schemeClr val="bg2">
                    <a:lumMod val="90000"/>
                  </a:schemeClr>
                </a:solidFill>
              </a:rPr>
              <a:t>H2O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Examples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CA" sz="1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5518348" y="1691640"/>
            <a:ext cx="6314106" cy="6398441"/>
          </a:xfrm>
          <a:prstGeom prst="rect">
            <a:avLst/>
          </a:prstGeom>
        </p:spPr>
        <p:txBody>
          <a:bodyPr>
            <a:normAutofit/>
          </a:bodyPr>
          <a:lstStyle>
            <a:lvl1pPr marL="182825" indent="-182825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799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063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731301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05538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279776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59952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43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34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25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CA" sz="1800" b="1" dirty="0"/>
          </a:p>
        </p:txBody>
      </p:sp>
    </p:spTree>
    <p:extLst>
      <p:ext uri="{BB962C8B-B14F-4D97-AF65-F5344CB8AC3E}">
        <p14:creationId xmlns:p14="http://schemas.microsoft.com/office/powerpoint/2010/main" val="12941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Big Deal With Big Data?</a:t>
            </a:r>
            <a:br>
              <a:rPr lang="en-US" dirty="0"/>
            </a:br>
            <a:r>
              <a:rPr lang="en-US" sz="2399" dirty="0"/>
              <a:t>Big Data vs. Small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96" y="1420239"/>
            <a:ext cx="10367076" cy="522375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What is the</a:t>
            </a:r>
            <a:r>
              <a:rPr lang="en-US" sz="2200" dirty="0"/>
              <a:t> </a:t>
            </a:r>
            <a:r>
              <a:rPr lang="en-US" sz="2200" b="1" dirty="0"/>
              <a:t>main difference?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The datasets are </a:t>
            </a:r>
            <a:r>
              <a:rPr lang="en-US" sz="2200" b="1" dirty="0"/>
              <a:t>LARGE</a:t>
            </a:r>
            <a:endParaRPr lang="en-US" sz="2200" dirty="0"/>
          </a:p>
          <a:p>
            <a:pPr lvl="1"/>
            <a:r>
              <a:rPr lang="en-US" sz="2200" dirty="0"/>
              <a:t>New challenges: collection, capture, access, storage, analysis and visualization</a:t>
            </a:r>
          </a:p>
          <a:p>
            <a:pPr lvl="1"/>
            <a:endParaRPr lang="en-US" sz="100" dirty="0"/>
          </a:p>
          <a:p>
            <a:pPr marL="0" indent="0">
              <a:buNone/>
            </a:pPr>
            <a:r>
              <a:rPr lang="en-US" sz="2200" b="1" dirty="0"/>
              <a:t>Where does the data come from?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Technology advances are lifting the limits on data processing speeds</a:t>
            </a:r>
          </a:p>
          <a:p>
            <a:pPr lvl="1"/>
            <a:r>
              <a:rPr lang="en-US" sz="2200" dirty="0"/>
              <a:t>Information-sensing, mobile devices, cameras and wireless networks</a:t>
            </a:r>
          </a:p>
          <a:p>
            <a:pPr lvl="1"/>
            <a:r>
              <a:rPr lang="en-US" sz="2200" dirty="0"/>
              <a:t>Genomics, transaction, sensors, social media, geographical and environmental data, etc.</a:t>
            </a:r>
          </a:p>
          <a:p>
            <a:pPr lvl="1"/>
            <a:endParaRPr lang="en-US" sz="100" dirty="0"/>
          </a:p>
          <a:p>
            <a:pPr marL="0" indent="0">
              <a:buNone/>
            </a:pPr>
            <a:r>
              <a:rPr lang="en-US" sz="2200" b="1" dirty="0"/>
              <a:t>What are the challenges?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Most techniques were built around very small dataset</a:t>
            </a:r>
          </a:p>
          <a:p>
            <a:pPr lvl="1"/>
            <a:r>
              <a:rPr lang="en-US" sz="2200" dirty="0"/>
              <a:t>Direct approach will leave the best analyst waiting years for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1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Big Deal With Big Data?</a:t>
            </a:r>
            <a:br>
              <a:rPr lang="en-US" dirty="0"/>
            </a:br>
            <a:r>
              <a:rPr lang="en-US" sz="2399" dirty="0"/>
              <a:t>Big Data vs. Small Data – The 5-V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96" y="1420239"/>
            <a:ext cx="10079044" cy="522375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Volume</a:t>
            </a:r>
          </a:p>
          <a:p>
            <a:pPr lvl="1"/>
            <a:r>
              <a:rPr lang="en-US" sz="2200" dirty="0"/>
              <a:t>Large amounts of data</a:t>
            </a:r>
          </a:p>
          <a:p>
            <a:pPr marL="0" indent="0">
              <a:buNone/>
            </a:pPr>
            <a:r>
              <a:rPr lang="en-US" sz="2200" b="1" dirty="0"/>
              <a:t>Velocity</a:t>
            </a:r>
          </a:p>
          <a:p>
            <a:pPr lvl="1"/>
            <a:r>
              <a:rPr lang="en-US" sz="2200" dirty="0"/>
              <a:t>Speed at which data is created</a:t>
            </a:r>
          </a:p>
          <a:p>
            <a:pPr lvl="1"/>
            <a:r>
              <a:rPr lang="en-US" sz="2200" dirty="0"/>
              <a:t>Speed at which it can be accessed and processed</a:t>
            </a:r>
          </a:p>
          <a:p>
            <a:pPr marL="0" indent="0">
              <a:buNone/>
            </a:pPr>
            <a:r>
              <a:rPr lang="en-US" sz="2200" b="1" dirty="0"/>
              <a:t>Variety</a:t>
            </a:r>
          </a:p>
          <a:p>
            <a:pPr lvl="1"/>
            <a:r>
              <a:rPr lang="en-US" sz="2200" dirty="0"/>
              <a:t>Different types of available data</a:t>
            </a:r>
          </a:p>
          <a:p>
            <a:pPr lvl="1"/>
            <a:r>
              <a:rPr lang="en-US" sz="2200" dirty="0"/>
              <a:t>Can’t all be saved in relational databases (tables, pictures, conversations,…)</a:t>
            </a:r>
            <a:r>
              <a:rPr lang="en-US" sz="2200" b="1" dirty="0"/>
              <a:t> </a:t>
            </a:r>
          </a:p>
          <a:p>
            <a:pPr marL="0" indent="0">
              <a:buNone/>
            </a:pPr>
            <a:r>
              <a:rPr lang="en-US" sz="2200" b="1" dirty="0"/>
              <a:t>Veracity</a:t>
            </a:r>
          </a:p>
          <a:p>
            <a:pPr lvl="1"/>
            <a:r>
              <a:rPr lang="en-US" sz="2200" dirty="0"/>
              <a:t>Quality and accuracy of big data is harder to control; nevertheless analyzable</a:t>
            </a:r>
          </a:p>
          <a:p>
            <a:pPr marL="0" indent="0">
              <a:buNone/>
            </a:pPr>
            <a:r>
              <a:rPr lang="en-US" sz="2200" b="1" dirty="0"/>
              <a:t>Value</a:t>
            </a:r>
            <a:endParaRPr lang="en-US" sz="2200" dirty="0"/>
          </a:p>
          <a:p>
            <a:pPr lvl="1"/>
            <a:r>
              <a:rPr lang="en-US" sz="2200" dirty="0"/>
              <a:t>Ultimate goal: turn the data into something useful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53783" y="5774479"/>
            <a:ext cx="2808312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Variability</a:t>
            </a:r>
          </a:p>
          <a:p>
            <a:pPr>
              <a:buClr>
                <a:schemeClr val="accent1"/>
              </a:buClr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408364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  <a:br>
              <a:rPr lang="en-US" b="1" dirty="0"/>
            </a:br>
            <a:r>
              <a:rPr lang="en-US" sz="2400" b="1" dirty="0"/>
              <a:t>Spotlight on Big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0.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Big Data Q &amp; A</a:t>
            </a:r>
            <a:endParaRPr lang="en-CA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CA" sz="2400" b="1" dirty="0">
                <a:solidFill>
                  <a:schemeClr val="accent1"/>
                </a:solidFill>
              </a:rPr>
              <a:t>1. </a:t>
            </a:r>
            <a:r>
              <a:rPr lang="en-US" sz="2400" b="1" dirty="0"/>
              <a:t>What’s the Big Deal With Big Data?</a:t>
            </a:r>
            <a:r>
              <a:rPr lang="en-US" sz="2400" dirty="0"/>
              <a:t> 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Big Data vs. Small Data</a:t>
            </a:r>
          </a:p>
          <a:p>
            <a:pPr lvl="1"/>
            <a:r>
              <a:rPr lang="en-US" sz="2400" dirty="0"/>
              <a:t>Distributed Computing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2.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Hardware Solutions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Cores, Clusters, Farms, Grids, and Clouds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Cost and Processing Power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Software Solutions</a:t>
            </a:r>
            <a:endParaRPr lang="en-US" sz="2400" i="1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Selecting the Framework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The </a:t>
            </a:r>
            <a:r>
              <a:rPr lang="en-US" sz="2400" b="1" i="1" dirty="0" err="1">
                <a:solidFill>
                  <a:schemeClr val="bg2">
                    <a:lumMod val="90000"/>
                  </a:schemeClr>
                </a:solidFill>
              </a:rPr>
              <a:t>MapReduce</a:t>
            </a:r>
            <a:r>
              <a:rPr lang="en-US" sz="2400" b="1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Paradigm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b="1" i="1" dirty="0" err="1">
                <a:solidFill>
                  <a:schemeClr val="bg2">
                    <a:lumMod val="90000"/>
                  </a:schemeClr>
                </a:solidFill>
              </a:rPr>
              <a:t>MapReduce</a:t>
            </a:r>
            <a:r>
              <a:rPr lang="en-US" sz="2400" b="1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and Machine Learning Algorithms</a:t>
            </a:r>
            <a:endParaRPr lang="en-US" sz="2400" b="1" i="1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An Introduction to </a:t>
            </a:r>
            <a:r>
              <a:rPr lang="en-US" sz="2400" b="1" i="1" dirty="0">
                <a:solidFill>
                  <a:schemeClr val="bg2">
                    <a:lumMod val="90000"/>
                  </a:schemeClr>
                </a:solidFill>
              </a:rPr>
              <a:t>Spark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 + </a:t>
            </a:r>
            <a:r>
              <a:rPr lang="en-US" sz="2400" b="1" i="1" dirty="0">
                <a:solidFill>
                  <a:schemeClr val="bg2">
                    <a:lumMod val="90000"/>
                  </a:schemeClr>
                </a:solidFill>
              </a:rPr>
              <a:t>H2O 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Examples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CA" sz="1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5518348" y="1691640"/>
            <a:ext cx="6314106" cy="6398441"/>
          </a:xfrm>
          <a:prstGeom prst="rect">
            <a:avLst/>
          </a:prstGeom>
        </p:spPr>
        <p:txBody>
          <a:bodyPr>
            <a:normAutofit/>
          </a:bodyPr>
          <a:lstStyle>
            <a:lvl1pPr marL="182825" indent="-182825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799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063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731301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05538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279776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59952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43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34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25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CA" sz="1800" b="1" dirty="0"/>
          </a:p>
        </p:txBody>
      </p:sp>
    </p:spTree>
    <p:extLst>
      <p:ext uri="{BB962C8B-B14F-4D97-AF65-F5344CB8AC3E}">
        <p14:creationId xmlns:p14="http://schemas.microsoft.com/office/powerpoint/2010/main" val="158418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Big Deal With Big Data?</a:t>
            </a:r>
            <a:br>
              <a:rPr lang="en-US" dirty="0"/>
            </a:br>
            <a:r>
              <a:rPr lang="en-US" sz="2399" dirty="0"/>
              <a:t>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96" y="1420239"/>
            <a:ext cx="9935028" cy="522375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dirty="0"/>
              <a:t>Many computations happen instantly, others take a significant amount of time. </a:t>
            </a:r>
          </a:p>
          <a:p>
            <a:pPr marL="0" indent="0" algn="just">
              <a:buNone/>
            </a:pPr>
            <a:r>
              <a:rPr lang="en-US" sz="100" dirty="0"/>
              <a:t> </a:t>
            </a:r>
          </a:p>
          <a:p>
            <a:pPr marL="0" indent="0" algn="just">
              <a:buNone/>
            </a:pPr>
            <a:r>
              <a:rPr lang="en-US" sz="2200" dirty="0"/>
              <a:t>Crunching very large datasets is a perfect example. Try doing some analysis in R or Python while steadily increasing the size of the data. </a:t>
            </a:r>
            <a:r>
              <a:rPr lang="en-US" sz="2200" i="1" dirty="0"/>
              <a:t>What happens?</a:t>
            </a:r>
            <a:r>
              <a:rPr lang="en-US" sz="2200" dirty="0"/>
              <a:t> </a:t>
            </a:r>
          </a:p>
          <a:p>
            <a:pPr marL="0" indent="0" algn="just">
              <a:buNone/>
            </a:pPr>
            <a:r>
              <a:rPr lang="en-US" sz="100" dirty="0"/>
              <a:t> </a:t>
            </a:r>
          </a:p>
          <a:p>
            <a:pPr marL="0" indent="0" algn="just">
              <a:buNone/>
            </a:pPr>
            <a:r>
              <a:rPr lang="en-US" sz="2200" dirty="0"/>
              <a:t>Soon your computer will start to lag. Eventually, the time required to complete the computations will become impractically long. </a:t>
            </a:r>
          </a:p>
          <a:p>
            <a:pPr algn="just"/>
            <a:endParaRPr lang="en-US" sz="100" dirty="0"/>
          </a:p>
          <a:p>
            <a:pPr marL="0" indent="0" algn="just">
              <a:buNone/>
            </a:pPr>
            <a:r>
              <a:rPr lang="en-US" sz="2200" dirty="0"/>
              <a:t>Optimizing your code and using a faster CPU can only get you so far. </a:t>
            </a:r>
            <a:r>
              <a:rPr lang="en-US" sz="2200" i="1" dirty="0"/>
              <a:t>Moore's Law</a:t>
            </a:r>
            <a:r>
              <a:rPr lang="en-US" sz="2200" dirty="0"/>
              <a:t> has ‘tapered off’ for CPU clock speeds (inasmuch as it ever applied in the first place, which it probably didn’t). </a:t>
            </a:r>
          </a:p>
          <a:p>
            <a:pPr algn="just"/>
            <a:endParaRPr lang="en-US" sz="100" b="1" dirty="0"/>
          </a:p>
          <a:p>
            <a:pPr marL="0" indent="0" algn="just">
              <a:buNone/>
            </a:pPr>
            <a:r>
              <a:rPr lang="en-US" sz="2200" b="1" dirty="0"/>
              <a:t>This is the big data problem.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2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Big Deal With Big Data?</a:t>
            </a:r>
            <a:br>
              <a:rPr lang="en-US" dirty="0"/>
            </a:br>
            <a:r>
              <a:rPr lang="en-US" sz="2399" dirty="0"/>
              <a:t>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200" dirty="0"/>
              <a:t>What if you could split your computation among multiple CPU cores, multiple CPUs, or multiple computers and divide the computation time by a factor of 4, or 32, or 1000? </a:t>
            </a:r>
          </a:p>
          <a:p>
            <a:pPr algn="just"/>
            <a:endParaRPr lang="en-US" sz="100" dirty="0"/>
          </a:p>
          <a:p>
            <a:pPr marL="0" indent="0" algn="just">
              <a:buNone/>
            </a:pPr>
            <a:r>
              <a:rPr lang="en-US" sz="2200" dirty="0"/>
              <a:t>These factors can allow you to run algorithms on big data that keep your analytics/recommendations/smart services updated daily, hourly, or even in real time.</a:t>
            </a:r>
          </a:p>
          <a:p>
            <a:pPr algn="just"/>
            <a:endParaRPr lang="en-US" sz="100" b="1" dirty="0"/>
          </a:p>
          <a:p>
            <a:pPr marL="0" indent="0">
              <a:buNone/>
            </a:pPr>
            <a:r>
              <a:rPr lang="en-US" sz="2200" b="1" dirty="0"/>
              <a:t>Election</a:t>
            </a:r>
            <a:r>
              <a:rPr lang="en-US" sz="2200" dirty="0"/>
              <a:t> analogy to parallelization:</a:t>
            </a:r>
          </a:p>
          <a:p>
            <a:pPr lvl="1"/>
            <a:r>
              <a:rPr lang="en-US" sz="2200" dirty="0"/>
              <a:t>counting votes at different polling stations in a riding </a:t>
            </a:r>
          </a:p>
          <a:p>
            <a:pPr lvl="1"/>
            <a:r>
              <a:rPr lang="en-US" sz="2200" dirty="0"/>
              <a:t>each station simultaneously counts its own votes and reports their total</a:t>
            </a:r>
          </a:p>
          <a:p>
            <a:pPr lvl="1"/>
            <a:r>
              <a:rPr lang="en-US" sz="2200" dirty="0"/>
              <a:t>the totals of all polling stations are aggregated at Elections HQ </a:t>
            </a:r>
          </a:p>
          <a:p>
            <a:pPr lvl="1"/>
            <a:r>
              <a:rPr lang="en-US" sz="2200" dirty="0"/>
              <a:t>one person counting all the ballots would eventually get the same result (assuming that they haven’t made a mistake), but it would take </a:t>
            </a:r>
            <a:r>
              <a:rPr lang="en-US" sz="2200" i="1" dirty="0"/>
              <a:t>forever</a:t>
            </a:r>
            <a:r>
              <a:rPr lang="en-US" sz="2200" dirty="0"/>
              <a:t> to get the result.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2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Big Deal With Big Data?</a:t>
            </a:r>
            <a:br>
              <a:rPr lang="en-US" dirty="0"/>
            </a:br>
            <a:r>
              <a:rPr lang="en-US" sz="2399" dirty="0"/>
              <a:t>Distributed Computing – Election Analogy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649" y="2060848"/>
            <a:ext cx="630936" cy="914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648" y="5178895"/>
            <a:ext cx="1072323" cy="15540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07" y="3666728"/>
            <a:ext cx="603504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17" y="5524624"/>
            <a:ext cx="1097280" cy="685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24" y="5524624"/>
            <a:ext cx="1423035" cy="685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5399181"/>
            <a:ext cx="693148" cy="936687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stCxn id="11" idx="3"/>
            <a:endCxn id="29" idx="1"/>
          </p:cNvCxnSpPr>
          <p:nvPr/>
        </p:nvCxnSpPr>
        <p:spPr>
          <a:xfrm>
            <a:off x="1698297" y="5867524"/>
            <a:ext cx="14764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0"/>
            <a:endCxn id="17" idx="1"/>
          </p:cNvCxnSpPr>
          <p:nvPr/>
        </p:nvCxnSpPr>
        <p:spPr>
          <a:xfrm>
            <a:off x="2192514" y="5399181"/>
            <a:ext cx="1309610" cy="46834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9" idx="2"/>
            <a:endCxn id="17" idx="1"/>
          </p:cNvCxnSpPr>
          <p:nvPr/>
        </p:nvCxnSpPr>
        <p:spPr>
          <a:xfrm flipV="1">
            <a:off x="2192514" y="5867524"/>
            <a:ext cx="1309610" cy="4683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29" idx="3"/>
            <a:endCxn id="17" idx="1"/>
          </p:cNvCxnSpPr>
          <p:nvPr/>
        </p:nvCxnSpPr>
        <p:spPr>
          <a:xfrm flipV="1">
            <a:off x="2539088" y="5867524"/>
            <a:ext cx="963036" cy="1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7" idx="3"/>
            <a:endCxn id="25" idx="1"/>
          </p:cNvCxnSpPr>
          <p:nvPr/>
        </p:nvCxnSpPr>
        <p:spPr>
          <a:xfrm flipV="1">
            <a:off x="4925159" y="4067260"/>
            <a:ext cx="1313269" cy="18002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7" idx="3"/>
            <a:endCxn id="23" idx="1"/>
          </p:cNvCxnSpPr>
          <p:nvPr/>
        </p:nvCxnSpPr>
        <p:spPr>
          <a:xfrm flipV="1">
            <a:off x="4925159" y="2870076"/>
            <a:ext cx="1313269" cy="299744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7" idx="3"/>
            <a:endCxn id="24" idx="1"/>
          </p:cNvCxnSpPr>
          <p:nvPr/>
        </p:nvCxnSpPr>
        <p:spPr>
          <a:xfrm flipV="1">
            <a:off x="4925159" y="5264445"/>
            <a:ext cx="1313269" cy="603079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Picture 2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17" y="2098003"/>
            <a:ext cx="1097280" cy="685799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24" y="2098003"/>
            <a:ext cx="1423035" cy="685800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1972560"/>
            <a:ext cx="693148" cy="936687"/>
          </a:xfrm>
          <a:prstGeom prst="rect">
            <a:avLst/>
          </a:prstGeom>
        </p:spPr>
      </p:pic>
      <p:cxnSp>
        <p:nvCxnSpPr>
          <p:cNvPr id="234" name="Straight Arrow Connector 233"/>
          <p:cNvCxnSpPr>
            <a:stCxn id="230" idx="3"/>
            <a:endCxn id="233" idx="1"/>
          </p:cNvCxnSpPr>
          <p:nvPr/>
        </p:nvCxnSpPr>
        <p:spPr>
          <a:xfrm>
            <a:off x="1698297" y="2440903"/>
            <a:ext cx="14764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stCxn id="233" idx="0"/>
            <a:endCxn id="232" idx="1"/>
          </p:cNvCxnSpPr>
          <p:nvPr/>
        </p:nvCxnSpPr>
        <p:spPr>
          <a:xfrm>
            <a:off x="2192514" y="1972560"/>
            <a:ext cx="1309610" cy="46834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233" idx="2"/>
            <a:endCxn id="232" idx="1"/>
          </p:cNvCxnSpPr>
          <p:nvPr/>
        </p:nvCxnSpPr>
        <p:spPr>
          <a:xfrm flipV="1">
            <a:off x="2192514" y="2440903"/>
            <a:ext cx="1309610" cy="4683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233" idx="3"/>
            <a:endCxn id="232" idx="1"/>
          </p:cNvCxnSpPr>
          <p:nvPr/>
        </p:nvCxnSpPr>
        <p:spPr>
          <a:xfrm flipV="1">
            <a:off x="2539088" y="2440903"/>
            <a:ext cx="963036" cy="1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9" name="Picture 2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90" y="3337836"/>
            <a:ext cx="843533" cy="685800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24" y="3337836"/>
            <a:ext cx="1423035" cy="685800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3212393"/>
            <a:ext cx="693148" cy="936687"/>
          </a:xfrm>
          <a:prstGeom prst="rect">
            <a:avLst/>
          </a:prstGeom>
        </p:spPr>
      </p:pic>
      <p:cxnSp>
        <p:nvCxnSpPr>
          <p:cNvPr id="243" name="Straight Arrow Connector 242"/>
          <p:cNvCxnSpPr>
            <a:stCxn id="239" idx="3"/>
            <a:endCxn id="242" idx="1"/>
          </p:cNvCxnSpPr>
          <p:nvPr/>
        </p:nvCxnSpPr>
        <p:spPr>
          <a:xfrm>
            <a:off x="1571423" y="3680736"/>
            <a:ext cx="27451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242" idx="0"/>
            <a:endCxn id="241" idx="1"/>
          </p:cNvCxnSpPr>
          <p:nvPr/>
        </p:nvCxnSpPr>
        <p:spPr>
          <a:xfrm>
            <a:off x="2192514" y="3212393"/>
            <a:ext cx="1309610" cy="46834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42" idx="2"/>
            <a:endCxn id="241" idx="1"/>
          </p:cNvCxnSpPr>
          <p:nvPr/>
        </p:nvCxnSpPr>
        <p:spPr>
          <a:xfrm flipV="1">
            <a:off x="2192514" y="3680736"/>
            <a:ext cx="1309610" cy="4683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42" idx="3"/>
            <a:endCxn id="241" idx="1"/>
          </p:cNvCxnSpPr>
          <p:nvPr/>
        </p:nvCxnSpPr>
        <p:spPr>
          <a:xfrm flipV="1">
            <a:off x="2539088" y="3680736"/>
            <a:ext cx="963036" cy="1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232" idx="3"/>
            <a:endCxn id="23" idx="1"/>
          </p:cNvCxnSpPr>
          <p:nvPr/>
        </p:nvCxnSpPr>
        <p:spPr>
          <a:xfrm>
            <a:off x="4925159" y="2440903"/>
            <a:ext cx="1313269" cy="42917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41" idx="3"/>
            <a:endCxn id="23" idx="1"/>
          </p:cNvCxnSpPr>
          <p:nvPr/>
        </p:nvCxnSpPr>
        <p:spPr>
          <a:xfrm flipV="1">
            <a:off x="4925159" y="2870076"/>
            <a:ext cx="1313269" cy="81066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241" idx="3"/>
            <a:endCxn id="25" idx="1"/>
          </p:cNvCxnSpPr>
          <p:nvPr/>
        </p:nvCxnSpPr>
        <p:spPr>
          <a:xfrm>
            <a:off x="4925159" y="3680736"/>
            <a:ext cx="1313269" cy="3865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32" idx="3"/>
            <a:endCxn id="25" idx="1"/>
          </p:cNvCxnSpPr>
          <p:nvPr/>
        </p:nvCxnSpPr>
        <p:spPr>
          <a:xfrm>
            <a:off x="4925159" y="2440903"/>
            <a:ext cx="1313269" cy="16263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1" idx="3"/>
            <a:endCxn id="24" idx="1"/>
          </p:cNvCxnSpPr>
          <p:nvPr/>
        </p:nvCxnSpPr>
        <p:spPr>
          <a:xfrm>
            <a:off x="4925159" y="3680736"/>
            <a:ext cx="1313269" cy="1583709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232" idx="3"/>
            <a:endCxn id="24" idx="1"/>
          </p:cNvCxnSpPr>
          <p:nvPr/>
        </p:nvCxnSpPr>
        <p:spPr>
          <a:xfrm>
            <a:off x="4925159" y="2440903"/>
            <a:ext cx="1313269" cy="2823542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stCxn id="23" idx="3"/>
            <a:endCxn id="275" idx="1"/>
          </p:cNvCxnSpPr>
          <p:nvPr/>
        </p:nvCxnSpPr>
        <p:spPr>
          <a:xfrm>
            <a:off x="7963215" y="2870076"/>
            <a:ext cx="723485" cy="105856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5" name="Picture 27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700" y="3501008"/>
            <a:ext cx="534540" cy="855264"/>
          </a:xfrm>
          <a:prstGeom prst="rect">
            <a:avLst/>
          </a:prstGeom>
        </p:spPr>
      </p:pic>
      <p:cxnSp>
        <p:nvCxnSpPr>
          <p:cNvPr id="278" name="Straight Arrow Connector 277"/>
          <p:cNvCxnSpPr>
            <a:stCxn id="275" idx="3"/>
            <a:endCxn id="26" idx="2"/>
          </p:cNvCxnSpPr>
          <p:nvPr/>
        </p:nvCxnSpPr>
        <p:spPr>
          <a:xfrm flipV="1">
            <a:off x="9221240" y="2975248"/>
            <a:ext cx="1156877" cy="95339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5" idx="3"/>
            <a:endCxn id="275" idx="1"/>
          </p:cNvCxnSpPr>
          <p:nvPr/>
        </p:nvCxnSpPr>
        <p:spPr>
          <a:xfrm flipV="1">
            <a:off x="7963215" y="3928640"/>
            <a:ext cx="723485" cy="1386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75" idx="3"/>
            <a:endCxn id="28" idx="1"/>
          </p:cNvCxnSpPr>
          <p:nvPr/>
        </p:nvCxnSpPr>
        <p:spPr>
          <a:xfrm>
            <a:off x="9221240" y="3928640"/>
            <a:ext cx="848267" cy="1952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4" idx="3"/>
            <a:endCxn id="275" idx="1"/>
          </p:cNvCxnSpPr>
          <p:nvPr/>
        </p:nvCxnSpPr>
        <p:spPr>
          <a:xfrm flipV="1">
            <a:off x="7963215" y="3928640"/>
            <a:ext cx="723485" cy="1335805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stCxn id="275" idx="3"/>
            <a:endCxn id="27" idx="1"/>
          </p:cNvCxnSpPr>
          <p:nvPr/>
        </p:nvCxnSpPr>
        <p:spPr>
          <a:xfrm>
            <a:off x="9221240" y="3928640"/>
            <a:ext cx="841408" cy="2027301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3409923" y="270892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230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6166420" y="3131676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230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3409923" y="394032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112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6658639" y="3131676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112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3409923" y="6127703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75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7410748" y="3131676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75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10458211" y="2003583"/>
            <a:ext cx="83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6752</a:t>
            </a:r>
          </a:p>
        </p:txBody>
      </p:sp>
      <p:sp>
        <p:nvSpPr>
          <p:cNvPr id="307" name="TextBox 306"/>
          <p:cNvSpPr txBox="1"/>
          <p:nvPr/>
        </p:nvSpPr>
        <p:spPr>
          <a:xfrm rot="16200000">
            <a:off x="815340" y="457767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308" name="TextBox 307"/>
          <p:cNvSpPr txBox="1"/>
          <p:nvPr/>
        </p:nvSpPr>
        <p:spPr>
          <a:xfrm rot="16200000">
            <a:off x="3854982" y="457767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309" name="TextBox 308"/>
          <p:cNvSpPr txBox="1"/>
          <p:nvPr/>
        </p:nvSpPr>
        <p:spPr>
          <a:xfrm rot="16200000">
            <a:off x="1889240" y="4577669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grpSp>
        <p:nvGrpSpPr>
          <p:cNvPr id="312" name="Group 311"/>
          <p:cNvGrpSpPr/>
          <p:nvPr/>
        </p:nvGrpSpPr>
        <p:grpSpPr>
          <a:xfrm>
            <a:off x="6238428" y="2527176"/>
            <a:ext cx="1724787" cy="685800"/>
            <a:chOff x="6238428" y="2527176"/>
            <a:chExt cx="1724787" cy="68580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8428" y="2527176"/>
              <a:ext cx="1724787" cy="685800"/>
            </a:xfrm>
            <a:prstGeom prst="rect">
              <a:avLst/>
            </a:prstGeom>
          </p:spPr>
        </p:pic>
        <p:sp>
          <p:nvSpPr>
            <p:cNvPr id="311" name="TextBox 310"/>
            <p:cNvSpPr txBox="1"/>
            <p:nvPr/>
          </p:nvSpPr>
          <p:spPr>
            <a:xfrm>
              <a:off x="7041199" y="2684763"/>
              <a:ext cx="606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314" name="Group 313"/>
          <p:cNvGrpSpPr/>
          <p:nvPr/>
        </p:nvGrpSpPr>
        <p:grpSpPr>
          <a:xfrm>
            <a:off x="6238428" y="3724360"/>
            <a:ext cx="1724787" cy="685800"/>
            <a:chOff x="6238428" y="3724360"/>
            <a:chExt cx="1724787" cy="6858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8428" y="3724360"/>
              <a:ext cx="1724787" cy="685800"/>
            </a:xfrm>
            <a:prstGeom prst="rect">
              <a:avLst/>
            </a:prstGeom>
          </p:spPr>
        </p:pic>
        <p:sp>
          <p:nvSpPr>
            <p:cNvPr id="313" name="TextBox 312"/>
            <p:cNvSpPr txBox="1"/>
            <p:nvPr/>
          </p:nvSpPr>
          <p:spPr>
            <a:xfrm>
              <a:off x="7007829" y="3813284"/>
              <a:ext cx="606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…</a:t>
              </a:r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6238428" y="4921545"/>
            <a:ext cx="1724787" cy="685800"/>
            <a:chOff x="6238428" y="4921545"/>
            <a:chExt cx="1724787" cy="6858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8428" y="4921545"/>
              <a:ext cx="1724787" cy="685800"/>
            </a:xfrm>
            <a:prstGeom prst="rect">
              <a:avLst/>
            </a:prstGeom>
          </p:spPr>
        </p:pic>
        <p:sp>
          <p:nvSpPr>
            <p:cNvPr id="315" name="TextBox 314"/>
            <p:cNvSpPr txBox="1"/>
            <p:nvPr/>
          </p:nvSpPr>
          <p:spPr>
            <a:xfrm>
              <a:off x="7030691" y="5059721"/>
              <a:ext cx="606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CC00"/>
                  </a:solidFill>
                </a:rPr>
                <a:t>…</a:t>
              </a:r>
            </a:p>
          </p:txBody>
        </p:sp>
      </p:grpSp>
      <p:sp>
        <p:nvSpPr>
          <p:cNvPr id="317" name="TextBox 316"/>
          <p:cNvSpPr txBox="1"/>
          <p:nvPr/>
        </p:nvSpPr>
        <p:spPr>
          <a:xfrm>
            <a:off x="3891052" y="270892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198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6166420" y="4324852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198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3891052" y="394032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123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6658639" y="4324852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123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3891052" y="6127703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201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7410748" y="4324852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201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10458211" y="3591239"/>
            <a:ext cx="83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9001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4386855" y="270892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CC00"/>
                </a:solidFill>
              </a:rPr>
              <a:t>228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4386855" y="394032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CC00"/>
                </a:solidFill>
              </a:rPr>
              <a:t>144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4386855" y="6127703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CC00"/>
                </a:solidFill>
              </a:rPr>
              <a:t>212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6166420" y="553428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CC00"/>
                </a:solidFill>
              </a:rPr>
              <a:t>228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6658639" y="553428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CC00"/>
                </a:solidFill>
              </a:rPr>
              <a:t>144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7410748" y="553428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CC00"/>
                </a:solidFill>
              </a:rPr>
              <a:t>212</a:t>
            </a:r>
          </a:p>
        </p:txBody>
      </p:sp>
      <p:sp>
        <p:nvSpPr>
          <p:cNvPr id="330" name="TextBox 329"/>
          <p:cNvSpPr txBox="1"/>
          <p:nvPr/>
        </p:nvSpPr>
        <p:spPr>
          <a:xfrm>
            <a:off x="9221240" y="6028398"/>
            <a:ext cx="91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CC00"/>
                </a:solidFill>
              </a:rPr>
              <a:t>11793</a:t>
            </a:r>
          </a:p>
        </p:txBody>
      </p:sp>
    </p:spTree>
    <p:extLst>
      <p:ext uri="{BB962C8B-B14F-4D97-AF65-F5344CB8AC3E}">
        <p14:creationId xmlns:p14="http://schemas.microsoft.com/office/powerpoint/2010/main" val="242862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/>
      <p:bldP spid="301" grpId="0"/>
      <p:bldP spid="302" grpId="0"/>
      <p:bldP spid="303" grpId="0"/>
      <p:bldP spid="304" grpId="0"/>
      <p:bldP spid="305" grpId="0"/>
      <p:bldP spid="306" grpId="0"/>
      <p:bldP spid="308" grpId="0"/>
      <p:bldP spid="317" grpId="0"/>
      <p:bldP spid="318" grpId="0"/>
      <p:bldP spid="319" grpId="0"/>
      <p:bldP spid="320" grpId="0"/>
      <p:bldP spid="321" grpId="0"/>
      <p:bldP spid="322" grpId="0"/>
      <p:bldP spid="323" grpId="0"/>
      <p:bldP spid="324" grpId="0"/>
      <p:bldP spid="325" grpId="0"/>
      <p:bldP spid="326" grpId="0"/>
      <p:bldP spid="327" grpId="0"/>
      <p:bldP spid="328" grpId="0"/>
      <p:bldP spid="329" grpId="0"/>
      <p:bldP spid="3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br>
              <a:rPr lang="en-US" dirty="0"/>
            </a:br>
            <a:r>
              <a:rPr lang="en-US" sz="2399" dirty="0"/>
              <a:t>Danish Medical Data – Context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The </a:t>
            </a:r>
            <a:r>
              <a:rPr lang="en-US" sz="2200" i="1" dirty="0"/>
              <a:t>Danish National Patient Registry</a:t>
            </a:r>
            <a:r>
              <a:rPr lang="en-US" sz="2200" dirty="0"/>
              <a:t> contains 68 million health observations on 6.2 million patients over a 15 year time span (Jan ‘96 – Nov ‘10).</a:t>
            </a:r>
          </a:p>
          <a:p>
            <a:pPr marL="0" indent="0">
              <a:buNone/>
            </a:pPr>
            <a:endParaRPr lang="en-US" sz="100" dirty="0"/>
          </a:p>
          <a:p>
            <a:pPr marL="0" indent="0" algn="just">
              <a:buNone/>
            </a:pPr>
            <a:r>
              <a:rPr lang="en-US" sz="2200" b="1" dirty="0"/>
              <a:t>Objective</a:t>
            </a:r>
            <a:r>
              <a:rPr lang="en-US" sz="2200" dirty="0"/>
              <a:t>: finding connections between different diagnoses and how the presence of a diagnosis at some point in time might allow for the prediction of another diagnosis at a later point in time. </a:t>
            </a:r>
          </a:p>
          <a:p>
            <a:endParaRPr lang="en-US" sz="2200" dirty="0"/>
          </a:p>
          <a:p>
            <a:pPr marL="0" indent="0" algn="r">
              <a:buNone/>
            </a:pPr>
            <a:r>
              <a:rPr lang="en-US" sz="1400" dirty="0"/>
              <a:t>[Jensen </a:t>
            </a:r>
            <a:r>
              <a:rPr lang="en-US" sz="1400" i="1" dirty="0"/>
              <a:t>et al.</a:t>
            </a:r>
            <a:r>
              <a:rPr lang="en-US" sz="1400" dirty="0"/>
              <a:t>, </a:t>
            </a:r>
            <a:r>
              <a:rPr lang="en-US" sz="1400" dirty="0">
                <a:hlinkClick r:id="rId2"/>
              </a:rPr>
              <a:t>Temporal disease trajectories condensed from population-wide </a:t>
            </a:r>
            <a:br>
              <a:rPr lang="en-US" sz="1400" dirty="0">
                <a:hlinkClick r:id="rId2"/>
              </a:rPr>
            </a:br>
            <a:r>
              <a:rPr lang="en-US" sz="1400" dirty="0">
                <a:hlinkClick r:id="rId2"/>
              </a:rPr>
              <a:t>registry data covering 6.2 million patients</a:t>
            </a:r>
            <a:r>
              <a:rPr lang="en-US" sz="1400" dirty="0"/>
              <a:t>, Nature Communications]</a:t>
            </a:r>
          </a:p>
          <a:p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0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Big Deal With Big Data?</a:t>
            </a:r>
            <a:br>
              <a:rPr lang="en-US" dirty="0"/>
            </a:br>
            <a:r>
              <a:rPr lang="en-US" sz="2399" dirty="0"/>
              <a:t>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200" dirty="0"/>
              <a:t>The gains from parallelism depend on whether serial algorithms can be adapted to make use of parallel hardware.</a:t>
            </a:r>
          </a:p>
          <a:p>
            <a:pPr algn="just"/>
            <a:endParaRPr lang="en-US" sz="100" dirty="0"/>
          </a:p>
          <a:p>
            <a:pPr marL="0" indent="0" algn="just">
              <a:buNone/>
            </a:pPr>
            <a:r>
              <a:rPr lang="en-US" sz="2200" b="1" dirty="0"/>
              <a:t>Pizzeria</a:t>
            </a:r>
            <a:r>
              <a:rPr lang="en-US" sz="2200" dirty="0"/>
              <a:t> analogy for limitations of parallelization/bottleneck: </a:t>
            </a:r>
          </a:p>
          <a:p>
            <a:pPr lvl="1" algn="just"/>
            <a:r>
              <a:rPr lang="en-US" sz="2200" dirty="0"/>
              <a:t>multiple cooks can prepare toppings in parallel </a:t>
            </a:r>
          </a:p>
          <a:p>
            <a:pPr lvl="1" algn="just"/>
            <a:r>
              <a:rPr lang="en-US" sz="2200" dirty="0"/>
              <a:t>but baking the crust can't be parallelized</a:t>
            </a:r>
          </a:p>
          <a:p>
            <a:pPr lvl="1" algn="just"/>
            <a:r>
              <a:rPr lang="en-US" sz="2200" dirty="0"/>
              <a:t>doubling oven space will increase the number of pizzas that can be made simultaneously but won't substantially speed up any one pizza</a:t>
            </a:r>
          </a:p>
          <a:p>
            <a:pPr lvl="1" algn="just"/>
            <a:r>
              <a:rPr lang="en-US" sz="2200" dirty="0"/>
              <a:t>sometimes bottlenecks prevent any gains from parallelism: people line up on both sides of a table to get some soup but there's only one ladle</a:t>
            </a:r>
          </a:p>
          <a:p>
            <a:pPr algn="just"/>
            <a:endParaRPr lang="en-US" sz="100" dirty="0"/>
          </a:p>
          <a:p>
            <a:pPr marL="0" indent="0" algn="just">
              <a:buNone/>
            </a:pPr>
            <a:r>
              <a:rPr lang="en-US" sz="2200" b="1" dirty="0"/>
              <a:t>Good news</a:t>
            </a:r>
            <a:r>
              <a:rPr lang="en-US" sz="2200" dirty="0"/>
              <a:t>: most practical computational tasks can be and are parallelized. </a:t>
            </a:r>
          </a:p>
          <a:p>
            <a:pPr algn="just"/>
            <a:endParaRPr lang="en-US" sz="100" dirty="0"/>
          </a:p>
          <a:p>
            <a:pPr marL="0" indent="0" algn="just">
              <a:buNone/>
            </a:pPr>
            <a:r>
              <a:rPr lang="en-US" sz="2200" dirty="0"/>
              <a:t>"</a:t>
            </a:r>
            <a:r>
              <a:rPr lang="en-US" sz="2200" dirty="0" err="1"/>
              <a:t>Unparallelized</a:t>
            </a:r>
            <a:r>
              <a:rPr lang="en-US" sz="2200" dirty="0"/>
              <a:t> applications leave significant performance on the table for current processors.“ </a:t>
            </a:r>
            <a:r>
              <a:rPr lang="en-US" sz="1400" dirty="0"/>
              <a:t>[McCool, Robison, </a:t>
            </a:r>
            <a:r>
              <a:rPr lang="en-US" sz="1400" dirty="0" err="1"/>
              <a:t>Reinders</a:t>
            </a:r>
            <a:r>
              <a:rPr lang="en-US" sz="1400" dirty="0"/>
              <a:t>, 2012]</a:t>
            </a:r>
          </a:p>
          <a:p>
            <a:pPr algn="just"/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4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Solutions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1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  <a:br>
              <a:rPr lang="en-US" b="1" dirty="0"/>
            </a:br>
            <a:r>
              <a:rPr lang="en-US" sz="2400" b="1" dirty="0"/>
              <a:t>Spotlight on Big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0.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Big Data Q &amp; A</a:t>
            </a:r>
            <a:endParaRPr lang="en-CA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What’s the Big Deal With Big Data?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Big Data vs. Small Data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Distributed Computing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accent1"/>
                </a:solidFill>
              </a:rPr>
              <a:t>2.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Hardware Solutions</a:t>
            </a:r>
          </a:p>
          <a:p>
            <a:pPr lvl="1"/>
            <a:r>
              <a:rPr lang="en-US" sz="2400" dirty="0"/>
              <a:t>Cores, Clusters, Farms, Grids, and Clouds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Cost and Processing Power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Software Solutions</a:t>
            </a:r>
            <a:endParaRPr lang="en-US" sz="2400" i="1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Selecting the Framework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The </a:t>
            </a:r>
            <a:r>
              <a:rPr lang="en-US" sz="2400" b="1" i="1" dirty="0" err="1">
                <a:solidFill>
                  <a:schemeClr val="bg2">
                    <a:lumMod val="90000"/>
                  </a:schemeClr>
                </a:solidFill>
              </a:rPr>
              <a:t>MapReduce</a:t>
            </a:r>
            <a:r>
              <a:rPr lang="en-US" sz="2400" b="1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Paradigm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b="1" i="1" dirty="0" err="1">
                <a:solidFill>
                  <a:schemeClr val="bg2">
                    <a:lumMod val="90000"/>
                  </a:schemeClr>
                </a:solidFill>
              </a:rPr>
              <a:t>MapReduce</a:t>
            </a:r>
            <a:r>
              <a:rPr lang="en-US" sz="2400" b="1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and Machine Learning Algorithms</a:t>
            </a:r>
            <a:endParaRPr lang="en-US" sz="2400" b="1" i="1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An Introduction to </a:t>
            </a:r>
            <a:r>
              <a:rPr lang="en-US" sz="2400" b="1" i="1" dirty="0">
                <a:solidFill>
                  <a:schemeClr val="bg2">
                    <a:lumMod val="90000"/>
                  </a:schemeClr>
                </a:solidFill>
              </a:rPr>
              <a:t>Spark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 + </a:t>
            </a:r>
            <a:r>
              <a:rPr lang="en-US" sz="2400" b="1" i="1" dirty="0">
                <a:solidFill>
                  <a:schemeClr val="bg2">
                    <a:lumMod val="90000"/>
                  </a:schemeClr>
                </a:solidFill>
              </a:rPr>
              <a:t>H2O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Examples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CA" sz="1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32</a:t>
            </a:fld>
            <a:endParaRPr lang="en-US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5518348" y="1691640"/>
            <a:ext cx="6314106" cy="6398441"/>
          </a:xfrm>
          <a:prstGeom prst="rect">
            <a:avLst/>
          </a:prstGeom>
        </p:spPr>
        <p:txBody>
          <a:bodyPr>
            <a:normAutofit/>
          </a:bodyPr>
          <a:lstStyle>
            <a:lvl1pPr marL="182825" indent="-182825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799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063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731301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05538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279776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59952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43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34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25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CA" sz="1800" b="1" dirty="0"/>
          </a:p>
        </p:txBody>
      </p:sp>
    </p:spTree>
    <p:extLst>
      <p:ext uri="{BB962C8B-B14F-4D97-AF65-F5344CB8AC3E}">
        <p14:creationId xmlns:p14="http://schemas.microsoft.com/office/powerpoint/2010/main" val="415808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Solutions</a:t>
            </a:r>
            <a:br>
              <a:rPr lang="en-US" dirty="0"/>
            </a:br>
            <a:r>
              <a:rPr lang="en-US" sz="2400" dirty="0"/>
              <a:t>Cores, Clusters, Farms, Grids, and Clouds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Let’s look at some hardware configurations for parallelism:</a:t>
            </a:r>
            <a:r>
              <a:rPr lang="en-US" sz="2200" dirty="0"/>
              <a:t> </a:t>
            </a:r>
          </a:p>
          <a:p>
            <a:pPr marL="0" indent="0" algn="just">
              <a:buNone/>
            </a:pPr>
            <a:endParaRPr lang="en-US" sz="100" b="1" dirty="0"/>
          </a:p>
          <a:p>
            <a:pPr marL="0" indent="0" algn="just">
              <a:buNone/>
            </a:pPr>
            <a:r>
              <a:rPr lang="en-US" sz="2400" b="1" dirty="0"/>
              <a:t>Multi-core processor</a:t>
            </a:r>
            <a:r>
              <a:rPr lang="en-US" sz="2400" dirty="0"/>
              <a:t>: </a:t>
            </a:r>
          </a:p>
          <a:p>
            <a:pPr lvl="1" algn="just"/>
            <a:r>
              <a:rPr lang="en-US" sz="2200" dirty="0"/>
              <a:t>computers equipped with these have the ability to run as many parallel processes as there are </a:t>
            </a:r>
            <a:r>
              <a:rPr lang="en-US" sz="2200" b="1" dirty="0"/>
              <a:t>cores</a:t>
            </a:r>
            <a:r>
              <a:rPr lang="en-US" sz="2200" dirty="0"/>
              <a:t> </a:t>
            </a:r>
          </a:p>
          <a:p>
            <a:pPr lvl="1" algn="just"/>
            <a:r>
              <a:rPr lang="en-US" sz="2200" dirty="0"/>
              <a:t>as of Jan 2017, Intel offers processors marketed for gaming with 10 cores (1725USD), and server processors with 72 cores (6254USD) </a:t>
            </a:r>
          </a:p>
          <a:p>
            <a:pPr lvl="1" algn="just"/>
            <a:r>
              <a:rPr lang="en-US" sz="2200" dirty="0"/>
              <a:t>most modern laptops and desktop computers have multi-core processors</a:t>
            </a:r>
          </a:p>
          <a:p>
            <a:pPr lvl="1" algn="just"/>
            <a:r>
              <a:rPr lang="en-US" sz="2200" i="1" dirty="0" err="1"/>
              <a:t>hyperthreading</a:t>
            </a:r>
            <a:r>
              <a:rPr lang="en-US" sz="2200" dirty="0"/>
              <a:t> is </a:t>
            </a:r>
            <a:r>
              <a:rPr lang="en-US" sz="2200" b="1" dirty="0"/>
              <a:t>not fully independent </a:t>
            </a:r>
            <a:r>
              <a:rPr lang="en-US" sz="2200" dirty="0"/>
              <a:t>parallel hardware</a:t>
            </a:r>
          </a:p>
          <a:p>
            <a:pPr lvl="1" algn="just"/>
            <a:r>
              <a:rPr lang="en-US" sz="2200" dirty="0"/>
              <a:t>Less commonly, computers may have multiple processors, each of which may have multiple cores (</a:t>
            </a:r>
            <a:r>
              <a:rPr lang="en-US" sz="2200" i="1" dirty="0"/>
              <a:t>Sunway </a:t>
            </a:r>
            <a:r>
              <a:rPr lang="en-US" sz="2200" i="1" dirty="0" err="1"/>
              <a:t>TaihuLight</a:t>
            </a:r>
            <a:r>
              <a:rPr lang="en-US" sz="2200" dirty="0"/>
              <a:t> supercomputer had 40k processors and 10m cores in 2017, for instance)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4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Solutions</a:t>
            </a:r>
            <a:br>
              <a:rPr lang="en-US" dirty="0"/>
            </a:br>
            <a:r>
              <a:rPr lang="en-US" sz="2400" dirty="0"/>
              <a:t>Cores, Clusters, Farms, Grids, and Clouds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Distributed computing</a:t>
            </a:r>
            <a:r>
              <a:rPr lang="en-US" sz="2400" dirty="0"/>
              <a:t>: parallelism achieved by involving multiple computers networked together</a:t>
            </a:r>
            <a:r>
              <a:rPr lang="en-US" sz="2200" dirty="0"/>
              <a:t> </a:t>
            </a:r>
          </a:p>
          <a:p>
            <a:pPr marL="0" indent="0" algn="just">
              <a:buNone/>
            </a:pPr>
            <a:endParaRPr lang="en-US" sz="100" b="1" dirty="0"/>
          </a:p>
          <a:p>
            <a:pPr marL="0" indent="0" algn="just">
              <a:buNone/>
            </a:pPr>
            <a:r>
              <a:rPr lang="en-US" sz="2400" b="1" dirty="0"/>
              <a:t>Cluster</a:t>
            </a:r>
            <a:r>
              <a:rPr lang="en-US" sz="2400" dirty="0"/>
              <a:t>: </a:t>
            </a:r>
          </a:p>
          <a:p>
            <a:pPr lvl="1" algn="just"/>
            <a:r>
              <a:rPr lang="en-US" sz="2200" dirty="0"/>
              <a:t>a set of computers, generally in the same physical location and on the same LAN, often with the exact same hardware configuration</a:t>
            </a:r>
          </a:p>
          <a:p>
            <a:pPr lvl="1" algn="just"/>
            <a:r>
              <a:rPr lang="en-US" sz="2200" dirty="0"/>
              <a:t>some tasks are divided and performed in parallel on these computers</a:t>
            </a:r>
          </a:p>
          <a:p>
            <a:pPr lvl="1" algn="just"/>
            <a:r>
              <a:rPr lang="en-US" sz="2200" dirty="0"/>
              <a:t>also known as a </a:t>
            </a:r>
            <a:r>
              <a:rPr lang="en-US" sz="2200" b="1" dirty="0"/>
              <a:t>farm</a:t>
            </a:r>
            <a:r>
              <a:rPr lang="en-US" sz="2200" dirty="0"/>
              <a:t> </a:t>
            </a:r>
          </a:p>
          <a:p>
            <a:pPr lvl="1" algn="just"/>
            <a:r>
              <a:rPr lang="en-US" sz="2200" dirty="0"/>
              <a:t>hardware costs determine whether it is cheaper to have many computers with few cores each or few computers with many cores each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2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Solutions</a:t>
            </a:r>
            <a:br>
              <a:rPr lang="en-US" dirty="0"/>
            </a:br>
            <a:r>
              <a:rPr lang="en-US" sz="2400" dirty="0"/>
              <a:t>Cores, Clusters, Farms, Grids, and Clouds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529256"/>
            <a:ext cx="5902580" cy="522375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Grid</a:t>
            </a:r>
            <a:r>
              <a:rPr lang="en-US" sz="2400" dirty="0"/>
              <a:t>: </a:t>
            </a:r>
          </a:p>
          <a:p>
            <a:pPr lvl="1" algn="just"/>
            <a:r>
              <a:rPr lang="en-US" sz="2200" dirty="0"/>
              <a:t>also a set of computers which work on parallelized tasks</a:t>
            </a:r>
          </a:p>
          <a:p>
            <a:pPr lvl="1" algn="just"/>
            <a:r>
              <a:rPr lang="en-US" sz="2200" dirty="0"/>
              <a:t>not necessarily on the same network, or in the same location, or running the same hardware</a:t>
            </a:r>
          </a:p>
          <a:p>
            <a:pPr lvl="1" algn="just"/>
            <a:r>
              <a:rPr lang="en-US" sz="2200" b="1" dirty="0"/>
              <a:t>Example:</a:t>
            </a:r>
            <a:r>
              <a:rPr lang="en-US" sz="2200" dirty="0"/>
              <a:t> the </a:t>
            </a:r>
            <a:r>
              <a:rPr lang="en-US" sz="2200" i="1" dirty="0" err="1"/>
              <a:t>SETI@home</a:t>
            </a:r>
            <a:r>
              <a:rPr lang="en-US" sz="2200" dirty="0"/>
              <a:t> project allows you to add your computer to an international grid which analyzes radio telescope data for proof of intelligent life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1733976"/>
            <a:ext cx="4500589" cy="306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4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Solutions</a:t>
            </a:r>
            <a:br>
              <a:rPr lang="en-US" dirty="0"/>
            </a:br>
            <a:r>
              <a:rPr lang="en-US" sz="2400" dirty="0"/>
              <a:t>Cores, Clusters, Farms, Grids, and Clouds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Cloud</a:t>
            </a:r>
            <a:r>
              <a:rPr lang="en-US" sz="2400" dirty="0"/>
              <a:t>: </a:t>
            </a:r>
          </a:p>
          <a:p>
            <a:pPr lvl="1" algn="just"/>
            <a:r>
              <a:rPr lang="en-US" sz="2200" dirty="0"/>
              <a:t>the word has become vague due to overuse as a buzzword </a:t>
            </a:r>
          </a:p>
          <a:p>
            <a:pPr lvl="1" algn="just"/>
            <a:r>
              <a:rPr lang="en-US" sz="2200" dirty="0"/>
              <a:t>the most useful meaning is a </a:t>
            </a:r>
            <a:r>
              <a:rPr lang="en-US" sz="2200" b="1" dirty="0"/>
              <a:t>datacenter</a:t>
            </a:r>
            <a:r>
              <a:rPr lang="en-US" sz="2200" dirty="0"/>
              <a:t> (or set of datacenters) to which you can rent access via scalable virtual machines</a:t>
            </a:r>
          </a:p>
          <a:p>
            <a:pPr lvl="1" algn="just"/>
            <a:r>
              <a:rPr lang="en-US" sz="2200" dirty="0"/>
              <a:t>each customer is given the use of a virtual machine (VM) with configurable resources</a:t>
            </a:r>
          </a:p>
          <a:p>
            <a:pPr lvl="1" algn="just"/>
            <a:r>
              <a:rPr lang="en-US" sz="2200" dirty="0"/>
              <a:t>the hardware running the VMs is completely “abstract” to the user </a:t>
            </a:r>
          </a:p>
          <a:p>
            <a:pPr lvl="1" algn="just"/>
            <a:r>
              <a:rPr lang="en-US" sz="2200" dirty="0"/>
              <a:t>clouds can be used for doing any kind of computation, parallel or otherwise</a:t>
            </a:r>
          </a:p>
          <a:p>
            <a:pPr lvl="1" algn="just"/>
            <a:endParaRPr lang="en-US" sz="2200" dirty="0"/>
          </a:p>
          <a:p>
            <a:pPr marL="0" indent="0" algn="just">
              <a:buNone/>
            </a:pPr>
            <a:r>
              <a:rPr lang="en-US" sz="2200" dirty="0"/>
              <a:t>Assuming you want access to parallel hardware beyond your own computer's cores, you have two choices: </a:t>
            </a:r>
          </a:p>
          <a:p>
            <a:pPr lvl="1" algn="just"/>
            <a:r>
              <a:rPr lang="en-US" sz="2200" dirty="0"/>
              <a:t>a (local) cluster </a:t>
            </a:r>
          </a:p>
          <a:p>
            <a:pPr lvl="1" algn="just"/>
            <a:r>
              <a:rPr lang="en-US" sz="2200" dirty="0"/>
              <a:t>a (virtual) cloud cluster, such as the </a:t>
            </a:r>
            <a:r>
              <a:rPr lang="en-US" sz="2200" b="1" i="1" dirty="0"/>
              <a:t>Amazon Elastic </a:t>
            </a:r>
            <a:r>
              <a:rPr lang="en-US" sz="2200" b="1" i="1" dirty="0" err="1"/>
              <a:t>MapReduce</a:t>
            </a:r>
            <a:r>
              <a:rPr lang="en-US" sz="2200" b="1" dirty="0"/>
              <a:t> </a:t>
            </a:r>
            <a:r>
              <a:rPr lang="en-US" sz="2200" dirty="0"/>
              <a:t>service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7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  <a:br>
              <a:rPr lang="en-US" b="1" dirty="0"/>
            </a:br>
            <a:r>
              <a:rPr lang="en-US" sz="2400" b="1" dirty="0"/>
              <a:t>Spotlight on Big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0.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Big Data Q &amp; A</a:t>
            </a:r>
            <a:endParaRPr lang="en-CA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What’s the Big Deal With Big Data?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Big Data vs. Small Data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Distributed Computing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accent1"/>
                </a:solidFill>
              </a:rPr>
              <a:t>2.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Hardware Solutions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Cores, Clusters, Farms, Grids, and Clouds</a:t>
            </a:r>
          </a:p>
          <a:p>
            <a:pPr lvl="1"/>
            <a:r>
              <a:rPr lang="en-US" sz="2400" dirty="0"/>
              <a:t>Cost and Processing Power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Software Solutions</a:t>
            </a:r>
            <a:endParaRPr lang="en-US" sz="2400" i="1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Selecting the Framework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The </a:t>
            </a:r>
            <a:r>
              <a:rPr lang="en-US" sz="2400" b="1" i="1" dirty="0" err="1">
                <a:solidFill>
                  <a:schemeClr val="bg2">
                    <a:lumMod val="90000"/>
                  </a:schemeClr>
                </a:solidFill>
              </a:rPr>
              <a:t>MapReduce</a:t>
            </a:r>
            <a:r>
              <a:rPr lang="en-US" sz="2400" b="1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Paradigm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b="1" i="1" dirty="0" err="1">
                <a:solidFill>
                  <a:schemeClr val="bg2">
                    <a:lumMod val="90000"/>
                  </a:schemeClr>
                </a:solidFill>
              </a:rPr>
              <a:t>MapReduce</a:t>
            </a:r>
            <a:r>
              <a:rPr lang="en-US" sz="2400" b="1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and Machine Learning Algorithms</a:t>
            </a:r>
            <a:endParaRPr lang="en-US" sz="2400" b="1" i="1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An Introduction to </a:t>
            </a:r>
            <a:r>
              <a:rPr lang="en-US" sz="2400" b="1" i="1" dirty="0">
                <a:solidFill>
                  <a:schemeClr val="bg2">
                    <a:lumMod val="90000"/>
                  </a:schemeClr>
                </a:solidFill>
              </a:rPr>
              <a:t>Spark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 + </a:t>
            </a:r>
            <a:r>
              <a:rPr lang="en-US" sz="2400" b="1" i="1" dirty="0">
                <a:solidFill>
                  <a:schemeClr val="bg2">
                    <a:lumMod val="90000"/>
                  </a:schemeClr>
                </a:solidFill>
              </a:rPr>
              <a:t>H2O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Examples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CA" sz="1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37</a:t>
            </a:fld>
            <a:endParaRPr lang="en-US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5518348" y="1691640"/>
            <a:ext cx="6314106" cy="6398441"/>
          </a:xfrm>
          <a:prstGeom prst="rect">
            <a:avLst/>
          </a:prstGeom>
        </p:spPr>
        <p:txBody>
          <a:bodyPr>
            <a:normAutofit/>
          </a:bodyPr>
          <a:lstStyle>
            <a:lvl1pPr marL="182825" indent="-182825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799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063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731301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05538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279776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59952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43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34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25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CA" sz="1800" b="1" dirty="0"/>
          </a:p>
        </p:txBody>
      </p:sp>
    </p:spTree>
    <p:extLst>
      <p:ext uri="{BB962C8B-B14F-4D97-AF65-F5344CB8AC3E}">
        <p14:creationId xmlns:p14="http://schemas.microsoft.com/office/powerpoint/2010/main" val="249530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Solutions</a:t>
            </a:r>
            <a:br>
              <a:rPr lang="en-US" dirty="0"/>
            </a:br>
            <a:r>
              <a:rPr lang="en-US" sz="2400" dirty="0"/>
              <a:t>Cost and Processing Power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sz="2200" dirty="0"/>
                  <a:t>MIPS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millions of instructions per second</a:t>
                </a:r>
              </a:p>
              <a:p>
                <a:pPr marL="0" indent="0" algn="just">
                  <a:buNone/>
                </a:pPr>
                <a:r>
                  <a:rPr lang="en-US" sz="2200" dirty="0"/>
                  <a:t>FLOPS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floating point operations per second (more relevant for numerical computations).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6" t="-971" r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14492" y="6525344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[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Katja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Grace,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Trends in the Cost of Computing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hlinkClick r:id="rId3"/>
              </a:rPr>
              <a:t>AIImpacts.com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9"/>
          <a:stretch/>
        </p:blipFill>
        <p:spPr>
          <a:xfrm>
            <a:off x="5980709" y="2630998"/>
            <a:ext cx="4815783" cy="3907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3" t="8892" r="4566" b="3032"/>
          <a:stretch/>
        </p:blipFill>
        <p:spPr>
          <a:xfrm>
            <a:off x="723257" y="2630998"/>
            <a:ext cx="4880610" cy="3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7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Solutions</a:t>
            </a:r>
            <a:br>
              <a:rPr lang="en-US" dirty="0"/>
            </a:br>
            <a:r>
              <a:rPr lang="en-US" sz="2400" dirty="0"/>
              <a:t>Cost and Processing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200" dirty="0"/>
              <a:t>MIPS/$ has grown at a factor of 10 every 5 years or so since 1940, FLOPS/$ every 8 years or so. </a:t>
            </a:r>
          </a:p>
          <a:p>
            <a:pPr algn="just"/>
            <a:endParaRPr lang="en-US" sz="100" dirty="0"/>
          </a:p>
          <a:p>
            <a:pPr marL="0" indent="0" algn="just">
              <a:buNone/>
            </a:pPr>
            <a:r>
              <a:rPr lang="en-US" sz="2200" dirty="0"/>
              <a:t>Thus if you measure total capacity of a cluster by MIPS (which basically assumes you can parallelize with 100% efficiency), every five years the computational power of a cluster you can buy for say $1000 multiplies by 10. </a:t>
            </a:r>
          </a:p>
          <a:p>
            <a:pPr marL="0" indent="0" algn="just">
              <a:buNone/>
            </a:pPr>
            <a:r>
              <a:rPr lang="en-US" sz="100" dirty="0"/>
              <a:t> </a:t>
            </a:r>
          </a:p>
          <a:p>
            <a:pPr marL="0" indent="0" algn="just">
              <a:buNone/>
            </a:pPr>
            <a:r>
              <a:rPr lang="en-US" sz="2200" b="1" dirty="0"/>
              <a:t>This is essentially the solution to the big data problem: throw money at the problem and/or wait.</a:t>
            </a:r>
          </a:p>
          <a:p>
            <a:pPr algn="just"/>
            <a:endParaRPr lang="en-US" sz="100" dirty="0"/>
          </a:p>
          <a:p>
            <a:pPr marL="0" indent="0" algn="just">
              <a:buNone/>
            </a:pPr>
            <a:r>
              <a:rPr lang="en-US" sz="2200" dirty="0"/>
              <a:t>The only issue remaining is getting software to fully utilize the hardware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br>
              <a:rPr lang="en-US" dirty="0"/>
            </a:br>
            <a:r>
              <a:rPr lang="en-US" sz="2399" dirty="0"/>
              <a:t>Danish Medical Data – Methodology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200" b="1" dirty="0">
                <a:solidFill>
                  <a:schemeClr val="accent1"/>
                </a:solidFill>
              </a:rPr>
              <a:t>1. </a:t>
            </a:r>
            <a:r>
              <a:rPr lang="en-US" sz="2200" dirty="0"/>
              <a:t>Compute </a:t>
            </a:r>
            <a:r>
              <a:rPr lang="en-US" sz="2200" b="1" dirty="0"/>
              <a:t>strength of correlation</a:t>
            </a:r>
            <a:r>
              <a:rPr lang="en-US" sz="2200" dirty="0"/>
              <a:t> for pairs of diagnoses over a 5 year interval on a representative subset of the data</a:t>
            </a:r>
          </a:p>
          <a:p>
            <a:pPr marL="0" indent="0" algn="just">
              <a:buNone/>
            </a:pPr>
            <a:endParaRPr lang="en-US" sz="100" b="1" dirty="0">
              <a:solidFill>
                <a:schemeClr val="accent1"/>
              </a:solidFill>
            </a:endParaRPr>
          </a:p>
          <a:p>
            <a:pPr marL="0" indent="0" algn="just">
              <a:buNone/>
            </a:pPr>
            <a:r>
              <a:rPr lang="en-US" sz="2200" b="1" dirty="0">
                <a:solidFill>
                  <a:schemeClr val="accent1"/>
                </a:solidFill>
              </a:rPr>
              <a:t>2.</a:t>
            </a:r>
            <a:r>
              <a:rPr lang="en-US" sz="2200" dirty="0"/>
              <a:t> Test diagnoses pairs for </a:t>
            </a:r>
            <a:r>
              <a:rPr lang="en-US" sz="2200" b="1" dirty="0"/>
              <a:t>directionality</a:t>
            </a:r>
            <a:r>
              <a:rPr lang="en-US" sz="2200" dirty="0"/>
              <a:t> (one diagnosis repeatedly occurring before the other)</a:t>
            </a:r>
          </a:p>
          <a:p>
            <a:pPr marL="0" indent="0" algn="just">
              <a:buNone/>
            </a:pPr>
            <a:endParaRPr lang="en-US" sz="100" b="1" dirty="0">
              <a:solidFill>
                <a:schemeClr val="accent1"/>
              </a:solidFill>
            </a:endParaRPr>
          </a:p>
          <a:p>
            <a:pPr marL="0" indent="0" algn="just">
              <a:buNone/>
            </a:pPr>
            <a:r>
              <a:rPr lang="en-US" sz="2200" b="1" dirty="0">
                <a:solidFill>
                  <a:schemeClr val="accent1"/>
                </a:solidFill>
              </a:rPr>
              <a:t>3.</a:t>
            </a:r>
            <a:r>
              <a:rPr lang="en-US" sz="2200" dirty="0"/>
              <a:t> Determine reasonable diagnosis trajectories (</a:t>
            </a:r>
            <a:r>
              <a:rPr lang="en-US" sz="2200" b="1" dirty="0"/>
              <a:t>thoroughfares</a:t>
            </a:r>
            <a:r>
              <a:rPr lang="en-US" sz="2200" dirty="0"/>
              <a:t>) by combining smaller (but frequent) trajectories with overlapping diagnoses</a:t>
            </a:r>
          </a:p>
          <a:p>
            <a:pPr marL="0" indent="0" algn="just">
              <a:buNone/>
            </a:pPr>
            <a:endParaRPr lang="en-US" sz="100" b="1" dirty="0">
              <a:solidFill>
                <a:schemeClr val="accent1"/>
              </a:solidFill>
            </a:endParaRPr>
          </a:p>
          <a:p>
            <a:pPr marL="0" indent="0" algn="just">
              <a:buNone/>
            </a:pPr>
            <a:r>
              <a:rPr lang="en-US" sz="2200" b="1" dirty="0">
                <a:solidFill>
                  <a:schemeClr val="accent1"/>
                </a:solidFill>
              </a:rPr>
              <a:t>4.</a:t>
            </a:r>
            <a:r>
              <a:rPr lang="en-US" sz="2200" dirty="0"/>
              <a:t> Validate the trajectories by comparison with </a:t>
            </a:r>
            <a:r>
              <a:rPr lang="en-US" sz="2200" b="1" dirty="0"/>
              <a:t>non-Danish</a:t>
            </a:r>
            <a:r>
              <a:rPr lang="en-US" sz="2200" dirty="0"/>
              <a:t> data </a:t>
            </a:r>
          </a:p>
          <a:p>
            <a:pPr marL="0" indent="0" algn="just">
              <a:buNone/>
            </a:pPr>
            <a:endParaRPr lang="en-US" sz="100" b="1" dirty="0">
              <a:solidFill>
                <a:schemeClr val="accent1"/>
              </a:solidFill>
            </a:endParaRPr>
          </a:p>
          <a:p>
            <a:pPr marL="0" indent="0" algn="just">
              <a:buNone/>
            </a:pPr>
            <a:r>
              <a:rPr lang="en-US" sz="2200" b="1" dirty="0">
                <a:solidFill>
                  <a:schemeClr val="accent1"/>
                </a:solidFill>
              </a:rPr>
              <a:t>5.</a:t>
            </a:r>
            <a:r>
              <a:rPr lang="en-US" sz="2200" dirty="0"/>
              <a:t> Cluster the thoroughfares to identify a small number of central medical conditions (</a:t>
            </a:r>
            <a:r>
              <a:rPr lang="en-US" sz="2200" b="1" dirty="0"/>
              <a:t>key diagnoses</a:t>
            </a:r>
            <a:r>
              <a:rPr lang="en-US" sz="2200" dirty="0"/>
              <a:t>) around which disease progression is organized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1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  Solutions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Solutions</a:t>
            </a:r>
            <a:br>
              <a:rPr lang="en-US" dirty="0"/>
            </a:br>
            <a:r>
              <a:rPr lang="en-US" sz="2399" dirty="0"/>
              <a:t>R and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96" y="1420239"/>
            <a:ext cx="9791012" cy="522375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200" b="1" i="1" dirty="0"/>
              <a:t>R</a:t>
            </a:r>
            <a:r>
              <a:rPr lang="en-US" sz="2200" dirty="0"/>
              <a:t> was not specifically designed to work with big data (keeps all objects in RAM)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200" dirty="0"/>
              <a:t>But there's a strong push to use </a:t>
            </a:r>
            <a:r>
              <a:rPr lang="en-US" sz="2200" b="1" i="1" dirty="0"/>
              <a:t>R</a:t>
            </a:r>
            <a:r>
              <a:rPr lang="en-US" sz="2200" dirty="0"/>
              <a:t> for big data: some adaptations include</a:t>
            </a:r>
          </a:p>
          <a:p>
            <a:pPr lvl="1"/>
            <a:r>
              <a:rPr lang="en-US" sz="2200" dirty="0"/>
              <a:t>Revolution Analytics: </a:t>
            </a:r>
            <a:r>
              <a:rPr lang="en-US" sz="2200" b="1" i="1" dirty="0"/>
              <a:t>R Enterprise</a:t>
            </a:r>
            <a:r>
              <a:rPr lang="en-US" sz="2200" dirty="0"/>
              <a:t>, </a:t>
            </a:r>
            <a:r>
              <a:rPr lang="en-US" sz="2200" b="1" i="1" dirty="0" err="1"/>
              <a:t>RHadoop</a:t>
            </a:r>
            <a:endParaRPr lang="en-US" sz="2200" b="1" i="1" dirty="0"/>
          </a:p>
          <a:p>
            <a:pPr lvl="1"/>
            <a:r>
              <a:rPr lang="en-US" sz="2200" b="1" i="1" dirty="0"/>
              <a:t>R</a:t>
            </a:r>
            <a:r>
              <a:rPr lang="en-US" sz="2200" dirty="0"/>
              <a:t> packages designed to keep objects in storage, not RAM (ff package)</a:t>
            </a:r>
          </a:p>
          <a:p>
            <a:pPr lvl="1"/>
            <a:r>
              <a:rPr lang="en-US" sz="2200" b="1" i="1" dirty="0"/>
              <a:t>R</a:t>
            </a:r>
            <a:r>
              <a:rPr lang="en-US" sz="2200" dirty="0"/>
              <a:t> integrations with other languages that can do memory management and batching (</a:t>
            </a:r>
            <a:r>
              <a:rPr lang="en-US" sz="2200" b="1" i="1" dirty="0" err="1"/>
              <a:t>RJava</a:t>
            </a:r>
            <a:r>
              <a:rPr lang="en-US" sz="2200" dirty="0"/>
              <a:t>, </a:t>
            </a:r>
            <a:r>
              <a:rPr lang="en-US" sz="2200" b="1" i="1" dirty="0"/>
              <a:t>RCPP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Faster data processing strategies, such as using a different interpreter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/>
              <a:t>(e.g. </a:t>
            </a:r>
            <a:r>
              <a:rPr lang="en-US" sz="2200" b="1" i="1" dirty="0" err="1"/>
              <a:t>pqR</a:t>
            </a:r>
            <a:r>
              <a:rPr lang="en-US" sz="2200" dirty="0"/>
              <a:t>)</a:t>
            </a:r>
          </a:p>
          <a:p>
            <a:pPr lvl="1"/>
            <a:r>
              <a:rPr lang="en-US" sz="2200" b="1" i="1" dirty="0" err="1"/>
              <a:t>pbdR</a:t>
            </a:r>
            <a:r>
              <a:rPr lang="en-US" sz="2200" dirty="0"/>
              <a:t> (programming big data in </a:t>
            </a:r>
            <a:r>
              <a:rPr lang="en-US" sz="2200" b="1" i="1" dirty="0"/>
              <a:t>R</a:t>
            </a:r>
            <a:r>
              <a:rPr lang="en-US" sz="2200" dirty="0"/>
              <a:t>) project </a:t>
            </a:r>
            <a:r>
              <a:rPr lang="en-US" sz="1400" dirty="0"/>
              <a:t>[</a:t>
            </a:r>
            <a:r>
              <a:rPr lang="en-US" sz="1400" dirty="0">
                <a:hlinkClick r:id="rId2"/>
              </a:rPr>
              <a:t>http://www.r-pbd.org</a:t>
            </a:r>
            <a:r>
              <a:rPr lang="en-US" sz="1400" dirty="0"/>
              <a:t>]</a:t>
            </a:r>
          </a:p>
          <a:p>
            <a:pPr lvl="1"/>
            <a:r>
              <a:rPr lang="en-US" sz="2200" b="1" i="1" dirty="0" err="1"/>
              <a:t>SparkR</a:t>
            </a:r>
            <a:endParaRPr lang="en-US" sz="2200" b="1" i="1" dirty="0"/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200" dirty="0"/>
              <a:t>Other tools: </a:t>
            </a:r>
            <a:r>
              <a:rPr lang="en-US" sz="2200" b="1" i="1" dirty="0"/>
              <a:t>MapReduce</a:t>
            </a:r>
            <a:r>
              <a:rPr lang="en-US" sz="2200" dirty="0"/>
              <a:t>, </a:t>
            </a:r>
            <a:r>
              <a:rPr lang="en-US" sz="2200" b="1" i="1" dirty="0"/>
              <a:t>Spark</a:t>
            </a:r>
            <a:r>
              <a:rPr lang="en-US" sz="2200" dirty="0"/>
              <a:t>, </a:t>
            </a:r>
            <a:r>
              <a:rPr lang="en-US" sz="2200" b="1" i="1" dirty="0"/>
              <a:t>Hadoop</a:t>
            </a:r>
            <a:r>
              <a:rPr lang="en-US" sz="2200" dirty="0"/>
              <a:t>, </a:t>
            </a:r>
            <a:r>
              <a:rPr lang="en-US" sz="2200" b="1" i="1" dirty="0"/>
              <a:t>H2O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2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  <a:br>
              <a:rPr lang="en-US" b="1" dirty="0"/>
            </a:br>
            <a:r>
              <a:rPr lang="en-US" sz="2400" b="1" dirty="0"/>
              <a:t>Spotlight on Big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0.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Big Data Q &amp; A</a:t>
            </a:r>
            <a:endParaRPr lang="en-CA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What’s the Big Deal With Big Data?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Big Data vs. Small Data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Distributed Computing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2.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Hardware Solutions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Cores, Clusters, Farms, Grids, and Clouds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Cost and Processing Power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accent1"/>
                </a:solidFill>
              </a:rPr>
              <a:t>3.</a:t>
            </a: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2400" b="1" dirty="0"/>
              <a:t>Software Solutions</a:t>
            </a:r>
            <a:endParaRPr lang="en-US" sz="2400" i="1" dirty="0"/>
          </a:p>
          <a:p>
            <a:pPr lvl="1"/>
            <a:r>
              <a:rPr lang="en-US" sz="2400" dirty="0"/>
              <a:t>Selecting the Framework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The </a:t>
            </a:r>
            <a:r>
              <a:rPr lang="en-US" sz="2400" b="1" i="1" dirty="0" err="1">
                <a:solidFill>
                  <a:schemeClr val="bg2">
                    <a:lumMod val="90000"/>
                  </a:schemeClr>
                </a:solidFill>
              </a:rPr>
              <a:t>MapReduce</a:t>
            </a:r>
            <a:r>
              <a:rPr lang="en-US" sz="2400" b="1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Paradigm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b="1" i="1" dirty="0" err="1">
                <a:solidFill>
                  <a:schemeClr val="bg2">
                    <a:lumMod val="90000"/>
                  </a:schemeClr>
                </a:solidFill>
              </a:rPr>
              <a:t>MapReduce</a:t>
            </a:r>
            <a:r>
              <a:rPr lang="en-US" sz="2400" b="1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and Machine Learning Algorithms</a:t>
            </a:r>
            <a:endParaRPr lang="en-US" sz="2400" b="1" i="1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An Introduction to </a:t>
            </a:r>
            <a:r>
              <a:rPr lang="en-US" sz="2400" b="1" i="1" dirty="0">
                <a:solidFill>
                  <a:schemeClr val="bg2">
                    <a:lumMod val="90000"/>
                  </a:schemeClr>
                </a:solidFill>
              </a:rPr>
              <a:t>Spark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 + </a:t>
            </a:r>
            <a:r>
              <a:rPr lang="en-US" sz="2400" b="1" i="1" dirty="0">
                <a:solidFill>
                  <a:schemeClr val="bg2">
                    <a:lumMod val="90000"/>
                  </a:schemeClr>
                </a:solidFill>
              </a:rPr>
              <a:t>H2O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Examples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CA" sz="1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42</a:t>
            </a:fld>
            <a:endParaRPr lang="en-US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5518348" y="1691640"/>
            <a:ext cx="6314106" cy="6398441"/>
          </a:xfrm>
          <a:prstGeom prst="rect">
            <a:avLst/>
          </a:prstGeom>
        </p:spPr>
        <p:txBody>
          <a:bodyPr>
            <a:normAutofit/>
          </a:bodyPr>
          <a:lstStyle>
            <a:lvl1pPr marL="182825" indent="-182825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799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063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731301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05538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279776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59952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43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34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25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CA" sz="1800" b="1" dirty="0"/>
          </a:p>
        </p:txBody>
      </p:sp>
    </p:spTree>
    <p:extLst>
      <p:ext uri="{BB962C8B-B14F-4D97-AF65-F5344CB8AC3E}">
        <p14:creationId xmlns:p14="http://schemas.microsoft.com/office/powerpoint/2010/main" val="271064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Solutions</a:t>
            </a:r>
            <a:br>
              <a:rPr lang="en-US" dirty="0"/>
            </a:br>
            <a:r>
              <a:rPr lang="en-US" sz="2400" dirty="0"/>
              <a:t>Selecting the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200" dirty="0"/>
              <a:t>The big data problem (reprise):</a:t>
            </a:r>
          </a:p>
          <a:p>
            <a:pPr marL="0" indent="0" algn="ctr">
              <a:buNone/>
            </a:pPr>
            <a:r>
              <a:rPr lang="en-US" sz="2200" i="1" dirty="0"/>
              <a:t>You want to analyze a dataset but it's too big to fit in memory </a:t>
            </a:r>
          </a:p>
          <a:p>
            <a:pPr marL="0" indent="0" algn="ctr">
              <a:buNone/>
            </a:pPr>
            <a:r>
              <a:rPr lang="en-US" sz="2200" dirty="0"/>
              <a:t>and/or </a:t>
            </a:r>
          </a:p>
          <a:p>
            <a:pPr marL="0" indent="0" algn="ctr">
              <a:buNone/>
            </a:pPr>
            <a:r>
              <a:rPr lang="en-US" sz="2200" i="1" dirty="0"/>
              <a:t>You want to analyze a dataset and save time by utilizing multiple CPU cores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200" b="1" dirty="0"/>
              <a:t>Solution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select a hardware solution</a:t>
            </a:r>
          </a:p>
          <a:p>
            <a:pPr lvl="1"/>
            <a:r>
              <a:rPr lang="en-US" sz="2200" dirty="0"/>
              <a:t>break the data into small pieces</a:t>
            </a:r>
          </a:p>
          <a:p>
            <a:pPr lvl="1"/>
            <a:r>
              <a:rPr lang="en-US" sz="2200" dirty="0"/>
              <a:t>process the pieces in parallel through various CPU cores</a:t>
            </a:r>
          </a:p>
          <a:p>
            <a:pPr lvl="1"/>
            <a:r>
              <a:rPr lang="en-US" sz="2200" dirty="0"/>
              <a:t>aggregate the results on the master core/node</a:t>
            </a:r>
          </a:p>
          <a:p>
            <a:pPr marL="0" indent="0">
              <a:buNone/>
            </a:pPr>
            <a:endParaRPr lang="en-US" sz="2200" b="1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7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Solutions</a:t>
            </a:r>
            <a:br>
              <a:rPr lang="en-US" dirty="0"/>
            </a:br>
            <a:r>
              <a:rPr lang="en-US" sz="2400" dirty="0"/>
              <a:t>Selecting the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en-US" sz="2200" b="1" dirty="0"/>
              <a:t>Frameworks</a:t>
            </a:r>
            <a:r>
              <a:rPr lang="en-US" sz="2200" dirty="0"/>
              <a:t> do the low-level work of coordinating CPUs in a cluster and managing memory. </a:t>
            </a:r>
          </a:p>
          <a:p>
            <a:pPr algn="just"/>
            <a:endParaRPr lang="en-US" sz="100" dirty="0"/>
          </a:p>
          <a:p>
            <a:pPr marL="0" indent="0" algn="just">
              <a:buNone/>
            </a:pPr>
            <a:r>
              <a:rPr lang="en-US" sz="2200" dirty="0"/>
              <a:t>On top of a framework for generic distributed computing, there is generally a library available which implements a range of machine learning methods.</a:t>
            </a:r>
          </a:p>
          <a:p>
            <a:pPr algn="just"/>
            <a:endParaRPr lang="en-US" sz="100" dirty="0"/>
          </a:p>
          <a:p>
            <a:pPr marL="0" indent="0" algn="just">
              <a:buNone/>
            </a:pPr>
            <a:r>
              <a:rPr lang="en-US" sz="2200" dirty="0"/>
              <a:t>Putting these two pieces together, we get a </a:t>
            </a:r>
            <a:r>
              <a:rPr lang="en-US" sz="2200" b="1" dirty="0"/>
              <a:t>machine learning platform</a:t>
            </a:r>
            <a:r>
              <a:rPr lang="en-US" sz="2200" dirty="0"/>
              <a:t> that uses distributed processing while staying user-friendly</a:t>
            </a:r>
          </a:p>
          <a:p>
            <a:pPr algn="just"/>
            <a:endParaRPr lang="en-US" sz="100" dirty="0"/>
          </a:p>
          <a:p>
            <a:pPr marL="0" indent="0" algn="just">
              <a:buNone/>
            </a:pPr>
            <a:r>
              <a:rPr lang="en-US" sz="2200" dirty="0"/>
              <a:t>We will focus on frameworks (</a:t>
            </a:r>
            <a:r>
              <a:rPr lang="en-US" sz="2200" b="1" i="1" dirty="0"/>
              <a:t>Spark</a:t>
            </a:r>
            <a:r>
              <a:rPr lang="en-US" sz="2200" dirty="0"/>
              <a:t> and </a:t>
            </a:r>
            <a:r>
              <a:rPr lang="en-US" sz="2200" b="1" i="1" dirty="0"/>
              <a:t>H2O</a:t>
            </a:r>
            <a:r>
              <a:rPr lang="en-US" sz="2200" b="1" dirty="0"/>
              <a:t>+</a:t>
            </a:r>
            <a:r>
              <a:rPr lang="en-US" sz="2200" b="1" i="1" dirty="0"/>
              <a:t>R</a:t>
            </a:r>
            <a:r>
              <a:rPr lang="en-US" sz="2200" dirty="0"/>
              <a:t>) that:</a:t>
            </a:r>
          </a:p>
          <a:p>
            <a:pPr lvl="1" algn="just"/>
            <a:r>
              <a:rPr lang="en-US" sz="2200" dirty="0"/>
              <a:t>support </a:t>
            </a:r>
            <a:r>
              <a:rPr lang="en-US" sz="2200" b="1" i="1" dirty="0"/>
              <a:t>Python</a:t>
            </a:r>
            <a:r>
              <a:rPr lang="en-US" sz="2200" dirty="0"/>
              <a:t> and/or </a:t>
            </a:r>
            <a:r>
              <a:rPr lang="en-US" sz="2200" b="1" i="1" dirty="0"/>
              <a:t>R</a:t>
            </a:r>
            <a:r>
              <a:rPr lang="en-US" sz="2200" dirty="0"/>
              <a:t> (and other languages)</a:t>
            </a:r>
          </a:p>
          <a:p>
            <a:pPr lvl="1" algn="just"/>
            <a:r>
              <a:rPr lang="en-US" sz="2200" dirty="0"/>
              <a:t>have a machine learning library</a:t>
            </a:r>
          </a:p>
          <a:p>
            <a:pPr lvl="1" algn="just"/>
            <a:r>
              <a:rPr lang="en-US" sz="2200" dirty="0"/>
              <a:t>can be installed on your own hardware</a:t>
            </a:r>
          </a:p>
          <a:p>
            <a:pPr algn="just"/>
            <a:endParaRPr lang="en-US" sz="2200" dirty="0"/>
          </a:p>
          <a:p>
            <a:pPr algn="just"/>
            <a:endParaRPr lang="en-US" sz="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5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  <a:br>
              <a:rPr lang="en-US" b="1" dirty="0"/>
            </a:br>
            <a:r>
              <a:rPr lang="en-US" sz="2400" b="1" dirty="0"/>
              <a:t>Spotlight on Big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0.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Big Data Q &amp; A</a:t>
            </a:r>
            <a:endParaRPr lang="en-CA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What’s the Big Deal With Big Data?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Big Data vs. Small Data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Distributed Computing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2.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Hardware Solutions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Cores, Clusters, Farms, Grids, and Clouds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Cost and Processing Power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accent1"/>
                </a:solidFill>
              </a:rPr>
              <a:t>3.</a:t>
            </a: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2400" b="1" dirty="0"/>
              <a:t>Software Solutions</a:t>
            </a:r>
            <a:endParaRPr lang="en-US" sz="2400" i="1" dirty="0"/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Selecting the Framework</a:t>
            </a:r>
          </a:p>
          <a:p>
            <a:pPr lvl="1"/>
            <a:r>
              <a:rPr lang="en-US" sz="2400" dirty="0"/>
              <a:t>The </a:t>
            </a:r>
            <a:r>
              <a:rPr lang="en-US" sz="2400" b="1" i="1" dirty="0" err="1"/>
              <a:t>MapReduce</a:t>
            </a:r>
            <a:r>
              <a:rPr lang="en-US" sz="2400" dirty="0"/>
              <a:t> Paradigm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b="1" i="1" dirty="0" err="1">
                <a:solidFill>
                  <a:schemeClr val="bg2">
                    <a:lumMod val="90000"/>
                  </a:schemeClr>
                </a:solidFill>
              </a:rPr>
              <a:t>MapReduce</a:t>
            </a:r>
            <a:r>
              <a:rPr lang="en-US" sz="2400" b="1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and Machine Learning Algorithms</a:t>
            </a:r>
            <a:endParaRPr lang="en-US" sz="2400" b="1" i="1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An Introduction to </a:t>
            </a:r>
            <a:r>
              <a:rPr lang="en-US" sz="2400" b="1" i="1" dirty="0">
                <a:solidFill>
                  <a:schemeClr val="bg2">
                    <a:lumMod val="90000"/>
                  </a:schemeClr>
                </a:solidFill>
              </a:rPr>
              <a:t>Spark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 + </a:t>
            </a:r>
            <a:r>
              <a:rPr lang="en-US" sz="2400" b="1" i="1" dirty="0">
                <a:solidFill>
                  <a:schemeClr val="bg2">
                    <a:lumMod val="90000"/>
                  </a:schemeClr>
                </a:solidFill>
              </a:rPr>
              <a:t>H2O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Examples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CA" sz="1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45</a:t>
            </a:fld>
            <a:endParaRPr lang="en-US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5518348" y="1691640"/>
            <a:ext cx="6314106" cy="6398441"/>
          </a:xfrm>
          <a:prstGeom prst="rect">
            <a:avLst/>
          </a:prstGeom>
        </p:spPr>
        <p:txBody>
          <a:bodyPr>
            <a:normAutofit/>
          </a:bodyPr>
          <a:lstStyle>
            <a:lvl1pPr marL="182825" indent="-182825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799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063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731301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05538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279776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59952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43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34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25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CA" sz="1800" b="1" dirty="0"/>
          </a:p>
        </p:txBody>
      </p:sp>
    </p:spTree>
    <p:extLst>
      <p:ext uri="{BB962C8B-B14F-4D97-AF65-F5344CB8AC3E}">
        <p14:creationId xmlns:p14="http://schemas.microsoft.com/office/powerpoint/2010/main" val="293804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Solutions</a:t>
            </a:r>
            <a:br>
              <a:rPr lang="en-US" dirty="0"/>
            </a:br>
            <a:r>
              <a:rPr lang="en-US" sz="2400" dirty="0"/>
              <a:t>The </a:t>
            </a:r>
            <a:r>
              <a:rPr lang="en-US" sz="2400" i="1" dirty="0" err="1"/>
              <a:t>MapReduce</a:t>
            </a:r>
            <a:r>
              <a:rPr lang="en-US" sz="2400" dirty="0"/>
              <a:t> Paradigm – 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200" dirty="0"/>
              <a:t>The most important concept needed is the </a:t>
            </a:r>
            <a:r>
              <a:rPr lang="en-US" sz="2200" b="1" i="1" dirty="0" err="1"/>
              <a:t>MapReduce</a:t>
            </a:r>
            <a:r>
              <a:rPr lang="en-US" sz="2200" dirty="0"/>
              <a:t> paradigm </a:t>
            </a:r>
          </a:p>
          <a:p>
            <a:pPr algn="just"/>
            <a:endParaRPr lang="en-US" sz="100" dirty="0"/>
          </a:p>
          <a:p>
            <a:pPr marL="0" indent="0" algn="just">
              <a:buNone/>
            </a:pPr>
            <a:r>
              <a:rPr lang="en-US" sz="2200" dirty="0"/>
              <a:t>It operates on a function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en-US" sz="2200" dirty="0"/>
              <a:t>, a function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en-US" sz="2200" dirty="0"/>
              <a:t>, and a dataset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2200" dirty="0"/>
              <a:t> in the form of a list </a:t>
            </a:r>
          </a:p>
          <a:p>
            <a:pPr algn="just"/>
            <a:endParaRPr lang="en-US" sz="100" dirty="0"/>
          </a:p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1.</a:t>
            </a:r>
            <a:r>
              <a:rPr lang="en-US" sz="2200" dirty="0"/>
              <a:t>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map</a:t>
            </a:r>
            <a:r>
              <a:rPr lang="en-US" sz="2200" dirty="0">
                <a:hlinkClick r:id="rId2"/>
              </a:rPr>
              <a:t> operation</a:t>
            </a:r>
            <a:r>
              <a:rPr lang="en-US" sz="2200" dirty="0"/>
              <a:t> is performed with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en-US" sz="2200" dirty="0"/>
              <a:t> on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/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mapped = map(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mapper,data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/>
          </a:p>
          <a:p>
            <a:r>
              <a:rPr lang="en-US" sz="100" dirty="0"/>
              <a:t> </a:t>
            </a:r>
          </a:p>
          <a:p>
            <a:pPr>
              <a:buClr>
                <a:schemeClr val="bg1"/>
              </a:buClr>
            </a:pPr>
            <a:r>
              <a:rPr lang="en-US" sz="2200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2200" dirty="0"/>
              <a:t> operation simply applies a function to each element in a list and returns the list of results:</a:t>
            </a:r>
            <a:br>
              <a:rPr lang="en-US" sz="2200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map(f,[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a,b,c,d,e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,…]) = [f(a),f(b),f(c),f(d),f(e),…]</a:t>
            </a:r>
          </a:p>
          <a:p>
            <a:pPr>
              <a:buClr>
                <a:schemeClr val="bg1"/>
              </a:buClr>
            </a:pPr>
            <a:r>
              <a:rPr lang="en-US" sz="2200" dirty="0">
                <a:cs typeface="Courier New" panose="02070309020205020404" pitchFamily="49" charset="0"/>
              </a:rPr>
              <a:t>It</a:t>
            </a:r>
            <a:r>
              <a:rPr lang="en-US" sz="2200" dirty="0"/>
              <a:t> processes each element </a:t>
            </a:r>
            <a:r>
              <a:rPr lang="en-US" sz="2200" b="1" dirty="0"/>
              <a:t>independently</a:t>
            </a:r>
            <a:r>
              <a:rPr lang="en-US" sz="2200" dirty="0"/>
              <a:t> of one another.</a:t>
            </a:r>
            <a:br>
              <a:rPr lang="en-US" sz="2200" dirty="0"/>
            </a:b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Solutions</a:t>
            </a:r>
            <a:br>
              <a:rPr lang="en-US" dirty="0"/>
            </a:br>
            <a:r>
              <a:rPr lang="en-US" sz="2400" dirty="0"/>
              <a:t>The </a:t>
            </a:r>
            <a:r>
              <a:rPr lang="en-US" sz="2400" i="1" dirty="0" err="1"/>
              <a:t>MapReduce</a:t>
            </a:r>
            <a:r>
              <a:rPr lang="en-US" sz="2400" dirty="0"/>
              <a:t> Paradigm – 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en-US" sz="2200" dirty="0"/>
              <a:t> returns a key-value pair (an ordered pair of objects). The variable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mapped</a:t>
            </a:r>
            <a:r>
              <a:rPr lang="en-US" sz="2200" dirty="0"/>
              <a:t> looks like this</a:t>
            </a:r>
            <a:br>
              <a:rPr lang="en-US" sz="2200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mapped = [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 (mapper(data[0])[0],mapper(data[0])[1]),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 (mapper(data[1])[0],mapper(data[1])[1]),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 …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 ]</a:t>
            </a:r>
          </a:p>
          <a:p>
            <a:pPr algn="just"/>
            <a:endParaRPr lang="en-US" sz="100" dirty="0"/>
          </a:p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2. </a:t>
            </a:r>
            <a:r>
              <a:rPr lang="en-US" sz="2200" b="1" i="1" dirty="0" err="1"/>
              <a:t>MapReduce</a:t>
            </a:r>
            <a:r>
              <a:rPr lang="en-US" sz="2200" dirty="0"/>
              <a:t> groups together all the key-value pairs in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mapped</a:t>
            </a:r>
            <a:r>
              <a:rPr lang="en-US" sz="2200" dirty="0"/>
              <a:t> by key, and  </a:t>
            </a:r>
            <a:br>
              <a:rPr lang="en-US" sz="2200" dirty="0"/>
            </a:br>
            <a:r>
              <a:rPr lang="en-US" sz="2200" dirty="0"/>
              <a:t>   generates a new list of key-value pairs  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(key,[value1,value2,…]) </a:t>
            </a:r>
          </a:p>
          <a:p>
            <a:pPr algn="just">
              <a:buClr>
                <a:schemeClr val="bg1"/>
              </a:buClr>
            </a:pPr>
            <a:r>
              <a:rPr lang="en-US" sz="2200" dirty="0"/>
              <a:t>where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200" dirty="0"/>
              <a:t> is some key from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mapped</a:t>
            </a:r>
            <a:r>
              <a:rPr lang="en-US" sz="2200" dirty="0"/>
              <a:t> and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value1,value2,…</a:t>
            </a:r>
            <a:r>
              <a:rPr lang="en-US" sz="2200" dirty="0"/>
              <a:t> are all the values associated with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200" dirty="0"/>
              <a:t> in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mapped</a:t>
            </a:r>
            <a:r>
              <a:rPr lang="en-US" sz="2200" dirty="0"/>
              <a:t> (including repeats). </a:t>
            </a:r>
          </a:p>
          <a:p>
            <a:pPr marL="0" indent="0" algn="just">
              <a:buNone/>
            </a:pPr>
            <a:r>
              <a:rPr lang="en-US" sz="100" dirty="0"/>
              <a:t> </a:t>
            </a:r>
          </a:p>
          <a:p>
            <a:pPr algn="just">
              <a:buClr>
                <a:schemeClr val="bg1"/>
              </a:buClr>
            </a:pPr>
            <a:r>
              <a:rPr lang="en-US" sz="2200" dirty="0"/>
              <a:t>Call this new list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grouped = group(mapped)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3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Solutions</a:t>
            </a:r>
            <a:br>
              <a:rPr lang="en-US" dirty="0"/>
            </a:br>
            <a:r>
              <a:rPr lang="en-US" sz="2400" dirty="0"/>
              <a:t>The </a:t>
            </a:r>
            <a:r>
              <a:rPr lang="en-US" sz="2400" i="1" dirty="0" err="1"/>
              <a:t>MapReduce</a:t>
            </a:r>
            <a:r>
              <a:rPr lang="en-US" sz="2400" dirty="0"/>
              <a:t> Paradigm – 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96" y="1420239"/>
            <a:ext cx="9791012" cy="522375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Example</a:t>
            </a:r>
            <a:r>
              <a:rPr lang="en-US" sz="2200" dirty="0"/>
              <a:t>: If we have</a:t>
            </a:r>
            <a:br>
              <a:rPr lang="en-US" sz="2200" dirty="0"/>
            </a:br>
            <a:r>
              <a:rPr lang="en-US" sz="1800" dirty="0"/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mapped = [('𝚉𝙽𝙵',2),('𝙶𝙿𝚁',0),('𝚉𝙽𝙵',6),('𝚃𝙼𝙴𝙼',9),('𝙲𝙲𝙳𝙲',1)]</a:t>
            </a:r>
            <a:endParaRPr lang="en-US" sz="2200" dirty="0"/>
          </a:p>
          <a:p>
            <a:pPr>
              <a:buClr>
                <a:schemeClr val="bg1"/>
              </a:buClr>
            </a:pPr>
            <a:r>
              <a:rPr lang="en-US" sz="2200" dirty="0"/>
              <a:t> then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grouped = [('𝙲𝙲𝙳𝙲',[1]),('𝙶𝙿𝚁',[0]),('𝚃𝙼𝙴𝙼',[9]),('𝚉𝙽𝙵',[2,6])]</a:t>
            </a:r>
          </a:p>
          <a:p>
            <a:pPr marL="0" indent="0" algn="just">
              <a:buNone/>
            </a:pPr>
            <a:endParaRPr lang="en-US" sz="100" dirty="0"/>
          </a:p>
          <a:p>
            <a:pPr marL="0" indent="0" algn="just">
              <a:buNone/>
            </a:pPr>
            <a:r>
              <a:rPr lang="en-US" sz="2200" b="1" dirty="0">
                <a:solidFill>
                  <a:schemeClr val="accent1"/>
                </a:solidFill>
              </a:rPr>
              <a:t>3.</a:t>
            </a:r>
            <a:r>
              <a:rPr lang="en-US" sz="2200" b="1" dirty="0"/>
              <a:t> </a:t>
            </a:r>
            <a:r>
              <a:rPr lang="en-US" sz="2200" b="1" i="1" dirty="0" err="1"/>
              <a:t>MapReduce</a:t>
            </a:r>
            <a:r>
              <a:rPr lang="en-US" sz="2200" dirty="0"/>
              <a:t> generates a list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reduced</a:t>
            </a:r>
            <a:r>
              <a:rPr lang="en-US" sz="2200" dirty="0"/>
              <a:t> by taking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grouped</a:t>
            </a:r>
            <a:r>
              <a:rPr lang="en-US" sz="2200" dirty="0"/>
              <a:t> and applying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en-US" sz="2200" dirty="0"/>
              <a:t> to each key list with the reduce operation. </a:t>
            </a:r>
          </a:p>
          <a:p>
            <a:pPr algn="just"/>
            <a:endParaRPr lang="en-US" sz="100" dirty="0"/>
          </a:p>
          <a:p>
            <a:pPr>
              <a:buClr>
                <a:schemeClr val="bg1"/>
              </a:buClr>
            </a:pPr>
            <a:r>
              <a:rPr lang="en-US" sz="2200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reduce</a:t>
            </a:r>
            <a:r>
              <a:rPr lang="en-US" sz="2200" dirty="0">
                <a:hlinkClick r:id="rId2"/>
              </a:rPr>
              <a:t> operation</a:t>
            </a:r>
            <a:r>
              <a:rPr lang="en-US" sz="2200" dirty="0"/>
              <a:t> takes a function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en-US" sz="2200" dirty="0"/>
              <a:t> with two arguments and goes through a list applying it on each element, together with the result of the previous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en-US" sz="2200" dirty="0"/>
              <a:t> call. 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reduce(f,[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a,b,c,d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,…])=f(f(f(f(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),c),d),…)</a:t>
            </a:r>
          </a:p>
          <a:p>
            <a:pPr algn="just">
              <a:buClr>
                <a:schemeClr val="bg1"/>
              </a:buClr>
            </a:pPr>
            <a:r>
              <a:rPr lang="en-US" sz="2200" dirty="0">
                <a:cs typeface="Courier New" panose="02070309020205020404" pitchFamily="49" charset="0"/>
              </a:rPr>
              <a:t>It</a:t>
            </a:r>
            <a:r>
              <a:rPr lang="en-US" sz="2200" dirty="0"/>
              <a:t> skips the first entry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dirty="0"/>
              <a:t> and uses it as the "previous result" when processing the second entry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200" dirty="0"/>
              <a:t>. The end result is a </a:t>
            </a:r>
            <a:r>
              <a:rPr lang="en-US" sz="2200" b="1" dirty="0"/>
              <a:t>single value</a:t>
            </a:r>
            <a:r>
              <a:rPr lang="en-US" sz="2200" dirty="0"/>
              <a:t>.</a:t>
            </a:r>
          </a:p>
          <a:p>
            <a:pPr algn="just"/>
            <a:endParaRPr lang="en-US" sz="2200" b="1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0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Solutions</a:t>
            </a:r>
            <a:br>
              <a:rPr lang="en-US" dirty="0"/>
            </a:br>
            <a:r>
              <a:rPr lang="en-US" sz="2400" dirty="0"/>
              <a:t>The </a:t>
            </a:r>
            <a:r>
              <a:rPr lang="en-US" sz="2400" i="1" dirty="0" err="1"/>
              <a:t>MapReduce</a:t>
            </a:r>
            <a:r>
              <a:rPr lang="en-US" sz="2400" dirty="0"/>
              <a:t> Paradigm – 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/>
              <a:t>Example</a:t>
            </a:r>
            <a:r>
              <a:rPr lang="en-US" sz="2200" dirty="0"/>
              <a:t>: If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)=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200" dirty="0"/>
              <a:t>, then we have</a:t>
            </a:r>
            <a:br>
              <a:rPr lang="en-US" sz="2200" dirty="0"/>
            </a:br>
            <a:r>
              <a:rPr lang="en-US" sz="1800" dirty="0"/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reduce(add,[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a,b,c,d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]) = add(add(add(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),c),d)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= add(add(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a+b,c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),d) = add(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a+b+c,d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a+b+c+d</a:t>
            </a:r>
            <a:endParaRPr lang="en-US" sz="1800" dirty="0"/>
          </a:p>
          <a:p>
            <a:pPr>
              <a:buClr>
                <a:schemeClr val="bg1"/>
              </a:buClr>
            </a:pPr>
            <a:endParaRPr lang="en-US" sz="100" dirty="0"/>
          </a:p>
          <a:p>
            <a:pPr marL="0" indent="0">
              <a:buNone/>
            </a:pPr>
            <a:r>
              <a:rPr lang="en-US" sz="2200" dirty="0"/>
              <a:t>The end result looks like</a:t>
            </a:r>
            <a:br>
              <a:rPr lang="en-US" sz="2200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mapper,reducer,data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= reduced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= reduce(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reducer,grouped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= reduce(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reducer,group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(mapped))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= reduce(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reducer,group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(map(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mapper,data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= [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(key1, list1),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(key2, list2),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…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]</a:t>
            </a:r>
          </a:p>
          <a:p>
            <a:pPr marL="0" indent="0" algn="just">
              <a:buClr>
                <a:schemeClr val="bg1"/>
              </a:buClr>
              <a:buNone/>
            </a:pPr>
            <a:r>
              <a:rPr lang="en-US" sz="2200" dirty="0"/>
              <a:t>where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key1,key2,… </a:t>
            </a:r>
            <a:r>
              <a:rPr lang="en-US" sz="2200" dirty="0"/>
              <a:t>are the distinct keys from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mapped</a:t>
            </a:r>
            <a:r>
              <a:rPr lang="en-US" sz="2200" dirty="0"/>
              <a:t> and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list1,list2,…</a:t>
            </a:r>
            <a:r>
              <a:rPr lang="en-US" sz="2200" dirty="0"/>
              <a:t> are the associated list of reduced values</a:t>
            </a:r>
            <a:endParaRPr lang="en-US" sz="2200" b="1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br>
              <a:rPr lang="en-US" dirty="0"/>
            </a:br>
            <a:r>
              <a:rPr lang="en-US" sz="2399" dirty="0"/>
              <a:t>Danish Medical Data –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200" dirty="0"/>
              <a:t>The team boiled down the massive trove of data to 1,171 thoroughfares with central information on the course of diabetes, chronic obstructive pulmonary disease (COPD), cancer, arthritis and cardiovascular disease.</a:t>
            </a:r>
          </a:p>
          <a:p>
            <a:pPr marL="0" indent="0" algn="just">
              <a:buNone/>
            </a:pPr>
            <a:endParaRPr lang="en-US" sz="100" dirty="0"/>
          </a:p>
          <a:p>
            <a:pPr marL="0" indent="0" algn="just">
              <a:buNone/>
            </a:pPr>
            <a:r>
              <a:rPr lang="en-US" sz="2200" dirty="0"/>
              <a:t>The data analysis showed, for example, that a diagnosis of anemia is typically followed months later by the discovery of colon cancer.</a:t>
            </a:r>
          </a:p>
          <a:p>
            <a:pPr marL="0" indent="0" algn="just">
              <a:buNone/>
            </a:pPr>
            <a:endParaRPr lang="en-US" sz="100" dirty="0"/>
          </a:p>
          <a:p>
            <a:pPr marL="0" indent="0" algn="just">
              <a:buNone/>
            </a:pPr>
            <a:r>
              <a:rPr lang="en-US" sz="2200" dirty="0"/>
              <a:t>Gout diagnosis was identified as a step on the path toward cardiovascular disease diagnosis.</a:t>
            </a:r>
          </a:p>
          <a:p>
            <a:pPr marL="0" indent="0" algn="just">
              <a:buNone/>
            </a:pPr>
            <a:endParaRPr lang="en-US" sz="100" dirty="0"/>
          </a:p>
          <a:p>
            <a:pPr marL="0" indent="0" algn="just">
              <a:buNone/>
            </a:pPr>
            <a:r>
              <a:rPr lang="en-US" sz="2200" dirty="0"/>
              <a:t>Chronic Obstructive Pulmonary Disease (COPD) is under-diagnosed and under-treated.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6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Solutions</a:t>
            </a:r>
            <a:br>
              <a:rPr lang="en-US" dirty="0"/>
            </a:br>
            <a:r>
              <a:rPr lang="en-US" sz="2400" dirty="0"/>
              <a:t>The </a:t>
            </a:r>
            <a:r>
              <a:rPr lang="en-US" sz="2400" i="1" dirty="0" err="1"/>
              <a:t>MapReduce</a:t>
            </a:r>
            <a:r>
              <a:rPr lang="en-US" sz="2400" dirty="0"/>
              <a:t> Paradigm – Canonical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96" y="1420239"/>
            <a:ext cx="9863020" cy="5223753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The canonical example for </a:t>
            </a:r>
            <a:r>
              <a:rPr lang="en-US" sz="2200" b="1" i="1" dirty="0"/>
              <a:t>MapReduce</a:t>
            </a:r>
            <a:r>
              <a:rPr lang="en-US" sz="2200" dirty="0"/>
              <a:t> (invented by Google) is word counting: </a:t>
            </a:r>
          </a:p>
          <a:p>
            <a:pPr marL="0" indent="0" algn="ctr">
              <a:buNone/>
            </a:pPr>
            <a:r>
              <a:rPr lang="en-US" sz="2200" i="1" dirty="0"/>
              <a:t>Given a text split up into a list of individual words (including repeats), what is the number of occurrences of each word?</a:t>
            </a:r>
          </a:p>
          <a:p>
            <a:pPr marL="0" indent="0">
              <a:buNone/>
            </a:pPr>
            <a:r>
              <a:rPr lang="en-US" sz="100" dirty="0"/>
              <a:t> </a:t>
            </a:r>
          </a:p>
          <a:p>
            <a:pPr marL="0" indent="0" algn="just">
              <a:buNone/>
            </a:pPr>
            <a:r>
              <a:rPr lang="en-US" sz="2200" dirty="0"/>
              <a:t>Remember, </a:t>
            </a:r>
            <a:r>
              <a:rPr lang="en-US" sz="2200" b="1" i="1" dirty="0"/>
              <a:t>MapReduce</a:t>
            </a:r>
            <a:r>
              <a:rPr lang="en-US" sz="2200" dirty="0"/>
              <a:t> requires a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en-US" sz="2200" dirty="0">
                <a:cs typeface="Courier New" panose="02070309020205020404" pitchFamily="49" charset="0"/>
              </a:rPr>
              <a:t> function</a:t>
            </a:r>
            <a:r>
              <a:rPr lang="en-US" sz="2200" dirty="0"/>
              <a:t>, a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en-US" sz="2200" dirty="0"/>
              <a:t> function, and a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2200" dirty="0"/>
              <a:t> list.</a:t>
            </a:r>
          </a:p>
          <a:p>
            <a:endParaRPr lang="en-US" sz="100" dirty="0"/>
          </a:p>
          <a:p>
            <a:pPr marL="0" indent="0">
              <a:buNone/>
            </a:pPr>
            <a:r>
              <a:rPr lang="en-US" sz="2200" b="1" dirty="0"/>
              <a:t>Example:</a:t>
            </a:r>
            <a:r>
              <a:rPr lang="en-US" sz="2200" dirty="0"/>
              <a:t> consider the list 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big','big','big','big','data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cs typeface="Courier New" panose="02070309020205020404" pitchFamily="49" charset="0"/>
              </a:rPr>
              <a:t>with the functions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mapper(x) = (x, 1)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reducer = add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0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Solutions</a:t>
            </a:r>
            <a:br>
              <a:rPr lang="en-US" dirty="0"/>
            </a:br>
            <a:r>
              <a:rPr lang="en-US" sz="2400" dirty="0"/>
              <a:t>The </a:t>
            </a:r>
            <a:r>
              <a:rPr lang="en-US" sz="2400" i="1" dirty="0" err="1"/>
              <a:t>MapReduce</a:t>
            </a:r>
            <a:r>
              <a:rPr lang="en-US" sz="2400" dirty="0"/>
              <a:t> Paradigm – Canonical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96" y="1420239"/>
            <a:ext cx="9690316" cy="522375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1. </a:t>
            </a:r>
            <a:r>
              <a:rPr lang="en-US" sz="2200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en-US" sz="2200" dirty="0"/>
              <a:t> function associates each instance of a word with the value 1: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mapped = map(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mapper,words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= [('big',1),('big',1),('big',1),('big',1),('data',1)]</a:t>
            </a:r>
          </a:p>
          <a:p>
            <a:pPr marL="0" indent="0">
              <a:buNone/>
            </a:pPr>
            <a:endParaRPr lang="en-US" sz="1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2. </a:t>
            </a:r>
            <a:r>
              <a:rPr lang="en-US" sz="2200" dirty="0"/>
              <a:t>All values with the same key are grouped together: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grouped = group(mapped)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= [('big',[1,1,1,1]),('data',[1])]</a:t>
            </a:r>
          </a:p>
          <a:p>
            <a:pPr marL="0" indent="0">
              <a:buNone/>
            </a:pPr>
            <a:endParaRPr lang="en-US" sz="1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3. </a:t>
            </a:r>
            <a:r>
              <a:rPr lang="en-US" sz="2200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200" dirty="0"/>
              <a:t> function adds up the values in a list: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reduced = reduce(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add,grouped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= [('big',4),('data',1)]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5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Solutions</a:t>
            </a:r>
            <a:br>
              <a:rPr lang="en-US" dirty="0"/>
            </a:br>
            <a:r>
              <a:rPr lang="en-US" sz="2400" dirty="0"/>
              <a:t>The </a:t>
            </a:r>
            <a:r>
              <a:rPr lang="en-US" sz="2400" i="1" dirty="0" err="1"/>
              <a:t>MapReduce</a:t>
            </a:r>
            <a:r>
              <a:rPr lang="en-US" sz="2400" dirty="0"/>
              <a:t> Paradigm – Parallelization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96" y="1420239"/>
            <a:ext cx="9690316" cy="522375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dirty="0"/>
              <a:t>As long as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en-US" sz="2200" dirty="0"/>
              <a:t> and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en-US" sz="2200" dirty="0"/>
              <a:t> functions are </a:t>
            </a:r>
            <a:r>
              <a:rPr lang="en-US" sz="2200" b="1" dirty="0"/>
              <a:t>free of side-effects</a:t>
            </a:r>
            <a:r>
              <a:rPr lang="en-US" sz="2200" dirty="0"/>
              <a:t> (i.e. they don't modify global states), it’s possible to use implemented </a:t>
            </a:r>
            <a:r>
              <a:rPr lang="en-US" sz="2200" b="1" i="1" dirty="0"/>
              <a:t>MapReduce</a:t>
            </a:r>
            <a:r>
              <a:rPr lang="en-US" sz="2200" dirty="0"/>
              <a:t> algorithms to </a:t>
            </a:r>
            <a:r>
              <a:rPr lang="en-US" sz="2200" b="1" dirty="0"/>
              <a:t>automatically distribute the operation over a cluster</a:t>
            </a:r>
            <a:r>
              <a:rPr lang="en-US" sz="2200" dirty="0"/>
              <a:t>:</a:t>
            </a:r>
            <a:endParaRPr lang="en-US" sz="100" dirty="0"/>
          </a:p>
          <a:p>
            <a:pPr lvl="1" algn="just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2200" dirty="0"/>
              <a:t> can operate on different data elements in parallel</a:t>
            </a:r>
            <a:endParaRPr lang="en-US" sz="100" dirty="0"/>
          </a:p>
          <a:p>
            <a:pPr lvl="1" algn="just"/>
            <a:r>
              <a:rPr lang="en-US" sz="2200" dirty="0"/>
              <a:t>as long as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en-US" sz="2200" dirty="0"/>
              <a:t> is </a:t>
            </a:r>
            <a:r>
              <a:rPr lang="en-US" sz="2200" i="1" dirty="0"/>
              <a:t>associative</a:t>
            </a:r>
            <a:r>
              <a:rPr lang="en-US" sz="2200" dirty="0"/>
              <a:t> and </a:t>
            </a:r>
            <a:r>
              <a:rPr lang="en-US" sz="2200" i="1" dirty="0"/>
              <a:t>commutative</a:t>
            </a:r>
            <a:r>
              <a:rPr lang="en-US" sz="2200" dirty="0"/>
              <a:t>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sz="2200" dirty="0"/>
              <a:t> can also operate in parallel on chunks of data, and be called again on the intermediate results.</a:t>
            </a:r>
          </a:p>
          <a:p>
            <a:pPr algn="just"/>
            <a:endParaRPr lang="en-US" sz="100" dirty="0"/>
          </a:p>
          <a:p>
            <a:pPr marL="0" indent="0" algn="just">
              <a:buNone/>
            </a:pPr>
            <a:r>
              <a:rPr lang="en-US" sz="2200" dirty="0"/>
              <a:t>The final result is equivalent to calling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sz="2200" dirty="0"/>
              <a:t> on the whole set.</a:t>
            </a:r>
            <a:endParaRPr lang="en-US" sz="2200" b="1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5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Solutions</a:t>
            </a:r>
            <a:br>
              <a:rPr lang="en-US" dirty="0"/>
            </a:br>
            <a:r>
              <a:rPr lang="en-US" sz="2400" dirty="0"/>
              <a:t>The </a:t>
            </a:r>
            <a:r>
              <a:rPr lang="en-US" sz="2400" i="1" dirty="0" err="1"/>
              <a:t>MapReduce</a:t>
            </a:r>
            <a:r>
              <a:rPr lang="en-US" sz="2400" dirty="0"/>
              <a:t> Paradigm – Canonical Example (Revisited)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" t="26988" r="2679" b="5789"/>
          <a:stretch/>
        </p:blipFill>
        <p:spPr>
          <a:xfrm>
            <a:off x="981844" y="2400300"/>
            <a:ext cx="9217024" cy="302433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37189" y="1844824"/>
            <a:ext cx="934028" cy="424585"/>
          </a:xfrm>
          <a:prstGeom prst="rect">
            <a:avLst/>
          </a:prstGeom>
        </p:spPr>
        <p:txBody>
          <a:bodyPr>
            <a:noAutofit/>
          </a:bodyPr>
          <a:lstStyle>
            <a:lvl1pPr marL="182825" indent="-182825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799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063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731301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05538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279776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59952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43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34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25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/>
              <a:t>Input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380820" y="1854048"/>
            <a:ext cx="1550746" cy="424585"/>
          </a:xfrm>
          <a:prstGeom prst="rect">
            <a:avLst/>
          </a:prstGeom>
        </p:spPr>
        <p:txBody>
          <a:bodyPr>
            <a:noAutofit/>
          </a:bodyPr>
          <a:lstStyle>
            <a:lvl1pPr marL="182825" indent="-182825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799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063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731301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05538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279776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59952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43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34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25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/>
              <a:t>Reducing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926060" y="1854048"/>
            <a:ext cx="1296143" cy="424585"/>
          </a:xfrm>
          <a:prstGeom prst="rect">
            <a:avLst/>
          </a:prstGeom>
        </p:spPr>
        <p:txBody>
          <a:bodyPr>
            <a:noAutofit/>
          </a:bodyPr>
          <a:lstStyle>
            <a:lvl1pPr marL="182825" indent="-182825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799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063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731301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05538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279776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59952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43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34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25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/>
              <a:t>Splitting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47848" y="1864051"/>
            <a:ext cx="1324986" cy="424585"/>
          </a:xfrm>
          <a:prstGeom prst="rect">
            <a:avLst/>
          </a:prstGeom>
        </p:spPr>
        <p:txBody>
          <a:bodyPr>
            <a:noAutofit/>
          </a:bodyPr>
          <a:lstStyle>
            <a:lvl1pPr marL="182825" indent="-182825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799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063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731301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05538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279776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59952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43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34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25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/>
              <a:t>Mapping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872834" y="1850041"/>
            <a:ext cx="1733746" cy="424585"/>
          </a:xfrm>
          <a:prstGeom prst="rect">
            <a:avLst/>
          </a:prstGeom>
        </p:spPr>
        <p:txBody>
          <a:bodyPr>
            <a:noAutofit/>
          </a:bodyPr>
          <a:lstStyle>
            <a:lvl1pPr marL="182825" indent="-182825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799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063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731301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05538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279776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59952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43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34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25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/>
              <a:t>Grouping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114566" y="1844824"/>
            <a:ext cx="934028" cy="424585"/>
          </a:xfrm>
          <a:prstGeom prst="rect">
            <a:avLst/>
          </a:prstGeom>
        </p:spPr>
        <p:txBody>
          <a:bodyPr>
            <a:noAutofit/>
          </a:bodyPr>
          <a:lstStyle>
            <a:lvl1pPr marL="182825" indent="-182825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799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063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731301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05538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279776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59952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43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34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25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/>
              <a:t>Final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14492" y="6525344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[Unknown author]</a:t>
            </a:r>
          </a:p>
        </p:txBody>
      </p:sp>
    </p:spTree>
    <p:extLst>
      <p:ext uri="{BB962C8B-B14F-4D97-AF65-F5344CB8AC3E}">
        <p14:creationId xmlns:p14="http://schemas.microsoft.com/office/powerpoint/2010/main" val="16465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  <a:br>
              <a:rPr lang="en-US" b="1" dirty="0"/>
            </a:br>
            <a:r>
              <a:rPr lang="en-US" sz="2400" b="1" dirty="0"/>
              <a:t>Spotlight on Big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0.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Big Data Q &amp; A </a:t>
            </a:r>
            <a:r>
              <a:rPr lang="en-US" sz="2400" dirty="0"/>
              <a:t> </a:t>
            </a:r>
            <a:endParaRPr lang="en-CA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What’s the Big Deal With Big Data?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Big Data vs. Small Data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Distributed Computing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2.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Hardware Solutions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Cores, Clusters, Farms, Grids, and Clouds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Cost and Processing Power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accent1"/>
                </a:solidFill>
              </a:rPr>
              <a:t>3.</a:t>
            </a: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2400" b="1" dirty="0"/>
              <a:t>Software Solutions</a:t>
            </a:r>
            <a:endParaRPr lang="en-US" sz="2400" i="1" dirty="0"/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Selecting the Framework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The </a:t>
            </a:r>
            <a:r>
              <a:rPr lang="en-US" sz="2400" b="1" i="1" dirty="0" err="1">
                <a:solidFill>
                  <a:schemeClr val="bg2">
                    <a:lumMod val="90000"/>
                  </a:schemeClr>
                </a:solidFill>
              </a:rPr>
              <a:t>MapReduce</a:t>
            </a:r>
            <a:r>
              <a:rPr lang="en-US" sz="2400" b="1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Paradigm</a:t>
            </a:r>
          </a:p>
          <a:p>
            <a:pPr lvl="1"/>
            <a:r>
              <a:rPr lang="en-US" sz="2400" b="1" i="1" dirty="0" err="1"/>
              <a:t>MapReduce</a:t>
            </a:r>
            <a:r>
              <a:rPr lang="en-US" sz="2400" dirty="0"/>
              <a:t> and Machine Learning Algorithms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An Introduction to </a:t>
            </a:r>
            <a:r>
              <a:rPr lang="en-US" sz="2400" b="1" i="1" dirty="0">
                <a:solidFill>
                  <a:schemeClr val="bg2">
                    <a:lumMod val="90000"/>
                  </a:schemeClr>
                </a:solidFill>
              </a:rPr>
              <a:t>Spark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 + </a:t>
            </a:r>
            <a:r>
              <a:rPr lang="en-US" sz="2400" b="1" i="1" dirty="0">
                <a:solidFill>
                  <a:schemeClr val="bg2">
                    <a:lumMod val="90000"/>
                  </a:schemeClr>
                </a:solidFill>
              </a:rPr>
              <a:t>H2O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Examples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CA" sz="1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54</a:t>
            </a:fld>
            <a:endParaRPr lang="en-US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5518348" y="1691640"/>
            <a:ext cx="6314106" cy="6398441"/>
          </a:xfrm>
          <a:prstGeom prst="rect">
            <a:avLst/>
          </a:prstGeom>
        </p:spPr>
        <p:txBody>
          <a:bodyPr>
            <a:normAutofit/>
          </a:bodyPr>
          <a:lstStyle>
            <a:lvl1pPr marL="182825" indent="-182825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799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063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731301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05538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279776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59952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43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34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25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CA" sz="1800" b="1" dirty="0"/>
          </a:p>
        </p:txBody>
      </p:sp>
    </p:spTree>
    <p:extLst>
      <p:ext uri="{BB962C8B-B14F-4D97-AF65-F5344CB8AC3E}">
        <p14:creationId xmlns:p14="http://schemas.microsoft.com/office/powerpoint/2010/main" val="9512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Solutions</a:t>
            </a:r>
            <a:br>
              <a:rPr lang="en-US" dirty="0"/>
            </a:br>
            <a:r>
              <a:rPr lang="en-US" sz="2400" i="1" dirty="0" err="1"/>
              <a:t>MapReduce</a:t>
            </a:r>
            <a:r>
              <a:rPr lang="en-US" sz="2400" i="1" dirty="0"/>
              <a:t> </a:t>
            </a:r>
            <a:r>
              <a:rPr lang="en-US" sz="2400" dirty="0"/>
              <a:t>and Machine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200" dirty="0"/>
              <a:t>Let’s take a look at some machine learning methods and see how we would approach them using </a:t>
            </a:r>
            <a:r>
              <a:rPr lang="en-US" sz="2200" b="1" i="1" dirty="0"/>
              <a:t>MapReduce</a:t>
            </a:r>
            <a:r>
              <a:rPr lang="en-US" sz="2200" dirty="0"/>
              <a:t>:</a:t>
            </a:r>
          </a:p>
          <a:p>
            <a:pPr lvl="1" algn="just"/>
            <a:r>
              <a:rPr lang="en-US" sz="2200" dirty="0"/>
              <a:t>multinomial naïve Bayes (classification)</a:t>
            </a:r>
          </a:p>
          <a:p>
            <a:pPr lvl="1" algn="just"/>
            <a:r>
              <a:rPr lang="en-US" sz="2200" i="1" dirty="0"/>
              <a:t>k</a:t>
            </a:r>
            <a:r>
              <a:rPr lang="en-US" sz="2200" dirty="0"/>
              <a:t>-means (clustering)</a:t>
            </a:r>
          </a:p>
          <a:p>
            <a:pPr lvl="1" algn="just"/>
            <a:r>
              <a:rPr lang="en-US" sz="2200" dirty="0"/>
              <a:t>streaming </a:t>
            </a:r>
            <a:r>
              <a:rPr lang="en-US" sz="2200" i="1" dirty="0"/>
              <a:t>k</a:t>
            </a:r>
            <a:r>
              <a:rPr lang="en-US" sz="2200" dirty="0"/>
              <a:t>-means (clustering)</a:t>
            </a:r>
          </a:p>
          <a:p>
            <a:pPr algn="just"/>
            <a:endParaRPr lang="en-US" sz="100" dirty="0"/>
          </a:p>
          <a:p>
            <a:pPr marL="0" indent="0" algn="just">
              <a:buNone/>
            </a:pPr>
            <a:r>
              <a:rPr lang="en-US" sz="2200" dirty="0"/>
              <a:t>These methods are already implemented in big data frameworks such as </a:t>
            </a:r>
            <a:r>
              <a:rPr lang="en-US" sz="2200" b="1" i="1" dirty="0"/>
              <a:t> </a:t>
            </a:r>
            <a:r>
              <a:rPr lang="en-US" sz="2200" b="1" i="1" dirty="0" err="1"/>
              <a:t>MLlib</a:t>
            </a:r>
            <a:r>
              <a:rPr lang="en-US" sz="2200" dirty="0"/>
              <a:t>, but we get a deeper understanding of </a:t>
            </a:r>
            <a:r>
              <a:rPr lang="en-US" sz="2200" b="1" i="1" dirty="0"/>
              <a:t>MapReduce</a:t>
            </a:r>
            <a:r>
              <a:rPr lang="en-US" sz="2200" dirty="0"/>
              <a:t> by understanding how it is used to allow algorithms to be parallelized.</a:t>
            </a:r>
          </a:p>
          <a:p>
            <a:pPr algn="just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2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Solutions</a:t>
            </a:r>
            <a:br>
              <a:rPr lang="en-US" dirty="0"/>
            </a:br>
            <a:r>
              <a:rPr lang="en-US" sz="2400" i="1" dirty="0" err="1"/>
              <a:t>MapReduce</a:t>
            </a:r>
            <a:r>
              <a:rPr lang="en-US" sz="2400" i="1" dirty="0"/>
              <a:t> </a:t>
            </a:r>
            <a:r>
              <a:rPr lang="en-US" sz="2400" dirty="0"/>
              <a:t>and Machine Learning Algorithms – Naïve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sz="2200" dirty="0">
                    <a:hlinkClick r:id="rId2"/>
                  </a:rPr>
                  <a:t>Multinomial naïve Bayes</a:t>
                </a:r>
                <a:r>
                  <a:rPr lang="en-US" sz="2200" dirty="0"/>
                  <a:t> is a </a:t>
                </a:r>
                <a:r>
                  <a:rPr lang="en-US" sz="2200" b="1" dirty="0"/>
                  <a:t>multi-class classification</a:t>
                </a:r>
                <a:r>
                  <a:rPr lang="en-US" sz="2200" dirty="0"/>
                  <a:t> algorithm where the feature vectors in each class are assumed to have a </a:t>
                </a:r>
                <a:r>
                  <a:rPr lang="en-US" sz="2200" dirty="0">
                    <a:hlinkClick r:id="rId3"/>
                  </a:rPr>
                  <a:t>multinomial distribution</a:t>
                </a:r>
                <a:r>
                  <a:rPr lang="en-US" sz="2200" dirty="0"/>
                  <a:t>  (best known application: spam filters).</a:t>
                </a:r>
              </a:p>
              <a:p>
                <a:pPr algn="just"/>
                <a:endParaRPr lang="en-US" sz="100" dirty="0"/>
              </a:p>
              <a:p>
                <a:pPr marL="0" indent="0" algn="just">
                  <a:buNone/>
                </a:pPr>
                <a:r>
                  <a:rPr lang="en-US" sz="2200" dirty="0"/>
                  <a:t>Consider a dataset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consisting of a number of email messages (the </a:t>
                </a:r>
                <a:r>
                  <a:rPr lang="en-US" sz="2200" b="1" dirty="0"/>
                  <a:t>records</a:t>
                </a:r>
                <a:r>
                  <a:rPr lang="en-US" sz="2200" dirty="0"/>
                  <a:t>). Each record has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features (representing the </a:t>
                </a:r>
                <a:r>
                  <a:rPr lang="en-US" sz="2200" b="1" dirty="0"/>
                  <a:t>frequencies</a:t>
                </a:r>
                <a:r>
                  <a:rPr lang="en-US" sz="2200" dirty="0"/>
                  <a:t> of </a:t>
                </a:r>
                <a:r>
                  <a:rPr lang="en-US" sz="2200" i="1" dirty="0"/>
                  <a:t>n</a:t>
                </a:r>
                <a:r>
                  <a:rPr lang="en-US" sz="2200" dirty="0"/>
                  <a:t> selected terms in the email message body). </a:t>
                </a:r>
              </a:p>
              <a:p>
                <a:pPr marL="0" indent="0" algn="just">
                  <a:buNone/>
                </a:pPr>
                <a:r>
                  <a:rPr lang="en-US" sz="100" dirty="0"/>
                  <a:t> </a:t>
                </a:r>
              </a:p>
              <a:p>
                <a:pPr marL="0" indent="0" algn="just">
                  <a:buNone/>
                </a:pPr>
                <a:r>
                  <a:rPr lang="en-US" sz="2200" dirty="0"/>
                  <a:t>Each record is represented by a </a:t>
                </a:r>
                <a:r>
                  <a:rPr lang="en-US" sz="2200" b="1" dirty="0"/>
                  <a:t>feature vector</a:t>
                </a:r>
                <a:r>
                  <a:rPr lang="en-US" sz="2200" dirty="0"/>
                  <a:t> denoted by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…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algn="just"/>
                <a:endParaRPr lang="en-US" sz="100" dirty="0"/>
              </a:p>
              <a:p>
                <a:pPr marL="0" indent="0" algn="just">
                  <a:buNone/>
                </a:pPr>
                <a:r>
                  <a:rPr lang="en-US" sz="2200" dirty="0"/>
                  <a:t>Assume that there are </a:t>
                </a:r>
                <a:r>
                  <a:rPr lang="en-US" sz="2200" i="1" dirty="0"/>
                  <a:t>K</a:t>
                </a:r>
                <a:r>
                  <a:rPr lang="en-US" sz="2200" dirty="0"/>
                  <a:t> categories in which a record could be </a:t>
                </a:r>
                <a:r>
                  <a:rPr lang="en-US" sz="2200" b="1" dirty="0"/>
                  <a:t>classified</a:t>
                </a:r>
                <a:r>
                  <a:rPr lang="en-US" sz="2200" dirty="0"/>
                  <a:t> (such as spam, quarantined, personal, business, etc.). 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sz="2200" dirty="0"/>
                  <a:t> denote the categories. </a:t>
                </a:r>
              </a:p>
              <a:p>
                <a:pPr algn="just"/>
                <a:endParaRPr lang="en-US" sz="100" dirty="0"/>
              </a:p>
              <a:p>
                <a:pPr marL="0" indent="0" algn="just">
                  <a:buNone/>
                </a:pPr>
                <a:r>
                  <a:rPr lang="en-US" sz="2200" dirty="0"/>
                  <a:t>The classification problem is to determine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, … ,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for each </a:t>
                </a:r>
                <a:r>
                  <a:rPr lang="en-US" sz="2200" i="1" dirty="0"/>
                  <a:t>k</a:t>
                </a:r>
                <a:r>
                  <a:rPr lang="en-US" sz="2200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86" t="-971" r="-786" b="-3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9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Solutions</a:t>
            </a:r>
            <a:br>
              <a:rPr lang="en-US" dirty="0"/>
            </a:br>
            <a:r>
              <a:rPr lang="en-US" sz="2400" i="1" dirty="0" err="1"/>
              <a:t>MapReduce</a:t>
            </a:r>
            <a:r>
              <a:rPr lang="en-US" sz="2400" i="1" dirty="0"/>
              <a:t> </a:t>
            </a:r>
            <a:r>
              <a:rPr lang="en-US" sz="2400" dirty="0"/>
              <a:t>and Machine Learning Algorithms – Naïve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sz="2200" dirty="0"/>
                  <a:t>Fix </a:t>
                </a:r>
                <a:r>
                  <a:rPr lang="en-US" sz="2200" i="1" dirty="0"/>
                  <a:t>k</a:t>
                </a:r>
                <a:r>
                  <a:rPr lang="en-US" sz="2200" dirty="0"/>
                  <a:t>. From </a:t>
                </a:r>
                <a:r>
                  <a:rPr lang="en-US" sz="2200" b="1" dirty="0"/>
                  <a:t>Bayes’ Theorem</a:t>
                </a:r>
                <a:r>
                  <a:rPr lang="en-US" sz="2200" i="1" dirty="0"/>
                  <a:t>, </a:t>
                </a:r>
                <a:r>
                  <a:rPr lang="en-US" sz="2200" dirty="0"/>
                  <a:t>we have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, … ,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, … ,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sz="2200" dirty="0"/>
                      <m:t>|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pPr algn="just"/>
                <a:endParaRPr lang="en-US" sz="100" dirty="0"/>
              </a:p>
              <a:p>
                <a:pPr marL="0" indent="0" algn="just">
                  <a:buNone/>
                </a:pPr>
                <a:r>
                  <a:rPr lang="en-US" sz="2200" dirty="0"/>
                  <a:t>The </a:t>
                </a:r>
                <a:r>
                  <a:rPr lang="en-US" sz="2200" b="1" dirty="0"/>
                  <a:t>naïve</a:t>
                </a:r>
                <a:r>
                  <a:rPr lang="en-US" sz="2200" dirty="0"/>
                  <a:t> assumption is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, … ,</m:t>
                          </m:r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200" dirty="0"/>
                            <m:t>|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200" dirty="0"/>
                            <m:t>|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200" dirty="0"/>
                            <m:t>|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sz="2200" dirty="0"/>
                </a:br>
                <a:r>
                  <a:rPr lang="en-US" sz="2200" dirty="0"/>
                  <a:t>so that </a:t>
                </a:r>
              </a:p>
              <a:p>
                <a:pPr algn="ctr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, … ,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nary>
                      <m:naryPr>
                        <m:chr m:val="∏"/>
                        <m:limLoc m:val="subSup"/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200" dirty="0"/>
                              <m:t>|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200" dirty="0"/>
              </a:p>
              <a:p>
                <a:pPr algn="just"/>
                <a:endParaRPr lang="en-US" sz="100" dirty="0"/>
              </a:p>
              <a:p>
                <a:pPr marL="0" indent="0" algn="just">
                  <a:buNone/>
                </a:pPr>
                <a:r>
                  <a:rPr lang="en-US" sz="2200" dirty="0"/>
                  <a:t>The </a:t>
                </a:r>
                <a:r>
                  <a:rPr lang="en-US" sz="2200" b="1" dirty="0"/>
                  <a:t>multinomial</a:t>
                </a:r>
                <a:r>
                  <a:rPr lang="en-US" sz="2200" dirty="0"/>
                  <a:t> assumption is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dirty="0"/>
                          <m:t>|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sz="2200" dirty="0"/>
                  <a:t> for each </a:t>
                </a:r>
                <a:r>
                  <a:rPr lang="en-US" sz="2200" i="1" dirty="0" err="1"/>
                  <a:t>i</a:t>
                </a:r>
                <a:r>
                  <a:rPr lang="en-US" sz="2200" i="1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6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Solutions</a:t>
            </a:r>
            <a:br>
              <a:rPr lang="en-US" dirty="0"/>
            </a:br>
            <a:r>
              <a:rPr lang="en-US" sz="2400" i="1" dirty="0" err="1"/>
              <a:t>MapReduce</a:t>
            </a:r>
            <a:r>
              <a:rPr lang="en-US" sz="2400" i="1" dirty="0"/>
              <a:t> </a:t>
            </a:r>
            <a:r>
              <a:rPr lang="en-US" sz="2400" dirty="0"/>
              <a:t>and Machine Learning Algorithms – Naïve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sz="2200" dirty="0"/>
                  <a:t>Combining these assumptions, the posterior “probabilities” must be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, … ,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nary>
                      <m:naryPr>
                        <m:chr m:val="∏"/>
                        <m:limLoc m:val="subSup"/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100" dirty="0"/>
              </a:p>
              <a:p>
                <a:pPr marL="0" indent="0">
                  <a:buNone/>
                </a:pPr>
                <a:r>
                  <a:rPr lang="en-US" sz="2200" dirty="0"/>
                  <a:t>The model can be linearized by taking logarithms </a:t>
                </a:r>
                <a:endParaRPr lang="en-US" sz="100" dirty="0"/>
              </a:p>
              <a:p>
                <a:pPr marL="0" indent="0" algn="ctr">
                  <a:buNone/>
                </a:pPr>
                <a:r>
                  <a:rPr lang="en-US" sz="2200" dirty="0"/>
                  <a:t>log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, … ,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2200" dirty="0"/>
              </a:p>
              <a:p>
                <a:pPr algn="just"/>
                <a:endParaRPr lang="en-US" sz="100" dirty="0"/>
              </a:p>
              <a:p>
                <a:pPr marL="0" indent="0" algn="just">
                  <a:buNone/>
                </a:pPr>
                <a:r>
                  <a:rPr lang="en-US" sz="2200" dirty="0"/>
                  <a:t>The classifier is </a:t>
                </a:r>
                <a:r>
                  <a:rPr lang="en-US" sz="2200" b="1" dirty="0"/>
                  <a:t>trained</a:t>
                </a:r>
                <a:r>
                  <a:rPr lang="en-US" sz="2200" dirty="0"/>
                  <a:t> by estimating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on a subset of all records and by specifying the prior “probabilities”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. </a:t>
                </a:r>
              </a:p>
              <a:p>
                <a:pPr algn="just"/>
                <a:endParaRPr lang="en-US" sz="100" dirty="0"/>
              </a:p>
              <a:p>
                <a:pPr marL="0" indent="0" algn="just">
                  <a:buNone/>
                </a:pPr>
                <a:r>
                  <a:rPr lang="en-US" sz="2200" dirty="0"/>
                  <a:t>One estimation scheme uses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2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brk m:alnAt="9"/>
                                </m:rP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brk m:alnAt="9"/>
                                </m:rP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2200" b="0" dirty="0">
                  <a:ea typeface="Cambria Math" panose="02040503050406030204" pitchFamily="18" charset="0"/>
                </a:endParaRPr>
              </a:p>
              <a:p>
                <a:pPr marL="0" indent="0" algn="just">
                  <a:buClr>
                    <a:schemeClr val="bg1"/>
                  </a:buClr>
                  <a:buNone/>
                </a:pPr>
                <a:r>
                  <a:rPr lang="en-US" sz="2200" dirty="0"/>
                  <a:t>where </a:t>
                </a:r>
                <a14:m>
                  <m:oMath xmlns:m="http://schemas.openxmlformats.org/officeDocument/2006/math">
                    <m:r>
                      <a:rPr lang="en-US" sz="2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6" t="-971" r="-786" b="-8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1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Solutions</a:t>
            </a:r>
            <a:br>
              <a:rPr lang="en-US" dirty="0"/>
            </a:br>
            <a:r>
              <a:rPr lang="en-US" sz="2400" i="1" dirty="0" err="1"/>
              <a:t>MapReduce</a:t>
            </a:r>
            <a:r>
              <a:rPr lang="en-US" sz="2400" i="1" dirty="0"/>
              <a:t> </a:t>
            </a:r>
            <a:r>
              <a:rPr lang="en-US" sz="2400" dirty="0"/>
              <a:t>and Machine Learning Algorithms – Naïve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sz="2200" dirty="0"/>
                  <a:t>This is simple enough to do in theory, but what happens when the training set </a:t>
                </a:r>
                <a:r>
                  <a:rPr lang="en-US" sz="2200" i="1" dirty="0"/>
                  <a:t>M </a:t>
                </a:r>
                <a:r>
                  <a:rPr lang="en-US" sz="2200" dirty="0"/>
                  <a:t>contains large numbers of records? </a:t>
                </a:r>
              </a:p>
              <a:p>
                <a:pPr algn="just"/>
                <a:endParaRPr lang="en-US" sz="100" dirty="0"/>
              </a:p>
              <a:p>
                <a:pPr marL="0" indent="0" algn="just">
                  <a:buNone/>
                </a:pPr>
                <a:r>
                  <a:rPr lang="en-US" sz="2200" dirty="0"/>
                  <a:t>Estimating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could be quite time consuming. </a:t>
                </a:r>
              </a:p>
              <a:p>
                <a:pPr algn="just"/>
                <a:endParaRPr lang="en-US" sz="100" dirty="0"/>
              </a:p>
              <a:p>
                <a:pPr marL="0" indent="0">
                  <a:buNone/>
                </a:pPr>
                <a:r>
                  <a:rPr lang="en-US" sz="2200" dirty="0"/>
                  <a:t>However, this is easy to do with </a:t>
                </a:r>
                <a:r>
                  <a:rPr lang="en-US" sz="2200" b="1" i="1" dirty="0"/>
                  <a:t>MapReduce</a:t>
                </a:r>
                <a:r>
                  <a:rPr lang="en-US" sz="2200" dirty="0"/>
                  <a:t>.</a:t>
                </a:r>
              </a:p>
              <a:p>
                <a:endParaRPr lang="en-US" sz="100" dirty="0"/>
              </a:p>
              <a:p>
                <a:pPr marL="0" indent="0">
                  <a:buNone/>
                </a:pPr>
                <a:r>
                  <a:rPr lang="en-US" sz="2200" dirty="0"/>
                  <a:t>Consider the list of records </a:t>
                </a:r>
                <a:br>
                  <a:rPr lang="en-US" sz="2200" dirty="0"/>
                </a:br>
                <a:r>
                  <a:rPr lang="en-US" sz="2200" dirty="0"/>
                  <a:t>	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M_k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[r_1,r_2,…,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r_D_k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r>
                  <a:rPr lang="en-US" sz="1800" dirty="0">
                    <a:cs typeface="Courier New" panose="02070309020205020404" pitchFamily="49" charset="0"/>
                  </a:rPr>
                  <a:t>, where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r=(x_1,x_2,…,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x_n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b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200" dirty="0">
                    <a:cs typeface="Courier New" panose="02070309020205020404" pitchFamily="49" charset="0"/>
                  </a:rPr>
                  <a:t>with the functions</a:t>
                </a:r>
                <a:b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mapper(r) = [('feature_1',x_1),…,('feature_n',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x_n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)] </a:t>
                </a:r>
                <a:b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reducer = add</a:t>
                </a:r>
              </a:p>
              <a:p>
                <a:pPr algn="just"/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6" t="-971" r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5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br>
              <a:rPr lang="en-US" dirty="0"/>
            </a:br>
            <a:r>
              <a:rPr lang="en-US" sz="2399" dirty="0"/>
              <a:t>Danish Medical Data –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47"/>
          <a:stretch/>
        </p:blipFill>
        <p:spPr>
          <a:xfrm>
            <a:off x="1159679" y="1448090"/>
            <a:ext cx="8691547" cy="4723396"/>
          </a:xfrm>
        </p:spPr>
      </p:pic>
    </p:spTree>
    <p:extLst>
      <p:ext uri="{BB962C8B-B14F-4D97-AF65-F5344CB8AC3E}">
        <p14:creationId xmlns:p14="http://schemas.microsoft.com/office/powerpoint/2010/main" val="411616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Solutions</a:t>
            </a:r>
            <a:br>
              <a:rPr lang="en-US" dirty="0"/>
            </a:br>
            <a:r>
              <a:rPr lang="en-US" sz="2400" i="1" dirty="0" err="1"/>
              <a:t>MapReduce</a:t>
            </a:r>
            <a:r>
              <a:rPr lang="en-US" sz="2400" i="1" dirty="0"/>
              <a:t> </a:t>
            </a:r>
            <a:r>
              <a:rPr lang="en-US" sz="2400" dirty="0"/>
              <a:t>and Machine Learning Algorithms – 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96" y="1420239"/>
            <a:ext cx="9690316" cy="522375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1. </a:t>
            </a:r>
            <a:r>
              <a:rPr lang="en-US" sz="2200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en-US" sz="2200" dirty="0"/>
              <a:t> function associates each observation’s features with its values: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mapped = map(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mapper,M_k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= [('feature_1',x_r_1_1),…,('feature_n',x_r_1_n),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('feature_1',x_r_2_1),…,('feature_n',x_r_2_n),…,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('feature_1',x_r_D_k_1),…,('feature_n',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x_r_D_k_n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endParaRPr lang="en-US" sz="1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2. </a:t>
            </a:r>
            <a:r>
              <a:rPr lang="en-US" sz="2200" dirty="0"/>
              <a:t>All values with the same key are grouped together: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grouped = group(mapped)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= [('feature_1',[x_r_1_1,…,x_r_D_k_1]),…,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feature_n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',[x_r_1_n,…,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x_r_D_k_n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])]</a:t>
            </a:r>
          </a:p>
          <a:p>
            <a:pPr marL="0" indent="0">
              <a:buNone/>
            </a:pPr>
            <a:endParaRPr lang="en-US" sz="1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3. </a:t>
            </a:r>
            <a:r>
              <a:rPr lang="en-US" sz="2200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200" dirty="0"/>
              <a:t> function adds up the values in a list: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reduced = reduce(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add,grouped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= [('feature_1',x_r_1_1+…+x_r_D_k_1),…,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('feature_n',x_r_1_n+…+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x_r_D_k_n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1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Software Solutions</a:t>
                </a:r>
                <a:br>
                  <a:rPr lang="en-US" dirty="0"/>
                </a:br>
                <a:r>
                  <a:rPr lang="en-US" sz="2400" i="1" dirty="0" err="1"/>
                  <a:t>MapReduce</a:t>
                </a:r>
                <a:r>
                  <a:rPr lang="en-US" sz="2400" i="1" dirty="0"/>
                  <a:t> </a:t>
                </a:r>
                <a:r>
                  <a:rPr lang="en-US" sz="2400" dirty="0"/>
                  <a:t>and Machine Learning Algorithms –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-Means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87" t="-27473" b="-89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96" y="1420239"/>
            <a:ext cx="4174388" cy="522375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i="1" dirty="0">
                <a:hlinkClick r:id="rId3"/>
              </a:rPr>
              <a:t>k</a:t>
            </a:r>
            <a:r>
              <a:rPr lang="en-US" sz="2200" dirty="0">
                <a:hlinkClick r:id="rId3"/>
              </a:rPr>
              <a:t>-means</a:t>
            </a:r>
            <a:r>
              <a:rPr lang="en-US" sz="2200" dirty="0"/>
              <a:t> is a machine learning algorithm which </a:t>
            </a:r>
            <a:r>
              <a:rPr lang="en-US" sz="2200" b="1" dirty="0"/>
              <a:t>clusters</a:t>
            </a:r>
            <a:r>
              <a:rPr lang="en-US" sz="2200" dirty="0"/>
              <a:t> data points.</a:t>
            </a:r>
          </a:p>
          <a:p>
            <a:pPr algn="just"/>
            <a:endParaRPr lang="en-US" sz="100" dirty="0"/>
          </a:p>
          <a:p>
            <a:pPr marL="0" indent="0" algn="just">
              <a:buNone/>
            </a:pPr>
            <a:r>
              <a:rPr lang="en-US" sz="2200" b="1" dirty="0"/>
              <a:t>Objective</a:t>
            </a:r>
            <a:r>
              <a:rPr lang="en-US" sz="2200" dirty="0"/>
              <a:t>: partition the data points into subsets in such a way that each point has more in common with the other elements in its cluster than with the elements in other clusters.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61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1268760"/>
            <a:ext cx="6120680" cy="555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6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Software Solutions</a:t>
                </a:r>
                <a:br>
                  <a:rPr lang="en-US" dirty="0"/>
                </a:br>
                <a:r>
                  <a:rPr lang="en-US" sz="2400" i="1" dirty="0" err="1"/>
                  <a:t>MapReduce</a:t>
                </a:r>
                <a:r>
                  <a:rPr lang="en-US" sz="2400" i="1" dirty="0"/>
                  <a:t> </a:t>
                </a:r>
                <a:r>
                  <a:rPr lang="en-US" sz="2400" dirty="0"/>
                  <a:t>and Machine Learning Algorithms –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-Means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87" t="-27473" b="-89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200" dirty="0"/>
              <a:t>In the </a:t>
            </a:r>
            <a:r>
              <a:rPr lang="en-US" sz="2200" i="1" dirty="0"/>
              <a:t>k</a:t>
            </a:r>
            <a:r>
              <a:rPr lang="en-US" sz="2200" dirty="0"/>
              <a:t>-means setting, the goal is to find clusters which minimize the average </a:t>
            </a:r>
            <a:r>
              <a:rPr lang="en-US" sz="2200" b="1" dirty="0"/>
              <a:t>Euclidean</a:t>
            </a:r>
            <a:r>
              <a:rPr lang="en-US" sz="2200" dirty="0"/>
              <a:t> distance between two points in the same cluster.</a:t>
            </a:r>
          </a:p>
          <a:p>
            <a:pPr algn="just"/>
            <a:endParaRPr lang="en-US" sz="100" dirty="0"/>
          </a:p>
          <a:p>
            <a:pPr marL="0" indent="0" algn="just">
              <a:buNone/>
            </a:pPr>
            <a:r>
              <a:rPr lang="en-US" sz="2200" dirty="0"/>
              <a:t>The algorithm works in two steps: </a:t>
            </a:r>
            <a:r>
              <a:rPr lang="en-US" sz="2200" b="1" dirty="0"/>
              <a:t>initialization</a:t>
            </a:r>
            <a:r>
              <a:rPr lang="en-US" sz="2200" dirty="0"/>
              <a:t> and </a:t>
            </a:r>
            <a:r>
              <a:rPr lang="en-US" sz="2200" b="1" dirty="0"/>
              <a:t>iterations</a:t>
            </a:r>
            <a:r>
              <a:rPr lang="en-US" sz="2200" dirty="0"/>
              <a:t>.</a:t>
            </a:r>
          </a:p>
          <a:p>
            <a:pPr lvl="1" algn="just"/>
            <a:r>
              <a:rPr lang="en-US" sz="2200" dirty="0"/>
              <a:t>Each cluster is determined by a "</a:t>
            </a:r>
            <a:r>
              <a:rPr lang="en-US" sz="2200" dirty="0" err="1"/>
              <a:t>centre</a:t>
            </a:r>
            <a:r>
              <a:rPr lang="en-US" sz="2200" dirty="0"/>
              <a:t>" (which need not be a data point)</a:t>
            </a:r>
          </a:p>
          <a:p>
            <a:pPr lvl="1" algn="just"/>
            <a:r>
              <a:rPr lang="en-US" sz="2200" dirty="0"/>
              <a:t>The cluster’s points are the ones closer to its center than any other center.</a:t>
            </a:r>
          </a:p>
          <a:p>
            <a:pPr algn="just"/>
            <a:endParaRPr lang="en-US" sz="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62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3933056"/>
            <a:ext cx="4845257" cy="238012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67896" y="3857186"/>
            <a:ext cx="5182500" cy="5223753"/>
          </a:xfrm>
          <a:prstGeom prst="rect">
            <a:avLst/>
          </a:prstGeom>
        </p:spPr>
        <p:txBody>
          <a:bodyPr>
            <a:noAutofit/>
          </a:bodyPr>
          <a:lstStyle>
            <a:lvl1pPr marL="182825" indent="-182825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799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063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731301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05538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279776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59952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43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34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25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00" dirty="0"/>
              <a:t>During initialization, a set of </a:t>
            </a:r>
            <a:r>
              <a:rPr lang="en-US" sz="2200" i="1" dirty="0"/>
              <a:t>k</a:t>
            </a:r>
            <a:r>
              <a:rPr lang="en-US" sz="2200" dirty="0"/>
              <a:t> </a:t>
            </a:r>
            <a:r>
              <a:rPr lang="en-US" sz="2200" dirty="0" err="1"/>
              <a:t>centres</a:t>
            </a:r>
            <a:r>
              <a:rPr lang="en-US" sz="2200" dirty="0"/>
              <a:t> are chosen from the data points, after which the </a:t>
            </a:r>
            <a:r>
              <a:rPr lang="en-US" sz="2200" dirty="0" err="1"/>
              <a:t>centres</a:t>
            </a:r>
            <a:r>
              <a:rPr lang="en-US" sz="2200" dirty="0"/>
              <a:t> are revised by a number of iteration steps.</a:t>
            </a:r>
          </a:p>
        </p:txBody>
      </p:sp>
    </p:spTree>
    <p:extLst>
      <p:ext uri="{BB962C8B-B14F-4D97-AF65-F5344CB8AC3E}">
        <p14:creationId xmlns:p14="http://schemas.microsoft.com/office/powerpoint/2010/main" val="284349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Software Solutions</a:t>
                </a:r>
                <a:br>
                  <a:rPr lang="en-US" dirty="0"/>
                </a:br>
                <a:r>
                  <a:rPr lang="en-US" sz="2400" i="1" dirty="0" err="1"/>
                  <a:t>MapReduce</a:t>
                </a:r>
                <a:r>
                  <a:rPr lang="en-US" sz="2400" i="1" dirty="0"/>
                  <a:t> </a:t>
                </a:r>
                <a:r>
                  <a:rPr lang="en-US" sz="2400" dirty="0"/>
                  <a:t>and Machine Learning Algorithms –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-Means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87" t="-27473" b="-89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sz="2200" dirty="0"/>
                  <a:t>Numerous improvements on the initialization algorithm have been made over the years but the iteration steps remain the same.</a:t>
                </a:r>
              </a:p>
              <a:p>
                <a:pPr algn="just"/>
                <a:endParaRPr lang="en-US" sz="100" dirty="0"/>
              </a:p>
              <a:p>
                <a:pPr marL="0" indent="0" algn="just">
                  <a:buNone/>
                </a:pPr>
                <a:r>
                  <a:rPr lang="en-US" sz="2200" dirty="0"/>
                  <a:t>A popular modern algorithm for initialization of the </a:t>
                </a:r>
                <a:r>
                  <a:rPr lang="en-US" sz="2200" dirty="0" err="1"/>
                  <a:t>centres</a:t>
                </a:r>
                <a:r>
                  <a:rPr lang="en-US" sz="2200" dirty="0"/>
                  <a:t> is </a:t>
                </a:r>
                <a:r>
                  <a:rPr lang="en-US" sz="2200" i="1" dirty="0">
                    <a:hlinkClick r:id="rId3"/>
                  </a:rPr>
                  <a:t>k</a:t>
                </a:r>
                <a:r>
                  <a:rPr lang="en-US" sz="2200" dirty="0">
                    <a:hlinkClick r:id="rId3"/>
                  </a:rPr>
                  <a:t>-means++</a:t>
                </a:r>
                <a:r>
                  <a:rPr lang="en-US" sz="2200" dirty="0"/>
                  <a:t>:</a:t>
                </a:r>
              </a:p>
              <a:p>
                <a:pPr marL="274238" lvl="1" indent="0" algn="just">
                  <a:buNone/>
                </a:pPr>
                <a:r>
                  <a:rPr lang="en-US" sz="2200" b="1" dirty="0">
                    <a:solidFill>
                      <a:schemeClr val="accent1"/>
                    </a:solidFill>
                  </a:rPr>
                  <a:t>1.</a:t>
                </a:r>
                <a:r>
                  <a:rPr lang="en-US" sz="2200" dirty="0"/>
                  <a:t> Pick the first </a:t>
                </a:r>
                <a:r>
                  <a:rPr lang="en-US" sz="2200" dirty="0" err="1"/>
                  <a:t>centre</a:t>
                </a:r>
                <a:r>
                  <a:rPr lang="en-US" sz="2200" dirty="0"/>
                  <a:t> at random (uniformly) from the data points.</a:t>
                </a:r>
              </a:p>
              <a:p>
                <a:pPr marL="274238" lvl="1" indent="0" algn="just">
                  <a:buNone/>
                </a:pPr>
                <a:r>
                  <a:rPr lang="en-US" sz="2200" b="1" dirty="0">
                    <a:solidFill>
                      <a:schemeClr val="accent1"/>
                    </a:solidFill>
                  </a:rPr>
                  <a:t>2.</a:t>
                </a:r>
                <a:r>
                  <a:rPr lang="en-US" sz="2200" dirty="0"/>
                  <a:t> Pick the next </a:t>
                </a:r>
                <a:r>
                  <a:rPr lang="en-US" sz="2200" dirty="0" err="1"/>
                  <a:t>centre</a:t>
                </a:r>
                <a:r>
                  <a:rPr lang="en-US" sz="2200" dirty="0"/>
                  <a:t> from the remaining data points at random, but not uniformly: each point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has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200" dirty="0"/>
                  <a:t> of being selected,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200" dirty="0"/>
                  <a:t> is proportional to its squared distance to the closest already-chosen </a:t>
                </a:r>
                <a:r>
                  <a:rPr lang="en-US" sz="2200" dirty="0" err="1"/>
                  <a:t>centre</a:t>
                </a:r>
                <a:r>
                  <a:rPr lang="en-US" sz="2200" dirty="0"/>
                  <a:t>.</a:t>
                </a:r>
              </a:p>
              <a:p>
                <a:pPr marL="274238" lvl="1" indent="0" algn="just">
                  <a:buNone/>
                </a:pPr>
                <a:r>
                  <a:rPr lang="en-US" sz="2200" b="1" dirty="0">
                    <a:solidFill>
                      <a:schemeClr val="accent1"/>
                    </a:solidFill>
                  </a:rPr>
                  <a:t>3. </a:t>
                </a:r>
                <a:r>
                  <a:rPr lang="en-US" sz="2200" dirty="0"/>
                  <a:t>Repeat until </a:t>
                </a:r>
                <a:r>
                  <a:rPr lang="en-US" sz="2200" i="1" dirty="0"/>
                  <a:t>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centres</a:t>
                </a:r>
                <a:r>
                  <a:rPr lang="en-US" sz="2200" dirty="0"/>
                  <a:t> have been selected.</a:t>
                </a:r>
              </a:p>
              <a:p>
                <a:pPr algn="just"/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86" t="-971" r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Software Solutions</a:t>
                </a:r>
                <a:br>
                  <a:rPr lang="en-US" dirty="0"/>
                </a:br>
                <a:r>
                  <a:rPr lang="en-US" sz="2400" i="1" dirty="0" err="1"/>
                  <a:t>MapReduce</a:t>
                </a:r>
                <a:r>
                  <a:rPr lang="en-US" sz="2400" i="1" dirty="0"/>
                  <a:t> </a:t>
                </a:r>
                <a:r>
                  <a:rPr lang="en-US" sz="2400" dirty="0"/>
                  <a:t>and Machine Learning Algorithms –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-Means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87" t="-27473" b="-89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162" y="1485900"/>
                <a:ext cx="9690116" cy="5223753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200" i="1" dirty="0">
                    <a:hlinkClick r:id="rId3" action="ppaction://hlinkfile"/>
                  </a:rPr>
                  <a:t>k</a:t>
                </a:r>
                <a:r>
                  <a:rPr lang="en-US" sz="2200" dirty="0">
                    <a:hlinkClick r:id="rId3" action="ppaction://hlinkfile"/>
                  </a:rPr>
                  <a:t>-means||</a:t>
                </a:r>
                <a:r>
                  <a:rPr lang="en-US" sz="2200" dirty="0"/>
                  <a:t> is an initialization algorithm developed with parallelism in mind:</a:t>
                </a:r>
              </a:p>
              <a:p>
                <a:pPr marL="274238" lvl="1" indent="0" algn="just">
                  <a:buNone/>
                </a:pPr>
                <a:r>
                  <a:rPr lang="en-US" sz="2200" b="1" dirty="0">
                    <a:solidFill>
                      <a:schemeClr val="accent1"/>
                    </a:solidFill>
                  </a:rPr>
                  <a:t>1.</a:t>
                </a:r>
                <a:r>
                  <a:rPr lang="en-US" sz="2200" dirty="0"/>
                  <a:t> Instead of adding one center at a time, we choose a set of points, where each point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independently has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200" dirty="0"/>
                  <a:t> of being included.</a:t>
                </a:r>
              </a:p>
              <a:p>
                <a:pPr marL="274238" lvl="1" indent="0" algn="just">
                  <a:buNone/>
                </a:pPr>
                <a:r>
                  <a:rPr lang="en-US" sz="2200" b="1" dirty="0">
                    <a:solidFill>
                      <a:schemeClr val="accent1"/>
                    </a:solidFill>
                  </a:rPr>
                  <a:t>2.</a:t>
                </a:r>
                <a:r>
                  <a:rPr lang="en-US" sz="2200" dirty="0"/>
                  <a:t> Repeat this process a small number of times (on different cores, perhaps?) to produce a set containing substantially fewer points than the overall dataset (but generally more than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points).</a:t>
                </a:r>
              </a:p>
              <a:p>
                <a:pPr marL="274238" lvl="1" indent="0" algn="just">
                  <a:buNone/>
                </a:pPr>
                <a:r>
                  <a:rPr lang="en-US" sz="2200" b="1" dirty="0">
                    <a:solidFill>
                      <a:schemeClr val="accent1"/>
                    </a:solidFill>
                  </a:rPr>
                  <a:t>3. </a:t>
                </a:r>
                <a:r>
                  <a:rPr lang="en-US" sz="2200" dirty="0"/>
                  <a:t>Select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centres</a:t>
                </a:r>
                <a:r>
                  <a:rPr lang="en-US" sz="2200" dirty="0"/>
                  <a:t> from this set using the initialization step of </a:t>
                </a:r>
                <a:r>
                  <a:rPr lang="en-US" sz="2200" i="1" dirty="0"/>
                  <a:t>k</a:t>
                </a:r>
                <a:r>
                  <a:rPr lang="en-US" sz="2200" dirty="0"/>
                  <a:t>-means++ or the regular </a:t>
                </a:r>
                <a:r>
                  <a:rPr lang="en-US" sz="2200" i="1" dirty="0"/>
                  <a:t>k</a:t>
                </a:r>
                <a:r>
                  <a:rPr lang="en-US" sz="2200" dirty="0"/>
                  <a:t>-means.</a:t>
                </a:r>
              </a:p>
              <a:p>
                <a:pPr algn="just"/>
                <a:endParaRPr lang="en-US" sz="100" dirty="0"/>
              </a:p>
              <a:p>
                <a:pPr marL="0" indent="0" algn="just">
                  <a:buNone/>
                </a:pPr>
                <a:r>
                  <a:rPr lang="en-US" sz="2200" dirty="0"/>
                  <a:t>Once a set of </a:t>
                </a:r>
                <a:r>
                  <a:rPr lang="en-US" sz="2200" i="1" dirty="0"/>
                  <a:t>k</a:t>
                </a:r>
                <a:r>
                  <a:rPr lang="en-US" sz="2200" dirty="0"/>
                  <a:t> cluster </a:t>
                </a:r>
                <a:r>
                  <a:rPr lang="en-US" sz="2200" dirty="0" err="1"/>
                  <a:t>centres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b="0" i="0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200" dirty="0"/>
                  <a:t> is initialized, the </a:t>
                </a:r>
                <a:r>
                  <a:rPr lang="en-US" sz="2200" i="1" dirty="0"/>
                  <a:t>k</a:t>
                </a:r>
                <a:r>
                  <a:rPr lang="en-US" sz="2200" dirty="0"/>
                  <a:t>-means algorithm performs the following iterations:</a:t>
                </a:r>
              </a:p>
              <a:p>
                <a:pPr marL="274238" lvl="1" indent="0" algn="just">
                  <a:buNone/>
                </a:pPr>
                <a:r>
                  <a:rPr lang="en-US" sz="2200" b="1" dirty="0">
                    <a:solidFill>
                      <a:schemeClr val="accent1"/>
                    </a:solidFill>
                  </a:rPr>
                  <a:t>1. </a:t>
                </a:r>
                <a:r>
                  <a:rPr lang="en-US" sz="2200" dirty="0"/>
                  <a:t>Assign each point to its nearest center.</a:t>
                </a:r>
              </a:p>
              <a:p>
                <a:pPr marL="274238" lvl="1" indent="0" algn="just">
                  <a:buNone/>
                </a:pPr>
                <a:r>
                  <a:rPr lang="en-US" sz="2200" b="1" dirty="0">
                    <a:solidFill>
                      <a:schemeClr val="accent1"/>
                    </a:solidFill>
                  </a:rPr>
                  <a:t>2. </a:t>
                </a:r>
                <a:r>
                  <a:rPr lang="en-US" sz="2200" dirty="0"/>
                  <a:t>For </a:t>
                </a:r>
                <a:r>
                  <a:rPr lang="en-US" sz="2200" i="1" dirty="0" err="1"/>
                  <a:t>i</a:t>
                </a:r>
                <a:r>
                  <a:rPr lang="en-US" sz="2200" dirty="0"/>
                  <a:t> from 1 to </a:t>
                </a:r>
                <a:r>
                  <a:rPr lang="en-US" sz="2200" i="1" dirty="0"/>
                  <a:t>k, </a:t>
                </a:r>
                <a:r>
                  <a:rPr lang="en-US" sz="2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be the set of points assigned to </a:t>
                </a:r>
                <a:r>
                  <a:rPr lang="en-US" sz="2200" dirty="0" err="1"/>
                  <a:t>centre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, and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centroid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274238" lvl="1" indent="0" algn="just">
                  <a:buNone/>
                </a:pPr>
                <a:r>
                  <a:rPr lang="en-US" sz="2200" b="1" dirty="0">
                    <a:solidFill>
                      <a:schemeClr val="accent1"/>
                    </a:solidFill>
                  </a:rPr>
                  <a:t>3. </a:t>
                </a:r>
                <a:r>
                  <a:rPr lang="en-US" sz="2200" dirty="0"/>
                  <a:t>Repeat steps 1. and 2. until the cluster centroids stabilize</a:t>
                </a:r>
              </a:p>
              <a:p>
                <a:pPr marL="0" indent="0" algn="just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162" y="1485900"/>
                <a:ext cx="9690116" cy="5223753"/>
              </a:xfrm>
              <a:blipFill>
                <a:blip r:embed="rId4"/>
                <a:stretch>
                  <a:fillRect l="-917" t="-971" r="-655" b="-2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6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Software Solutions</a:t>
                </a:r>
                <a:br>
                  <a:rPr lang="en-US" dirty="0"/>
                </a:br>
                <a:r>
                  <a:rPr lang="en-US" sz="2400" i="1" dirty="0" err="1"/>
                  <a:t>MapReduce</a:t>
                </a:r>
                <a:r>
                  <a:rPr lang="en-US" sz="2400" i="1" dirty="0"/>
                  <a:t> </a:t>
                </a:r>
                <a:r>
                  <a:rPr lang="en-US" sz="2400" dirty="0"/>
                  <a:t>and Machine Learning Algorithms –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-Means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87" t="-27473" b="-89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sz="2200" dirty="0"/>
                  <a:t>This can be done in </a:t>
                </a:r>
                <a:r>
                  <a:rPr lang="en-US" sz="2200" b="1" i="1" dirty="0"/>
                  <a:t>MapReduce</a:t>
                </a:r>
                <a:r>
                  <a:rPr lang="en-US" sz="2200" dirty="0"/>
                  <a:t>. </a:t>
                </a:r>
              </a:p>
              <a:p>
                <a:pPr marL="0" indent="0">
                  <a:buNone/>
                </a:pPr>
                <a:endParaRPr lang="en-US" sz="100" dirty="0"/>
              </a:p>
              <a:p>
                <a:pPr marL="0" indent="0">
                  <a:buNone/>
                </a:pPr>
                <a:r>
                  <a:rPr lang="en-US" sz="2200" dirty="0"/>
                  <a:t>Consider the list of points </a:t>
                </a:r>
                <a:br>
                  <a:rPr lang="en-US" sz="2200" dirty="0"/>
                </a:br>
                <a:r>
                  <a:rPr lang="en-US" sz="2200" dirty="0"/>
                  <a:t>	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data = [x1,x2,…,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xN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b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200" dirty="0">
                    <a:cs typeface="Courier New" panose="02070309020205020404" pitchFamily="49" charset="0"/>
                  </a:rPr>
                  <a:t>with the functions</a:t>
                </a:r>
                <a:b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mapper(x) = (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argmin_j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[d(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x,c_j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)],x)</a:t>
                </a:r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are the centroids.</a:t>
                </a:r>
                <a:b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reducer = [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add,length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</a:p>
              <a:p>
                <a:pPr marL="0" indent="0">
                  <a:buClr>
                    <a:schemeClr val="bg1"/>
                  </a:buClr>
                  <a:buNone/>
                </a:pPr>
                <a:r>
                  <a:rPr lang="en-US" sz="2200" dirty="0">
                    <a:cs typeface="Courier New" panose="02070309020205020404" pitchFamily="49" charset="0"/>
                  </a:rPr>
                  <a:t>The set </a:t>
                </a:r>
                <a:r>
                  <a:rPr lang="en-US" sz="2200" i="1" dirty="0">
                    <a:cs typeface="Courier New" panose="02070309020205020404" pitchFamily="49" charset="0"/>
                  </a:rPr>
                  <a:t>C</a:t>
                </a:r>
                <a:r>
                  <a:rPr lang="en-US" sz="2200" dirty="0">
                    <a:cs typeface="Courier New" panose="02070309020205020404" pitchFamily="49" charset="0"/>
                  </a:rPr>
                  <a:t> of centroids is small and can be saved to a global variable.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86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Software Solutions</a:t>
                </a:r>
                <a:br>
                  <a:rPr lang="en-US" dirty="0"/>
                </a:br>
                <a:r>
                  <a:rPr lang="en-US" sz="2400" i="1" dirty="0" err="1"/>
                  <a:t>MapReduce</a:t>
                </a:r>
                <a:r>
                  <a:rPr lang="en-US" sz="2400" i="1" dirty="0"/>
                  <a:t> </a:t>
                </a:r>
                <a:r>
                  <a:rPr lang="en-US" sz="2400" dirty="0"/>
                  <a:t>and Machine Learning Algorithms –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-Means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87" t="-27473" b="-89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96" y="1420239"/>
            <a:ext cx="10439084" cy="522375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1. </a:t>
            </a:r>
            <a:r>
              <a:rPr lang="en-US" sz="2200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en-US" sz="2200" dirty="0"/>
              <a:t> function associates each observation with the closest centroid: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mapped = map(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mapper,data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[(i_x1,x1),…,(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i_xN,xN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endParaRPr lang="en-US" sz="1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2. </a:t>
            </a:r>
            <a:r>
              <a:rPr lang="en-US" sz="2200" dirty="0"/>
              <a:t>All values with the same key are grouped together (requires re-labeling):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grouped = group(mapped)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= [(i_1,[x_1_1,…,x_1_N1]),…,(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,[x_k_1,…,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x_k_Nk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])]</a:t>
            </a:r>
          </a:p>
          <a:p>
            <a:pPr marL="0" indent="0">
              <a:buNone/>
            </a:pPr>
            <a:endParaRPr lang="en-US" sz="1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3. </a:t>
            </a:r>
            <a:r>
              <a:rPr lang="en-US" sz="2200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en-US" sz="2200" dirty="0"/>
              <a:t> function finds values with which to compute the updated centroids: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reduced = reduce([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add,length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],grouped)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= [(i_1,add(x_1_1,…,x_1_N1),length(x_1_1,…,x_1_N1)),…,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i_k,add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(x_k_1,…,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x_k_Nk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),length(x_k_1,…,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x_k_Nk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))]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= [(i_1,x_1_1+…+x_1_N1,N1),…,(i_k,x_k_1+…+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x_k_Nk,Nk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8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8096" y="320041"/>
                <a:ext cx="10654908" cy="555449"/>
              </a:xfrm>
            </p:spPr>
            <p:txBody>
              <a:bodyPr/>
              <a:lstStyle/>
              <a:p>
                <a:r>
                  <a:rPr lang="en-US" dirty="0"/>
                  <a:t>Software Solutions</a:t>
                </a:r>
                <a:br>
                  <a:rPr lang="en-US" dirty="0"/>
                </a:br>
                <a:r>
                  <a:rPr lang="en-US" sz="2400" i="1" dirty="0" err="1"/>
                  <a:t>MapReduce</a:t>
                </a:r>
                <a:r>
                  <a:rPr lang="en-US" sz="2400" i="1" dirty="0"/>
                  <a:t> </a:t>
                </a:r>
                <a:r>
                  <a:rPr lang="en-US" sz="2400" dirty="0"/>
                  <a:t>and Machine Learning Algorithms – Streaming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-Means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8096" y="320041"/>
                <a:ext cx="10654908" cy="555449"/>
              </a:xfrm>
              <a:blipFill>
                <a:blip r:embed="rId2"/>
                <a:stretch>
                  <a:fillRect l="-1716" t="-27473" b="-89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sz="2200" dirty="0"/>
                  <a:t>When data is arriving </a:t>
                </a:r>
                <a:r>
                  <a:rPr lang="en-US" sz="2200" b="1" dirty="0"/>
                  <a:t>continuously</a:t>
                </a:r>
                <a:r>
                  <a:rPr lang="en-US" sz="2200" dirty="0"/>
                  <a:t> (or in small chunks), it might be useful to incorporate the new data into the existing models without re-computing everything from scratch.</a:t>
                </a:r>
              </a:p>
              <a:p>
                <a:pPr algn="just"/>
                <a:endParaRPr lang="en-US" sz="100" dirty="0"/>
              </a:p>
              <a:p>
                <a:pPr marL="0" indent="0" algn="just">
                  <a:buNone/>
                </a:pPr>
                <a:r>
                  <a:rPr lang="en-US" sz="2200" dirty="0"/>
                  <a:t>Often this is done in </a:t>
                </a:r>
                <a:r>
                  <a:rPr lang="en-US" sz="2200" b="1" dirty="0"/>
                  <a:t>batches</a:t>
                </a:r>
                <a:r>
                  <a:rPr lang="en-US" sz="2200" dirty="0"/>
                  <a:t>:</a:t>
                </a:r>
              </a:p>
              <a:p>
                <a:pPr lvl="1" algn="just"/>
                <a:r>
                  <a:rPr lang="en-US" sz="2200" dirty="0"/>
                  <a:t>data is collected until a threshold quantity is met</a:t>
                </a:r>
              </a:p>
              <a:p>
                <a:pPr lvl="1" algn="just"/>
                <a:r>
                  <a:rPr lang="en-US" sz="2200" dirty="0"/>
                  <a:t>the batch of new data is then combined with the existing model to create a new model</a:t>
                </a:r>
              </a:p>
              <a:p>
                <a:pPr algn="just"/>
                <a:endParaRPr lang="en-US" sz="100" dirty="0"/>
              </a:p>
              <a:p>
                <a:pPr marL="0" indent="0" algn="just">
                  <a:buNone/>
                </a:pPr>
                <a:r>
                  <a:rPr lang="en-US" sz="2200" dirty="0"/>
                  <a:t>In the </a:t>
                </a:r>
                <a:r>
                  <a:rPr lang="en-US" sz="2200" i="1" dirty="0"/>
                  <a:t>k</a:t>
                </a:r>
                <a:r>
                  <a:rPr lang="en-US" sz="2200" dirty="0"/>
                  <a:t>-means context, at time </a:t>
                </a:r>
                <a:r>
                  <a:rPr lang="en-US" sz="2200" i="1" dirty="0"/>
                  <a:t>t</a:t>
                </a:r>
                <a:r>
                  <a:rPr lang="en-US" sz="2200" dirty="0"/>
                  <a:t>: let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: the </a:t>
                </a:r>
                <a:r>
                  <a:rPr lang="en-US" sz="2200" i="1" dirty="0" err="1"/>
                  <a:t>i</a:t>
                </a:r>
                <a:r>
                  <a:rPr lang="en-US" sz="2200" baseline="30000" dirty="0" err="1"/>
                  <a:t>th</a:t>
                </a:r>
                <a:r>
                  <a:rPr lang="en-US" sz="2200" dirty="0"/>
                  <a:t> cluster centroid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: the number of points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: the number of new points closer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than any other centroid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: centroid of new points closer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than any other centroid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86" t="-971" r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3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8096" y="320041"/>
                <a:ext cx="10654908" cy="555449"/>
              </a:xfrm>
            </p:spPr>
            <p:txBody>
              <a:bodyPr/>
              <a:lstStyle/>
              <a:p>
                <a:r>
                  <a:rPr lang="en-US" dirty="0"/>
                  <a:t>Software Solutions</a:t>
                </a:r>
                <a:br>
                  <a:rPr lang="en-US" dirty="0"/>
                </a:br>
                <a:r>
                  <a:rPr lang="en-US" sz="2400" i="1" dirty="0" err="1"/>
                  <a:t>MapReduce</a:t>
                </a:r>
                <a:r>
                  <a:rPr lang="en-US" sz="2400" i="1" dirty="0"/>
                  <a:t> </a:t>
                </a:r>
                <a:r>
                  <a:rPr lang="en-US" sz="2400" dirty="0"/>
                  <a:t>and Machine Learning Algorithms – Streaming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-Means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8096" y="320041"/>
                <a:ext cx="10654908" cy="555449"/>
              </a:xfrm>
              <a:blipFill>
                <a:blip r:embed="rId2"/>
                <a:stretch>
                  <a:fillRect l="-1716" t="-27473" b="-89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sz="2200" dirty="0"/>
                  <a:t>The </a:t>
                </a:r>
                <a:r>
                  <a:rPr lang="en-US" sz="2200" dirty="0">
                    <a:hlinkClick r:id="rId3"/>
                  </a:rPr>
                  <a:t>streaming </a:t>
                </a:r>
                <a:r>
                  <a:rPr lang="en-US" sz="2200" i="1" dirty="0">
                    <a:hlinkClick r:id="rId3"/>
                  </a:rPr>
                  <a:t>k</a:t>
                </a:r>
                <a:r>
                  <a:rPr lang="en-US" sz="2200" dirty="0">
                    <a:hlinkClick r:id="rId3"/>
                  </a:rPr>
                  <a:t>-means</a:t>
                </a:r>
                <a:r>
                  <a:rPr lang="en-US" sz="2200" dirty="0"/>
                  <a:t> algorithm updates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as follows: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274238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200" dirty="0"/>
              </a:p>
              <a:p>
                <a:pPr marL="0" indent="0" algn="just">
                  <a:buClr>
                    <a:schemeClr val="bg1"/>
                  </a:buClr>
                  <a:buNone/>
                </a:pPr>
                <a:r>
                  <a:rPr lang="en-US" sz="2200" dirty="0"/>
                  <a:t>where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200" dirty="0"/>
                  <a:t> is a decay factor used to weight old data relative to new data</a:t>
                </a:r>
              </a:p>
              <a:p>
                <a:pPr marL="0" indent="0" algn="just">
                  <a:buNone/>
                </a:pPr>
                <a:endParaRPr lang="en-US" sz="100" dirty="0"/>
              </a:p>
              <a:p>
                <a:pPr marL="0" indent="0" algn="just">
                  <a:buNone/>
                </a:pPr>
                <a:r>
                  <a:rPr lang="en-US" sz="2200" dirty="0"/>
                  <a:t>Algorithmic </a:t>
                </a:r>
                <a:r>
                  <a:rPr lang="en-US" sz="2200" b="1" dirty="0"/>
                  <a:t>heavy lifting</a:t>
                </a:r>
                <a:r>
                  <a:rPr lang="en-US" sz="2200" dirty="0"/>
                  <a:t>: </a:t>
                </a:r>
              </a:p>
              <a:p>
                <a:pPr lvl="1" algn="just"/>
                <a:r>
                  <a:rPr lang="en-US" sz="2200" dirty="0"/>
                  <a:t>finding the closest centroids for new points</a:t>
                </a:r>
              </a:p>
              <a:p>
                <a:pPr lvl="1" algn="just"/>
                <a:r>
                  <a:rPr lang="en-US" sz="2200" dirty="0"/>
                  <a:t>finding the average of the new points in each cluster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86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1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8096" y="320041"/>
                <a:ext cx="10654908" cy="555449"/>
              </a:xfrm>
            </p:spPr>
            <p:txBody>
              <a:bodyPr/>
              <a:lstStyle/>
              <a:p>
                <a:r>
                  <a:rPr lang="en-US" dirty="0"/>
                  <a:t>Software Solutions</a:t>
                </a:r>
                <a:br>
                  <a:rPr lang="en-US" dirty="0"/>
                </a:br>
                <a:r>
                  <a:rPr lang="en-US" sz="2400" i="1" dirty="0" err="1"/>
                  <a:t>MapReduce</a:t>
                </a:r>
                <a:r>
                  <a:rPr lang="en-US" sz="2400" i="1" dirty="0"/>
                  <a:t> </a:t>
                </a:r>
                <a:r>
                  <a:rPr lang="en-US" sz="2400" dirty="0"/>
                  <a:t>and Machine Learning Algorithms – Streaming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-Means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8096" y="320041"/>
                <a:ext cx="10654908" cy="555449"/>
              </a:xfrm>
              <a:blipFill>
                <a:blip r:embed="rId2"/>
                <a:stretch>
                  <a:fillRect l="-1716" t="-27473" b="-89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/>
                  <a:t> can also be found with </a:t>
                </a:r>
                <a:r>
                  <a:rPr lang="en-US" sz="2200" b="1" i="1" dirty="0" err="1"/>
                  <a:t>MapReduce</a:t>
                </a:r>
                <a:r>
                  <a:rPr lang="en-US" sz="2200" dirty="0"/>
                  <a:t>.</a:t>
                </a:r>
              </a:p>
              <a:p>
                <a:endParaRPr lang="en-US" sz="100" dirty="0"/>
              </a:p>
              <a:p>
                <a:pPr marL="0" indent="0">
                  <a:buNone/>
                </a:pPr>
                <a:r>
                  <a:rPr lang="en-US" sz="2200" dirty="0"/>
                  <a:t>Consider the list of points </a:t>
                </a:r>
                <a:br>
                  <a:rPr lang="en-US" sz="2200" dirty="0"/>
                </a:br>
                <a:r>
                  <a:rPr lang="en-US" sz="2200" dirty="0"/>
                  <a:t>	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new_data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[y1,y2,…,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yM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b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200" dirty="0">
                    <a:cs typeface="Courier New" panose="02070309020205020404" pitchFamily="49" charset="0"/>
                  </a:rPr>
                  <a:t>with the functions</a:t>
                </a:r>
                <a:b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mapper(y) = (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j,y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the closest center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>
                    <a:cs typeface="Courier New" panose="02070309020205020404" pitchFamily="49" charset="0"/>
                  </a:rPr>
                  <a:t> (see previous example)</a:t>
                </a:r>
                <a:b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reducer = [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add,length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</a:p>
              <a:p>
                <a:pPr marL="0" indent="0">
                  <a:buClr>
                    <a:schemeClr val="bg1"/>
                  </a:buClr>
                  <a:buNone/>
                </a:pPr>
                <a:endParaRPr lang="en-US" sz="100" dirty="0">
                  <a:cs typeface="Courier New" panose="02070309020205020404" pitchFamily="49" charset="0"/>
                </a:endParaRPr>
              </a:p>
              <a:p>
                <a:pPr marL="0" indent="0">
                  <a:buClr>
                    <a:schemeClr val="bg1"/>
                  </a:buClr>
                  <a:buNone/>
                </a:pPr>
                <a:r>
                  <a:rPr lang="en-US" sz="2200" dirty="0">
                    <a:cs typeface="Courier New" panose="02070309020205020404" pitchFamily="49" charset="0"/>
                  </a:rPr>
                  <a:t>The set </a:t>
                </a:r>
                <a:r>
                  <a:rPr lang="en-US" sz="2200" i="1" dirty="0">
                    <a:cs typeface="Courier New" panose="02070309020205020404" pitchFamily="49" charset="0"/>
                  </a:rPr>
                  <a:t>C</a:t>
                </a:r>
                <a:r>
                  <a:rPr lang="en-US" sz="2200" dirty="0">
                    <a:cs typeface="Courier New" panose="02070309020205020404" pitchFamily="49" charset="0"/>
                  </a:rPr>
                  <a:t> of centroids is small and can be saved to a global variable.</a:t>
                </a:r>
                <a:endParaRPr lang="en-US" sz="1800" dirty="0"/>
              </a:p>
              <a:p>
                <a:pPr algn="just"/>
                <a:endParaRPr lang="en-US" sz="100" dirty="0"/>
              </a:p>
              <a:p>
                <a:pPr>
                  <a:buClr>
                    <a:schemeClr val="bg1"/>
                  </a:buClr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86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5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br>
              <a:rPr lang="en-US" dirty="0"/>
            </a:br>
            <a:r>
              <a:rPr lang="en-US" sz="2399" dirty="0"/>
              <a:t>Danish Medical Data –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" t="58956" r="-250" b="-2936"/>
          <a:stretch/>
        </p:blipFill>
        <p:spPr>
          <a:xfrm>
            <a:off x="1267180" y="1948926"/>
            <a:ext cx="8691547" cy="3547820"/>
          </a:xfrm>
        </p:spPr>
      </p:pic>
    </p:spTree>
    <p:extLst>
      <p:ext uri="{BB962C8B-B14F-4D97-AF65-F5344CB8AC3E}">
        <p14:creationId xmlns:p14="http://schemas.microsoft.com/office/powerpoint/2010/main" val="218802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8096" y="320041"/>
                <a:ext cx="10726916" cy="555449"/>
              </a:xfrm>
            </p:spPr>
            <p:txBody>
              <a:bodyPr/>
              <a:lstStyle/>
              <a:p>
                <a:r>
                  <a:rPr lang="en-US" dirty="0"/>
                  <a:t>Software Solutions</a:t>
                </a:r>
                <a:br>
                  <a:rPr lang="en-US" dirty="0"/>
                </a:br>
                <a:r>
                  <a:rPr lang="en-US" sz="2400" i="1" dirty="0" err="1"/>
                  <a:t>MapReduce</a:t>
                </a:r>
                <a:r>
                  <a:rPr lang="en-US" sz="2400" i="1" dirty="0"/>
                  <a:t> </a:t>
                </a:r>
                <a:r>
                  <a:rPr lang="en-US" sz="2400" dirty="0"/>
                  <a:t>and Machine Learning Algorithms – Streaming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-Means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8096" y="320041"/>
                <a:ext cx="10726916" cy="555449"/>
              </a:xfrm>
              <a:blipFill>
                <a:blip r:embed="rId2"/>
                <a:stretch>
                  <a:fillRect l="-1705" t="-27473" b="-89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96" y="1420239"/>
            <a:ext cx="10439084" cy="522375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1. </a:t>
            </a:r>
            <a:r>
              <a:rPr lang="en-US" sz="2200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en-US" sz="2200" dirty="0"/>
              <a:t> function associates each observation with the closest centroid: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mapped = map(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mapper,new_data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[(i_y1,y1),…,(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i_yM,yM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endParaRPr lang="en-US" sz="1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2. </a:t>
            </a:r>
            <a:r>
              <a:rPr lang="en-US" sz="2200" dirty="0"/>
              <a:t>All values with the same key are grouped together (requires re-labeling):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grouped = group(mapped)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= [(i_1,[y_1_1,…,y_1_M1]),…,(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,[y_k_1,…,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y_k_Mk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])]</a:t>
            </a:r>
          </a:p>
          <a:p>
            <a:pPr marL="0" indent="0">
              <a:buNone/>
            </a:pPr>
            <a:endParaRPr lang="en-US" sz="1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3. </a:t>
            </a:r>
            <a:r>
              <a:rPr lang="en-US" sz="2200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en-US" sz="2200" dirty="0"/>
              <a:t> function finds values with which to compute the updated centroids: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reduced = reduce([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add,length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],grouped)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= [(i_1,[add(y_1_1,…,y_1_M1),length(y_1_1,…,y_1_M1)]),…,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,[add(y_k_1,…,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y_k_Mk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),length(y_k_1,…,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y_k_Mk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)])]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= [(i_1,[y_1_1+…+y_1_M1),M1]),…,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,[y_k_1+…+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y_k_Mk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),Mk])]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  <a:br>
              <a:rPr lang="en-US" b="1" dirty="0"/>
            </a:br>
            <a:r>
              <a:rPr lang="en-US" sz="2400" b="1" dirty="0"/>
              <a:t>Spotlight on Big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0.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Big Data Q &amp; A</a:t>
            </a:r>
            <a:endParaRPr lang="en-CA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What’s the Big Deal With Big Data?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Big Data vs. Small Data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Distributed Computing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2.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Hardware Solutions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Cores, Clusters, Farms, Grids, and Clouds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Cost and Processing Power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accent1"/>
                </a:solidFill>
              </a:rPr>
              <a:t>3.</a:t>
            </a: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2400" b="1" dirty="0"/>
              <a:t>Software Solutions</a:t>
            </a:r>
            <a:endParaRPr lang="en-US" sz="2400" i="1" dirty="0"/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Selecting the Framework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The </a:t>
            </a:r>
            <a:r>
              <a:rPr lang="en-US" sz="2400" b="1" i="1" dirty="0" err="1">
                <a:solidFill>
                  <a:schemeClr val="bg2">
                    <a:lumMod val="90000"/>
                  </a:schemeClr>
                </a:solidFill>
              </a:rPr>
              <a:t>MapReduce</a:t>
            </a:r>
            <a:r>
              <a:rPr lang="en-US" sz="2400" b="1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Paradigm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en-US" sz="2400" b="1" i="1" dirty="0" err="1">
                <a:solidFill>
                  <a:schemeClr val="bg2">
                    <a:lumMod val="90000"/>
                  </a:schemeClr>
                </a:solidFill>
              </a:rPr>
              <a:t>MapReduce</a:t>
            </a:r>
            <a:r>
              <a:rPr lang="en-US" sz="2400" b="1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and Machine Learning Algorithms</a:t>
            </a:r>
            <a:endParaRPr lang="en-US" sz="2400" b="1" i="1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sz="2400" dirty="0"/>
              <a:t>An Introduction to </a:t>
            </a:r>
            <a:r>
              <a:rPr lang="en-US" sz="2400" b="1" i="1" dirty="0"/>
              <a:t>Spark</a:t>
            </a:r>
            <a:r>
              <a:rPr lang="en-US" sz="2400" dirty="0"/>
              <a:t> + </a:t>
            </a:r>
            <a:r>
              <a:rPr lang="en-US" sz="2400" b="1" i="1" dirty="0"/>
              <a:t>H2O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CA" sz="2400" b="1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Examples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CA" sz="1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71</a:t>
            </a:fld>
            <a:endParaRPr lang="en-US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5518348" y="1691640"/>
            <a:ext cx="6314106" cy="6398441"/>
          </a:xfrm>
          <a:prstGeom prst="rect">
            <a:avLst/>
          </a:prstGeom>
        </p:spPr>
        <p:txBody>
          <a:bodyPr>
            <a:normAutofit/>
          </a:bodyPr>
          <a:lstStyle>
            <a:lvl1pPr marL="182825" indent="-182825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799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063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731301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05538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279776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59952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43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34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25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CA" sz="1800" b="1" dirty="0"/>
          </a:p>
        </p:txBody>
      </p:sp>
    </p:spTree>
    <p:extLst>
      <p:ext uri="{BB962C8B-B14F-4D97-AF65-F5344CB8AC3E}">
        <p14:creationId xmlns:p14="http://schemas.microsoft.com/office/powerpoint/2010/main" val="332610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Solutions</a:t>
            </a:r>
            <a:br>
              <a:rPr lang="en-US" dirty="0"/>
            </a:br>
            <a:r>
              <a:rPr lang="en-US" sz="2400" dirty="0"/>
              <a:t>Introduction to </a:t>
            </a:r>
            <a:r>
              <a:rPr lang="en-US" sz="2400" i="1" dirty="0"/>
              <a:t>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ref: </a:t>
            </a:r>
            <a:r>
              <a:rPr lang="en-US" sz="1400" dirty="0" err="1"/>
              <a:t>ch</a:t>
            </a:r>
            <a:r>
              <a:rPr lang="en-US" sz="1400" dirty="0"/>
              <a:t> 3, 11 in [@</a:t>
            </a:r>
            <a:r>
              <a:rPr lang="en-US" sz="1400" dirty="0" err="1"/>
              <a:t>learningspark</a:t>
            </a:r>
            <a:r>
              <a:rPr lang="en-US" sz="1400" dirty="0"/>
              <a:t>]</a:t>
            </a:r>
            <a:br>
              <a:rPr lang="en-US" sz="1400" dirty="0"/>
            </a:br>
            <a:r>
              <a:rPr lang="en-US" sz="1400" dirty="0"/>
              <a:t>ref: </a:t>
            </a:r>
            <a:r>
              <a:rPr lang="en-US" sz="1400" dirty="0">
                <a:hlinkClick r:id="rId2"/>
              </a:rPr>
              <a:t>https://www.codementor.io/spark/tutorial/mllib-basic-statistics-exploratory-data-analysis</a:t>
            </a:r>
            <a:endParaRPr lang="en-US" sz="1400" dirty="0"/>
          </a:p>
          <a:p>
            <a:pPr marL="0" indent="0" algn="just">
              <a:buNone/>
            </a:pPr>
            <a:r>
              <a:rPr lang="en-US" sz="2200" dirty="0"/>
              <a:t>Computing with </a:t>
            </a:r>
            <a:r>
              <a:rPr lang="en-US" sz="2200" b="1" i="1" dirty="0"/>
              <a:t>Spark</a:t>
            </a:r>
            <a:r>
              <a:rPr lang="en-US" sz="2200" dirty="0"/>
              <a:t> is generally done by performing simple but extensible operations on simple collections.</a:t>
            </a:r>
          </a:p>
          <a:p>
            <a:pPr algn="just"/>
            <a:endParaRPr lang="en-US" sz="100" dirty="0"/>
          </a:p>
          <a:p>
            <a:pPr marL="0" indent="0" algn="just">
              <a:buNone/>
            </a:pPr>
            <a:r>
              <a:rPr lang="en-US" sz="2200" dirty="0"/>
              <a:t>This is done by constructing a special </a:t>
            </a:r>
            <a:r>
              <a:rPr lang="en-US" sz="2200" b="1" i="1" dirty="0"/>
              <a:t>Spark</a:t>
            </a:r>
            <a:r>
              <a:rPr lang="en-US" sz="2200" dirty="0"/>
              <a:t> collection object called a </a:t>
            </a:r>
            <a:r>
              <a:rPr lang="en-US" sz="2200" b="1" dirty="0"/>
              <a:t>resilient distributed dataset</a:t>
            </a:r>
            <a:r>
              <a:rPr lang="en-US" sz="2200" dirty="0"/>
              <a:t> (RDD) and by using the RDD API to perform the operations.</a:t>
            </a:r>
          </a:p>
          <a:p>
            <a:pPr algn="just"/>
            <a:endParaRPr lang="en-US" sz="100" dirty="0"/>
          </a:p>
          <a:p>
            <a:pPr marL="0" indent="0" algn="just">
              <a:buNone/>
            </a:pPr>
            <a:r>
              <a:rPr lang="en-US" sz="2200" dirty="0"/>
              <a:t>RDDs behave like plain lists with functional programming-style list manipulation, but in the background </a:t>
            </a:r>
            <a:r>
              <a:rPr lang="en-US" sz="2200" b="1" i="1" dirty="0"/>
              <a:t>Spark</a:t>
            </a:r>
            <a:r>
              <a:rPr lang="en-US" sz="2200" dirty="0"/>
              <a:t> is managing RDDs using a cluster rather than a single object in memory.</a:t>
            </a:r>
          </a:p>
          <a:p>
            <a:pPr marL="0" indent="0" algn="just">
              <a:buNone/>
            </a:pPr>
            <a:r>
              <a:rPr lang="en-US" sz="100" dirty="0"/>
              <a:t> </a:t>
            </a:r>
          </a:p>
          <a:p>
            <a:pPr marL="0" indent="0" algn="just">
              <a:buNone/>
            </a:pPr>
            <a:r>
              <a:rPr lang="en-US" sz="2200" dirty="0"/>
              <a:t>The data we load into an RDD is not limited by the RAM of our computer and the operations are automatically done in parallel by CPUs in the cluster.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3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Solutions</a:t>
            </a:r>
            <a:br>
              <a:rPr lang="en-US" dirty="0"/>
            </a:br>
            <a:r>
              <a:rPr lang="en-US" sz="2400" dirty="0"/>
              <a:t>Introduction to </a:t>
            </a:r>
            <a:r>
              <a:rPr lang="en-US" sz="2400" i="1" dirty="0"/>
              <a:t>Spark </a:t>
            </a:r>
            <a:r>
              <a:rPr lang="en-US" sz="2400" dirty="0"/>
              <a:t>– Transformations and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200" dirty="0"/>
              <a:t>One difference between RDDs and ordinary lists: </a:t>
            </a:r>
          </a:p>
          <a:p>
            <a:pPr lvl="1" algn="just"/>
            <a:r>
              <a:rPr lang="en-US" sz="2200" dirty="0">
                <a:hlinkClick r:id="rId2"/>
              </a:rPr>
              <a:t>transformations</a:t>
            </a:r>
            <a:r>
              <a:rPr lang="en-US" sz="2200" dirty="0"/>
              <a:t> (akin to building a query but not executing it yet) are performed in a “lazy” manner</a:t>
            </a:r>
          </a:p>
          <a:p>
            <a:pPr lvl="1" algn="just"/>
            <a:r>
              <a:rPr lang="en-US" sz="2200" dirty="0"/>
              <a:t>transformations are actually processed when </a:t>
            </a:r>
            <a:r>
              <a:rPr lang="en-US" sz="2200" dirty="0">
                <a:hlinkClick r:id="rId3"/>
              </a:rPr>
              <a:t>actions</a:t>
            </a:r>
            <a:r>
              <a:rPr lang="en-US" sz="2200" dirty="0"/>
              <a:t> are performed</a:t>
            </a:r>
          </a:p>
          <a:p>
            <a:pPr algn="just"/>
            <a:endParaRPr lang="en-US" sz="100" dirty="0"/>
          </a:p>
          <a:p>
            <a:pPr marL="0" indent="0" algn="just">
              <a:buNone/>
            </a:pPr>
            <a:r>
              <a:rPr lang="en-US" sz="2200" dirty="0"/>
              <a:t>Transformations return </a:t>
            </a:r>
            <a:r>
              <a:rPr lang="en-US" sz="2200" b="1" dirty="0"/>
              <a:t>other RDDs</a:t>
            </a:r>
            <a:r>
              <a:rPr lang="en-US" sz="2200" dirty="0"/>
              <a:t>, actions return </a:t>
            </a:r>
            <a:r>
              <a:rPr lang="en-US" sz="2200" b="1" dirty="0"/>
              <a:t>in-memory values </a:t>
            </a:r>
            <a:r>
              <a:rPr lang="en-US" sz="2200" dirty="0"/>
              <a:t>(total, average, etc.)</a:t>
            </a:r>
          </a:p>
          <a:p>
            <a:pPr marL="0" indent="0">
              <a:buNone/>
            </a:pPr>
            <a:r>
              <a:rPr lang="en-US" sz="100" dirty="0"/>
              <a:t> </a:t>
            </a:r>
          </a:p>
          <a:p>
            <a:pPr marL="0" indent="0">
              <a:buNone/>
            </a:pPr>
            <a:r>
              <a:rPr lang="en-US" sz="2200" dirty="0"/>
              <a:t>A typical </a:t>
            </a:r>
            <a:r>
              <a:rPr lang="en-US" sz="2200" b="1" i="1" dirty="0"/>
              <a:t>Spark</a:t>
            </a:r>
            <a:r>
              <a:rPr lang="en-US" sz="2200" dirty="0"/>
              <a:t> program might use code with the following structure:</a:t>
            </a:r>
            <a:br>
              <a:rPr lang="en-US" sz="2200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transformedRdd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rdd.transformation1().transformation2()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result = transformedRdd.action1()</a:t>
            </a:r>
          </a:p>
          <a:p>
            <a:pPr marL="0" indent="0" algn="just">
              <a:buClr>
                <a:schemeClr val="bg1"/>
              </a:buClr>
              <a:buNone/>
            </a:pPr>
            <a:r>
              <a:rPr lang="en-US" sz="2200" dirty="0"/>
              <a:t>where the cluster is dormant until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.action1</a:t>
            </a:r>
            <a:r>
              <a:rPr lang="en-US" sz="2200" dirty="0"/>
              <a:t> is called, at which point the RDD operations all execute.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8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Solutions</a:t>
            </a:r>
            <a:br>
              <a:rPr lang="en-US" dirty="0"/>
            </a:br>
            <a:r>
              <a:rPr lang="en-US" sz="2400" dirty="0"/>
              <a:t>Introduction to </a:t>
            </a:r>
            <a:r>
              <a:rPr lang="en-US" sz="2400" i="1" dirty="0"/>
              <a:t>Spark</a:t>
            </a:r>
            <a:r>
              <a:rPr lang="en-US" sz="2400" dirty="0"/>
              <a:t> – Transformations and Actions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If we then called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transformedRdd.action2()</a:t>
            </a:r>
          </a:p>
          <a:p>
            <a:pPr marL="0" indent="0" algn="just">
              <a:buClr>
                <a:schemeClr val="bg1"/>
              </a:buClr>
              <a:buNone/>
            </a:pPr>
            <a:r>
              <a:rPr lang="en-US" sz="2200" dirty="0"/>
              <a:t>all the transformations on RDD would execute again, i.e.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transformedRdd</a:t>
            </a:r>
            <a:r>
              <a:rPr lang="en-US" sz="2200" dirty="0"/>
              <a:t> is not stored, it's recomputed every time an action is called on it or a transformation of it.</a:t>
            </a:r>
          </a:p>
          <a:p>
            <a:pPr algn="just"/>
            <a:endParaRPr lang="en-US" sz="100" dirty="0"/>
          </a:p>
          <a:p>
            <a:pPr marL="0" indent="0">
              <a:buNone/>
            </a:pPr>
            <a:r>
              <a:rPr lang="en-US" sz="2200" dirty="0"/>
              <a:t>To evaluate and store an RDD (so it does not need to be recomputed in the future) use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transformedRdd.cache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just"/>
            <a:endParaRPr lang="en-US" sz="100" dirty="0"/>
          </a:p>
          <a:p>
            <a:pPr marL="0" indent="0" algn="just">
              <a:buNone/>
            </a:pPr>
            <a:r>
              <a:rPr lang="en-US" sz="2200" dirty="0"/>
              <a:t>The notebook ‘</a:t>
            </a:r>
            <a:r>
              <a:rPr lang="en-US" sz="2200" i="1" dirty="0"/>
              <a:t>BD 01</a:t>
            </a:r>
            <a:r>
              <a:rPr lang="en-US" sz="2200" dirty="0"/>
              <a:t> – </a:t>
            </a:r>
            <a:r>
              <a:rPr lang="en-US" sz="2200" i="1" dirty="0" err="1"/>
              <a:t>PySpark</a:t>
            </a:r>
            <a:r>
              <a:rPr lang="en-US" sz="2200" i="1" dirty="0"/>
              <a:t> </a:t>
            </a:r>
            <a:r>
              <a:rPr lang="en-US" sz="2200" i="1" dirty="0" err="1"/>
              <a:t>Basics.ipynb</a:t>
            </a:r>
            <a:r>
              <a:rPr lang="en-US" sz="2200" i="1" dirty="0"/>
              <a:t>’</a:t>
            </a:r>
            <a:r>
              <a:rPr lang="en-US" sz="2200" dirty="0"/>
              <a:t> contains more information on what can be done with transformations and actions.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2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Solutions</a:t>
            </a:r>
            <a:br>
              <a:rPr lang="en-US" dirty="0"/>
            </a:br>
            <a:r>
              <a:rPr lang="en-US" sz="2400" dirty="0"/>
              <a:t>Introduction to </a:t>
            </a:r>
            <a:r>
              <a:rPr lang="en-US" sz="2400" i="1" dirty="0"/>
              <a:t>Spark</a:t>
            </a:r>
            <a:r>
              <a:rPr lang="en-US" sz="2400" dirty="0"/>
              <a:t> – A Note on Side-Effects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200" dirty="0"/>
              <a:t>In order to be safely parallelized, the functions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en-US" sz="2200" dirty="0"/>
              <a:t> and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en-US" sz="2200" dirty="0"/>
              <a:t> must be </a:t>
            </a:r>
            <a:r>
              <a:rPr lang="en-US" sz="2200" b="1" dirty="0"/>
              <a:t>free of side-effects</a:t>
            </a:r>
            <a:r>
              <a:rPr lang="en-US" sz="2200" dirty="0"/>
              <a:t>. </a:t>
            </a:r>
          </a:p>
          <a:p>
            <a:pPr algn="just"/>
            <a:endParaRPr lang="en-US" sz="100" dirty="0"/>
          </a:p>
          <a:p>
            <a:pPr marL="0" indent="0" algn="just">
              <a:buNone/>
            </a:pPr>
            <a:r>
              <a:rPr lang="en-US" sz="2200" dirty="0"/>
              <a:t>They must behave like </a:t>
            </a:r>
            <a:r>
              <a:rPr lang="en-US" sz="2200" b="1" dirty="0"/>
              <a:t>mathematical functions</a:t>
            </a:r>
            <a:r>
              <a:rPr lang="en-US" sz="2200" dirty="0"/>
              <a:t>: they take a value and return a result and do nothing else. </a:t>
            </a:r>
          </a:p>
          <a:p>
            <a:pPr algn="just"/>
            <a:endParaRPr lang="en-US" sz="100" dirty="0"/>
          </a:p>
          <a:p>
            <a:pPr marL="0" indent="0" algn="just">
              <a:buNone/>
            </a:pPr>
            <a:r>
              <a:rPr lang="en-US" sz="2200" b="1" i="1" dirty="0"/>
              <a:t>Spark</a:t>
            </a:r>
            <a:r>
              <a:rPr lang="en-US" sz="2200" dirty="0"/>
              <a:t> assumes that the entire </a:t>
            </a:r>
            <a:r>
              <a:rPr lang="en-US" sz="2200" dirty="0" err="1"/>
              <a:t>behaviour</a:t>
            </a:r>
            <a:r>
              <a:rPr lang="en-US" sz="2200" dirty="0"/>
              <a:t> of the function is captured by its input-output pairs. Why?</a:t>
            </a:r>
          </a:p>
          <a:p>
            <a:pPr lvl="1" algn="just"/>
            <a:r>
              <a:rPr lang="en-US" sz="2200" b="1" i="1" dirty="0"/>
              <a:t>Spark</a:t>
            </a:r>
            <a:r>
              <a:rPr lang="en-US" sz="2200" dirty="0"/>
              <a:t> might cache the function calls in which case only the output is stored.</a:t>
            </a:r>
          </a:p>
          <a:p>
            <a:pPr lvl="1" algn="just"/>
            <a:r>
              <a:rPr lang="en-US" sz="2200" dirty="0"/>
              <a:t>Two function calls writing the same global variable at the same time might interfere ("time of check to time of use" bug).</a:t>
            </a:r>
          </a:p>
          <a:p>
            <a:pPr lvl="1" algn="just"/>
            <a:r>
              <a:rPr lang="en-US" sz="2200" b="1" i="1" dirty="0"/>
              <a:t>Spark</a:t>
            </a:r>
            <a:r>
              <a:rPr lang="en-US" sz="2200" dirty="0"/>
              <a:t> requires the freedom to call functions on the inputs in any order – with side-effects, there's no guarantee that changing the order won't change the results.</a:t>
            </a:r>
          </a:p>
          <a:p>
            <a:pPr algn="just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2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Solutions</a:t>
            </a:r>
            <a:br>
              <a:rPr lang="en-US" dirty="0"/>
            </a:br>
            <a:r>
              <a:rPr lang="en-US" sz="2400" dirty="0"/>
              <a:t>Introduction to </a:t>
            </a:r>
            <a:r>
              <a:rPr lang="en-US" sz="2400" i="1" dirty="0"/>
              <a:t>Spark </a:t>
            </a:r>
            <a:r>
              <a:rPr lang="en-US" sz="2400" dirty="0"/>
              <a:t>–</a:t>
            </a:r>
            <a:r>
              <a:rPr lang="en-US" sz="2400" i="1" dirty="0"/>
              <a:t> </a:t>
            </a:r>
            <a:r>
              <a:rPr lang="en-US" sz="2400" i="1" dirty="0" err="1"/>
              <a:t>MLlib</a:t>
            </a:r>
            <a:r>
              <a:rPr lang="en-US" sz="2400" i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200" b="1" i="1" dirty="0" err="1"/>
              <a:t>MLlib</a:t>
            </a:r>
            <a:r>
              <a:rPr lang="en-US" sz="2200" dirty="0"/>
              <a:t> is </a:t>
            </a:r>
            <a:r>
              <a:rPr lang="en-US" sz="2200" b="1" i="1" dirty="0"/>
              <a:t>Spark</a:t>
            </a:r>
            <a:r>
              <a:rPr lang="en-US" sz="2200" dirty="0"/>
              <a:t>’s machine learning library. It implements a large variety of machine learning algorithms using the basic code building blocks provided by </a:t>
            </a:r>
            <a:r>
              <a:rPr lang="en-US" sz="2200" b="1" i="1" dirty="0"/>
              <a:t>Spark</a:t>
            </a:r>
            <a:r>
              <a:rPr lang="en-US" sz="2200" dirty="0"/>
              <a:t>.</a:t>
            </a:r>
          </a:p>
          <a:p>
            <a:pPr algn="just"/>
            <a:endParaRPr lang="en-US" sz="100" dirty="0"/>
          </a:p>
          <a:p>
            <a:pPr marL="0" indent="0" algn="just">
              <a:buNone/>
            </a:pPr>
            <a:r>
              <a:rPr lang="en-US" sz="2200" dirty="0"/>
              <a:t>Use </a:t>
            </a:r>
            <a:r>
              <a:rPr lang="en-US" sz="2200" b="1" i="1" dirty="0" err="1"/>
              <a:t>MLlib</a:t>
            </a:r>
            <a:r>
              <a:rPr lang="en-US" sz="2200" dirty="0"/>
              <a:t> methods for core Machine Learning algorithms, and the </a:t>
            </a:r>
            <a:r>
              <a:rPr lang="en-US" sz="2200" b="1" i="1" dirty="0"/>
              <a:t>Spark </a:t>
            </a:r>
            <a:r>
              <a:rPr lang="en-US" sz="2200" dirty="0"/>
              <a:t>RDD API and other libraries for auxiliary tasks.</a:t>
            </a:r>
          </a:p>
          <a:p>
            <a:pPr algn="just"/>
            <a:endParaRPr lang="en-US" sz="100" dirty="0"/>
          </a:p>
          <a:p>
            <a:pPr marL="0" indent="0" algn="just">
              <a:buNone/>
            </a:pPr>
            <a:r>
              <a:rPr lang="en-US" sz="2200" dirty="0"/>
              <a:t>The </a:t>
            </a:r>
            <a:r>
              <a:rPr lang="en-US" sz="2200" b="1" i="1" dirty="0" err="1"/>
              <a:t>Jupyter</a:t>
            </a:r>
            <a:r>
              <a:rPr lang="en-US" sz="2200" dirty="0"/>
              <a:t> interface is attractive for interactive analysis, but to connect a web application to </a:t>
            </a:r>
            <a:r>
              <a:rPr lang="en-US" sz="2200" b="1" i="1" dirty="0"/>
              <a:t>Spark</a:t>
            </a:r>
            <a:r>
              <a:rPr lang="en-US" sz="2200" dirty="0"/>
              <a:t>: </a:t>
            </a:r>
          </a:p>
          <a:p>
            <a:pPr lvl="1" algn="just"/>
            <a:r>
              <a:rPr lang="en-US" sz="2200" dirty="0"/>
              <a:t>we first need to query a database from </a:t>
            </a:r>
            <a:r>
              <a:rPr lang="en-US" sz="2200" b="1" i="1" dirty="0"/>
              <a:t>Spark</a:t>
            </a:r>
            <a:r>
              <a:rPr lang="en-US" sz="2200" dirty="0"/>
              <a:t> </a:t>
            </a:r>
          </a:p>
          <a:p>
            <a:pPr lvl="1" algn="just"/>
            <a:r>
              <a:rPr lang="en-US" sz="2200" dirty="0"/>
              <a:t>then load the result of the </a:t>
            </a:r>
            <a:r>
              <a:rPr lang="en-US" sz="2200" b="1" i="1" dirty="0"/>
              <a:t>Spark</a:t>
            </a:r>
            <a:r>
              <a:rPr lang="en-US" sz="2200" dirty="0"/>
              <a:t> computation back into the database</a:t>
            </a:r>
          </a:p>
          <a:p>
            <a:pPr lvl="1" algn="just"/>
            <a:r>
              <a:rPr lang="en-US" sz="2200" dirty="0"/>
              <a:t>then access this result in the database from the web server</a:t>
            </a:r>
          </a:p>
          <a:p>
            <a:pPr algn="just"/>
            <a:endParaRPr lang="en-US" sz="100" dirty="0"/>
          </a:p>
          <a:p>
            <a:pPr marL="0" indent="0" algn="just">
              <a:buNone/>
            </a:pPr>
            <a:r>
              <a:rPr lang="en-US" sz="2200" dirty="0"/>
              <a:t>Alternatively, there is a </a:t>
            </a:r>
            <a:r>
              <a:rPr lang="en-US" sz="2200" dirty="0">
                <a:hlinkClick r:id="rId2"/>
              </a:rPr>
              <a:t>REST job server</a:t>
            </a:r>
            <a:r>
              <a:rPr lang="en-US" sz="2200" dirty="0"/>
              <a:t> for </a:t>
            </a:r>
            <a:r>
              <a:rPr lang="en-US" sz="2200" b="1" i="1" dirty="0"/>
              <a:t>Spark</a:t>
            </a:r>
            <a:r>
              <a:rPr lang="en-US" sz="2200" dirty="0"/>
              <a:t> to set up jobs remotely.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2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Solutions</a:t>
            </a:r>
            <a:br>
              <a:rPr lang="en-US" dirty="0"/>
            </a:br>
            <a:r>
              <a:rPr lang="en-US" sz="2400" dirty="0"/>
              <a:t>Introduction to </a:t>
            </a:r>
            <a:r>
              <a:rPr lang="en-US" sz="2400" i="1" dirty="0"/>
              <a:t>H2O </a:t>
            </a:r>
            <a:r>
              <a:rPr lang="en-US" sz="2400" dirty="0"/>
              <a:t>+ </a:t>
            </a:r>
            <a:r>
              <a:rPr lang="en-US" sz="2400" i="1" dirty="0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96" y="1420239"/>
            <a:ext cx="9863020" cy="522375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b="1" i="1" dirty="0"/>
              <a:t>H2O</a:t>
            </a:r>
            <a:r>
              <a:rPr lang="en-US" sz="2200" b="1" dirty="0"/>
              <a:t>+</a:t>
            </a:r>
            <a:r>
              <a:rPr lang="en-US" sz="2200" b="1" i="1" dirty="0"/>
              <a:t>R</a:t>
            </a:r>
            <a:r>
              <a:rPr lang="en-US" sz="2200" dirty="0"/>
              <a:t> uses data frames where </a:t>
            </a:r>
            <a:r>
              <a:rPr lang="en-US" sz="2200" b="1" i="1" dirty="0"/>
              <a:t>Spark</a:t>
            </a:r>
            <a:r>
              <a:rPr lang="en-US" sz="2200" dirty="0"/>
              <a:t> uses RDDs.</a:t>
            </a:r>
          </a:p>
          <a:p>
            <a:pPr algn="just"/>
            <a:endParaRPr lang="en-US" sz="100" dirty="0"/>
          </a:p>
          <a:p>
            <a:pPr marL="0" indent="0" algn="just">
              <a:buNone/>
            </a:pPr>
            <a:r>
              <a:rPr lang="en-US" sz="2200" b="1" i="1" dirty="0"/>
              <a:t>H2O</a:t>
            </a:r>
            <a:r>
              <a:rPr lang="en-US" sz="2200" dirty="0"/>
              <a:t> data frames and </a:t>
            </a:r>
            <a:r>
              <a:rPr lang="en-US" sz="2200" b="1" i="1" dirty="0"/>
              <a:t>R</a:t>
            </a:r>
            <a:r>
              <a:rPr lang="en-US" sz="2200" dirty="0"/>
              <a:t> data frames can be converted back and forth</a:t>
            </a:r>
          </a:p>
          <a:p>
            <a:pPr algn="just"/>
            <a:endParaRPr lang="en-US" sz="100" dirty="0"/>
          </a:p>
          <a:p>
            <a:pPr marL="0" indent="0" algn="just">
              <a:buNone/>
            </a:pPr>
            <a:r>
              <a:rPr lang="en-US" sz="2200" b="1" i="1" dirty="0"/>
              <a:t>R</a:t>
            </a:r>
            <a:r>
              <a:rPr lang="en-US" sz="2200" dirty="0"/>
              <a:t> data frames live in local memory, so it might be best to load data directly into an </a:t>
            </a:r>
            <a:r>
              <a:rPr lang="en-US" sz="2200" b="1" i="1" dirty="0"/>
              <a:t>H2O </a:t>
            </a:r>
            <a:r>
              <a:rPr lang="en-US" sz="2200" dirty="0"/>
              <a:t>data frame from storage if it's big. </a:t>
            </a:r>
          </a:p>
          <a:p>
            <a:pPr marL="0" indent="0" algn="just">
              <a:buNone/>
            </a:pPr>
            <a:r>
              <a:rPr lang="en-US" sz="100" dirty="0"/>
              <a:t> </a:t>
            </a:r>
          </a:p>
          <a:p>
            <a:pPr marL="0" indent="0" algn="just">
              <a:buNone/>
            </a:pPr>
            <a:r>
              <a:rPr lang="en-US" sz="2200" b="1" i="1" dirty="0"/>
              <a:t>H2O</a:t>
            </a:r>
            <a:r>
              <a:rPr lang="en-US" sz="2200" b="1" dirty="0"/>
              <a:t>+</a:t>
            </a:r>
            <a:r>
              <a:rPr lang="en-US" sz="2200" b="1" i="1" dirty="0"/>
              <a:t>R</a:t>
            </a:r>
            <a:r>
              <a:rPr lang="en-US" sz="2200" dirty="0"/>
              <a:t> includes functions for creating data frames from files on the cluster and uploading local files to the cluster.</a:t>
            </a:r>
          </a:p>
          <a:p>
            <a:pPr algn="just"/>
            <a:endParaRPr lang="en-US" sz="100" dirty="0"/>
          </a:p>
          <a:p>
            <a:pPr marL="0" indent="0">
              <a:buNone/>
            </a:pPr>
            <a:r>
              <a:rPr lang="en-US" sz="2200" dirty="0"/>
              <a:t>In general, </a:t>
            </a:r>
            <a:r>
              <a:rPr lang="en-US" sz="2200" b="1" i="1" dirty="0"/>
              <a:t>H2O</a:t>
            </a:r>
            <a:r>
              <a:rPr lang="en-US" sz="2200" dirty="0"/>
              <a:t> data frames are operated on in the same way as </a:t>
            </a:r>
            <a:r>
              <a:rPr lang="en-US" sz="2200" b="1" i="1" dirty="0"/>
              <a:t>R</a:t>
            </a:r>
            <a:r>
              <a:rPr lang="en-US" sz="2200" dirty="0"/>
              <a:t> data frames (with some helpful functions for data munging)</a:t>
            </a:r>
            <a:br>
              <a:rPr lang="en-US" sz="2200" dirty="0"/>
            </a:br>
            <a:r>
              <a:rPr lang="en-US" sz="1400" dirty="0"/>
              <a:t>ref: </a:t>
            </a:r>
            <a:r>
              <a:rPr lang="en-US" sz="1400" dirty="0">
                <a:hlinkClick r:id="rId2"/>
              </a:rPr>
              <a:t>http://docs.h2o.ai/h2o/latest-stable/h2o-docs/booklets/RBooklet.pdf</a:t>
            </a:r>
            <a:r>
              <a:rPr lang="en-US" sz="1400" dirty="0"/>
              <a:t>, section 8</a:t>
            </a:r>
            <a:br>
              <a:rPr lang="en-US" sz="1400" dirty="0"/>
            </a:br>
            <a:r>
              <a:rPr lang="en-US" sz="1400" dirty="0"/>
              <a:t>ref: </a:t>
            </a:r>
            <a:r>
              <a:rPr lang="en-US" sz="1400" dirty="0">
                <a:hlinkClick r:id="rId3"/>
              </a:rPr>
              <a:t>http://h2o-release.s3.amazonaws.com/h2o/rel-ueno/1/docs-website/h2o-r/h2o_package.pdf</a:t>
            </a:r>
            <a:r>
              <a:rPr lang="en-US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Solutions</a:t>
            </a:r>
            <a:br>
              <a:rPr lang="en-US" dirty="0"/>
            </a:br>
            <a:r>
              <a:rPr lang="en-US" sz="2400" dirty="0"/>
              <a:t>Introduction to </a:t>
            </a:r>
            <a:r>
              <a:rPr lang="en-US" sz="2400" i="1" dirty="0"/>
              <a:t>H2O </a:t>
            </a:r>
            <a:r>
              <a:rPr lang="en-US" sz="2400" dirty="0"/>
              <a:t>+ </a:t>
            </a:r>
            <a:r>
              <a:rPr lang="en-US" sz="2400" i="1" dirty="0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The focus of </a:t>
            </a:r>
            <a:r>
              <a:rPr lang="en-US" sz="2200" b="1" i="1" dirty="0"/>
              <a:t>H2O</a:t>
            </a:r>
            <a:r>
              <a:rPr lang="en-US" sz="2200" dirty="0"/>
              <a:t> is machine learning and it comes with functions for using </a:t>
            </a:r>
            <a:r>
              <a:rPr lang="en-US" sz="2200" b="1" i="1" dirty="0"/>
              <a:t>H2O</a:t>
            </a:r>
            <a:r>
              <a:rPr lang="en-US" sz="2200" dirty="0"/>
              <a:t> data frames for training, testing, and evaluating a number of ML models.</a:t>
            </a:r>
            <a:br>
              <a:rPr lang="en-US" sz="2200" dirty="0"/>
            </a:br>
            <a:r>
              <a:rPr lang="en-US" sz="1400" dirty="0"/>
              <a:t>ref: </a:t>
            </a:r>
            <a:r>
              <a:rPr lang="en-US" sz="1400" dirty="0">
                <a:hlinkClick r:id="rId2"/>
              </a:rPr>
              <a:t>http://docs.h2o.ai/h2o/latest-stable/h2o-docs/booklets/RBooklet.pdf</a:t>
            </a:r>
            <a:r>
              <a:rPr lang="en-US" sz="1400" dirty="0"/>
              <a:t>, sections 6, 9</a:t>
            </a:r>
            <a:endParaRPr lang="en-US" sz="2200" dirty="0"/>
          </a:p>
          <a:p>
            <a:pPr lvl="1"/>
            <a:r>
              <a:rPr lang="en-US" sz="2400" dirty="0"/>
              <a:t>Deep Learning </a:t>
            </a:r>
          </a:p>
          <a:p>
            <a:pPr lvl="1"/>
            <a:r>
              <a:rPr lang="en-US" sz="2400" dirty="0"/>
              <a:t>Naïve Bayes </a:t>
            </a:r>
          </a:p>
          <a:p>
            <a:pPr lvl="1"/>
            <a:r>
              <a:rPr lang="en-US" sz="2400" dirty="0"/>
              <a:t>Principal Components Analysis (PCA) </a:t>
            </a:r>
          </a:p>
          <a:p>
            <a:pPr lvl="1"/>
            <a:r>
              <a:rPr lang="en-US" sz="2400" i="1" dirty="0"/>
              <a:t>k</a:t>
            </a:r>
            <a:r>
              <a:rPr lang="en-US" sz="2400" dirty="0"/>
              <a:t>-means </a:t>
            </a:r>
          </a:p>
          <a:p>
            <a:pPr lvl="1"/>
            <a:r>
              <a:rPr lang="en-US" sz="2400" dirty="0"/>
              <a:t>Generalized Linear Models (GLM) </a:t>
            </a:r>
          </a:p>
          <a:p>
            <a:pPr lvl="1"/>
            <a:r>
              <a:rPr lang="en-US" sz="2400" dirty="0"/>
              <a:t>Gradient Boosted Regression (GBM) </a:t>
            </a:r>
          </a:p>
          <a:p>
            <a:pPr lvl="1"/>
            <a:r>
              <a:rPr lang="en-US" sz="2400" dirty="0"/>
              <a:t>Distributed Random Forest (DRF)</a:t>
            </a:r>
          </a:p>
          <a:p>
            <a:endParaRPr lang="en-US" sz="100" dirty="0"/>
          </a:p>
          <a:p>
            <a:pPr marL="0" indent="0">
              <a:buNone/>
            </a:pPr>
            <a:r>
              <a:rPr lang="en-US" sz="2200" dirty="0"/>
              <a:t>A list of functions can be found in the Appendix.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9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1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br>
              <a:rPr lang="en-US" dirty="0"/>
            </a:br>
            <a:r>
              <a:rPr lang="en-US" sz="2399" dirty="0"/>
              <a:t>Danish Medical Data – Results (COPD)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" t="2286" r="5912" b="365"/>
          <a:stretch/>
        </p:blipFill>
        <p:spPr>
          <a:xfrm>
            <a:off x="1458304" y="1300017"/>
            <a:ext cx="8848748" cy="5502675"/>
          </a:xfrm>
        </p:spPr>
      </p:pic>
    </p:spTree>
    <p:extLst>
      <p:ext uri="{BB962C8B-B14F-4D97-AF65-F5344CB8AC3E}">
        <p14:creationId xmlns:p14="http://schemas.microsoft.com/office/powerpoint/2010/main" val="350360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96" y="1420239"/>
            <a:ext cx="10151052" cy="5223753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We’ve provided 5 Notebooks which showcase various </a:t>
            </a:r>
            <a:r>
              <a:rPr lang="en-US" sz="2200" b="1" i="1" dirty="0"/>
              <a:t>Spark</a:t>
            </a:r>
            <a:r>
              <a:rPr lang="en-US" sz="2200" dirty="0"/>
              <a:t> and </a:t>
            </a:r>
            <a:r>
              <a:rPr lang="en-US" sz="2200" b="1" i="1" dirty="0"/>
              <a:t>H2O</a:t>
            </a:r>
            <a:r>
              <a:rPr lang="en-US" sz="2200" dirty="0"/>
              <a:t> features:</a:t>
            </a:r>
          </a:p>
          <a:p>
            <a:pPr lvl="1"/>
            <a:r>
              <a:rPr lang="en-US" sz="2200" dirty="0" err="1"/>
              <a:t>PySpark</a:t>
            </a:r>
            <a:r>
              <a:rPr lang="en-US" sz="2200" dirty="0"/>
              <a:t> Basics</a:t>
            </a:r>
            <a:br>
              <a:rPr lang="en-US" sz="2200" dirty="0"/>
            </a:br>
            <a:r>
              <a:rPr lang="en-US" sz="1400" dirty="0"/>
              <a:t>notebook: ‘</a:t>
            </a:r>
            <a:r>
              <a:rPr lang="en-US" sz="1400" i="1" dirty="0"/>
              <a:t>BD 01 – </a:t>
            </a:r>
            <a:r>
              <a:rPr lang="en-US" sz="1400" i="1" dirty="0" err="1"/>
              <a:t>PySpark</a:t>
            </a:r>
            <a:r>
              <a:rPr lang="en-US" sz="1400" i="1" dirty="0"/>
              <a:t> </a:t>
            </a:r>
            <a:r>
              <a:rPr lang="en-US" sz="1400" i="1" dirty="0" err="1"/>
              <a:t>Basics.ipynb</a:t>
            </a:r>
            <a:r>
              <a:rPr lang="en-US" sz="1400" i="1" dirty="0"/>
              <a:t>’</a:t>
            </a:r>
          </a:p>
          <a:p>
            <a:pPr lvl="1"/>
            <a:r>
              <a:rPr lang="en-US" sz="2200" dirty="0"/>
              <a:t>Naïve Bayes Classifier: Spam Detection</a:t>
            </a:r>
            <a:br>
              <a:rPr lang="en-US" sz="2200" dirty="0"/>
            </a:br>
            <a:r>
              <a:rPr lang="en-US" sz="1400" dirty="0"/>
              <a:t>ref: </a:t>
            </a:r>
            <a:r>
              <a:rPr lang="en-US" sz="1400" dirty="0">
                <a:hlinkClick r:id="rId2"/>
              </a:rPr>
              <a:t>https://venukanaparthy.wordpress.com/2015/07/04/spam-classification-with-naive-bayes-using-spark-mllib/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large dataset: </a:t>
            </a:r>
            <a:r>
              <a:rPr lang="en-US" sz="1400" dirty="0">
                <a:hlinkClick r:id="rId3"/>
              </a:rPr>
              <a:t>http://csmining.org/index.php/enron-spam-datasets.html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notebook: ‘</a:t>
            </a:r>
            <a:r>
              <a:rPr lang="en-US" sz="1400" i="1" dirty="0"/>
              <a:t>BD 04 – </a:t>
            </a:r>
            <a:r>
              <a:rPr lang="en-US" sz="1400" i="1" dirty="0" err="1"/>
              <a:t>Spam.ipynb</a:t>
            </a:r>
            <a:r>
              <a:rPr lang="en-US" sz="1400" i="1" dirty="0"/>
              <a:t>’</a:t>
            </a:r>
          </a:p>
          <a:p>
            <a:pPr lvl="1"/>
            <a:r>
              <a:rPr lang="en-US" sz="2200" dirty="0"/>
              <a:t>Alternating Least Squares: Movie Recommendation</a:t>
            </a:r>
            <a:br>
              <a:rPr lang="en-US" sz="2200" dirty="0"/>
            </a:br>
            <a:r>
              <a:rPr lang="en-US" sz="1400" dirty="0"/>
              <a:t>ref: </a:t>
            </a:r>
            <a:r>
              <a:rPr lang="en-US" sz="1400" dirty="0">
                <a:hlinkClick r:id="rId4"/>
              </a:rPr>
              <a:t>https://databricks-training.s3.amazonaws.com/movie-recommendation-with-mllib.html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more data: </a:t>
            </a:r>
            <a:r>
              <a:rPr lang="en-US" sz="1400" dirty="0">
                <a:hlinkClick r:id="rId5"/>
              </a:rPr>
              <a:t>http://grouplens.org/datasets/movielens/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notebook: ‘</a:t>
            </a:r>
            <a:r>
              <a:rPr lang="en-US" sz="1400" i="1" dirty="0"/>
              <a:t>BD 03 – Movie </a:t>
            </a:r>
            <a:r>
              <a:rPr lang="en-US" sz="1400" i="1" dirty="0" err="1"/>
              <a:t>Recommendations.ipynb</a:t>
            </a:r>
            <a:r>
              <a:rPr lang="en-US" sz="1400" i="1" dirty="0"/>
              <a:t>’</a:t>
            </a:r>
          </a:p>
          <a:p>
            <a:pPr lvl="1"/>
            <a:r>
              <a:rPr lang="en-US" sz="2200" i="1" dirty="0"/>
              <a:t>k</a:t>
            </a:r>
            <a:r>
              <a:rPr lang="en-US" sz="2200" dirty="0"/>
              <a:t>-Means Clustering</a:t>
            </a:r>
            <a:br>
              <a:rPr lang="en-US" sz="2200" dirty="0"/>
            </a:br>
            <a:r>
              <a:rPr lang="en-US" sz="1400" dirty="0"/>
              <a:t>notebook: ‘</a:t>
            </a:r>
            <a:r>
              <a:rPr lang="en-US" sz="1400" i="1" dirty="0"/>
              <a:t>BD 02 – </a:t>
            </a:r>
            <a:r>
              <a:rPr lang="en-US" sz="1400" i="1" dirty="0" err="1"/>
              <a:t>Clustering.ipynb</a:t>
            </a:r>
            <a:r>
              <a:rPr lang="en-US" sz="1400" i="1" dirty="0"/>
              <a:t>’</a:t>
            </a:r>
          </a:p>
          <a:p>
            <a:pPr lvl="1"/>
            <a:r>
              <a:rPr lang="en-US" sz="2200" dirty="0"/>
              <a:t>Ensemble Learning: Social Influence Ranking</a:t>
            </a:r>
            <a:br>
              <a:rPr lang="en-US" sz="2200" dirty="0"/>
            </a:br>
            <a:r>
              <a:rPr lang="en-US" sz="1400" dirty="0"/>
              <a:t>ref: </a:t>
            </a:r>
            <a:r>
              <a:rPr lang="en-US" sz="1400" dirty="0">
                <a:hlinkClick r:id="rId6"/>
              </a:rPr>
              <a:t>https://www.kaggle.com/c/predict-who-is-more-influential-in-a-social-network</a:t>
            </a:r>
            <a:br>
              <a:rPr lang="en-US" sz="1400" dirty="0"/>
            </a:br>
            <a:r>
              <a:rPr lang="en-US" sz="1400" dirty="0"/>
              <a:t>ref: </a:t>
            </a:r>
            <a:r>
              <a:rPr lang="en-US" sz="1400" dirty="0">
                <a:hlinkClick r:id="rId7"/>
              </a:rPr>
              <a:t>http://thinktostart.com/predict-social-network-influence-with-r-and-h2o-ensemble-learning/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notebook: ‘</a:t>
            </a:r>
            <a:r>
              <a:rPr lang="en-US" sz="1400" i="1" dirty="0"/>
              <a:t>BD 05 – Social Influence </a:t>
            </a:r>
            <a:r>
              <a:rPr lang="en-US" sz="1400" i="1" dirty="0" err="1"/>
              <a:t>Rank.ipynb</a:t>
            </a:r>
            <a:r>
              <a:rPr lang="en-US" sz="1400" i="1" dirty="0"/>
              <a:t>’</a:t>
            </a:r>
          </a:p>
          <a:p>
            <a:pPr marL="0" indent="0">
              <a:buNone/>
            </a:pPr>
            <a:endParaRPr lang="en-CA" sz="100" dirty="0"/>
          </a:p>
          <a:p>
            <a:pPr marL="0" indent="0">
              <a:buNone/>
            </a:pPr>
            <a:r>
              <a:rPr lang="en-CA" sz="2200" dirty="0"/>
              <a:t>T</a:t>
            </a:r>
            <a:r>
              <a:rPr lang="en-US" sz="2200" dirty="0"/>
              <a:t>he main idea here is to highlight the possible, not to provide completeness.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9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0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96" y="1420239"/>
            <a:ext cx="10007036" cy="522375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/>
              <a:t>J.Dean</a:t>
            </a:r>
            <a:r>
              <a:rPr lang="en-US" sz="1400" dirty="0"/>
              <a:t>, </a:t>
            </a:r>
            <a:r>
              <a:rPr lang="en-US" sz="1400" dirty="0" err="1"/>
              <a:t>S.Ghemawat</a:t>
            </a:r>
            <a:r>
              <a:rPr lang="en-US" sz="1400" dirty="0"/>
              <a:t> [2008], </a:t>
            </a:r>
            <a:r>
              <a:rPr lang="en-US" sz="1400" dirty="0">
                <a:hlinkClick r:id="rId2"/>
              </a:rPr>
              <a:t>MapReduce: Simplified Data Processing on Large Clusters</a:t>
            </a:r>
            <a:r>
              <a:rPr lang="en-US" sz="1400" i="1" dirty="0"/>
              <a:t>,</a:t>
            </a:r>
            <a:r>
              <a:rPr lang="en-US" sz="1400" dirty="0"/>
              <a:t> in </a:t>
            </a:r>
            <a:r>
              <a:rPr lang="en-US" sz="1400" i="1" dirty="0" err="1"/>
              <a:t>Commun</a:t>
            </a:r>
            <a:r>
              <a:rPr lang="en-US" sz="1400" i="1" dirty="0"/>
              <a:t>. ACM.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Y.Zhou</a:t>
            </a:r>
            <a:r>
              <a:rPr lang="en-US" sz="1400" dirty="0"/>
              <a:t>, </a:t>
            </a:r>
            <a:r>
              <a:rPr lang="en-US" sz="1400" dirty="0" err="1"/>
              <a:t>D.Wilkinson</a:t>
            </a:r>
            <a:r>
              <a:rPr lang="en-US" sz="1400" dirty="0"/>
              <a:t>, </a:t>
            </a:r>
            <a:r>
              <a:rPr lang="en-US" sz="1400" dirty="0" err="1"/>
              <a:t>R.Schreiber</a:t>
            </a:r>
            <a:r>
              <a:rPr lang="en-US" sz="1400" dirty="0"/>
              <a:t>, </a:t>
            </a:r>
            <a:r>
              <a:rPr lang="en-US" sz="1400" dirty="0" err="1"/>
              <a:t>R.Pan</a:t>
            </a:r>
            <a:r>
              <a:rPr lang="en-US" sz="1400" dirty="0"/>
              <a:t> [2008], </a:t>
            </a:r>
            <a:r>
              <a:rPr lang="en-US" sz="1400" dirty="0">
                <a:hlinkClick r:id="rId3"/>
              </a:rPr>
              <a:t>Large-scale parallel collaborative filtering for the Netflix prize</a:t>
            </a:r>
            <a:r>
              <a:rPr lang="en-US" sz="1400" dirty="0"/>
              <a:t>, in </a:t>
            </a:r>
            <a:r>
              <a:rPr lang="en-US" sz="1400" i="1" dirty="0" err="1"/>
              <a:t>Algor</a:t>
            </a:r>
            <a:r>
              <a:rPr lang="en-US" sz="1400" i="1" dirty="0"/>
              <a:t>. Aspects in Information and Management, </a:t>
            </a:r>
            <a:r>
              <a:rPr lang="en-US" sz="1400" dirty="0"/>
              <a:t>pp.337-348, Springer.</a:t>
            </a:r>
          </a:p>
          <a:p>
            <a:pPr marL="0" indent="0">
              <a:buNone/>
            </a:pPr>
            <a:r>
              <a:rPr lang="en-US" sz="1400" dirty="0" err="1"/>
              <a:t>B.Bahmani</a:t>
            </a:r>
            <a:r>
              <a:rPr lang="en-US" sz="1400" dirty="0"/>
              <a:t>, </a:t>
            </a:r>
            <a:r>
              <a:rPr lang="en-US" sz="1400" dirty="0" err="1"/>
              <a:t>B.Moseley</a:t>
            </a:r>
            <a:r>
              <a:rPr lang="en-US" sz="1400" dirty="0"/>
              <a:t>, </a:t>
            </a:r>
            <a:r>
              <a:rPr lang="en-US" sz="1400" dirty="0" err="1"/>
              <a:t>A.Vattani</a:t>
            </a:r>
            <a:r>
              <a:rPr lang="en-US" sz="1400" dirty="0"/>
              <a:t>, </a:t>
            </a:r>
            <a:r>
              <a:rPr lang="en-US" sz="1400" dirty="0" err="1"/>
              <a:t>R.Kumar</a:t>
            </a:r>
            <a:r>
              <a:rPr lang="en-US" sz="1400" dirty="0"/>
              <a:t>, </a:t>
            </a:r>
            <a:r>
              <a:rPr lang="en-US" sz="1400" dirty="0" err="1"/>
              <a:t>S.Vassilvitskii</a:t>
            </a:r>
            <a:r>
              <a:rPr lang="en-US" sz="1400" dirty="0"/>
              <a:t> [2012], </a:t>
            </a:r>
            <a:r>
              <a:rPr lang="en-US" sz="1400" dirty="0">
                <a:hlinkClick r:id="rId4"/>
              </a:rPr>
              <a:t>Scalable </a:t>
            </a:r>
            <a:r>
              <a:rPr lang="en-US" sz="1400" i="1" dirty="0">
                <a:hlinkClick r:id="rId4"/>
              </a:rPr>
              <a:t>k</a:t>
            </a:r>
            <a:r>
              <a:rPr lang="en-US" sz="1400" dirty="0">
                <a:hlinkClick r:id="rId4"/>
              </a:rPr>
              <a:t>-means++</a:t>
            </a:r>
            <a:r>
              <a:rPr lang="en-US" sz="1400" dirty="0"/>
              <a:t>, in </a:t>
            </a:r>
            <a:r>
              <a:rPr lang="en-US" sz="1400" i="1" dirty="0"/>
              <a:t>Proceedings of the VLDB Endowment</a:t>
            </a:r>
            <a:r>
              <a:rPr lang="en-US" sz="1400" dirty="0"/>
              <a:t>,  v.5,  n.7,  pp.622-633.</a:t>
            </a:r>
          </a:p>
          <a:p>
            <a:pPr marL="0" indent="0">
              <a:buNone/>
            </a:pPr>
            <a:r>
              <a:rPr lang="en-US" sz="1400" dirty="0" err="1"/>
              <a:t>H.Karau</a:t>
            </a:r>
            <a:r>
              <a:rPr lang="en-US" sz="1400" dirty="0"/>
              <a:t>, </a:t>
            </a:r>
            <a:r>
              <a:rPr lang="en-US" sz="1400" dirty="0" err="1"/>
              <a:t>A.Konwinski</a:t>
            </a:r>
            <a:r>
              <a:rPr lang="en-US" sz="1400" dirty="0"/>
              <a:t>, </a:t>
            </a:r>
            <a:r>
              <a:rPr lang="en-US" sz="1400" dirty="0" err="1"/>
              <a:t>P.Wendell</a:t>
            </a:r>
            <a:r>
              <a:rPr lang="en-US" sz="1400" dirty="0"/>
              <a:t>, </a:t>
            </a:r>
            <a:r>
              <a:rPr lang="en-US" sz="1400" dirty="0" err="1"/>
              <a:t>M.Zaharia</a:t>
            </a:r>
            <a:r>
              <a:rPr lang="en-US" sz="1400" dirty="0"/>
              <a:t> [2015], </a:t>
            </a:r>
            <a:r>
              <a:rPr lang="en-US" sz="1400" i="1" dirty="0"/>
              <a:t>Learning Spark: Lightning-Fast Big Data Analysis, </a:t>
            </a:r>
            <a:r>
              <a:rPr lang="en-US" sz="1400" dirty="0"/>
              <a:t>O'Reilly.</a:t>
            </a:r>
          </a:p>
          <a:p>
            <a:pPr marL="0" indent="0">
              <a:buNone/>
            </a:pPr>
            <a:r>
              <a:rPr lang="en-US" sz="1400" dirty="0" err="1"/>
              <a:t>M.J.Van</a:t>
            </a:r>
            <a:r>
              <a:rPr lang="en-US" sz="1400" dirty="0"/>
              <a:t> der </a:t>
            </a:r>
            <a:r>
              <a:rPr lang="en-US" sz="1400" dirty="0" err="1"/>
              <a:t>Laan</a:t>
            </a:r>
            <a:r>
              <a:rPr lang="en-US" sz="1400" dirty="0"/>
              <a:t>, </a:t>
            </a:r>
            <a:r>
              <a:rPr lang="en-US" sz="1400" dirty="0" err="1"/>
              <a:t>E.C.Polley</a:t>
            </a:r>
            <a:r>
              <a:rPr lang="en-US" sz="1400" dirty="0"/>
              <a:t>, </a:t>
            </a:r>
            <a:r>
              <a:rPr lang="en-US" sz="1400" dirty="0" err="1"/>
              <a:t>A.E.Hubbard</a:t>
            </a:r>
            <a:r>
              <a:rPr lang="en-US" sz="1400" dirty="0"/>
              <a:t>, [2007], Super Learner, in </a:t>
            </a:r>
            <a:r>
              <a:rPr lang="en-US" sz="1400" i="1" dirty="0"/>
              <a:t>Statistical Applications in Genetics &amp; Molecular Biology</a:t>
            </a:r>
            <a:r>
              <a:rPr lang="en-US" sz="1400" dirty="0"/>
              <a:t>,  6(1)</a:t>
            </a:r>
          </a:p>
          <a:p>
            <a:pPr marL="0" indent="0">
              <a:buNone/>
            </a:pPr>
            <a:r>
              <a:rPr lang="en-US" sz="1400" dirty="0" err="1"/>
              <a:t>S.Owen</a:t>
            </a:r>
            <a:r>
              <a:rPr lang="en-US" sz="1400" dirty="0"/>
              <a:t> [2014], </a:t>
            </a:r>
            <a:r>
              <a:rPr lang="en-US" sz="1400" dirty="0">
                <a:hlinkClick r:id="rId5"/>
              </a:rPr>
              <a:t>Why Apache Spark is a Crossover Hit for Data Scientists</a:t>
            </a:r>
            <a:r>
              <a:rPr lang="en-US" sz="1400" dirty="0"/>
              <a:t>, blog.cloudera.com  </a:t>
            </a:r>
          </a:p>
          <a:p>
            <a:pPr marL="0" indent="0">
              <a:buNone/>
            </a:pPr>
            <a:r>
              <a:rPr lang="en-US" sz="1400" dirty="0" err="1"/>
              <a:t>V.Kanaparthy</a:t>
            </a:r>
            <a:r>
              <a:rPr lang="en-US" sz="1400" dirty="0"/>
              <a:t> [2015], </a:t>
            </a:r>
            <a:r>
              <a:rPr lang="en-US" sz="1400" dirty="0">
                <a:hlinkClick r:id="rId6"/>
              </a:rPr>
              <a:t>Spam Classification with Naïve Bayes Using Spark MLlib</a:t>
            </a:r>
            <a:r>
              <a:rPr lang="en-US" sz="1400" dirty="0"/>
              <a:t>, </a:t>
            </a:r>
            <a:r>
              <a:rPr lang="en-US" sz="1400" dirty="0" err="1"/>
              <a:t>Venu’s</a:t>
            </a:r>
            <a:r>
              <a:rPr lang="en-US" sz="1400" dirty="0"/>
              <a:t> </a:t>
            </a:r>
            <a:r>
              <a:rPr lang="en-US" sz="1400" dirty="0" err="1"/>
              <a:t>Mushings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Spark Summit [2014], </a:t>
            </a:r>
            <a:r>
              <a:rPr lang="en-US" sz="1400" dirty="0">
                <a:hlinkClick r:id="rId7"/>
              </a:rPr>
              <a:t>Movie Recommendation With MLlib</a:t>
            </a:r>
            <a:r>
              <a:rPr lang="en-US" sz="1400" dirty="0"/>
              <a:t>, Hands-on Exercise</a:t>
            </a:r>
          </a:p>
          <a:p>
            <a:pPr marL="0" indent="0">
              <a:buNone/>
            </a:pPr>
            <a:r>
              <a:rPr lang="en-US" sz="1400" dirty="0"/>
              <a:t>K. Noyes [2015], </a:t>
            </a:r>
            <a:r>
              <a:rPr lang="en-US" sz="1400" dirty="0">
                <a:hlinkClick r:id="rId8"/>
              </a:rPr>
              <a:t>Five things you need to know about Hadoop v. Apache Spark</a:t>
            </a:r>
            <a:r>
              <a:rPr lang="en-US" sz="1400" dirty="0"/>
              <a:t>, </a:t>
            </a:r>
            <a:r>
              <a:rPr lang="en-US" sz="1400" dirty="0" err="1"/>
              <a:t>InfoWorld.com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>
                <a:hlinkClick r:id="rId9"/>
              </a:rPr>
              <a:t>SparkR</a:t>
            </a:r>
            <a:r>
              <a:rPr lang="en-US" sz="1400" dirty="0"/>
              <a:t>, Apache Spark Documentation</a:t>
            </a:r>
          </a:p>
          <a:p>
            <a:pPr marL="0" indent="0">
              <a:buNone/>
            </a:pPr>
            <a:r>
              <a:rPr lang="en-US" sz="1400" dirty="0" err="1"/>
              <a:t>M.O’Connell</a:t>
            </a:r>
            <a:r>
              <a:rPr lang="en-US" sz="1400" dirty="0"/>
              <a:t> [2017], </a:t>
            </a:r>
            <a:r>
              <a:rPr lang="en-US" sz="1400" dirty="0">
                <a:hlinkClick r:id="rId10"/>
              </a:rPr>
              <a:t>Big Data and the Internet of Things don’t make business smarter, Analytics and Data Science do</a:t>
            </a:r>
            <a:r>
              <a:rPr lang="en-US" sz="1400" dirty="0"/>
              <a:t>, </a:t>
            </a:r>
            <a:r>
              <a:rPr lang="en-US" sz="1400" dirty="0" err="1"/>
              <a:t>KDNuggets.com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0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/>
              <a:t>S.Kadamati</a:t>
            </a:r>
            <a:r>
              <a:rPr lang="en-US" sz="1400" dirty="0"/>
              <a:t> [2015], </a:t>
            </a:r>
            <a:r>
              <a:rPr lang="en-US" sz="1400" dirty="0">
                <a:hlinkClick r:id="rId3"/>
              </a:rPr>
              <a:t>Introduction to Spark with Python</a:t>
            </a:r>
            <a:r>
              <a:rPr lang="en-US" sz="1400" dirty="0"/>
              <a:t>, </a:t>
            </a:r>
            <a:r>
              <a:rPr lang="en-US" sz="1400" dirty="0" err="1"/>
              <a:t>KDNuggets.com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hlinkClick r:id="rId4"/>
              </a:rPr>
              <a:t>Spark's Linear Regression With SGD is very sensitive to feature scaling</a:t>
            </a:r>
            <a:r>
              <a:rPr lang="en-US" sz="1400" dirty="0"/>
              <a:t>, </a:t>
            </a:r>
            <a:r>
              <a:rPr lang="en-US" sz="1400" dirty="0" err="1"/>
              <a:t>StackOverflow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J. </a:t>
            </a:r>
            <a:r>
              <a:rPr lang="en-US" sz="1400" dirty="0" err="1"/>
              <a:t>Hassell</a:t>
            </a:r>
            <a:r>
              <a:rPr lang="en-US" sz="1400" dirty="0"/>
              <a:t> [2014], </a:t>
            </a:r>
            <a:r>
              <a:rPr lang="en-US" sz="1400" dirty="0">
                <a:hlinkClick r:id="rId5"/>
              </a:rPr>
              <a:t>3 Mistaken Assumptions About What Big Data Can Do For You</a:t>
            </a:r>
            <a:r>
              <a:rPr lang="en-US" sz="1400" dirty="0"/>
              <a:t>, </a:t>
            </a:r>
            <a:r>
              <a:rPr lang="en-US" sz="1400" dirty="0" err="1"/>
              <a:t>cio.com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 err="1"/>
              <a:t>M.Korolov</a:t>
            </a:r>
            <a:r>
              <a:rPr lang="en-US" sz="1400" dirty="0"/>
              <a:t> [2014], </a:t>
            </a:r>
            <a:r>
              <a:rPr lang="en-US" sz="1400" dirty="0">
                <a:hlinkClick r:id="rId6"/>
              </a:rPr>
              <a:t>10 big myths about Big Data</a:t>
            </a:r>
            <a:r>
              <a:rPr lang="en-US" sz="1400" dirty="0"/>
              <a:t>, </a:t>
            </a:r>
            <a:r>
              <a:rPr lang="en-US" sz="1400" dirty="0" err="1"/>
              <a:t>NetworkWorld.com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 err="1"/>
              <a:t>R.M.Burton</a:t>
            </a:r>
            <a:r>
              <a:rPr lang="en-US" sz="1400" dirty="0"/>
              <a:t>, </a:t>
            </a:r>
            <a:r>
              <a:rPr lang="en-US" sz="1400" dirty="0" err="1"/>
              <a:t>D.Mastrangelo</a:t>
            </a:r>
            <a:r>
              <a:rPr lang="en-US" sz="1400" dirty="0"/>
              <a:t>, </a:t>
            </a:r>
            <a:r>
              <a:rPr lang="en-US" sz="1400" dirty="0" err="1"/>
              <a:t>F.Salvador</a:t>
            </a:r>
            <a:r>
              <a:rPr lang="en-US" sz="1400" dirty="0"/>
              <a:t> (eds.) [2014], </a:t>
            </a:r>
            <a:r>
              <a:rPr lang="en-US" sz="1400" dirty="0">
                <a:hlinkClick r:id="rId7"/>
              </a:rPr>
              <a:t>Big Data and Organization Design</a:t>
            </a:r>
            <a:r>
              <a:rPr lang="en-US" sz="1400" dirty="0"/>
              <a:t>, Journal of Organization Design, 3(1)</a:t>
            </a:r>
          </a:p>
          <a:p>
            <a:pPr marL="0" indent="0">
              <a:buNone/>
            </a:pPr>
            <a:r>
              <a:rPr lang="en-US" sz="1400" dirty="0"/>
              <a:t>Cloud Security Alliance [2012], </a:t>
            </a:r>
            <a:r>
              <a:rPr lang="en-US" sz="1400" dirty="0">
                <a:hlinkClick r:id="rId8"/>
              </a:rPr>
              <a:t>Top Ten Big Data Security and Privacy Challenges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hlinkClick r:id="rId9"/>
              </a:rPr>
              <a:t>Big Data</a:t>
            </a:r>
            <a:r>
              <a:rPr lang="en-US" sz="1400" dirty="0"/>
              <a:t>, </a:t>
            </a:r>
            <a:r>
              <a:rPr lang="en-US" sz="1400" dirty="0">
                <a:hlinkClick r:id="rId10"/>
              </a:rPr>
              <a:t>MapReduce</a:t>
            </a:r>
            <a:r>
              <a:rPr lang="en-US" sz="1400" dirty="0"/>
              <a:t>, </a:t>
            </a:r>
            <a:r>
              <a:rPr lang="en-US" sz="1400" i="1" dirty="0">
                <a:hlinkClick r:id="rId11"/>
              </a:rPr>
              <a:t>k</a:t>
            </a:r>
            <a:r>
              <a:rPr lang="en-US" sz="1400" dirty="0">
                <a:hlinkClick r:id="rId11"/>
              </a:rPr>
              <a:t>-means++</a:t>
            </a:r>
            <a:r>
              <a:rPr lang="en-US" sz="1400" dirty="0"/>
              <a:t>, </a:t>
            </a:r>
            <a:r>
              <a:rPr lang="en-US" sz="1400" dirty="0">
                <a:hlinkClick r:id="rId12"/>
              </a:rPr>
              <a:t>Apache Spark</a:t>
            </a:r>
            <a:r>
              <a:rPr lang="en-US" sz="1400" dirty="0"/>
              <a:t> on Wikipedia</a:t>
            </a:r>
          </a:p>
          <a:p>
            <a:pPr marL="0" indent="0">
              <a:buNone/>
            </a:pPr>
            <a:r>
              <a:rPr lang="en-US" sz="1400" dirty="0">
                <a:hlinkClick r:id="rId13"/>
              </a:rPr>
              <a:t>Streaming-</a:t>
            </a:r>
            <a:r>
              <a:rPr lang="en-US" sz="1400" i="1" dirty="0">
                <a:hlinkClick r:id="rId13"/>
              </a:rPr>
              <a:t>k</a:t>
            </a:r>
            <a:r>
              <a:rPr lang="en-US" sz="1400" dirty="0">
                <a:hlinkClick r:id="rId13"/>
              </a:rPr>
              <a:t>-means</a:t>
            </a:r>
            <a:r>
              <a:rPr lang="en-US" sz="1400" dirty="0"/>
              <a:t> with </a:t>
            </a:r>
            <a:r>
              <a:rPr lang="en-US" sz="1400" dirty="0" err="1"/>
              <a:t>MLlib</a:t>
            </a:r>
            <a:r>
              <a:rPr lang="en-US" sz="1400" dirty="0"/>
              <a:t>, Apache Spark Documentation</a:t>
            </a:r>
          </a:p>
          <a:p>
            <a:pPr marL="0" indent="0">
              <a:buNone/>
            </a:pPr>
            <a:r>
              <a:rPr lang="en-US" sz="1400" dirty="0" err="1"/>
              <a:t>P.Bakkum</a:t>
            </a:r>
            <a:r>
              <a:rPr lang="en-US" sz="1400" dirty="0"/>
              <a:t> [2013], </a:t>
            </a:r>
            <a:r>
              <a:rPr lang="en-US" sz="1400" dirty="0">
                <a:hlinkClick r:id="rId14"/>
              </a:rPr>
              <a:t>MangoDB MapReduce With Hadoop</a:t>
            </a:r>
            <a:r>
              <a:rPr lang="en-US" sz="1400" dirty="0"/>
              <a:t>, Groupon Engineering</a:t>
            </a:r>
          </a:p>
          <a:p>
            <a:pPr marL="0" indent="0">
              <a:buNone/>
            </a:pPr>
            <a:r>
              <a:rPr lang="en-US" sz="1400" dirty="0">
                <a:hlinkClick r:id="rId15"/>
              </a:rPr>
              <a:t>Hadoop and MongoDB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K.K.Innamuri</a:t>
            </a:r>
            <a:r>
              <a:rPr lang="en-US" sz="1400" dirty="0"/>
              <a:t> [2016], </a:t>
            </a:r>
            <a:r>
              <a:rPr lang="en-US" sz="1400" dirty="0">
                <a:hlinkClick r:id="rId16"/>
              </a:rPr>
              <a:t>Hadoop MapReduce Tutorial</a:t>
            </a:r>
            <a:r>
              <a:rPr lang="en-US" sz="1400" dirty="0"/>
              <a:t>, </a:t>
            </a:r>
            <a:r>
              <a:rPr lang="en-US" sz="1400" dirty="0" err="1"/>
              <a:t>bigdatahadooptrainings.com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 err="1"/>
              <a:t>J.Avens</a:t>
            </a:r>
            <a:r>
              <a:rPr lang="en-US" sz="1400" dirty="0"/>
              <a:t> [2016], </a:t>
            </a:r>
            <a:r>
              <a:rPr lang="en-US" sz="1400" dirty="0">
                <a:hlinkClick r:id="rId17"/>
              </a:rPr>
              <a:t>Apache Spark in 24 Hours</a:t>
            </a:r>
            <a:r>
              <a:rPr lang="en-US" sz="1400" dirty="0"/>
              <a:t>, </a:t>
            </a:r>
            <a:r>
              <a:rPr lang="en-US" sz="1400" dirty="0" err="1"/>
              <a:t>Sams</a:t>
            </a:r>
            <a:r>
              <a:rPr lang="en-US" sz="1400" dirty="0"/>
              <a:t> Teach Yourself</a:t>
            </a:r>
          </a:p>
          <a:p>
            <a:pPr marL="0" indent="0">
              <a:buNone/>
            </a:pPr>
            <a:r>
              <a:rPr lang="en-US" sz="1400" dirty="0" err="1"/>
              <a:t>S.Aiello</a:t>
            </a:r>
            <a:r>
              <a:rPr lang="en-US" sz="1400" dirty="0"/>
              <a:t>, </a:t>
            </a:r>
            <a:r>
              <a:rPr lang="en-US" sz="1400" dirty="0" err="1"/>
              <a:t>E.Eckstrand</a:t>
            </a:r>
            <a:r>
              <a:rPr lang="en-US" sz="1400" dirty="0"/>
              <a:t>, </a:t>
            </a:r>
            <a:r>
              <a:rPr lang="en-US" sz="1400" dirty="0" err="1"/>
              <a:t>A.Fu</a:t>
            </a:r>
            <a:r>
              <a:rPr lang="en-US" sz="1400" dirty="0"/>
              <a:t>, </a:t>
            </a:r>
            <a:r>
              <a:rPr lang="en-US" sz="1400" dirty="0" err="1"/>
              <a:t>M.Landry</a:t>
            </a:r>
            <a:r>
              <a:rPr lang="en-US" sz="1400" dirty="0"/>
              <a:t>, </a:t>
            </a:r>
            <a:r>
              <a:rPr lang="en-US" sz="1400" dirty="0" err="1"/>
              <a:t>P.Aboyoun</a:t>
            </a:r>
            <a:r>
              <a:rPr lang="en-US" sz="1400" dirty="0"/>
              <a:t> [2017], </a:t>
            </a:r>
            <a:r>
              <a:rPr lang="en-US" sz="1400" dirty="0">
                <a:hlinkClick r:id="rId18"/>
              </a:rPr>
              <a:t>Machine Learning with R and H2O</a:t>
            </a:r>
            <a:r>
              <a:rPr lang="en-US" sz="1400" dirty="0"/>
              <a:t>, </a:t>
            </a:r>
            <a:r>
              <a:rPr lang="en-US" sz="1400" dirty="0" err="1"/>
              <a:t>J.Lanford</a:t>
            </a:r>
            <a:r>
              <a:rPr lang="en-US" sz="1400" dirty="0"/>
              <a:t> (ed.)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1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br>
              <a:rPr lang="en-US" dirty="0"/>
            </a:br>
            <a:r>
              <a:rPr lang="en-US" sz="2399" dirty="0"/>
              <a:t>Danish Medical Data – Results (</a:t>
            </a:r>
            <a:r>
              <a:rPr lang="en-US" sz="2399" dirty="0" err="1"/>
              <a:t>Cerebro</a:t>
            </a:r>
            <a:r>
              <a:rPr lang="en-US" sz="2399" dirty="0"/>
              <a:t>-Vascular)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3" r="7491"/>
          <a:stretch/>
        </p:blipFill>
        <p:spPr>
          <a:xfrm>
            <a:off x="767895" y="2133937"/>
            <a:ext cx="10349978" cy="3356183"/>
          </a:xfrm>
        </p:spPr>
      </p:pic>
    </p:spTree>
    <p:extLst>
      <p:ext uri="{BB962C8B-B14F-4D97-AF65-F5344CB8AC3E}">
        <p14:creationId xmlns:p14="http://schemas.microsoft.com/office/powerpoint/2010/main" val="81355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Custom 1">
      <a:dk1>
        <a:srgbClr val="000000"/>
      </a:dk1>
      <a:lt1>
        <a:sysClr val="window" lastClr="FFFFFF"/>
      </a:lt1>
      <a:dk2>
        <a:srgbClr val="9E9E9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QADS Workshops" id="{434A9D5D-BB64-4D23-9DB1-58104710F4BF}" vid="{F1554F75-48FB-4A7B-A471-4FD7CA3A96E5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0C675A-9AD3-40BB-AC57-0E9EFA3E4F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CQADS Workshops</Template>
  <TotalTime>0</TotalTime>
  <Words>5337</Words>
  <Application>Microsoft Macintosh PowerPoint</Application>
  <PresentationFormat>Custom</PresentationFormat>
  <Paragraphs>773</Paragraphs>
  <Slides>83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1" baseType="lpstr">
      <vt:lpstr>Cambria</vt:lpstr>
      <vt:lpstr>Cambria Math</vt:lpstr>
      <vt:lpstr>Century Schoolbook</vt:lpstr>
      <vt:lpstr>Courier New</vt:lpstr>
      <vt:lpstr>Euphemia</vt:lpstr>
      <vt:lpstr>Wingdings</vt:lpstr>
      <vt:lpstr>Wingdings 2</vt:lpstr>
      <vt:lpstr>View</vt:lpstr>
      <vt:lpstr>Spotlight on Big Data</vt:lpstr>
      <vt:lpstr>Case Study </vt:lpstr>
      <vt:lpstr>Case Study Danish Medical Data – Context </vt:lpstr>
      <vt:lpstr>Case Study Danish Medical Data – Methodology </vt:lpstr>
      <vt:lpstr>Case Study Danish Medical Data – Results</vt:lpstr>
      <vt:lpstr>Case Study Danish Medical Data – Results</vt:lpstr>
      <vt:lpstr>Case Study Danish Medical Data – Results</vt:lpstr>
      <vt:lpstr>Case Study Danish Medical Data – Results (COPD)</vt:lpstr>
      <vt:lpstr>Case Study Danish Medical Data – Results (Cerebro-Vascular)</vt:lpstr>
      <vt:lpstr>Case Study Danish Medical Data – Take-Aways </vt:lpstr>
      <vt:lpstr>Contents Spotlight on Big Data</vt:lpstr>
      <vt:lpstr>Big Data Q &amp; A</vt:lpstr>
      <vt:lpstr>Big Data Q &amp; A</vt:lpstr>
      <vt:lpstr>Big Data Q &amp; A</vt:lpstr>
      <vt:lpstr>Big Data Q &amp; A</vt:lpstr>
      <vt:lpstr>Big Data Q &amp; A</vt:lpstr>
      <vt:lpstr>Big Data Q &amp; A</vt:lpstr>
      <vt:lpstr>Big Data as Panacea A Word of Warning</vt:lpstr>
      <vt:lpstr>PowerPoint Presentation</vt:lpstr>
      <vt:lpstr>What’s the Big Deal With Big Data?</vt:lpstr>
      <vt:lpstr>What’s the Big Deal With Big Data? Big Data in the Analytics Landscape</vt:lpstr>
      <vt:lpstr>What’s the Big Deal With Big Data Big Data in the CQADS Landscape</vt:lpstr>
      <vt:lpstr>Contents Spotlight on Big Data</vt:lpstr>
      <vt:lpstr>What’s The Big Deal With Big Data? Big Data vs. Small Data</vt:lpstr>
      <vt:lpstr>What’s The Big Deal With Big Data? Big Data vs. Small Data – The 5-V Paradigm</vt:lpstr>
      <vt:lpstr>Contents Spotlight on Big Data</vt:lpstr>
      <vt:lpstr>What’s The Big Deal With Big Data? Distributed Computing</vt:lpstr>
      <vt:lpstr>What’s The Big Deal With Big Data? Distributed Computing</vt:lpstr>
      <vt:lpstr>What’s The Big Deal With Big Data? Distributed Computing – Election Analogy</vt:lpstr>
      <vt:lpstr>What’s The Big Deal With Big Data? Distributed Computing</vt:lpstr>
      <vt:lpstr>Hardware Solutions</vt:lpstr>
      <vt:lpstr>Contents Spotlight on Big Data</vt:lpstr>
      <vt:lpstr>Hardware Solutions Cores, Clusters, Farms, Grids, and Clouds</vt:lpstr>
      <vt:lpstr>Hardware Solutions Cores, Clusters, Farms, Grids, and Clouds</vt:lpstr>
      <vt:lpstr>Hardware Solutions Cores, Clusters, Farms, Grids, and Clouds</vt:lpstr>
      <vt:lpstr>Hardware Solutions Cores, Clusters, Farms, Grids, and Clouds</vt:lpstr>
      <vt:lpstr>Contents Spotlight on Big Data</vt:lpstr>
      <vt:lpstr>Hardware Solutions Cost and Processing Power</vt:lpstr>
      <vt:lpstr>Hardware Solutions Cost and Processing Power</vt:lpstr>
      <vt:lpstr>Software   Solutions</vt:lpstr>
      <vt:lpstr>Software Solutions R and Big Data</vt:lpstr>
      <vt:lpstr>Contents Spotlight on Big Data</vt:lpstr>
      <vt:lpstr>Software Solutions Selecting the Framework</vt:lpstr>
      <vt:lpstr>Software Solutions Selecting the Framework</vt:lpstr>
      <vt:lpstr>Contents Spotlight on Big Data</vt:lpstr>
      <vt:lpstr>Software Solutions The MapReduce Paradigm – Introduction </vt:lpstr>
      <vt:lpstr>Software Solutions The MapReduce Paradigm – Introduction </vt:lpstr>
      <vt:lpstr>Software Solutions The MapReduce Paradigm – Introduction </vt:lpstr>
      <vt:lpstr>Software Solutions The MapReduce Paradigm – Introduction </vt:lpstr>
      <vt:lpstr>Software Solutions The MapReduce Paradigm – Canonical Example </vt:lpstr>
      <vt:lpstr>Software Solutions The MapReduce Paradigm – Canonical Example </vt:lpstr>
      <vt:lpstr>Software Solutions The MapReduce Paradigm – Parallelization </vt:lpstr>
      <vt:lpstr>Software Solutions The MapReduce Paradigm – Canonical Example (Revisited)</vt:lpstr>
      <vt:lpstr>Contents Spotlight on Big Data</vt:lpstr>
      <vt:lpstr>Software Solutions MapReduce and Machine Learning Algorithms</vt:lpstr>
      <vt:lpstr>Software Solutions MapReduce and Machine Learning Algorithms – Naïve Bayes</vt:lpstr>
      <vt:lpstr>Software Solutions MapReduce and Machine Learning Algorithms – Naïve Bayes</vt:lpstr>
      <vt:lpstr>Software Solutions MapReduce and Machine Learning Algorithms – Naïve Bayes</vt:lpstr>
      <vt:lpstr>Software Solutions MapReduce and Machine Learning Algorithms – Naïve Bayes</vt:lpstr>
      <vt:lpstr>Software Solutions MapReduce and Machine Learning Algorithms – Naïve Bayes</vt:lpstr>
      <vt:lpstr>Software Solutions MapReduce and Machine Learning Algorithms – k-Means</vt:lpstr>
      <vt:lpstr>Software Solutions MapReduce and Machine Learning Algorithms – k-Means</vt:lpstr>
      <vt:lpstr>Software Solutions MapReduce and Machine Learning Algorithms – k-Means</vt:lpstr>
      <vt:lpstr>Software Solutions MapReduce and Machine Learning Algorithms – k-Means</vt:lpstr>
      <vt:lpstr>Software Solutions MapReduce and Machine Learning Algorithms – k-Means</vt:lpstr>
      <vt:lpstr>Software Solutions MapReduce and Machine Learning Algorithms – k-Means</vt:lpstr>
      <vt:lpstr>Software Solutions MapReduce and Machine Learning Algorithms – Streaming k-Means</vt:lpstr>
      <vt:lpstr>Software Solutions MapReduce and Machine Learning Algorithms – Streaming k-Means</vt:lpstr>
      <vt:lpstr>Software Solutions MapReduce and Machine Learning Algorithms – Streaming k-Means</vt:lpstr>
      <vt:lpstr>Software Solutions MapReduce and Machine Learning Algorithms – Streaming k-Means</vt:lpstr>
      <vt:lpstr>Contents Spotlight on Big Data</vt:lpstr>
      <vt:lpstr>Software Solutions Introduction to Spark</vt:lpstr>
      <vt:lpstr>Software Solutions Introduction to Spark – Transformations and Actions</vt:lpstr>
      <vt:lpstr>Software Solutions Introduction to Spark – Transformations and Actions</vt:lpstr>
      <vt:lpstr>Software Solutions Introduction to Spark – A Note on Side-Effects</vt:lpstr>
      <vt:lpstr>Software Solutions Introduction to Spark – MLlib </vt:lpstr>
      <vt:lpstr>Software Solutions Introduction to H2O + R</vt:lpstr>
      <vt:lpstr>Software Solutions Introduction to H2O + R</vt:lpstr>
      <vt:lpstr>Examples</vt:lpstr>
      <vt:lpstr>Examples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Spotlight on Big Data</dc:title>
  <dc:creator/>
  <cp:keywords/>
  <cp:lastModifiedBy/>
  <cp:revision>3</cp:revision>
  <dcterms:created xsi:type="dcterms:W3CDTF">2015-12-30T17:38:20Z</dcterms:created>
  <dcterms:modified xsi:type="dcterms:W3CDTF">2018-02-06T04:34:26Z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