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5"/>
  </p:notesMasterIdLst>
  <p:handoutMasterIdLst>
    <p:handoutMasterId r:id="rId16"/>
  </p:handoutMasterIdLst>
  <p:sldIdLst>
    <p:sldId id="411" r:id="rId3"/>
    <p:sldId id="408" r:id="rId4"/>
    <p:sldId id="409" r:id="rId5"/>
    <p:sldId id="410" r:id="rId6"/>
    <p:sldId id="424" r:id="rId7"/>
    <p:sldId id="427" r:id="rId8"/>
    <p:sldId id="428" r:id="rId9"/>
    <p:sldId id="430" r:id="rId10"/>
    <p:sldId id="429" r:id="rId11"/>
    <p:sldId id="431" r:id="rId12"/>
    <p:sldId id="432" r:id="rId13"/>
    <p:sldId id="433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4487" autoAdjust="0"/>
  </p:normalViewPr>
  <p:slideViewPr>
    <p:cSldViewPr showGuides="1">
      <p:cViewPr varScale="1">
        <p:scale>
          <a:sx n="105" d="100"/>
          <a:sy n="105" d="100"/>
        </p:scale>
        <p:origin x="1328" y="192"/>
      </p:cViewPr>
      <p:guideLst>
        <p:guide orient="horz" pos="2160"/>
        <p:guide pos="3839"/>
        <p:guide pos="1007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7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1228835"/>
            <a:ext cx="9415867" cy="357176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999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087610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indent="0" algn="l">
              <a:buNone/>
              <a:defRPr sz="2199" spc="3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43" y="773696"/>
            <a:ext cx="1828324" cy="4530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38" y="771635"/>
            <a:ext cx="1246584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61543" y="6146904"/>
            <a:ext cx="6440757" cy="276999"/>
          </a:xfrm>
          <a:prstGeom prst="rect">
            <a:avLst/>
          </a:prstGeom>
          <a:noFill/>
        </p:spPr>
        <p:txBody>
          <a:bodyPr wrap="square" lIns="91416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</a:rPr>
              <a:t>Centre for Quantitative Analysis and Decision Support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271269" y="5888211"/>
            <a:ext cx="3435692" cy="32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edit author</a:t>
            </a:r>
          </a:p>
        </p:txBody>
      </p:sp>
    </p:spTree>
    <p:extLst>
      <p:ext uri="{BB962C8B-B14F-4D97-AF65-F5344CB8AC3E}">
        <p14:creationId xmlns:p14="http://schemas.microsoft.com/office/powerpoint/2010/main" val="725806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320041"/>
            <a:ext cx="9690116" cy="55544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96" y="1420239"/>
            <a:ext cx="9690116" cy="522375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799">
                <a:latin typeface="Cambria" panose="02040503050406030204" pitchFamily="18" charset="0"/>
              </a:defRPr>
            </a:lvl1pPr>
            <a:lvl2pPr>
              <a:defRPr sz="1799">
                <a:latin typeface="Cambria" panose="02040503050406030204" pitchFamily="18" charset="0"/>
              </a:defRPr>
            </a:lvl2pPr>
            <a:lvl3pPr>
              <a:defRPr sz="1799">
                <a:latin typeface="Cambria" panose="02040503050406030204" pitchFamily="18" charset="0"/>
              </a:defRPr>
            </a:lvl3pPr>
            <a:lvl4pPr>
              <a:defRPr sz="1799">
                <a:latin typeface="Cambria" panose="02040503050406030204" pitchFamily="18" charset="0"/>
              </a:defRPr>
            </a:lvl4pPr>
            <a:lvl5pPr>
              <a:defRPr sz="1799"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400"/>
            </a:lvl1pPr>
          </a:lstStyle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257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199" spc="3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799"/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83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896" y="1417320"/>
            <a:ext cx="4479393" cy="5221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799">
                <a:latin typeface="Cambria" panose="02040503050406030204" pitchFamily="18" charset="0"/>
              </a:defRPr>
            </a:lvl1pPr>
            <a:lvl2pPr>
              <a:defRPr sz="1799">
                <a:latin typeface="Cambria" panose="02040503050406030204" pitchFamily="18" charset="0"/>
              </a:defRPr>
            </a:lvl2pPr>
            <a:lvl3pPr>
              <a:defRPr sz="1799">
                <a:latin typeface="Cambria" panose="02040503050406030204" pitchFamily="18" charset="0"/>
              </a:defRPr>
            </a:lvl3pPr>
            <a:lvl4pPr>
              <a:defRPr sz="1799">
                <a:latin typeface="Cambria" panose="02040503050406030204" pitchFamily="18" charset="0"/>
              </a:defRPr>
            </a:lvl4pPr>
            <a:lvl5pPr>
              <a:defRPr sz="1799">
                <a:latin typeface="Cambria" panose="02040503050406030204" pitchFamily="18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 sz="1799"/>
            </a:lvl1pPr>
          </a:lstStyle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7896" y="320041"/>
            <a:ext cx="9690116" cy="55544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5978619" y="1417320"/>
            <a:ext cx="4479393" cy="5221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799">
                <a:latin typeface="Cambria" panose="02040503050406030204" pitchFamily="18" charset="0"/>
              </a:defRPr>
            </a:lvl1pPr>
            <a:lvl2pPr>
              <a:defRPr sz="1799">
                <a:latin typeface="Cambria" panose="02040503050406030204" pitchFamily="18" charset="0"/>
              </a:defRPr>
            </a:lvl2pPr>
            <a:lvl3pPr>
              <a:defRPr sz="1799">
                <a:latin typeface="Cambria" panose="02040503050406030204" pitchFamily="18" charset="0"/>
              </a:defRPr>
            </a:lvl3pPr>
            <a:lvl4pPr>
              <a:defRPr sz="1799">
                <a:latin typeface="Cambria" panose="02040503050406030204" pitchFamily="18" charset="0"/>
              </a:defRPr>
            </a:lvl4pPr>
            <a:lvl5pPr>
              <a:defRPr sz="1799">
                <a:latin typeface="Cambria" panose="02040503050406030204" pitchFamily="18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227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799"/>
            </a:lvl1pPr>
          </a:lstStyle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7896" y="320041"/>
            <a:ext cx="9690116" cy="55544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2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799"/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15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14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sz="1799" kern="1200" spc="10" baseline="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799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q"/>
        <a:defRPr sz="1799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q"/>
        <a:defRPr sz="1799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q"/>
        <a:defRPr sz="1799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programming-guide.html#external-datase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stax.com/dev/blog/common-spark-troubleshooting" TargetMode="External"/><Relationship Id="rId2" Type="http://schemas.openxmlformats.org/officeDocument/2006/relationships/hyperlink" Target="http://arnesund.com/2015/09/21/spark-cluster-on-openstack-with-multi-user-jupyter-noteboo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ntax.us/posts/h2o_r_howto" TargetMode="External"/><Relationship Id="rId2" Type="http://schemas.openxmlformats.org/officeDocument/2006/relationships/hyperlink" Target="http://www.h2o.ai/download/h2o/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ora.com/How-does-Apache-Spark-process-data-that-does-not-fit-into-the-memory" TargetMode="External"/><Relationship Id="rId5" Type="http://schemas.openxmlformats.org/officeDocument/2006/relationships/hyperlink" Target="https://spark.apache.org/docs/latest/programming-guide.html#rdd-persistence" TargetMode="External"/><Relationship Id="rId4" Type="http://schemas.openxmlformats.org/officeDocument/2006/relationships/hyperlink" Target="http://docs.h2o.ai/h2oclassic/deployment/multinod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h2o.ai/h2o/latest-stable/h2o-docs/booklets/RBooklet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Installation Guide for </a:t>
            </a:r>
            <a:r>
              <a:rPr lang="en-US" b="1" i="1" dirty="0"/>
              <a:t>Spark</a:t>
            </a:r>
            <a:r>
              <a:rPr lang="en-US" dirty="0"/>
              <a:t> and </a:t>
            </a:r>
            <a:r>
              <a:rPr lang="en-US" b="1" i="1" dirty="0"/>
              <a:t>H2O</a:t>
            </a:r>
          </a:p>
          <a:p>
            <a:r>
              <a:rPr lang="en-US" b="1" i="1" dirty="0"/>
              <a:t>H2O</a:t>
            </a:r>
            <a:r>
              <a:rPr lang="en-US" dirty="0"/>
              <a:t> Commonly-Used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br>
              <a:rPr lang="en-US" dirty="0"/>
            </a:br>
            <a:r>
              <a:rPr lang="en-US" sz="2400" i="1" dirty="0"/>
              <a:t>H2O</a:t>
            </a:r>
            <a:r>
              <a:rPr lang="en-US" sz="2400" dirty="0"/>
              <a:t> with </a:t>
            </a:r>
            <a:r>
              <a:rPr lang="en-US" sz="2400" i="1" dirty="0"/>
              <a:t>R </a:t>
            </a:r>
            <a:r>
              <a:rPr lang="en-US" sz="2400" dirty="0"/>
              <a:t>– List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600" dirty="0"/>
              <a:t>Classification Model Helpers</a:t>
            </a:r>
          </a:p>
          <a:p>
            <a:pPr lvl="1" algn="just"/>
            <a:r>
              <a:rPr lang="en-US" sz="1600" dirty="0"/>
              <a:t>h2o.accuracy: Get the between cluster sum of squares.</a:t>
            </a:r>
          </a:p>
          <a:p>
            <a:pPr lvl="1" algn="just"/>
            <a:r>
              <a:rPr lang="en-US" sz="1600" dirty="0"/>
              <a:t>h2o.auc: Retrieve the AUC (area under ROC curve).</a:t>
            </a:r>
          </a:p>
          <a:p>
            <a:pPr lvl="1" algn="just"/>
            <a:r>
              <a:rPr lang="en-US" sz="1600" dirty="0"/>
              <a:t>h2o.confusionMatrix: Display prediction errors for classification data from a column of predicted responses and a column of actual (reference) responses in H2O.</a:t>
            </a:r>
          </a:p>
          <a:p>
            <a:pPr lvl="1" algn="just"/>
            <a:r>
              <a:rPr lang="en-US" sz="1600" dirty="0"/>
              <a:t>h2o.performance: Evaluate the predictive performance of a model via various measures.</a:t>
            </a:r>
          </a:p>
          <a:p>
            <a:pPr marL="0" indent="0" algn="just">
              <a:buNone/>
            </a:pPr>
            <a:r>
              <a:rPr lang="en-US" sz="1600" dirty="0"/>
              <a:t>Regression Model Helper</a:t>
            </a:r>
          </a:p>
          <a:p>
            <a:pPr lvl="1" algn="just"/>
            <a:r>
              <a:rPr lang="en-US" sz="1600" dirty="0"/>
              <a:t>h2o.mse: Display the mean squared error calculated from a column of predicted responses and a column of actual (reference) responses in H2O.</a:t>
            </a:r>
          </a:p>
          <a:p>
            <a:pPr marL="0" indent="0" algn="just">
              <a:buNone/>
            </a:pPr>
            <a:r>
              <a:rPr lang="en-US" sz="1600" dirty="0"/>
              <a:t>Clustering Model Helper</a:t>
            </a:r>
          </a:p>
          <a:p>
            <a:pPr lvl="1" algn="just"/>
            <a:r>
              <a:rPr lang="en-US" sz="1600" dirty="0"/>
              <a:t>h2o.betweenss: Get the between cluster sum of squares.</a:t>
            </a:r>
          </a:p>
          <a:p>
            <a:pPr lvl="1" algn="just"/>
            <a:r>
              <a:rPr lang="en-US" sz="1600" dirty="0"/>
              <a:t>h2o.centers: Retrieve the Model Centers.</a:t>
            </a:r>
          </a:p>
          <a:p>
            <a:pPr marL="0" indent="0" algn="just">
              <a:buNone/>
            </a:pPr>
            <a:r>
              <a:rPr lang="en-US" sz="1600" dirty="0"/>
              <a:t>H2O Object Serialization</a:t>
            </a:r>
          </a:p>
          <a:p>
            <a:pPr lvl="1" algn="just"/>
            <a:r>
              <a:rPr lang="en-US" sz="1600" dirty="0"/>
              <a:t>h2o.loadModel: Load an H2OModel object from disk.</a:t>
            </a:r>
          </a:p>
          <a:p>
            <a:pPr lvl="1" algn="just"/>
            <a:r>
              <a:rPr lang="en-US" sz="1600" dirty="0"/>
              <a:t>h2o.saveModel: Save an H2OModel object to disk to be loaded back into H2O using h2o.loadModel.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1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br>
              <a:rPr lang="en-US" dirty="0"/>
            </a:br>
            <a:r>
              <a:rPr lang="en-US" sz="2400" i="1" dirty="0"/>
              <a:t>H2O</a:t>
            </a:r>
            <a:r>
              <a:rPr lang="en-US" sz="2400" dirty="0"/>
              <a:t> with </a:t>
            </a:r>
            <a:r>
              <a:rPr lang="en-US" sz="2400" i="1" dirty="0"/>
              <a:t>R </a:t>
            </a:r>
            <a:r>
              <a:rPr lang="en-US" sz="2400" dirty="0"/>
              <a:t>– List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600" dirty="0"/>
              <a:t>H2O Key Value Store Access</a:t>
            </a:r>
          </a:p>
          <a:p>
            <a:pPr lvl="1" algn="just"/>
            <a:r>
              <a:rPr lang="en-US" sz="1600" dirty="0"/>
              <a:t>h2o.assign: Assign H2O </a:t>
            </a:r>
            <a:r>
              <a:rPr lang="en-US" sz="1600" dirty="0" err="1"/>
              <a:t>hex.keys</a:t>
            </a:r>
            <a:r>
              <a:rPr lang="en-US" sz="1600" dirty="0"/>
              <a:t> to objects in their R environment.</a:t>
            </a:r>
          </a:p>
          <a:p>
            <a:pPr lvl="1" algn="just"/>
            <a:r>
              <a:rPr lang="en-US" sz="1600" dirty="0"/>
              <a:t>h2o.getFrame: Get a reference to an existing H2O dataset.</a:t>
            </a:r>
          </a:p>
          <a:p>
            <a:pPr lvl="1" algn="just"/>
            <a:r>
              <a:rPr lang="en-US" sz="1600" dirty="0"/>
              <a:t>h2o.getModel: Get a reference to an existing H2O model.</a:t>
            </a:r>
          </a:p>
          <a:p>
            <a:pPr lvl="1" algn="just"/>
            <a:r>
              <a:rPr lang="en-US" sz="1600" dirty="0"/>
              <a:t>h2o.ls: Display a list of object keys in the running instance of H2O.</a:t>
            </a:r>
          </a:p>
          <a:p>
            <a:pPr lvl="1" algn="just"/>
            <a:r>
              <a:rPr lang="en-US" sz="1600" dirty="0"/>
              <a:t>h2o.rm: Remove H2O objects from the server where the instance of H2O is running, but does not remove it from the R environment.</a:t>
            </a:r>
          </a:p>
          <a:p>
            <a:pPr marL="0" indent="0" algn="just">
              <a:buNone/>
            </a:pPr>
            <a:r>
              <a:rPr lang="en-US" sz="1600" dirty="0"/>
              <a:t>H2O Cluster Connection</a:t>
            </a:r>
          </a:p>
          <a:p>
            <a:pPr lvl="1" algn="just"/>
            <a:r>
              <a:rPr lang="en-US" sz="1600" dirty="0"/>
              <a:t>h2o.init (</a:t>
            </a:r>
            <a:r>
              <a:rPr lang="en-US" sz="1600" dirty="0" err="1"/>
              <a:t>nthreads</a:t>
            </a:r>
            <a:r>
              <a:rPr lang="en-US" sz="1600" dirty="0"/>
              <a:t> = -1): Connect to a running H2O instance using all CPUs on the host and check the local H2O R package is the correct version.</a:t>
            </a:r>
          </a:p>
          <a:p>
            <a:pPr lvl="1" algn="just"/>
            <a:r>
              <a:rPr lang="en-US" sz="1600" dirty="0"/>
              <a:t>h2o.shutdown: Shut down the specified H2O instance. All data on the server will be lost!</a:t>
            </a:r>
          </a:p>
          <a:p>
            <a:pPr marL="0" indent="0" algn="just">
              <a:buNone/>
            </a:pPr>
            <a:r>
              <a:rPr lang="en-US" sz="1600" dirty="0"/>
              <a:t>H2O Load Balancing</a:t>
            </a:r>
          </a:p>
          <a:p>
            <a:pPr lvl="1" algn="just"/>
            <a:r>
              <a:rPr lang="en-US" sz="1600" dirty="0"/>
              <a:t>h2o.rebalance: Rebalance (repartition) an existing H2O dataset into given number of chunks (per </a:t>
            </a:r>
            <a:r>
              <a:rPr lang="en-US" sz="1600" dirty="0" err="1"/>
              <a:t>Vec</a:t>
            </a:r>
            <a:r>
              <a:rPr lang="en-US" sz="1600" dirty="0"/>
              <a:t>), for load-balancing across multiple threads or nodes.</a:t>
            </a:r>
          </a:p>
          <a:p>
            <a:pPr marL="0" indent="0" algn="just">
              <a:buNone/>
            </a:pPr>
            <a:r>
              <a:rPr lang="en-US" sz="1600" dirty="0"/>
              <a:t>H2O Cluster Information</a:t>
            </a:r>
          </a:p>
          <a:p>
            <a:pPr lvl="1" algn="just"/>
            <a:r>
              <a:rPr lang="en-US" sz="1600" dirty="0"/>
              <a:t>h2o.clusterInfo: Display the name, version, uptime, total nodes, total memory, total cores and health of a cluster running H2O.</a:t>
            </a:r>
          </a:p>
          <a:p>
            <a:pPr lvl="1" algn="just"/>
            <a:r>
              <a:rPr lang="en-US" sz="1600" dirty="0"/>
              <a:t>h2o.clusterStatus: Retrieve information on the status of the cluster running H2O.</a:t>
            </a:r>
          </a:p>
          <a:p>
            <a:pPr lvl="1" algn="just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0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br>
              <a:rPr lang="en-US" dirty="0"/>
            </a:br>
            <a:r>
              <a:rPr lang="en-US" sz="2400" i="1" dirty="0"/>
              <a:t>H2O</a:t>
            </a:r>
            <a:r>
              <a:rPr lang="en-US" sz="2400" dirty="0"/>
              <a:t> with </a:t>
            </a:r>
            <a:r>
              <a:rPr lang="en-US" sz="2400" i="1" dirty="0"/>
              <a:t>R </a:t>
            </a:r>
            <a:r>
              <a:rPr lang="en-US" sz="2400" dirty="0"/>
              <a:t>– List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600" dirty="0"/>
              <a:t>H2O Logging</a:t>
            </a:r>
          </a:p>
          <a:p>
            <a:pPr lvl="1" algn="just"/>
            <a:r>
              <a:rPr lang="en-US" sz="1600" dirty="0"/>
              <a:t>h2o.clearLog: Clear all H2O R command and error response logs from the local disk.</a:t>
            </a:r>
          </a:p>
          <a:p>
            <a:pPr lvl="1" algn="just"/>
            <a:r>
              <a:rPr lang="en-US" sz="1600" dirty="0"/>
              <a:t>h2o.downloadAllLogs: Download all H2O log files to the local disk.</a:t>
            </a:r>
          </a:p>
          <a:p>
            <a:pPr lvl="1" algn="just"/>
            <a:r>
              <a:rPr lang="en-US" sz="1600" dirty="0"/>
              <a:t>h2o.logAndEcho: Write a message to the H2O Java log file and echo it back.</a:t>
            </a:r>
          </a:p>
          <a:p>
            <a:pPr lvl="1" algn="just"/>
            <a:r>
              <a:rPr lang="en-US" sz="1600" dirty="0"/>
              <a:t>h2o.openLog: Open existing logs of H2O R POST commands and error responses on the local disk.</a:t>
            </a:r>
          </a:p>
          <a:p>
            <a:pPr lvl="1" algn="just"/>
            <a:r>
              <a:rPr lang="en-US" sz="1600" dirty="0"/>
              <a:t>h2o.getLogPath: Get the file path for the H2O R command and error response logs.</a:t>
            </a:r>
          </a:p>
          <a:p>
            <a:pPr lvl="1" algn="just"/>
            <a:r>
              <a:rPr lang="en-US" sz="1600" dirty="0"/>
              <a:t>h2o.startLogging: Begin logging H2O R POST commands and error responses.</a:t>
            </a:r>
          </a:p>
          <a:p>
            <a:pPr lvl="1" algn="just"/>
            <a:r>
              <a:rPr lang="en-US" sz="1600" dirty="0"/>
              <a:t>h2o.stopLogging: Stop logging H2O R POST commands and error responses.</a:t>
            </a:r>
          </a:p>
          <a:p>
            <a:pPr marL="0" indent="0" algn="just">
              <a:buNone/>
            </a:pPr>
            <a:r>
              <a:rPr lang="en-US" sz="1600" dirty="0"/>
              <a:t>H2O String Manipulation</a:t>
            </a:r>
          </a:p>
          <a:p>
            <a:pPr lvl="1" algn="just"/>
            <a:r>
              <a:rPr lang="en-US" sz="1600" dirty="0"/>
              <a:t>h2o.gsub: String global substitution (all occurrences).</a:t>
            </a:r>
          </a:p>
          <a:p>
            <a:pPr lvl="1" algn="just"/>
            <a:r>
              <a:rPr lang="en-US" sz="1600" dirty="0"/>
              <a:t>h2o.strsplit: String Split.</a:t>
            </a:r>
          </a:p>
          <a:p>
            <a:pPr lvl="1" algn="just"/>
            <a:r>
              <a:rPr lang="en-US" sz="1600" dirty="0"/>
              <a:t>h2o.sub: String substitution (first occurrence).</a:t>
            </a:r>
          </a:p>
          <a:p>
            <a:pPr lvl="1" algn="just"/>
            <a:r>
              <a:rPr lang="en-US" sz="1600" dirty="0"/>
              <a:t>h2o.tolower: Convert characters to lower case.</a:t>
            </a:r>
          </a:p>
          <a:p>
            <a:pPr lvl="1" algn="just"/>
            <a:r>
              <a:rPr lang="en-US" sz="1600" dirty="0"/>
              <a:t>h2o.toupper: Convert characters to upper case.</a:t>
            </a:r>
          </a:p>
          <a:p>
            <a:pPr lvl="1" algn="just"/>
            <a:r>
              <a:rPr lang="en-US" sz="1600" dirty="0"/>
              <a:t>h2o.trim: Trim spaces.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6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br>
              <a:rPr lang="en-US" dirty="0"/>
            </a:br>
            <a:r>
              <a:rPr lang="en-US" sz="2400" dirty="0"/>
              <a:t>Installing </a:t>
            </a:r>
            <a:r>
              <a:rPr lang="en-US" sz="2400" i="1" dirty="0"/>
              <a:t>Spark</a:t>
            </a:r>
            <a:r>
              <a:rPr lang="en-US" sz="2400" dirty="0"/>
              <a:t> with </a:t>
            </a:r>
            <a:r>
              <a:rPr lang="en-US" sz="2400" i="1" dirty="0"/>
              <a:t>Python </a:t>
            </a:r>
            <a:r>
              <a:rPr lang="en-US" sz="2400" dirty="0"/>
              <a:t>[optional]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ref: ch2, 7 in [@</a:t>
            </a:r>
            <a:r>
              <a:rPr lang="en-US" sz="1400" dirty="0" err="1"/>
              <a:t>learningspark</a:t>
            </a:r>
            <a:r>
              <a:rPr lang="en-US" sz="1400" dirty="0"/>
              <a:t>] 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2200" dirty="0"/>
              <a:t>Create spark user on master node, install spark in home folder</a:t>
            </a:r>
          </a:p>
          <a:p>
            <a:pPr marL="0" indent="0">
              <a:buNone/>
            </a:pPr>
            <a:r>
              <a:rPr lang="en-US" sz="100" dirty="0"/>
              <a:t> </a:t>
            </a:r>
          </a:p>
          <a:p>
            <a:pPr marL="0" indent="0">
              <a:buNone/>
            </a:pPr>
            <a:r>
              <a:rPr lang="en-US" sz="2200" dirty="0"/>
              <a:t>Create spark users on worker nodes, install spark in home folder. Running worker and master on same server is OK - user account is used for both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200" dirty="0"/>
              <a:t>Install any external python packages on workers, and make data available to workers (e.g. put data file in storage on worker machine or connect workers to HDFS). 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200" dirty="0"/>
              <a:t>“If using a path on the local file system, the file must also be accessible at the same path on worker nodes. Either copy the file to all workers or use a network-mounted shared file system.” </a:t>
            </a:r>
            <a:br>
              <a:rPr lang="en-US" sz="2200" dirty="0"/>
            </a:br>
            <a:r>
              <a:rPr lang="en-US" sz="1400" dirty="0"/>
              <a:t>ref:</a:t>
            </a:r>
            <a:r>
              <a:rPr lang="en-US" sz="2200" dirty="0"/>
              <a:t> </a:t>
            </a:r>
            <a:r>
              <a:rPr lang="en-US" sz="1400" dirty="0">
                <a:hlinkClick r:id="rId3"/>
              </a:rPr>
              <a:t>http://spark.apache.org/docs/latest/programming-guide.html#external-datasets</a:t>
            </a:r>
            <a:r>
              <a:rPr lang="en-US" sz="1400" dirty="0"/>
              <a:t> </a:t>
            </a:r>
          </a:p>
          <a:p>
            <a:endParaRPr lang="en-US" sz="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7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br>
              <a:rPr lang="en-US" dirty="0"/>
            </a:br>
            <a:r>
              <a:rPr lang="en-US" sz="2400" dirty="0"/>
              <a:t>Installing </a:t>
            </a:r>
            <a:r>
              <a:rPr lang="en-US" sz="2400" i="1" dirty="0"/>
              <a:t>Spark</a:t>
            </a:r>
            <a:r>
              <a:rPr lang="en-US" sz="2400" dirty="0"/>
              <a:t> with </a:t>
            </a:r>
            <a:r>
              <a:rPr lang="en-US" sz="2400" i="1" dirty="0"/>
              <a:t>Python </a:t>
            </a:r>
            <a:r>
              <a:rPr lang="en-US" sz="2400" dirty="0"/>
              <a:t>[optional]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Setup </a:t>
            </a:r>
            <a:r>
              <a:rPr lang="en-US" sz="2200" dirty="0" err="1"/>
              <a:t>ssh</a:t>
            </a:r>
            <a:r>
              <a:rPr lang="en-US" sz="2200" dirty="0"/>
              <a:t> login from master to workers (see [@</a:t>
            </a:r>
            <a:r>
              <a:rPr lang="en-US" sz="2200" dirty="0" err="1"/>
              <a:t>learningspark</a:t>
            </a:r>
            <a:r>
              <a:rPr lang="en-US" sz="2200" dirty="0"/>
              <a:t>] p129, 130). Again, worker and master on same server is fine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2200" dirty="0"/>
              <a:t>Set SPARK_MASTER_IP </a:t>
            </a:r>
            <a:r>
              <a:rPr lang="en-US" sz="2200" dirty="0" err="1"/>
              <a:t>env</a:t>
            </a:r>
            <a:r>
              <a:rPr lang="en-US" sz="2200" dirty="0"/>
              <a:t> variable on master node to the </a:t>
            </a:r>
            <a:r>
              <a:rPr lang="en-US" sz="2200" dirty="0" err="1"/>
              <a:t>ip</a:t>
            </a:r>
            <a:r>
              <a:rPr lang="en-US" sz="2200" dirty="0"/>
              <a:t> address to listen on.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2200" dirty="0"/>
              <a:t>Let ports 8080 and 7077 through firewall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2200" dirty="0"/>
              <a:t>Install </a:t>
            </a:r>
            <a:r>
              <a:rPr lang="en-US" sz="2200" dirty="0" err="1"/>
              <a:t>Jupyter</a:t>
            </a:r>
            <a:r>
              <a:rPr lang="en-US" sz="2200" dirty="0"/>
              <a:t>(Hub)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2200" dirty="0"/>
              <a:t>Install spark globally on </a:t>
            </a:r>
            <a:r>
              <a:rPr lang="en-US" sz="2200" dirty="0" err="1"/>
              <a:t>Jupyter</a:t>
            </a:r>
            <a:r>
              <a:rPr lang="en-US" sz="2200" dirty="0"/>
              <a:t>(Hub) host as client ("driver")</a:t>
            </a:r>
          </a:p>
          <a:p>
            <a:endParaRPr lang="en-US" sz="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4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br>
              <a:rPr lang="en-US" dirty="0"/>
            </a:br>
            <a:r>
              <a:rPr lang="en-US" sz="2400" dirty="0"/>
              <a:t>Installing </a:t>
            </a:r>
            <a:r>
              <a:rPr lang="en-US" sz="2400" i="1" dirty="0"/>
              <a:t>Spark</a:t>
            </a:r>
            <a:r>
              <a:rPr lang="en-US" sz="2400" dirty="0"/>
              <a:t> with </a:t>
            </a:r>
            <a:r>
              <a:rPr lang="en-US" sz="2400" i="1" dirty="0"/>
              <a:t>Python </a:t>
            </a:r>
            <a:r>
              <a:rPr lang="en-US" sz="2400" dirty="0"/>
              <a:t>[optional]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Add </a:t>
            </a:r>
            <a:r>
              <a:rPr lang="en-US" sz="2200" dirty="0" err="1"/>
              <a:t>pyspark</a:t>
            </a:r>
            <a:r>
              <a:rPr lang="en-US" sz="2200" dirty="0"/>
              <a:t> kernel to </a:t>
            </a:r>
            <a:r>
              <a:rPr lang="en-US" sz="2200" dirty="0" err="1"/>
              <a:t>Jupyter</a:t>
            </a:r>
            <a:r>
              <a:rPr lang="en-US" sz="2200" dirty="0"/>
              <a:t> pointing at SPARK_MASTER_IP. </a:t>
            </a:r>
            <a:br>
              <a:rPr lang="en-US" sz="2200" dirty="0"/>
            </a:br>
            <a:r>
              <a:rPr lang="en-US" sz="1400" dirty="0"/>
              <a:t>ref:</a:t>
            </a:r>
            <a:r>
              <a:rPr lang="en-US" sz="2200" dirty="0"/>
              <a:t> </a:t>
            </a:r>
            <a:r>
              <a:rPr lang="en-US" sz="1400" dirty="0">
                <a:hlinkClick r:id="rId2"/>
              </a:rPr>
              <a:t>http://arnesund.com/2015/09/21/spark-cluster-on-openstack-with-multi-user-jupyter-notebook/</a:t>
            </a:r>
            <a:r>
              <a:rPr lang="en-US" sz="2200" dirty="0"/>
              <a:t> 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2200" dirty="0"/>
              <a:t>"WARN </a:t>
            </a:r>
            <a:r>
              <a:rPr lang="en-US" sz="2200" dirty="0" err="1"/>
              <a:t>TaskSchedulerImpl</a:t>
            </a:r>
            <a:r>
              <a:rPr lang="en-US" sz="2200" dirty="0"/>
              <a:t>: Initial job has not accepted any resources; check your cluster UI to ensure that workers are registered and have sufficient resources" – this means a job is already running and hogging the resources. </a:t>
            </a:r>
            <a:r>
              <a:rPr lang="en-US" sz="1400" dirty="0"/>
              <a:t>ref:</a:t>
            </a:r>
            <a:r>
              <a:rPr lang="en-US" sz="2200" dirty="0"/>
              <a:t> </a:t>
            </a:r>
            <a:r>
              <a:rPr lang="en-US" sz="1400" dirty="0">
                <a:hlinkClick r:id="rId3"/>
              </a:rPr>
              <a:t>http://www.datastax.com/dev/blog/common-spark-troubleshooting</a:t>
            </a:r>
            <a:r>
              <a:rPr lang="en-US" sz="2200" dirty="0"/>
              <a:t> 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2200" dirty="0"/>
              <a:t>Configuring a daemon is too complicated. Create the following commands to start and stop Spark, respectively:</a:t>
            </a:r>
          </a:p>
          <a:p>
            <a:pPr lvl="1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/opt/start-spark-server.sh </a:t>
            </a:r>
          </a:p>
          <a:p>
            <a:pPr lvl="1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/opt/stop-spark-server.sh 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logs: /home/spark/spark/logs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7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br>
              <a:rPr lang="en-US" dirty="0"/>
            </a:br>
            <a:r>
              <a:rPr lang="en-US" sz="2400" dirty="0"/>
              <a:t>Installing </a:t>
            </a:r>
            <a:r>
              <a:rPr lang="en-US" sz="2400" i="1" dirty="0"/>
              <a:t>H2O</a:t>
            </a:r>
            <a:r>
              <a:rPr lang="en-US" sz="2400" dirty="0"/>
              <a:t> with </a:t>
            </a:r>
            <a:r>
              <a:rPr lang="en-US" sz="2400" i="1" dirty="0"/>
              <a:t>R </a:t>
            </a:r>
            <a:r>
              <a:rPr lang="en-US" sz="2400" dirty="0"/>
              <a:t>[optional]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First, set up </a:t>
            </a:r>
            <a:r>
              <a:rPr lang="en-US" sz="2200" b="1" i="1" dirty="0" err="1"/>
              <a:t>Jupyter</a:t>
            </a:r>
            <a:r>
              <a:rPr lang="en-US" sz="2200" dirty="0"/>
              <a:t> with </a:t>
            </a:r>
            <a:r>
              <a:rPr lang="en-US" sz="2200" b="1" i="1" dirty="0"/>
              <a:t>R</a:t>
            </a:r>
          </a:p>
          <a:p>
            <a:endParaRPr lang="en-US" sz="100" dirty="0"/>
          </a:p>
          <a:p>
            <a:pPr marL="0" indent="0">
              <a:buNone/>
            </a:pPr>
            <a:r>
              <a:rPr lang="en-US" sz="2200" dirty="0"/>
              <a:t>Then follow the instructions found here: </a:t>
            </a:r>
            <a:r>
              <a:rPr lang="en-US" sz="1400" dirty="0">
                <a:hlinkClick r:id="rId2"/>
              </a:rPr>
              <a:t>http://www.h2o.ai/download/h2o/r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200" dirty="0"/>
              <a:t>You may also refer to </a:t>
            </a:r>
            <a:r>
              <a:rPr lang="en-US" sz="1400" dirty="0">
                <a:hlinkClick r:id="rId3"/>
              </a:rPr>
              <a:t>http://www.syntax.us/posts/h2o_r_howto</a:t>
            </a:r>
            <a:endParaRPr lang="en-US" sz="1400" dirty="0"/>
          </a:p>
          <a:p>
            <a:endParaRPr lang="en-US" sz="100" dirty="0"/>
          </a:p>
          <a:p>
            <a:pPr marL="0" indent="0">
              <a:buNone/>
            </a:pPr>
            <a:r>
              <a:rPr lang="en-US" sz="2200" dirty="0"/>
              <a:t>Installing on a cluster is done with </a:t>
            </a:r>
            <a:r>
              <a:rPr lang="en-US" sz="2200" b="1" i="1" dirty="0"/>
              <a:t>Hadoop</a:t>
            </a:r>
            <a:r>
              <a:rPr lang="en-US" sz="2200" dirty="0"/>
              <a:t> or using 'flat file' </a:t>
            </a:r>
            <a:r>
              <a:rPr lang="en-US" sz="2200" dirty="0" err="1"/>
              <a:t>config</a:t>
            </a:r>
            <a:br>
              <a:rPr lang="en-US" sz="2200" dirty="0"/>
            </a:br>
            <a:r>
              <a:rPr lang="en-US" sz="1400" dirty="0"/>
              <a:t>ref: </a:t>
            </a:r>
            <a:r>
              <a:rPr lang="en-US" sz="1400" dirty="0">
                <a:hlinkClick r:id="rId4"/>
              </a:rPr>
              <a:t>http://docs.h2o.ai/h2oclassic/deployment/multinode.html</a:t>
            </a:r>
            <a:endParaRPr lang="en-US" sz="1400" dirty="0"/>
          </a:p>
          <a:p>
            <a:endParaRPr lang="en-US" sz="100" dirty="0"/>
          </a:p>
          <a:p>
            <a:pPr marL="0" indent="0">
              <a:buNone/>
            </a:pPr>
            <a:r>
              <a:rPr lang="en-US" sz="2200" dirty="0"/>
              <a:t>Bad news: total cluster memory available should be (at least) 4x size of data. </a:t>
            </a:r>
            <a:r>
              <a:rPr lang="en-US" sz="2200" b="1" i="1" dirty="0"/>
              <a:t>Spark</a:t>
            </a:r>
            <a:r>
              <a:rPr lang="en-US" sz="2200" dirty="0"/>
              <a:t> does not have this problem as far as we can tell. </a:t>
            </a:r>
            <a:br>
              <a:rPr lang="en-US" sz="2200" dirty="0"/>
            </a:br>
            <a:r>
              <a:rPr lang="en-US" sz="1400" dirty="0"/>
              <a:t>ref: </a:t>
            </a:r>
            <a:r>
              <a:rPr lang="en-US" sz="1400" dirty="0">
                <a:hlinkClick r:id="rId5"/>
              </a:rPr>
              <a:t>https://spark.apache.org/docs/latest/programming-guide.html#rdd-persistence</a:t>
            </a:r>
            <a:br>
              <a:rPr lang="en-US" sz="1400" dirty="0"/>
            </a:br>
            <a:r>
              <a:rPr lang="en-US" sz="1400" dirty="0"/>
              <a:t>ref: </a:t>
            </a:r>
            <a:r>
              <a:rPr lang="en-US" sz="1400" dirty="0">
                <a:hlinkClick r:id="rId6"/>
              </a:rPr>
              <a:t>https://www.quora.com/How-does-Apache-Spark-process-data-that-does-not-fit-into-the-memory</a:t>
            </a:r>
            <a:r>
              <a:rPr lang="en-US" sz="1400" dirty="0"/>
              <a:t>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br>
              <a:rPr lang="en-US" dirty="0"/>
            </a:br>
            <a:r>
              <a:rPr lang="en-US" sz="2400" i="1" dirty="0"/>
              <a:t>H2O</a:t>
            </a:r>
            <a:r>
              <a:rPr lang="en-US" sz="2400" dirty="0"/>
              <a:t> with </a:t>
            </a:r>
            <a:r>
              <a:rPr lang="en-US" sz="2400" i="1" dirty="0"/>
              <a:t>R </a:t>
            </a:r>
            <a:r>
              <a:rPr lang="en-US" sz="2400" dirty="0"/>
              <a:t>– List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400" dirty="0"/>
              <a:t>ref: </a:t>
            </a:r>
            <a:r>
              <a:rPr lang="en-US" sz="1400" dirty="0">
                <a:hlinkClick r:id="rId2"/>
              </a:rPr>
              <a:t>http://docs.h2o.ai/h2o/latest-stable/h2o-docs/booklets/RBooklet.pdf</a:t>
            </a:r>
            <a:r>
              <a:rPr lang="en-US" sz="1400" dirty="0"/>
              <a:t>, section 10</a:t>
            </a:r>
            <a:r>
              <a:rPr lang="en-US" sz="2200" dirty="0"/>
              <a:t> </a:t>
            </a:r>
          </a:p>
          <a:p>
            <a:pPr marL="0" indent="0" algn="just">
              <a:buNone/>
            </a:pPr>
            <a:r>
              <a:rPr lang="en-US" sz="1600" dirty="0"/>
              <a:t>Data Import/Export</a:t>
            </a:r>
          </a:p>
          <a:p>
            <a:pPr lvl="1" algn="just"/>
            <a:r>
              <a:rPr lang="en-US" sz="1600" dirty="0"/>
              <a:t>h2o.downloadCSV: Download a H2O dataset to a CSV file on local disk.</a:t>
            </a:r>
          </a:p>
          <a:p>
            <a:pPr lvl="1" algn="just"/>
            <a:r>
              <a:rPr lang="en-US" sz="1600" dirty="0"/>
              <a:t>h2o.exportFile: Export H2O Data Frame to a file.</a:t>
            </a:r>
          </a:p>
          <a:p>
            <a:pPr lvl="1" algn="just"/>
            <a:r>
              <a:rPr lang="en-US" sz="1600" dirty="0"/>
              <a:t>h2o.importFile: Import a file from the local path and parse it.</a:t>
            </a:r>
          </a:p>
          <a:p>
            <a:pPr lvl="1" algn="just"/>
            <a:r>
              <a:rPr lang="en-US" sz="1600" dirty="0"/>
              <a:t>h2o.parseRaw: Parse a raw data file.</a:t>
            </a:r>
          </a:p>
          <a:p>
            <a:pPr lvl="1" algn="just"/>
            <a:r>
              <a:rPr lang="en-US" sz="1600" dirty="0"/>
              <a:t>h2o.uploadFile: Upload a file from the local drive and parse it.</a:t>
            </a:r>
            <a:endParaRPr lang="en-US" sz="100" dirty="0"/>
          </a:p>
          <a:p>
            <a:pPr marL="0" indent="0" algn="just">
              <a:buNone/>
            </a:pPr>
            <a:r>
              <a:rPr lang="en-US" sz="1600" dirty="0"/>
              <a:t>Native R to H2O Coercion</a:t>
            </a:r>
          </a:p>
          <a:p>
            <a:pPr lvl="1" algn="just"/>
            <a:r>
              <a:rPr lang="en-US" sz="1600" dirty="0"/>
              <a:t>as.h2o: Convert an R object to an H2O object.</a:t>
            </a:r>
            <a:endParaRPr lang="en-US" sz="100" dirty="0"/>
          </a:p>
          <a:p>
            <a:pPr marL="0" indent="0" algn="just">
              <a:buNone/>
            </a:pPr>
            <a:r>
              <a:rPr lang="en-US" sz="1600" dirty="0"/>
              <a:t>H2O to Native R Coercion</a:t>
            </a:r>
          </a:p>
          <a:p>
            <a:pPr lvl="1" algn="just"/>
            <a:r>
              <a:rPr lang="en-US" sz="1600" dirty="0" err="1"/>
              <a:t>as.data.frame</a:t>
            </a:r>
            <a:r>
              <a:rPr lang="en-US" sz="1600" dirty="0"/>
              <a:t>: Check if an object is a data frame, or coerce it if possible.</a:t>
            </a:r>
            <a:endParaRPr lang="en-US" sz="100" dirty="0"/>
          </a:p>
          <a:p>
            <a:pPr marL="0" indent="0" algn="just">
              <a:buNone/>
            </a:pPr>
            <a:r>
              <a:rPr lang="en-US" sz="1600" dirty="0"/>
              <a:t>Data Generation</a:t>
            </a:r>
          </a:p>
          <a:p>
            <a:pPr lvl="1" algn="just"/>
            <a:r>
              <a:rPr lang="en-US" sz="1600" dirty="0"/>
              <a:t>h2o.createFrame: Create an H2O data frame, with optional randomization.</a:t>
            </a:r>
          </a:p>
          <a:p>
            <a:pPr lvl="1" algn="just"/>
            <a:r>
              <a:rPr lang="en-US" sz="1600" dirty="0"/>
              <a:t>h2o.runif: Produce a vector of random uniform numbers.</a:t>
            </a:r>
          </a:p>
          <a:p>
            <a:pPr lvl="1" algn="just"/>
            <a:r>
              <a:rPr lang="en-US" sz="1600" dirty="0"/>
              <a:t>h2o.interaction: Create interaction terms between categorical features of an H2O Frame.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3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br>
              <a:rPr lang="en-US" dirty="0"/>
            </a:br>
            <a:r>
              <a:rPr lang="en-US" sz="2400" i="1" dirty="0"/>
              <a:t>H2O</a:t>
            </a:r>
            <a:r>
              <a:rPr lang="en-US" sz="2400" dirty="0"/>
              <a:t> with </a:t>
            </a:r>
            <a:r>
              <a:rPr lang="en-US" sz="2400" i="1" dirty="0"/>
              <a:t>R </a:t>
            </a:r>
            <a:r>
              <a:rPr lang="en-US" sz="2400" dirty="0"/>
              <a:t>– List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600" dirty="0"/>
              <a:t>Data Sampling/Splitting</a:t>
            </a:r>
          </a:p>
          <a:p>
            <a:pPr lvl="1" algn="just"/>
            <a:r>
              <a:rPr lang="en-US" sz="1600" dirty="0"/>
              <a:t>h2o.splitFrame: Split an existing H2O dataset according to user-specified ratios. </a:t>
            </a:r>
          </a:p>
          <a:p>
            <a:pPr marL="0" indent="0" algn="just">
              <a:buNone/>
            </a:pPr>
            <a:r>
              <a:rPr lang="en-US" sz="1600" dirty="0"/>
              <a:t>Missing Data Handling</a:t>
            </a:r>
          </a:p>
          <a:p>
            <a:pPr lvl="1" algn="just"/>
            <a:r>
              <a:rPr lang="en-US" sz="1600" dirty="0"/>
              <a:t>h2o.impute: Impute a column of data using the mean, median, or mode.</a:t>
            </a:r>
          </a:p>
          <a:p>
            <a:pPr lvl="1" algn="just"/>
            <a:r>
              <a:rPr lang="en-US" sz="1600" dirty="0"/>
              <a:t>h2o.insertMissingValues: Replaces a user-specified fraction of entries in a H2O dataset with missing values.</a:t>
            </a:r>
          </a:p>
          <a:p>
            <a:pPr marL="0" indent="0" algn="just">
              <a:buNone/>
            </a:pPr>
            <a:r>
              <a:rPr lang="en-US" sz="1600" dirty="0"/>
              <a:t>Subscripting, </a:t>
            </a:r>
            <a:r>
              <a:rPr lang="en-US" sz="1600" dirty="0" err="1"/>
              <a:t>Subsetting</a:t>
            </a:r>
            <a:r>
              <a:rPr lang="en-US" sz="1600" dirty="0"/>
              <a:t>, Concatenation, Data Attributes</a:t>
            </a:r>
          </a:p>
          <a:p>
            <a:pPr lvl="1" algn="just"/>
            <a:r>
              <a:rPr lang="en-US" sz="1600" dirty="0"/>
              <a:t>as in Native R, for the most part</a:t>
            </a:r>
          </a:p>
          <a:p>
            <a:pPr lvl="1" algn="just"/>
            <a:r>
              <a:rPr lang="en-US" sz="1600" dirty="0"/>
              <a:t>h2o.cbind: Take a sequence of H2O datasets and combine them by column.</a:t>
            </a:r>
          </a:p>
          <a:p>
            <a:pPr lvl="1" algn="just"/>
            <a:r>
              <a:rPr lang="en-US" sz="1600" dirty="0"/>
              <a:t>h2o.anyFactor: Check if an H2O parsed data object has any categorical data columns.</a:t>
            </a:r>
          </a:p>
          <a:p>
            <a:pPr marL="0" indent="0" algn="just">
              <a:buNone/>
            </a:pPr>
            <a:r>
              <a:rPr lang="en-US" sz="1600" dirty="0"/>
              <a:t>Element Index Selection</a:t>
            </a:r>
          </a:p>
          <a:p>
            <a:pPr lvl="1" algn="just"/>
            <a:r>
              <a:rPr lang="en-US" sz="1600" dirty="0"/>
              <a:t>h2o.which: Display the row numbers for which the condition is true.</a:t>
            </a:r>
          </a:p>
          <a:p>
            <a:pPr marL="0" indent="0" algn="just">
              <a:buNone/>
            </a:pPr>
            <a:r>
              <a:rPr lang="en-US" sz="1600" dirty="0"/>
              <a:t>Conditional Element Value Selection</a:t>
            </a:r>
          </a:p>
          <a:p>
            <a:pPr lvl="1" algn="just"/>
            <a:r>
              <a:rPr lang="en-US" sz="1600" dirty="0"/>
              <a:t>h2o.ifelse: Apply conditional statements to numeric vectors in H2O parsed data objects.</a:t>
            </a:r>
          </a:p>
          <a:p>
            <a:pPr algn="just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0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br>
              <a:rPr lang="en-US" dirty="0"/>
            </a:br>
            <a:r>
              <a:rPr lang="en-US" sz="2400" i="1" dirty="0"/>
              <a:t>H2O</a:t>
            </a:r>
            <a:r>
              <a:rPr lang="en-US" sz="2400" dirty="0"/>
              <a:t> with </a:t>
            </a:r>
            <a:r>
              <a:rPr lang="en-US" sz="2400" i="1" dirty="0"/>
              <a:t>R </a:t>
            </a:r>
            <a:r>
              <a:rPr lang="en-US" sz="2400" dirty="0"/>
              <a:t>– List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600" dirty="0"/>
              <a:t>Numeric Column Manipulations</a:t>
            </a:r>
          </a:p>
          <a:p>
            <a:pPr lvl="1" algn="just"/>
            <a:r>
              <a:rPr lang="en-US" sz="1600" dirty="0"/>
              <a:t>h2o.cut: Convert H2O Numeric Data to Factor.</a:t>
            </a:r>
          </a:p>
          <a:p>
            <a:pPr marL="0" indent="0" algn="just">
              <a:buNone/>
            </a:pPr>
            <a:r>
              <a:rPr lang="en-US" sz="1600" dirty="0"/>
              <a:t>Character Column Manipulations</a:t>
            </a:r>
          </a:p>
          <a:p>
            <a:pPr lvl="1" algn="just"/>
            <a:r>
              <a:rPr lang="en-US" sz="1600" dirty="0"/>
              <a:t>h2o.strsplit: Splits the given factor column on the input split.</a:t>
            </a:r>
          </a:p>
          <a:p>
            <a:pPr lvl="1" algn="just"/>
            <a:r>
              <a:rPr lang="en-US" sz="1600" dirty="0"/>
              <a:t>h2o.tolower: Change the elements of a character vector to lower case.</a:t>
            </a:r>
          </a:p>
          <a:p>
            <a:pPr lvl="1" algn="just"/>
            <a:r>
              <a:rPr lang="en-US" sz="1600" dirty="0"/>
              <a:t>h2o.toupper: Change the elements of a character vector to lower case.</a:t>
            </a:r>
          </a:p>
          <a:p>
            <a:pPr lvl="1" algn="just"/>
            <a:r>
              <a:rPr lang="en-US" sz="1600" dirty="0"/>
              <a:t>h2o.trim: Remove leading and trailing white space.</a:t>
            </a:r>
          </a:p>
          <a:p>
            <a:pPr lvl="1" algn="just"/>
            <a:r>
              <a:rPr lang="en-US" sz="1600" dirty="0"/>
              <a:t>h2o.gsub: Match a pattern &amp; replace all instances of the matched pattern with the replacement string globally.</a:t>
            </a:r>
          </a:p>
          <a:p>
            <a:pPr lvl="1" algn="just"/>
            <a:r>
              <a:rPr lang="en-US" sz="1600" dirty="0"/>
              <a:t>h2o.sub: Match a pattern &amp; replace the first instance of the matched pattern with the replacement string.</a:t>
            </a:r>
          </a:p>
          <a:p>
            <a:pPr marL="0" indent="0" algn="just">
              <a:buNone/>
            </a:pPr>
            <a:r>
              <a:rPr lang="en-US" sz="1600" dirty="0"/>
              <a:t>Factor Level Manipulations</a:t>
            </a:r>
          </a:p>
          <a:p>
            <a:pPr lvl="1" algn="just"/>
            <a:r>
              <a:rPr lang="en-US" sz="1600" dirty="0"/>
              <a:t>h2o.levels: Display a list of the unique values found in a column of categorical data.</a:t>
            </a:r>
          </a:p>
          <a:p>
            <a:pPr marL="0" indent="0" algn="just">
              <a:buNone/>
            </a:pPr>
            <a:r>
              <a:rPr lang="en-US" sz="1600" dirty="0"/>
              <a:t>Model Training: Unsupervised Learning</a:t>
            </a:r>
          </a:p>
          <a:p>
            <a:pPr lvl="1" algn="just"/>
            <a:r>
              <a:rPr lang="en-US" sz="1600" dirty="0"/>
              <a:t>h2o.anomaly: Detect anomalies in a H2O dataset using a H2O deep learning model with auto-encoding.</a:t>
            </a:r>
          </a:p>
          <a:p>
            <a:pPr lvl="1" algn="just"/>
            <a:r>
              <a:rPr lang="en-US" sz="1600" dirty="0"/>
              <a:t>h2o.deepfeatures: Extract the non-linear features from a H2O dataset using a H2O deep learning model.</a:t>
            </a:r>
          </a:p>
          <a:p>
            <a:pPr lvl="1" algn="just"/>
            <a:r>
              <a:rPr lang="en-US" sz="1600" dirty="0"/>
              <a:t>h2o.kmeans: Perform </a:t>
            </a:r>
            <a:r>
              <a:rPr lang="en-US" sz="1600" i="1" dirty="0"/>
              <a:t>k</a:t>
            </a:r>
            <a:r>
              <a:rPr lang="en-US" sz="1600" dirty="0"/>
              <a:t>-means clustering on a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1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br>
              <a:rPr lang="en-US" dirty="0"/>
            </a:br>
            <a:r>
              <a:rPr lang="en-US" sz="2400" i="1" dirty="0"/>
              <a:t>H2O</a:t>
            </a:r>
            <a:r>
              <a:rPr lang="en-US" sz="2400" dirty="0"/>
              <a:t> with </a:t>
            </a:r>
            <a:r>
              <a:rPr lang="en-US" sz="2400" i="1" dirty="0"/>
              <a:t>R </a:t>
            </a:r>
            <a:r>
              <a:rPr lang="en-US" sz="2400" dirty="0"/>
              <a:t>– List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Model Training: Supervised Learning</a:t>
            </a:r>
          </a:p>
          <a:p>
            <a:pPr lvl="1"/>
            <a:r>
              <a:rPr lang="en-US" sz="1600" dirty="0"/>
              <a:t>h2o.deeplearning: Perform Deep Learning neural networks on an H2OParsedData object.</a:t>
            </a:r>
          </a:p>
          <a:p>
            <a:pPr lvl="1"/>
            <a:r>
              <a:rPr lang="en-US" sz="1600" dirty="0"/>
              <a:t>h2o.gbm: Build gradient boosted classification trees and gradient boosted regression trees on a parsed dataset.</a:t>
            </a:r>
          </a:p>
          <a:p>
            <a:pPr lvl="1" algn="just"/>
            <a:r>
              <a:rPr lang="en-US" sz="1600" dirty="0"/>
              <a:t>h2o.glm: Fit a generalized linear model, specified by a response variable, a set of predictors, and a description of the error distribution.</a:t>
            </a:r>
          </a:p>
          <a:p>
            <a:pPr lvl="1"/>
            <a:r>
              <a:rPr lang="en-US" sz="1600" dirty="0"/>
              <a:t>h2o.naiveBayes: Build gradient boosted classification trees and gradient boosted regression trees on a parsed dataset.</a:t>
            </a:r>
          </a:p>
          <a:p>
            <a:pPr lvl="1"/>
            <a:r>
              <a:rPr lang="en-US" sz="1600" dirty="0"/>
              <a:t>h2o.prcomp: Perform principal components analysis on the given dataset.</a:t>
            </a:r>
          </a:p>
          <a:p>
            <a:pPr lvl="1"/>
            <a:r>
              <a:rPr lang="en-US" sz="1600" dirty="0"/>
              <a:t>h2o.randomForest: Perform random forest classification on a dataset. </a:t>
            </a:r>
          </a:p>
          <a:p>
            <a:pPr marL="0" indent="0">
              <a:buNone/>
            </a:pPr>
            <a:r>
              <a:rPr lang="en-US" sz="1600" dirty="0"/>
              <a:t>Grid Search</a:t>
            </a:r>
          </a:p>
          <a:p>
            <a:pPr lvl="1"/>
            <a:r>
              <a:rPr lang="en-US" sz="1600" dirty="0"/>
              <a:t>h2o.grid: Efficient method to build multiple models with different </a:t>
            </a:r>
            <a:r>
              <a:rPr lang="en-US" sz="1600" dirty="0" err="1"/>
              <a:t>hyperparameters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Model Scoring</a:t>
            </a:r>
          </a:p>
          <a:p>
            <a:pPr lvl="1"/>
            <a:r>
              <a:rPr lang="en-US" sz="1600" dirty="0"/>
              <a:t>h2o.predict: Obtain predictions from various fitted H2O model objects.</a:t>
            </a:r>
          </a:p>
          <a:p>
            <a:pPr marL="0" indent="0">
              <a:buNone/>
            </a:pPr>
            <a:r>
              <a:rPr lang="en-US" sz="1600" dirty="0"/>
              <a:t>Model Metrics</a:t>
            </a:r>
          </a:p>
          <a:p>
            <a:pPr lvl="1"/>
            <a:r>
              <a:rPr lang="en-US" sz="1600" dirty="0"/>
              <a:t>ho2.model metrics: Given predicted values (target for regression, class-1 probabilities, or binomial or per-class probabilities for multinomial), compute a model metrics object.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6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Custom 1">
      <a:dk1>
        <a:srgbClr val="000000"/>
      </a:dk1>
      <a:lt1>
        <a:sysClr val="window" lastClr="FFFFFF"/>
      </a:lt1>
      <a:dk2>
        <a:srgbClr val="9E9E9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QADS Workshops" id="{434A9D5D-BB64-4D23-9DB1-58104710F4BF}" vid="{F1554F75-48FB-4A7B-A471-4FD7CA3A96E5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CQADS Workshops</Template>
  <TotalTime>0</TotalTime>
  <Words>1558</Words>
  <Application>Microsoft Macintosh PowerPoint</Application>
  <PresentationFormat>Custom</PresentationFormat>
  <Paragraphs>160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Cambria</vt:lpstr>
      <vt:lpstr>Century Schoolbook</vt:lpstr>
      <vt:lpstr>Courier New</vt:lpstr>
      <vt:lpstr>Euphemia</vt:lpstr>
      <vt:lpstr>Wingdings</vt:lpstr>
      <vt:lpstr>Wingdings 2</vt:lpstr>
      <vt:lpstr>View</vt:lpstr>
      <vt:lpstr>Appendix</vt:lpstr>
      <vt:lpstr>Appendix Installing Spark with Python [optional]</vt:lpstr>
      <vt:lpstr>Appendix Installing Spark with Python [optional]</vt:lpstr>
      <vt:lpstr>Appendix Installing Spark with Python [optional]</vt:lpstr>
      <vt:lpstr>Appendix Installing H2O with R [optional]</vt:lpstr>
      <vt:lpstr>Appendix H2O with R – List of Functions</vt:lpstr>
      <vt:lpstr>Appendix H2O with R – List of Functions</vt:lpstr>
      <vt:lpstr>Appendix H2O with R – List of Functions</vt:lpstr>
      <vt:lpstr>Appendix H2O with R – List of Functions</vt:lpstr>
      <vt:lpstr>Appendix H2O with R – List of Functions</vt:lpstr>
      <vt:lpstr>Appendix H2O with R – List of Functions</vt:lpstr>
      <vt:lpstr>Appendix H2O with R – List of Functions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Spotlight on Big Data</dc:title>
  <dc:creator/>
  <cp:keywords/>
  <cp:lastModifiedBy/>
  <cp:revision>3</cp:revision>
  <dcterms:created xsi:type="dcterms:W3CDTF">2015-12-30T17:38:20Z</dcterms:created>
  <dcterms:modified xsi:type="dcterms:W3CDTF">2018-02-06T04:44:47Z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