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7"/>
  </p:notesMasterIdLst>
  <p:handoutMasterIdLst>
    <p:handoutMasterId r:id="rId28"/>
  </p:handoutMasterIdLst>
  <p:sldIdLst>
    <p:sldId id="256" r:id="rId2"/>
    <p:sldId id="309" r:id="rId3"/>
    <p:sldId id="310" r:id="rId4"/>
    <p:sldId id="327" r:id="rId5"/>
    <p:sldId id="377" r:id="rId6"/>
    <p:sldId id="378" r:id="rId7"/>
    <p:sldId id="379" r:id="rId8"/>
    <p:sldId id="380" r:id="rId9"/>
    <p:sldId id="357" r:id="rId10"/>
    <p:sldId id="319" r:id="rId11"/>
    <p:sldId id="381" r:id="rId12"/>
    <p:sldId id="382" r:id="rId13"/>
    <p:sldId id="383" r:id="rId14"/>
    <p:sldId id="384" r:id="rId15"/>
    <p:sldId id="321" r:id="rId16"/>
    <p:sldId id="385" r:id="rId17"/>
    <p:sldId id="386" r:id="rId18"/>
    <p:sldId id="387" r:id="rId19"/>
    <p:sldId id="388" r:id="rId20"/>
    <p:sldId id="389" r:id="rId21"/>
    <p:sldId id="390" r:id="rId22"/>
    <p:sldId id="391" r:id="rId23"/>
    <p:sldId id="392" r:id="rId24"/>
    <p:sldId id="323"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71C9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0" autoAdjust="0"/>
    <p:restoredTop sz="87823" autoAdjust="0"/>
  </p:normalViewPr>
  <p:slideViewPr>
    <p:cSldViewPr snapToGrid="0" snapToObjects="1">
      <p:cViewPr varScale="1">
        <p:scale>
          <a:sx n="177" d="100"/>
          <a:sy n="177" d="100"/>
        </p:scale>
        <p:origin x="376" y="176"/>
      </p:cViewPr>
      <p:guideLst>
        <p:guide orient="horz" pos="2160"/>
        <p:guide pos="3840"/>
      </p:guideLst>
    </p:cSldViewPr>
  </p:slideViewPr>
  <p:notesTextViewPr>
    <p:cViewPr>
      <p:scale>
        <a:sx n="114" d="100"/>
        <a:sy n="114" d="100"/>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F2B163-6601-A847-BADE-8FBD0E8D482F}" type="datetimeFigureOut">
              <a:rPr lang="en-US" smtClean="0"/>
              <a:t>9/4/18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7DCC0A-CCA9-BB41-857E-8955DEFD31E9}" type="slidenum">
              <a:rPr lang="en-US" smtClean="0"/>
              <a:t>‹#›</a:t>
            </a:fld>
            <a:endParaRPr lang="en-US" dirty="0"/>
          </a:p>
        </p:txBody>
      </p:sp>
    </p:spTree>
    <p:extLst>
      <p:ext uri="{BB962C8B-B14F-4D97-AF65-F5344CB8AC3E}">
        <p14:creationId xmlns:p14="http://schemas.microsoft.com/office/powerpoint/2010/main" val="386501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9BDC-0A74-6E43-B94D-A136B5551E86}" type="datetimeFigureOut">
              <a:rPr lang="en-US" smtClean="0"/>
              <a:t>9/4/18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2559E-1330-5F4E-826E-E982079549F4}" type="slidenum">
              <a:rPr lang="en-US" smtClean="0"/>
              <a:t>‹#›</a:t>
            </a:fld>
            <a:endParaRPr lang="en-US" dirty="0"/>
          </a:p>
        </p:txBody>
      </p:sp>
    </p:spTree>
    <p:extLst>
      <p:ext uri="{BB962C8B-B14F-4D97-AF65-F5344CB8AC3E}">
        <p14:creationId xmlns:p14="http://schemas.microsoft.com/office/powerpoint/2010/main" val="37984278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a:t>
            </a:fld>
            <a:endParaRPr lang="en-US" dirty="0"/>
          </a:p>
        </p:txBody>
      </p:sp>
    </p:spTree>
    <p:extLst>
      <p:ext uri="{BB962C8B-B14F-4D97-AF65-F5344CB8AC3E}">
        <p14:creationId xmlns:p14="http://schemas.microsoft.com/office/powerpoint/2010/main" val="3550846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18</a:t>
            </a:fld>
            <a:endParaRPr lang="en-US" dirty="0"/>
          </a:p>
        </p:txBody>
      </p:sp>
    </p:spTree>
    <p:extLst>
      <p:ext uri="{BB962C8B-B14F-4D97-AF65-F5344CB8AC3E}">
        <p14:creationId xmlns:p14="http://schemas.microsoft.com/office/powerpoint/2010/main" val="3963975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19</a:t>
            </a:fld>
            <a:endParaRPr lang="en-US" dirty="0"/>
          </a:p>
        </p:txBody>
      </p:sp>
    </p:spTree>
    <p:extLst>
      <p:ext uri="{BB962C8B-B14F-4D97-AF65-F5344CB8AC3E}">
        <p14:creationId xmlns:p14="http://schemas.microsoft.com/office/powerpoint/2010/main" val="3433828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20</a:t>
            </a:fld>
            <a:endParaRPr lang="en-US" dirty="0"/>
          </a:p>
        </p:txBody>
      </p:sp>
    </p:spTree>
    <p:extLst>
      <p:ext uri="{BB962C8B-B14F-4D97-AF65-F5344CB8AC3E}">
        <p14:creationId xmlns:p14="http://schemas.microsoft.com/office/powerpoint/2010/main" val="4198823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21</a:t>
            </a:fld>
            <a:endParaRPr lang="en-US" dirty="0"/>
          </a:p>
        </p:txBody>
      </p:sp>
    </p:spTree>
    <p:extLst>
      <p:ext uri="{BB962C8B-B14F-4D97-AF65-F5344CB8AC3E}">
        <p14:creationId xmlns:p14="http://schemas.microsoft.com/office/powerpoint/2010/main" val="2228724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22</a:t>
            </a:fld>
            <a:endParaRPr lang="en-US" dirty="0"/>
          </a:p>
        </p:txBody>
      </p:sp>
    </p:spTree>
    <p:extLst>
      <p:ext uri="{BB962C8B-B14F-4D97-AF65-F5344CB8AC3E}">
        <p14:creationId xmlns:p14="http://schemas.microsoft.com/office/powerpoint/2010/main" val="28550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23</a:t>
            </a:fld>
            <a:endParaRPr lang="en-US" dirty="0"/>
          </a:p>
        </p:txBody>
      </p:sp>
    </p:spTree>
    <p:extLst>
      <p:ext uri="{BB962C8B-B14F-4D97-AF65-F5344CB8AC3E}">
        <p14:creationId xmlns:p14="http://schemas.microsoft.com/office/powerpoint/2010/main" val="365392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7</a:t>
            </a:fld>
            <a:endParaRPr lang="en-US" dirty="0"/>
          </a:p>
        </p:txBody>
      </p:sp>
    </p:spTree>
    <p:extLst>
      <p:ext uri="{BB962C8B-B14F-4D97-AF65-F5344CB8AC3E}">
        <p14:creationId xmlns:p14="http://schemas.microsoft.com/office/powerpoint/2010/main" val="149526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Sheet on the Irritable Bowel Syndrome-Quality of Life Measure (IBS-QOL)</a:t>
            </a:r>
          </a:p>
          <a:p>
            <a:r>
              <a:rPr lang="en-US" dirty="0"/>
              <a:t>Seattle Quality of Life Group – University of Washington, School of Public Health, Department of Health Services</a:t>
            </a:r>
          </a:p>
          <a:p>
            <a:r>
              <a:rPr lang="en-CA" dirty="0"/>
              <a:t>http://depts.washington.edu/seaqol/docs/IBS-QOL_Info.pdf – extracted on August 12</a:t>
            </a:r>
            <a:r>
              <a:rPr lang="en-CA" baseline="30000" dirty="0"/>
              <a:t>th</a:t>
            </a:r>
            <a:r>
              <a:rPr lang="en-CA" dirty="0"/>
              <a:t> 2018.</a:t>
            </a:r>
          </a:p>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8</a:t>
            </a:fld>
            <a:endParaRPr lang="en-US" dirty="0"/>
          </a:p>
        </p:txBody>
      </p:sp>
    </p:spTree>
    <p:extLst>
      <p:ext uri="{BB962C8B-B14F-4D97-AF65-F5344CB8AC3E}">
        <p14:creationId xmlns:p14="http://schemas.microsoft.com/office/powerpoint/2010/main" val="307331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Sheet on the Irritable Bowel Syndrome-Quality of Life Measure (IBS-QOL)</a:t>
            </a:r>
          </a:p>
          <a:p>
            <a:r>
              <a:rPr lang="en-US" dirty="0"/>
              <a:t>Seattle Quality of Life Group – University of Washington, School of Public Health, Department of Health Services</a:t>
            </a:r>
          </a:p>
          <a:p>
            <a:r>
              <a:rPr lang="en-CA" dirty="0"/>
              <a:t>http://depts.washington.edu/seaqol/docs/IBS-QOL_Info.pdf – extracted on August 12</a:t>
            </a:r>
            <a:r>
              <a:rPr lang="en-CA" baseline="30000" dirty="0"/>
              <a:t>th</a:t>
            </a:r>
            <a:r>
              <a:rPr lang="en-CA" dirty="0"/>
              <a:t> 2018.</a:t>
            </a:r>
          </a:p>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11</a:t>
            </a:fld>
            <a:endParaRPr lang="en-US" dirty="0"/>
          </a:p>
        </p:txBody>
      </p:sp>
    </p:spTree>
    <p:extLst>
      <p:ext uri="{BB962C8B-B14F-4D97-AF65-F5344CB8AC3E}">
        <p14:creationId xmlns:p14="http://schemas.microsoft.com/office/powerpoint/2010/main" val="25286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summary table, the numbers refer to participant ID, while the numbers in bracket denote their scores.</a:t>
            </a:r>
          </a:p>
        </p:txBody>
      </p:sp>
      <p:sp>
        <p:nvSpPr>
          <p:cNvPr id="4" name="Slide Number Placeholder 3"/>
          <p:cNvSpPr>
            <a:spLocks noGrp="1"/>
          </p:cNvSpPr>
          <p:nvPr>
            <p:ph type="sldNum" sz="quarter" idx="10"/>
          </p:nvPr>
        </p:nvSpPr>
        <p:spPr/>
        <p:txBody>
          <a:bodyPr/>
          <a:lstStyle/>
          <a:p>
            <a:fld id="{C5D2559E-1330-5F4E-826E-E982079549F4}" type="slidenum">
              <a:rPr lang="en-US" smtClean="0"/>
              <a:t>12</a:t>
            </a:fld>
            <a:endParaRPr lang="en-US" dirty="0"/>
          </a:p>
        </p:txBody>
      </p:sp>
    </p:spTree>
    <p:extLst>
      <p:ext uri="{BB962C8B-B14F-4D97-AF65-F5344CB8AC3E}">
        <p14:creationId xmlns:p14="http://schemas.microsoft.com/office/powerpoint/2010/main" val="198818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a:t>
            </a:r>
          </a:p>
          <a:p>
            <a:r>
              <a:rPr lang="en-CA" dirty="0" err="1"/>
              <a:t>i</a:t>
            </a:r>
            <a:r>
              <a:rPr lang="en-CA" dirty="0"/>
              <a:t> correspond to treatment group (i.e., placebo/treatment)</a:t>
            </a:r>
          </a:p>
          <a:p>
            <a:r>
              <a:rPr lang="en-CA" dirty="0"/>
              <a:t>j correspond to demographic group (i.e., Young Male, Old Male, Young Female, and Old Female)</a:t>
            </a:r>
          </a:p>
          <a:p>
            <a:r>
              <a:rPr lang="en-CA" dirty="0"/>
              <a:t>k correspond to within (treatment and demographic) group participant ID </a:t>
            </a:r>
          </a:p>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13</a:t>
            </a:fld>
            <a:endParaRPr lang="en-US" dirty="0"/>
          </a:p>
        </p:txBody>
      </p:sp>
    </p:spTree>
    <p:extLst>
      <p:ext uri="{BB962C8B-B14F-4D97-AF65-F5344CB8AC3E}">
        <p14:creationId xmlns:p14="http://schemas.microsoft.com/office/powerpoint/2010/main" val="181261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14</a:t>
            </a:fld>
            <a:endParaRPr lang="en-US" dirty="0"/>
          </a:p>
        </p:txBody>
      </p:sp>
    </p:spTree>
    <p:extLst>
      <p:ext uri="{BB962C8B-B14F-4D97-AF65-F5344CB8AC3E}">
        <p14:creationId xmlns:p14="http://schemas.microsoft.com/office/powerpoint/2010/main" val="192442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16</a:t>
            </a:fld>
            <a:endParaRPr lang="en-US" dirty="0"/>
          </a:p>
        </p:txBody>
      </p:sp>
    </p:spTree>
    <p:extLst>
      <p:ext uri="{BB962C8B-B14F-4D97-AF65-F5344CB8AC3E}">
        <p14:creationId xmlns:p14="http://schemas.microsoft.com/office/powerpoint/2010/main" val="6265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5D2559E-1330-5F4E-826E-E982079549F4}" type="slidenum">
              <a:rPr lang="en-US" smtClean="0"/>
              <a:t>17</a:t>
            </a:fld>
            <a:endParaRPr lang="en-US" dirty="0"/>
          </a:p>
        </p:txBody>
      </p:sp>
    </p:spTree>
    <p:extLst>
      <p:ext uri="{BB962C8B-B14F-4D97-AF65-F5344CB8AC3E}">
        <p14:creationId xmlns:p14="http://schemas.microsoft.com/office/powerpoint/2010/main" val="19652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228834"/>
            <a:ext cx="9418320" cy="3571765"/>
          </a:xfrm>
          <a:prstGeom prst="rect">
            <a:avLst/>
          </a:prstGeom>
        </p:spPr>
        <p:txBody>
          <a:bodyPr anchor="b">
            <a:normAutofit/>
          </a:bodyPr>
          <a:lstStyle>
            <a:lvl1pPr algn="l">
              <a:lnSpc>
                <a:spcPct val="85000"/>
              </a:lnSpc>
              <a:defRPr sz="50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087610"/>
          </a:xfrm>
          <a:prstGeom prst="rect">
            <a:avLst/>
          </a:prstGeom>
        </p:spPr>
        <p:txBody>
          <a:bodyPr lIns="91440">
            <a:normAutofit/>
          </a:bodyPr>
          <a:lstStyle>
            <a:lvl1pPr marL="0" indent="0" algn="l">
              <a:buNone/>
              <a:defRPr sz="2200" spc="30" baseline="0">
                <a:solidFill>
                  <a:schemeClr val="tx1"/>
                </a:solidFill>
                <a:latin typeface="Cambria" panose="02040503050406030204" pitchFamily="18"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p:cNvSpPr>
            <a:spLocks noGrp="1"/>
          </p:cNvSpPr>
          <p:nvPr>
            <p:ph type="body" sz="quarter" idx="11" hasCustomPrompt="1"/>
          </p:nvPr>
        </p:nvSpPr>
        <p:spPr>
          <a:xfrm>
            <a:off x="1271600" y="5888210"/>
            <a:ext cx="3436587" cy="326323"/>
          </a:xfrm>
          <a:prstGeom prst="rect">
            <a:avLst/>
          </a:prstGeom>
        </p:spPr>
        <p:txBody>
          <a:bodyPr/>
          <a:lstStyle>
            <a:lvl1pPr marL="0" indent="0">
              <a:buNone/>
              <a:defRPr baseline="0"/>
            </a:lvl1pPr>
          </a:lstStyle>
          <a:p>
            <a:pPr lvl="0"/>
            <a:r>
              <a:rPr lang="en-US" dirty="0"/>
              <a:t>Click to edit author</a:t>
            </a:r>
          </a:p>
        </p:txBody>
      </p:sp>
      <p:sp>
        <p:nvSpPr>
          <p:cNvPr id="15"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91061906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589578"/>
            <a:ext cx="9692640" cy="5223753"/>
          </a:xfrm>
          <a:prstGeom prst="rect">
            <a:avLst/>
          </a:prstGeom>
        </p:spPr>
        <p:txBody>
          <a:bodyPr>
            <a:noAutofit/>
          </a:bodyPr>
          <a:lstStyle>
            <a:lvl1pPr marL="284163" indent="-284163">
              <a:buSzPct val="100000"/>
              <a:buFont typeface="+mj-lt"/>
              <a:buAutoNum type="arabicPeriod"/>
              <a:defRPr sz="1800" b="1">
                <a:latin typeface="Cambria" panose="02040503050406030204" pitchFamily="18" charset="0"/>
              </a:defRPr>
            </a:lvl1pPr>
            <a:lvl2pPr>
              <a:buSzPct val="90000"/>
              <a:defRPr sz="1800">
                <a:latin typeface="Cambria" panose="02040503050406030204" pitchFamily="18" charset="0"/>
              </a:defRPr>
            </a:lvl2pPr>
            <a:lvl3pPr>
              <a:defRPr sz="18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a:t>Click to edit Master text styles</a:t>
            </a:r>
          </a:p>
          <a:p>
            <a:pPr lvl="1"/>
            <a:r>
              <a:rPr lang="en-US"/>
              <a:t>Second level</a:t>
            </a: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p:nvSpPr>
        <p:spPr>
          <a:xfrm>
            <a:off x="768096" y="320040"/>
            <a:ext cx="9692640" cy="553998"/>
          </a:xfrm>
          <a:prstGeom prst="rect">
            <a:avLst/>
          </a:prstGeom>
          <a:noFill/>
        </p:spPr>
        <p:txBody>
          <a:bodyPr wrap="square" rtlCol="0" anchor="ctr" anchorCtr="0">
            <a:spAutoFit/>
          </a:bodyPr>
          <a:lstStyle/>
          <a:p>
            <a:r>
              <a:rPr lang="en-US" sz="3600" b="1" dirty="0">
                <a:solidFill>
                  <a:schemeClr val="accent1"/>
                </a:solidFill>
              </a:rPr>
              <a:t>Contents</a:t>
            </a:r>
          </a:p>
        </p:txBody>
      </p:sp>
      <p:sp>
        <p:nvSpPr>
          <p:cNvPr id="11" name="TextBox 10"/>
          <p:cNvSpPr txBox="1"/>
          <p:nvPr userDrawn="1"/>
        </p:nvSpPr>
        <p:spPr>
          <a:xfrm>
            <a:off x="768096" y="320040"/>
            <a:ext cx="9692640" cy="553998"/>
          </a:xfrm>
          <a:prstGeom prst="rect">
            <a:avLst/>
          </a:prstGeom>
          <a:noFill/>
        </p:spPr>
        <p:txBody>
          <a:bodyPr wrap="square" rtlCol="0" anchor="ctr" anchorCtr="0">
            <a:spAutoFit/>
          </a:bodyPr>
          <a:lstStyle/>
          <a:p>
            <a:r>
              <a:rPr lang="en-US" sz="3600" b="1" dirty="0">
                <a:solidFill>
                  <a:schemeClr val="accent1"/>
                </a:solidFill>
              </a:rPr>
              <a:t>Contents</a:t>
            </a:r>
          </a:p>
        </p:txBody>
      </p:sp>
      <p:sp>
        <p:nvSpPr>
          <p:cNvPr id="12"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238943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320040"/>
            <a:ext cx="9692640" cy="555449"/>
          </a:xfrm>
          <a:prstGeom prst="rect">
            <a:avLst/>
          </a:prstGeom>
        </p:spPr>
        <p:txBody>
          <a:bodyPr anchor="t" anchorCtr="0">
            <a:no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768096" y="1589578"/>
            <a:ext cx="9692640" cy="5223753"/>
          </a:xfrm>
          <a:prstGeom prst="rect">
            <a:avLst/>
          </a:prstGeom>
        </p:spPr>
        <p:txBody>
          <a:bodyPr>
            <a:noAutofit/>
          </a:bodyPr>
          <a:lstStyle>
            <a:lvl1pPr marL="284163" indent="-284163" algn="just">
              <a:buSzPct val="80000"/>
              <a:buFont typeface="Wingdings" panose="05000000000000000000" pitchFamily="2" charset="2"/>
              <a:buChar char="q"/>
              <a:defRPr sz="1800">
                <a:latin typeface="Cambria" panose="02040503050406030204" pitchFamily="18" charset="0"/>
              </a:defRPr>
            </a:lvl1pPr>
            <a:lvl2pPr algn="just">
              <a:defRPr sz="1800">
                <a:latin typeface="Cambria" panose="02040503050406030204" pitchFamily="18" charset="0"/>
              </a:defRPr>
            </a:lvl2pPr>
            <a:lvl3pPr>
              <a:defRPr sz="18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36600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prstGeom prst="rect">
            <a:avLst/>
          </a:prstGeom>
        </p:spPr>
        <p:txBody>
          <a:bodyPr anchor="b">
            <a:normAutofit/>
          </a:bodyPr>
          <a:lstStyle>
            <a:lvl1pPr>
              <a:lnSpc>
                <a:spcPct val="85000"/>
              </a:lnSpc>
              <a:defRPr sz="50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a:prstGeom prst="rect">
            <a:avLst/>
          </a:prstGeom>
        </p:spPr>
        <p:txBody>
          <a:bodyPr anchor="t">
            <a:normAutofit/>
          </a:bodyPr>
          <a:lstStyle>
            <a:lvl1pPr marL="0" indent="0">
              <a:buNone/>
              <a:defRPr sz="2200" spc="30" baseline="0">
                <a:solidFill>
                  <a:schemeClr val="tx1">
                    <a:lumMod val="50000"/>
                    <a:lumOff val="50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20802793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8096" y="1586660"/>
            <a:ext cx="4480560" cy="5221224"/>
          </a:xfrm>
          <a:prstGeom prst="rect">
            <a:avLst/>
          </a:prstGeom>
        </p:spPr>
        <p:txBody>
          <a:bodyPr>
            <a:noAutofit/>
          </a:bodyPr>
          <a:lstStyle>
            <a:lvl1pPr marL="230188" indent="-230188" algn="just">
              <a:defRPr sz="1800">
                <a:latin typeface="Cambria" panose="02040503050406030204" pitchFamily="18" charset="0"/>
              </a:defRPr>
            </a:lvl1pPr>
            <a:lvl2pPr marL="514350" indent="-239713" algn="just">
              <a:defRPr sz="1800">
                <a:latin typeface="Cambria" panose="02040503050406030204" pitchFamily="18" charset="0"/>
              </a:defRPr>
            </a:lvl2pPr>
            <a:lvl3pPr>
              <a:defRPr sz="18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768096" y="320040"/>
            <a:ext cx="9692640" cy="555449"/>
          </a:xfrm>
          <a:prstGeom prst="rect">
            <a:avLst/>
          </a:prstGeom>
        </p:spPr>
        <p:txBody>
          <a:bodyPr anchor="t" anchorCtr="0">
            <a:noAutofit/>
          </a:bodyPr>
          <a:lstStyle>
            <a:lvl1pPr>
              <a:defRPr sz="3600"/>
            </a:lvl1pPr>
          </a:lstStyle>
          <a:p>
            <a:r>
              <a:rPr lang="en-US"/>
              <a:t>Click to edit Master title style</a:t>
            </a:r>
            <a:endParaRPr lang="en-US" dirty="0"/>
          </a:p>
        </p:txBody>
      </p:sp>
      <p:sp>
        <p:nvSpPr>
          <p:cNvPr id="12" name="Content Placeholder 2"/>
          <p:cNvSpPr>
            <a:spLocks noGrp="1"/>
          </p:cNvSpPr>
          <p:nvPr>
            <p:ph sz="half" idx="13"/>
          </p:nvPr>
        </p:nvSpPr>
        <p:spPr>
          <a:xfrm>
            <a:off x="5980176" y="1586660"/>
            <a:ext cx="4480560" cy="5221224"/>
          </a:xfrm>
          <a:prstGeom prst="rect">
            <a:avLst/>
          </a:prstGeom>
        </p:spPr>
        <p:txBody>
          <a:bodyPr>
            <a:noAutofit/>
          </a:bodyPr>
          <a:lstStyle>
            <a:lvl1pPr marL="230188" indent="-230188" algn="just">
              <a:defRPr sz="1800">
                <a:latin typeface="Cambria" panose="02040503050406030204" pitchFamily="18" charset="0"/>
              </a:defRPr>
            </a:lvl1pPr>
            <a:lvl2pPr marL="514350" indent="-239713" algn="just">
              <a:defRPr sz="1800">
                <a:latin typeface="Cambria" panose="02040503050406030204" pitchFamily="18" charset="0"/>
              </a:defRPr>
            </a:lvl2pPr>
            <a:lvl3pPr>
              <a:defRPr sz="18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p:txBody>
      </p:sp>
      <p:sp>
        <p:nvSpPr>
          <p:cNvPr id="9"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185813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p:cNvSpPr>
            <a:spLocks noGrp="1"/>
          </p:cNvSpPr>
          <p:nvPr>
            <p:ph type="title"/>
          </p:nvPr>
        </p:nvSpPr>
        <p:spPr>
          <a:xfrm>
            <a:off x="768096" y="320040"/>
            <a:ext cx="9692640" cy="555449"/>
          </a:xfrm>
          <a:prstGeom prst="rect">
            <a:avLst/>
          </a:prstGeom>
        </p:spPr>
        <p:txBody>
          <a:bodyPr anchor="t" anchorCtr="0">
            <a:noAutofit/>
          </a:bodyPr>
          <a:lstStyle>
            <a:lvl1pPr>
              <a:defRPr sz="3600"/>
            </a:lvl1pPr>
          </a:lstStyle>
          <a:p>
            <a:r>
              <a:rPr lang="en-US"/>
              <a:t>Click to edit Master title style</a:t>
            </a:r>
            <a:endParaRPr lang="en-US" dirty="0"/>
          </a:p>
        </p:txBody>
      </p:sp>
      <p:sp>
        <p:nvSpPr>
          <p:cNvPr id="8"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366191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68096" y="1589578"/>
            <a:ext cx="9692640" cy="5223753"/>
          </a:xfrm>
          <a:prstGeom prst="rect">
            <a:avLst/>
          </a:prstGeom>
        </p:spPr>
        <p:txBody>
          <a:bodyPr>
            <a:noAutofit/>
          </a:bodyPr>
          <a:lstStyle>
            <a:lvl1pPr marL="284163" indent="-284163">
              <a:buSzPct val="100000"/>
              <a:buFont typeface="+mj-lt"/>
              <a:buAutoNum type="arabicPeriod"/>
              <a:defRPr sz="1800" b="0">
                <a:latin typeface="Cambria" panose="02040503050406030204" pitchFamily="18" charset="0"/>
              </a:defRPr>
            </a:lvl1pPr>
            <a:lvl2pPr marL="274320" indent="0">
              <a:buSzPct val="90000"/>
              <a:buNone/>
              <a:defRPr sz="1800">
                <a:latin typeface="Cambria" panose="02040503050406030204" pitchFamily="18" charset="0"/>
              </a:defRPr>
            </a:lvl2pPr>
            <a:lvl3pPr>
              <a:defRPr sz="18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dirty="0"/>
              <a:t>Click to edit Master text styles </a:t>
            </a: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p:nvSpPr>
        <p:spPr>
          <a:xfrm>
            <a:off x="768096" y="273874"/>
            <a:ext cx="9692640" cy="646331"/>
          </a:xfrm>
          <a:prstGeom prst="rect">
            <a:avLst/>
          </a:prstGeom>
          <a:noFill/>
        </p:spPr>
        <p:txBody>
          <a:bodyPr wrap="square" rtlCol="0" anchor="ctr" anchorCtr="0">
            <a:spAutoFit/>
          </a:bodyPr>
          <a:lstStyle/>
          <a:p>
            <a:r>
              <a:rPr lang="en-US" sz="3600" b="1" dirty="0">
                <a:solidFill>
                  <a:schemeClr val="accent1"/>
                </a:solidFill>
              </a:rPr>
              <a:t>References</a:t>
            </a:r>
          </a:p>
        </p:txBody>
      </p:sp>
      <p:sp>
        <p:nvSpPr>
          <p:cNvPr id="12"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Tree>
    <p:extLst>
      <p:ext uri="{BB962C8B-B14F-4D97-AF65-F5344CB8AC3E}">
        <p14:creationId xmlns:p14="http://schemas.microsoft.com/office/powerpoint/2010/main" val="44198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p:cNvSpPr>
            <a:spLocks noGrp="1"/>
          </p:cNvSpPr>
          <p:nvPr>
            <p:ph type="ftr" sz="quarter" idx="3"/>
          </p:nvPr>
        </p:nvSpPr>
        <p:spPr>
          <a:xfrm rot="16200000">
            <a:off x="10401300" y="1318825"/>
            <a:ext cx="2688336" cy="365125"/>
          </a:xfrm>
          <a:prstGeom prst="rect">
            <a:avLst/>
          </a:prstGeom>
        </p:spPr>
        <p:txBody>
          <a:bodyPr vert="horz" lIns="91440" tIns="45720" rIns="91440" bIns="45720" rtlCol="0" anchor="ctr"/>
          <a:lstStyle>
            <a:lvl1pPr algn="r">
              <a:defRPr sz="1050">
                <a:solidFill>
                  <a:schemeClr val="accent1">
                    <a:lumMod val="40000"/>
                    <a:lumOff val="60000"/>
                  </a:schemeClr>
                </a:solidFill>
              </a:defRPr>
            </a:lvl1pPr>
          </a:lstStyle>
          <a:p>
            <a:r>
              <a:rPr lang="en-US" dirty="0"/>
              <a:t>Practical Data Processing</a:t>
            </a:r>
          </a:p>
        </p:txBody>
      </p:sp>
      <p:sp>
        <p:nvSpPr>
          <p:cNvPr id="8" name="Footer Placeholder 8"/>
          <p:cNvSpPr txBox="1">
            <a:spLocks/>
          </p:cNvSpPr>
          <p:nvPr/>
        </p:nvSpPr>
        <p:spPr>
          <a:xfrm rot="16200000">
            <a:off x="9959341" y="4196637"/>
            <a:ext cx="3581400"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accent1">
                    <a:lumMod val="40000"/>
                    <a:lumOff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BLOOD ALCOHOL CONTENT IMPUTATION</a:t>
            </a:r>
          </a:p>
        </p:txBody>
      </p:sp>
      <p:sp>
        <p:nvSpPr>
          <p:cNvPr id="9" name="Footer Placeholder 8"/>
          <p:cNvSpPr txBox="1">
            <a:spLocks/>
          </p:cNvSpPr>
          <p:nvPr userDrawn="1"/>
        </p:nvSpPr>
        <p:spPr>
          <a:xfrm rot="16200000">
            <a:off x="9959341" y="4196637"/>
            <a:ext cx="3581400"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accent1">
                    <a:lumMod val="40000"/>
                    <a:lumOff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1831889"/>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Lst>
  <p:hf sldNum="0" hd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295400"/>
            <a:ext cx="9418320" cy="3505200"/>
          </a:xfrm>
        </p:spPr>
        <p:txBody>
          <a:bodyPr/>
          <a:lstStyle/>
          <a:p>
            <a:r>
              <a:rPr lang="en-US" dirty="0"/>
              <a:t>Irritable Bowel Syndrome and a Probiotic Agent</a:t>
            </a:r>
          </a:p>
        </p:txBody>
      </p:sp>
      <p:sp>
        <p:nvSpPr>
          <p:cNvPr id="3" name="Subtitle 2"/>
          <p:cNvSpPr>
            <a:spLocks noGrp="1"/>
          </p:cNvSpPr>
          <p:nvPr>
            <p:ph type="subTitle" idx="1"/>
          </p:nvPr>
        </p:nvSpPr>
        <p:spPr/>
        <p:txBody>
          <a:bodyPr/>
          <a:lstStyle/>
          <a:p>
            <a:r>
              <a:rPr lang="en-US" dirty="0"/>
              <a:t>Statistical Analysis using ANCOVA</a:t>
            </a:r>
          </a:p>
        </p:txBody>
      </p:sp>
      <p:sp>
        <p:nvSpPr>
          <p:cNvPr id="4" name="Text Placeholder 3"/>
          <p:cNvSpPr>
            <a:spLocks noGrp="1"/>
          </p:cNvSpPr>
          <p:nvPr>
            <p:ph type="body" sz="quarter" idx="11"/>
          </p:nvPr>
        </p:nvSpPr>
        <p:spPr>
          <a:xfrm>
            <a:off x="1271600" y="5888210"/>
            <a:ext cx="3436587" cy="283990"/>
          </a:xfrm>
        </p:spPr>
        <p:txBody>
          <a:bodyPr/>
          <a:lstStyle/>
          <a:p>
            <a:r>
              <a:rPr lang="en-US" dirty="0"/>
              <a:t>P. Boily, S. Hagiwara</a:t>
            </a:r>
          </a:p>
        </p:txBody>
      </p:sp>
      <p:sp>
        <p:nvSpPr>
          <p:cNvPr id="5" name="Footer Placeholder 4">
            <a:extLst>
              <a:ext uri="{FF2B5EF4-FFF2-40B4-BE49-F238E27FC236}">
                <a16:creationId xmlns:a16="http://schemas.microsoft.com/office/drawing/2014/main" id="{419D5462-BF03-E142-A013-1EAC7374EE28}"/>
              </a:ext>
            </a:extLst>
          </p:cNvPr>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139521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and Methodology</a:t>
            </a: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342733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r>
              <a:rPr lang="en-US" sz="2400" dirty="0"/>
              <a:t>Drop-outs, Missing Observations, and Imputation</a:t>
            </a:r>
            <a:br>
              <a:rPr lang="en-US" sz="2400" dirty="0"/>
            </a:br>
            <a:endParaRPr lang="en-US" sz="2400" dirty="0"/>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Out of 129 participants, 10 people did not deliver any information after the baseline measure (i.e., before the administration of agent/placebo).</a:t>
            </a:r>
          </a:p>
          <a:p>
            <a:r>
              <a:rPr lang="en-CA" dirty="0"/>
              <a:t>In addition, there were six participants who failed to follow-up after the first or the second month of the study.</a:t>
            </a:r>
          </a:p>
          <a:p>
            <a:r>
              <a:rPr lang="en-CA" dirty="0"/>
              <a:t>While it is difficult to study the exact reasons why some participants terminate the follow-up prematurely, it could be conjectured that participants who complete the study are either more likely to believe in the effect of the active agent or to actually be feeling the effect of the treatment than those who fail to complete the treatment.</a:t>
            </a:r>
          </a:p>
          <a:p>
            <a:r>
              <a:rPr lang="en-CA" dirty="0"/>
              <a:t>The covariance analysis requires the dataset to be free of missing observations; thus imputations must be performed before proceeding with the analysis. </a:t>
            </a:r>
          </a:p>
          <a:p>
            <a:r>
              <a:rPr lang="en-CA" dirty="0"/>
              <a:t>The Last Observation Carried Forward (LOCF) imputation was used in this.</a:t>
            </a:r>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303996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r>
              <a:rPr lang="en-US" sz="2400" dirty="0"/>
              <a:t>Outlier Detection</a:t>
            </a:r>
            <a:br>
              <a:rPr lang="en-US" sz="2400" dirty="0"/>
            </a:br>
            <a:endParaRPr lang="en-US" sz="2400" dirty="0"/>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The box-plots (1 = all participants, 2 = placebo group, and 3 = treatment group) and summary tables show that participant #8 is considered anomalous at all observations except for the baseline measure of QoL.</a:t>
            </a:r>
          </a:p>
          <a:p>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16" name="Group 15">
            <a:extLst>
              <a:ext uri="{FF2B5EF4-FFF2-40B4-BE49-F238E27FC236}">
                <a16:creationId xmlns:a16="http://schemas.microsoft.com/office/drawing/2014/main" id="{644AFFBC-A2C6-4ABC-A607-9923422420AB}"/>
              </a:ext>
            </a:extLst>
          </p:cNvPr>
          <p:cNvGrpSpPr/>
          <p:nvPr/>
        </p:nvGrpSpPr>
        <p:grpSpPr>
          <a:xfrm>
            <a:off x="768096" y="2677928"/>
            <a:ext cx="3778122" cy="3843694"/>
            <a:chOff x="768096" y="2677928"/>
            <a:chExt cx="3778122" cy="3843694"/>
          </a:xfrm>
        </p:grpSpPr>
        <p:pic>
          <p:nvPicPr>
            <p:cNvPr id="8" name="Picture 7">
              <a:extLst>
                <a:ext uri="{FF2B5EF4-FFF2-40B4-BE49-F238E27FC236}">
                  <a16:creationId xmlns:a16="http://schemas.microsoft.com/office/drawing/2014/main" id="{E97E7632-70D4-47FB-90BB-210787441F3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2040" y="2677928"/>
              <a:ext cx="3674178" cy="3597473"/>
            </a:xfrm>
            <a:prstGeom prst="rect">
              <a:avLst/>
            </a:prstGeom>
          </p:spPr>
        </p:pic>
        <p:sp>
          <p:nvSpPr>
            <p:cNvPr id="12" name="TextBox 11">
              <a:extLst>
                <a:ext uri="{FF2B5EF4-FFF2-40B4-BE49-F238E27FC236}">
                  <a16:creationId xmlns:a16="http://schemas.microsoft.com/office/drawing/2014/main" id="{A281836E-154F-4892-B903-B0AAC2F0B326}"/>
                </a:ext>
              </a:extLst>
            </p:cNvPr>
            <p:cNvSpPr txBox="1"/>
            <p:nvPr/>
          </p:nvSpPr>
          <p:spPr>
            <a:xfrm>
              <a:off x="768096" y="6275401"/>
              <a:ext cx="3674178"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Boxplots of IBS severity scores.</a:t>
              </a:r>
            </a:p>
          </p:txBody>
        </p:sp>
      </p:grpSp>
      <p:grpSp>
        <p:nvGrpSpPr>
          <p:cNvPr id="17" name="Group 16">
            <a:extLst>
              <a:ext uri="{FF2B5EF4-FFF2-40B4-BE49-F238E27FC236}">
                <a16:creationId xmlns:a16="http://schemas.microsoft.com/office/drawing/2014/main" id="{D034D537-7E3B-41D5-826B-0BF84E45AC39}"/>
              </a:ext>
            </a:extLst>
          </p:cNvPr>
          <p:cNvGrpSpPr/>
          <p:nvPr/>
        </p:nvGrpSpPr>
        <p:grpSpPr>
          <a:xfrm>
            <a:off x="4650162" y="3286125"/>
            <a:ext cx="5914518" cy="2617776"/>
            <a:chOff x="4650162" y="3286125"/>
            <a:chExt cx="5914518" cy="2617776"/>
          </a:xfrm>
        </p:grpSpPr>
        <p:pic>
          <p:nvPicPr>
            <p:cNvPr id="11" name="Picture 10">
              <a:extLst>
                <a:ext uri="{FF2B5EF4-FFF2-40B4-BE49-F238E27FC236}">
                  <a16:creationId xmlns:a16="http://schemas.microsoft.com/office/drawing/2014/main" id="{2632B808-1FA0-480A-9610-F2AFB64950A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50162" y="3286125"/>
              <a:ext cx="5914518" cy="2381080"/>
            </a:xfrm>
            <a:prstGeom prst="rect">
              <a:avLst/>
            </a:prstGeom>
          </p:spPr>
        </p:pic>
        <p:sp>
          <p:nvSpPr>
            <p:cNvPr id="13" name="TextBox 12">
              <a:extLst>
                <a:ext uri="{FF2B5EF4-FFF2-40B4-BE49-F238E27FC236}">
                  <a16:creationId xmlns:a16="http://schemas.microsoft.com/office/drawing/2014/main" id="{41158E17-5490-4DB6-B65D-12C5A694F7B7}"/>
                </a:ext>
              </a:extLst>
            </p:cNvPr>
            <p:cNvSpPr txBox="1"/>
            <p:nvPr/>
          </p:nvSpPr>
          <p:spPr>
            <a:xfrm>
              <a:off x="4650162" y="5657680"/>
              <a:ext cx="5914518"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List of outliers and their values.</a:t>
              </a:r>
            </a:p>
          </p:txBody>
        </p:sp>
      </p:grpSp>
    </p:spTree>
    <p:extLst>
      <p:ext uri="{BB962C8B-B14F-4D97-AF65-F5344CB8AC3E}">
        <p14:creationId xmlns:p14="http://schemas.microsoft.com/office/powerpoint/2010/main" val="312136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400" dirty="0"/>
              <a:t>ANCOVA Models</a:t>
            </a:r>
            <a:br>
              <a:rPr lang="en-US" sz="2400" dirty="0"/>
            </a:br>
            <a:endParaRPr lang="en-US" sz="24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On top of the treatment and the block (i.e., demographic) effects, ANCOVA models involve the linear effect of a continuous covariate (i.e., adjustment for initial score): the models that we use are of the following form:</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𝑖𝑗𝑘</m:t>
                          </m:r>
                        </m:sub>
                      </m:sSub>
                      <m:r>
                        <a:rPr lang="en-CA" i="1">
                          <a:latin typeface="Cambria Math" panose="02040503050406030204" pitchFamily="18" charset="0"/>
                        </a:rPr>
                        <m:t>=</m:t>
                      </m:r>
                      <m:r>
                        <a:rPr lang="en-CA" i="1">
                          <a:latin typeface="Cambria Math" panose="02040503050406030204" pitchFamily="18" charset="0"/>
                        </a:rPr>
                        <m:t>𝜇</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𝜏</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𝛽</m:t>
                          </m:r>
                        </m:e>
                        <m:sub>
                          <m:r>
                            <a:rPr lang="en-CA" i="1">
                              <a:latin typeface="Cambria Math" panose="02040503050406030204" pitchFamily="18" charset="0"/>
                            </a:rPr>
                            <m:t>𝑗</m:t>
                          </m:r>
                        </m:sub>
                      </m:sSub>
                      <m:r>
                        <a:rPr lang="en-CA" i="1">
                          <a:latin typeface="Cambria Math" panose="02040503050406030204" pitchFamily="18" charset="0"/>
                        </a:rPr>
                        <m:t>+</m:t>
                      </m:r>
                      <m:r>
                        <a:rPr lang="en-CA" i="1">
                          <a:latin typeface="Cambria Math" panose="02040503050406030204" pitchFamily="18" charset="0"/>
                        </a:rPr>
                        <m:t>𝛾</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𝑖𝑗𝑘</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𝜀</m:t>
                          </m:r>
                        </m:e>
                        <m:sub>
                          <m:r>
                            <a:rPr lang="en-CA" i="1">
                              <a:latin typeface="Cambria Math" panose="02040503050406030204" pitchFamily="18" charset="0"/>
                            </a:rPr>
                            <m:t>𝑖𝑗𝑘</m:t>
                          </m:r>
                        </m:sub>
                      </m:sSub>
                    </m:oMath>
                  </m:oMathPara>
                </a14:m>
                <a:endParaRPr lang="en-CA" dirty="0"/>
              </a:p>
              <a:p>
                <a:pPr marL="0" indent="0">
                  <a:lnSpc>
                    <a:spcPct val="100000"/>
                  </a:lnSpc>
                  <a:spcBef>
                    <a:spcPts val="0"/>
                  </a:spcBef>
                  <a:spcAft>
                    <a:spcPts val="0"/>
                  </a:spcAft>
                  <a:buNone/>
                </a:pPr>
                <a:endParaRPr lang="en-CA" dirty="0"/>
              </a:p>
              <a:p>
                <a:pPr marL="0" indent="0">
                  <a:lnSpc>
                    <a:spcPct val="100000"/>
                  </a:lnSpc>
                  <a:spcBef>
                    <a:spcPts val="0"/>
                  </a:spcBef>
                  <a:spcAft>
                    <a:spcPts val="0"/>
                  </a:spcAft>
                  <a:buNone/>
                </a:pPr>
                <a:r>
                  <a:rPr lang="en-CA" dirty="0"/>
                  <a:t>where </a:t>
                </a:r>
              </a:p>
              <a:p>
                <a:pPr lvl="1">
                  <a:lnSpc>
                    <a:spcPct val="100000"/>
                  </a:lnSpc>
                  <a:spcBef>
                    <a:spcPts val="0"/>
                  </a:spcBef>
                  <a:spcAft>
                    <a:spcPts val="0"/>
                  </a:spcAft>
                </a:pP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𝑖𝑗𝑘</m:t>
                        </m:r>
                      </m:sub>
                    </m:sSub>
                  </m:oMath>
                </a14:m>
                <a:r>
                  <a:rPr lang="en-CA" dirty="0"/>
                  <a:t> is the </a:t>
                </a:r>
                <a:r>
                  <a:rPr lang="en-CA" i="1" dirty="0" err="1"/>
                  <a:t>i</a:t>
                </a:r>
                <a:r>
                  <a:rPr lang="en-CA" baseline="30000" dirty="0" err="1"/>
                  <a:t>th</a:t>
                </a:r>
                <a:r>
                  <a:rPr lang="en-CA" b="1" dirty="0"/>
                  <a:t> response variable</a:t>
                </a:r>
                <a:r>
                  <a:rPr lang="en-CA" dirty="0"/>
                  <a:t> in the </a:t>
                </a:r>
                <a:r>
                  <a:rPr lang="en-CA" i="1" dirty="0" err="1"/>
                  <a:t>i</a:t>
                </a:r>
                <a:r>
                  <a:rPr lang="en-CA" i="1" baseline="30000" dirty="0" err="1"/>
                  <a:t>th</a:t>
                </a:r>
                <a:r>
                  <a:rPr lang="en-CA" dirty="0"/>
                  <a:t> treatment group and </a:t>
                </a:r>
                <a:r>
                  <a:rPr lang="en-CA" i="1" dirty="0" err="1"/>
                  <a:t>j</a:t>
                </a:r>
                <a:r>
                  <a:rPr lang="en-CA" i="1" baseline="30000" dirty="0" err="1"/>
                  <a:t>th</a:t>
                </a:r>
                <a:r>
                  <a:rPr lang="en-CA" dirty="0"/>
                  <a:t> block;</a:t>
                </a:r>
              </a:p>
              <a:p>
                <a:pPr lvl="1">
                  <a:lnSpc>
                    <a:spcPct val="100000"/>
                  </a:lnSpc>
                  <a:spcBef>
                    <a:spcPts val="0"/>
                  </a:spcBef>
                  <a:spcAft>
                    <a:spcPts val="0"/>
                  </a:spcAft>
                </a:pPr>
                <a14:m>
                  <m:oMath xmlns:m="http://schemas.openxmlformats.org/officeDocument/2006/math">
                    <m:r>
                      <a:rPr lang="en-CA" i="1">
                        <a:latin typeface="Cambria Math" panose="02040503050406030204" pitchFamily="18" charset="0"/>
                      </a:rPr>
                      <m:t>𝜇</m:t>
                    </m:r>
                  </m:oMath>
                </a14:m>
                <a:r>
                  <a:rPr lang="en-CA" dirty="0"/>
                  <a:t> is the </a:t>
                </a:r>
                <a:r>
                  <a:rPr lang="en-CA" b="1" dirty="0"/>
                  <a:t>overall mean</a:t>
                </a:r>
                <a:r>
                  <a:rPr lang="en-CA" dirty="0"/>
                  <a:t>; </a:t>
                </a:r>
              </a:p>
              <a:p>
                <a:pPr lvl="1">
                  <a:lnSpc>
                    <a:spcPct val="100000"/>
                  </a:lnSpc>
                  <a:spcBef>
                    <a:spcPts val="0"/>
                  </a:spcBef>
                  <a:spcAft>
                    <a:spcPts val="0"/>
                  </a:spcAft>
                </a:pP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𝜏</m:t>
                        </m:r>
                      </m:e>
                      <m:sub>
                        <m:r>
                          <a:rPr lang="en-CA" i="1">
                            <a:latin typeface="Cambria Math" panose="02040503050406030204" pitchFamily="18" charset="0"/>
                          </a:rPr>
                          <m:t>𝑖</m:t>
                        </m:r>
                      </m:sub>
                    </m:sSub>
                  </m:oMath>
                </a14:m>
                <a:r>
                  <a:rPr lang="en-CA" dirty="0"/>
                  <a:t> is the </a:t>
                </a:r>
                <a:r>
                  <a:rPr lang="en-CA" i="1" dirty="0" err="1"/>
                  <a:t>i</a:t>
                </a:r>
                <a:r>
                  <a:rPr lang="en-CA" baseline="30000" dirty="0" err="1"/>
                  <a:t>th</a:t>
                </a:r>
                <a:r>
                  <a:rPr lang="en-CA" dirty="0"/>
                  <a:t> </a:t>
                </a:r>
                <a:r>
                  <a:rPr lang="en-CA" b="1" dirty="0"/>
                  <a:t>treatment effect</a:t>
                </a:r>
                <a:r>
                  <a:rPr lang="en-CA" dirty="0"/>
                  <a:t>;</a:t>
                </a:r>
              </a:p>
              <a:p>
                <a:pPr lvl="1">
                  <a:lnSpc>
                    <a:spcPct val="100000"/>
                  </a:lnSpc>
                  <a:spcBef>
                    <a:spcPts val="0"/>
                  </a:spcBef>
                  <a:spcAft>
                    <a:spcPts val="0"/>
                  </a:spcAft>
                </a:pP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𝛽</m:t>
                        </m:r>
                      </m:e>
                      <m:sub>
                        <m:r>
                          <a:rPr lang="en-CA" i="1">
                            <a:latin typeface="Cambria Math" panose="02040503050406030204" pitchFamily="18" charset="0"/>
                          </a:rPr>
                          <m:t>𝑗</m:t>
                        </m:r>
                      </m:sub>
                    </m:sSub>
                  </m:oMath>
                </a14:m>
                <a:r>
                  <a:rPr lang="en-CA" dirty="0"/>
                  <a:t> is the </a:t>
                </a:r>
                <a:r>
                  <a:rPr lang="en-CA" i="1" dirty="0" err="1"/>
                  <a:t>j</a:t>
                </a:r>
                <a:r>
                  <a:rPr lang="en-CA" baseline="30000" dirty="0" err="1"/>
                  <a:t>th</a:t>
                </a:r>
                <a:r>
                  <a:rPr lang="en-CA" dirty="0"/>
                  <a:t> </a:t>
                </a:r>
                <a:r>
                  <a:rPr lang="en-CA" b="1" dirty="0"/>
                  <a:t>block effect</a:t>
                </a:r>
                <a:r>
                  <a:rPr lang="en-CA" dirty="0"/>
                  <a:t>; </a:t>
                </a:r>
              </a:p>
              <a:p>
                <a:pPr lvl="1">
                  <a:lnSpc>
                    <a:spcPct val="100000"/>
                  </a:lnSpc>
                  <a:spcBef>
                    <a:spcPts val="0"/>
                  </a:spcBef>
                  <a:spcAft>
                    <a:spcPts val="0"/>
                  </a:spcAft>
                </a:pPr>
                <a14:m>
                  <m:oMath xmlns:m="http://schemas.openxmlformats.org/officeDocument/2006/math">
                    <m:r>
                      <a:rPr lang="en-CA" i="1">
                        <a:latin typeface="Cambria Math" panose="02040503050406030204" pitchFamily="18" charset="0"/>
                      </a:rPr>
                      <m:t>𝛾</m:t>
                    </m:r>
                  </m:oMath>
                </a14:m>
                <a:r>
                  <a:rPr lang="en-CA" dirty="0"/>
                  <a:t> is the </a:t>
                </a:r>
                <a:r>
                  <a:rPr lang="en-CA" b="1" dirty="0"/>
                  <a:t>covariate (or regression) effect</a:t>
                </a:r>
                <a:r>
                  <a:rPr lang="en-CA" dirty="0"/>
                  <a:t>; </a:t>
                </a:r>
              </a:p>
              <a:p>
                <a:pPr lvl="1">
                  <a:lnSpc>
                    <a:spcPct val="100000"/>
                  </a:lnSpc>
                  <a:spcBef>
                    <a:spcPts val="0"/>
                  </a:spcBef>
                  <a:spcAft>
                    <a:spcPts val="0"/>
                  </a:spcAft>
                </a:pP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𝑖𝑗𝑘</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𝑖𝑗𝑘</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𝑋</m:t>
                        </m:r>
                      </m:e>
                    </m:acc>
                  </m:oMath>
                </a14:m>
                <a:r>
                  <a:rPr lang="en-CA" dirty="0"/>
                  <a:t> is the </a:t>
                </a:r>
                <a:r>
                  <a:rPr lang="en-CA" i="1" dirty="0"/>
                  <a:t>k</a:t>
                </a:r>
                <a:r>
                  <a:rPr lang="en-CA" i="1" baseline="30000" dirty="0"/>
                  <a:t>th</a:t>
                </a:r>
                <a:r>
                  <a:rPr lang="en-CA" dirty="0"/>
                  <a:t> </a:t>
                </a:r>
                <a:r>
                  <a:rPr lang="en-CA" b="1" dirty="0"/>
                  <a:t>covariate</a:t>
                </a:r>
                <a:r>
                  <a:rPr lang="en-CA" dirty="0"/>
                  <a:t> </a:t>
                </a:r>
                <a:r>
                  <a:rPr lang="en-CA" b="1" dirty="0"/>
                  <a:t>(or concomitant variable)</a:t>
                </a:r>
                <a:r>
                  <a:rPr lang="en-CA" dirty="0"/>
                  <a:t> in the </a:t>
                </a:r>
                <a:r>
                  <a:rPr lang="en-CA" i="1" dirty="0" err="1"/>
                  <a:t>i</a:t>
                </a:r>
                <a:r>
                  <a:rPr lang="en-CA" baseline="30000" dirty="0" err="1"/>
                  <a:t>th</a:t>
                </a:r>
                <a:r>
                  <a:rPr lang="en-CA" dirty="0"/>
                  <a:t> treatment group and </a:t>
                </a:r>
                <a:r>
                  <a:rPr lang="en-CA" i="1" dirty="0" err="1"/>
                  <a:t>j</a:t>
                </a:r>
                <a:r>
                  <a:rPr lang="en-CA" baseline="30000" dirty="0" err="1"/>
                  <a:t>th</a:t>
                </a:r>
                <a:r>
                  <a:rPr lang="en-CA" dirty="0"/>
                  <a:t> block</a:t>
                </a:r>
                <a:r>
                  <a:rPr lang="en-CA" b="1" dirty="0"/>
                  <a:t> </a:t>
                </a:r>
                <a:r>
                  <a:rPr lang="en-CA" dirty="0"/>
                  <a:t>(the baseline IBSS or QoL value adjusted for the mean), and </a:t>
                </a:r>
              </a:p>
              <a:p>
                <a:pPr lvl="1">
                  <a:lnSpc>
                    <a:spcPct val="100000"/>
                  </a:lnSpc>
                  <a:spcBef>
                    <a:spcPts val="0"/>
                  </a:spcBef>
                  <a:spcAft>
                    <a:spcPts val="0"/>
                  </a:spcAft>
                </a:pP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𝜀</m:t>
                        </m:r>
                      </m:e>
                      <m:sub>
                        <m:r>
                          <a:rPr lang="en-CA" i="1">
                            <a:latin typeface="Cambria Math" panose="02040503050406030204" pitchFamily="18" charset="0"/>
                          </a:rPr>
                          <m:t>𝑖𝑗𝑘</m:t>
                        </m:r>
                      </m:sub>
                    </m:sSub>
                  </m:oMath>
                </a14:m>
                <a:r>
                  <a:rPr lang="en-CA" dirty="0"/>
                  <a:t> is the </a:t>
                </a:r>
                <a:r>
                  <a:rPr lang="en-CA" i="1" dirty="0"/>
                  <a:t>k</a:t>
                </a:r>
                <a:r>
                  <a:rPr lang="en-CA" i="1" baseline="30000" dirty="0"/>
                  <a:t>th</a:t>
                </a:r>
                <a:r>
                  <a:rPr lang="en-CA" b="1" dirty="0"/>
                  <a:t> residual </a:t>
                </a:r>
                <a:r>
                  <a:rPr lang="en-CA" dirty="0"/>
                  <a:t>in the </a:t>
                </a:r>
                <a:r>
                  <a:rPr lang="en-CA" i="1" dirty="0" err="1"/>
                  <a:t>i</a:t>
                </a:r>
                <a:r>
                  <a:rPr lang="en-CA" i="1" baseline="30000" dirty="0" err="1"/>
                  <a:t>th</a:t>
                </a:r>
                <a:r>
                  <a:rPr lang="en-CA" dirty="0"/>
                  <a:t> treatment group and </a:t>
                </a:r>
                <a:r>
                  <a:rPr lang="en-CA" i="1" dirty="0" err="1"/>
                  <a:t>j</a:t>
                </a:r>
                <a:r>
                  <a:rPr lang="en-CA" i="1" baseline="30000" dirty="0" err="1"/>
                  <a:t>th</a:t>
                </a:r>
                <a:r>
                  <a:rPr lang="en-CA" dirty="0"/>
                  <a:t> block</a:t>
                </a:r>
              </a:p>
              <a:p>
                <a:pPr lvl="1">
                  <a:lnSpc>
                    <a:spcPct val="100000"/>
                  </a:lnSpc>
                  <a:spcBef>
                    <a:spcPts val="0"/>
                  </a:spcBef>
                  <a:spcAft>
                    <a:spcPts val="0"/>
                  </a:spcAft>
                </a:pPr>
                <a:endParaRPr lang="en-CA" dirty="0"/>
              </a:p>
              <a:p>
                <a:pPr marL="101283" indent="0">
                  <a:lnSpc>
                    <a:spcPct val="100000"/>
                  </a:lnSpc>
                  <a:spcBef>
                    <a:spcPts val="0"/>
                  </a:spcBef>
                  <a:spcAft>
                    <a:spcPts val="0"/>
                  </a:spcAft>
                  <a:buNone/>
                </a:pPr>
                <a:r>
                  <a:rPr lang="en-CA" dirty="0"/>
                  <a:t>The indices correspond to </a:t>
                </a:r>
                <a14:m>
                  <m:oMath xmlns:m="http://schemas.openxmlformats.org/officeDocument/2006/math">
                    <m:r>
                      <a:rPr lang="en-CA" i="1">
                        <a:latin typeface="Cambria Math" panose="02040503050406030204" pitchFamily="18" charset="0"/>
                      </a:rPr>
                      <m:t>𝑖</m:t>
                    </m:r>
                    <m:r>
                      <a:rPr lang="en-CA" i="1">
                        <a:latin typeface="Cambria Math" panose="02040503050406030204" pitchFamily="18" charset="0"/>
                      </a:rPr>
                      <m:t>=1,2,  </m:t>
                    </m:r>
                    <m:r>
                      <a:rPr lang="en-CA" i="1">
                        <a:latin typeface="Cambria Math" panose="02040503050406030204" pitchFamily="18" charset="0"/>
                      </a:rPr>
                      <m:t>𝑗</m:t>
                    </m:r>
                    <m:r>
                      <a:rPr lang="en-CA" i="1">
                        <a:latin typeface="Cambria Math" panose="02040503050406030204" pitchFamily="18" charset="0"/>
                      </a:rPr>
                      <m:t>=1,…, 4,  </m:t>
                    </m:r>
                    <m:r>
                      <a:rPr lang="en-CA" i="1">
                        <a:latin typeface="Cambria Math" panose="02040503050406030204" pitchFamily="18" charset="0"/>
                      </a:rPr>
                      <m:t>𝑘</m:t>
                    </m:r>
                    <m:r>
                      <a:rPr lang="en-CA" i="1">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𝑖𝑗</m:t>
                        </m:r>
                      </m:sub>
                    </m:sSub>
                    <m:r>
                      <a:rPr lang="en-CA" i="1">
                        <a:latin typeface="Cambria Math" panose="02040503050406030204" pitchFamily="18" charset="0"/>
                      </a:rPr>
                      <m:t>,  </m:t>
                    </m:r>
                    <m:nary>
                      <m:naryPr>
                        <m:chr m:val="∑"/>
                        <m:limLoc m:val="subSup"/>
                        <m:supHide m:val="on"/>
                        <m:ctrlPr>
                          <a:rPr lang="en-CA" i="1">
                            <a:latin typeface="Cambria Math" panose="02040503050406030204" pitchFamily="18" charset="0"/>
                          </a:rPr>
                        </m:ctrlPr>
                      </m:naryPr>
                      <m:sub>
                        <m:r>
                          <a:rPr lang="en-CA" i="1">
                            <a:latin typeface="Cambria Math" panose="02040503050406030204" pitchFamily="18" charset="0"/>
                          </a:rPr>
                          <m:t>𝑖</m:t>
                        </m:r>
                      </m:sub>
                      <m:sup/>
                      <m:e>
                        <m:nary>
                          <m:naryPr>
                            <m:chr m:val="∑"/>
                            <m:limLoc m:val="subSup"/>
                            <m:supHide m:val="on"/>
                            <m:ctrlPr>
                              <a:rPr lang="en-CA" i="1">
                                <a:latin typeface="Cambria Math" panose="02040503050406030204" pitchFamily="18" charset="0"/>
                              </a:rPr>
                            </m:ctrlPr>
                          </m:naryPr>
                          <m:sub>
                            <m:r>
                              <a:rPr lang="en-CA" i="1">
                                <a:latin typeface="Cambria Math" panose="02040503050406030204" pitchFamily="18" charset="0"/>
                              </a:rPr>
                              <m:t>𝑗</m:t>
                            </m:r>
                          </m:sub>
                          <m:sup/>
                          <m:e>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𝑖𝑗</m:t>
                                </m:r>
                              </m:sub>
                            </m:sSub>
                          </m:e>
                        </m:nary>
                        <m:r>
                          <a:rPr lang="en-CA" i="1">
                            <a:latin typeface="Cambria Math" panose="02040503050406030204" pitchFamily="18" charset="0"/>
                          </a:rPr>
                          <m:t>=</m:t>
                        </m:r>
                        <m:r>
                          <a:rPr lang="en-CA" i="1">
                            <a:latin typeface="Cambria Math" panose="02040503050406030204" pitchFamily="18" charset="0"/>
                          </a:rPr>
                          <m:t>𝑁</m:t>
                        </m:r>
                      </m:e>
                    </m:nary>
                  </m:oMath>
                </a14:m>
                <a:r>
                  <a:rPr lang="en-CA" dirty="0"/>
                  <a:t>, where </a:t>
                </a:r>
                <a14:m>
                  <m:oMath xmlns:m="http://schemas.openxmlformats.org/officeDocument/2006/math">
                    <m:r>
                      <a:rPr lang="en-CA" i="1">
                        <a:latin typeface="Cambria Math" panose="02040503050406030204" pitchFamily="18" charset="0"/>
                      </a:rPr>
                      <m:t>𝑁</m:t>
                    </m:r>
                  </m:oMath>
                </a14:m>
                <a:r>
                  <a:rPr lang="en-CA" dirty="0"/>
                  <a:t> is the number of participants.</a:t>
                </a:r>
              </a:p>
              <a:p>
                <a:pPr lvl="1">
                  <a:lnSpc>
                    <a:spcPct val="100000"/>
                  </a:lnSpc>
                  <a:spcBef>
                    <a:spcPts val="0"/>
                  </a:spcBef>
                  <a:spcAft>
                    <a:spcPts val="0"/>
                  </a:spcAft>
                </a:pPr>
                <a:endParaRPr lang="en-CA" dirty="0"/>
              </a:p>
              <a:p>
                <a:endParaRPr lang="en-CA" dirty="0"/>
              </a:p>
            </p:txBody>
          </p:sp>
        </mc:Choice>
        <mc:Fallback xmlns="">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503" t="-1050" r="-503" b="-1284"/>
                </a:stretch>
              </a:blipFill>
            </p:spPr>
            <p:txBody>
              <a:bodyPr/>
              <a:lstStyle/>
              <a:p>
                <a:r>
                  <a:rPr lang="en-CA">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65811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400" dirty="0"/>
              <a:t>ANCOVA Models (Assumptions)</a:t>
            </a:r>
            <a:br>
              <a:rPr lang="en-US" sz="2400" dirty="0"/>
            </a:br>
            <a:endParaRPr lang="en-US" sz="24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In order to use an ANCOVA model, four assumptions must be satisfied:</a:t>
                </a:r>
              </a:p>
              <a:p>
                <a:pPr marL="515937" lvl="1" indent="-342900">
                  <a:buFont typeface="+mj-lt"/>
                  <a:buAutoNum type="arabicPeriod"/>
                </a:pPr>
                <a:r>
                  <a:rPr lang="en-CA" i="1" dirty="0"/>
                  <a:t>Independence and Normality of Residuals</a:t>
                </a:r>
                <a:r>
                  <a:rPr lang="en-CA" dirty="0"/>
                  <a:t>: the residuals are thought to be independently and identically distributed random variables following a normal distribution with zero mean                 (i.e. </a:t>
                </a:r>
                <a14:m>
                  <m:oMath xmlns:m="http://schemas.openxmlformats.org/officeDocument/2006/math">
                    <m:r>
                      <a:rPr lang="en-CA" b="1" i="1">
                        <a:latin typeface="Cambria Math" panose="02040503050406030204" pitchFamily="18" charset="0"/>
                      </a:rPr>
                      <m:t>𝜺</m:t>
                    </m:r>
                    <m:r>
                      <a:rPr lang="en-CA" i="1">
                        <a:latin typeface="Cambria Math" panose="02040503050406030204" pitchFamily="18" charset="0"/>
                      </a:rPr>
                      <m:t>~</m:t>
                    </m:r>
                    <m:r>
                      <a:rPr lang="en-CA" i="1">
                        <a:latin typeface="Cambria Math" panose="02040503050406030204" pitchFamily="18" charset="0"/>
                      </a:rPr>
                      <m:t>𝑁</m:t>
                    </m:r>
                    <m:r>
                      <a:rPr lang="en-CA" i="1">
                        <a:latin typeface="Cambria Math" panose="02040503050406030204" pitchFamily="18" charset="0"/>
                      </a:rPr>
                      <m:t>(</m:t>
                    </m:r>
                    <m:r>
                      <a:rPr lang="en-CA" b="1" i="1">
                        <a:latin typeface="Cambria Math" panose="02040503050406030204" pitchFamily="18" charset="0"/>
                      </a:rPr>
                      <m:t>𝟎</m:t>
                    </m:r>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𝜎</m:t>
                        </m:r>
                      </m:e>
                      <m:sub>
                        <m:r>
                          <a:rPr lang="en-CA" b="1" i="1">
                            <a:latin typeface="Cambria Math" panose="02040503050406030204" pitchFamily="18" charset="0"/>
                          </a:rPr>
                          <m:t>𝜺</m:t>
                        </m:r>
                      </m:sub>
                      <m:sup>
                        <m:r>
                          <a:rPr lang="en-CA" i="1">
                            <a:latin typeface="Cambria Math" panose="02040503050406030204" pitchFamily="18" charset="0"/>
                          </a:rPr>
                          <m:t>2</m:t>
                        </m:r>
                      </m:sup>
                    </m:sSubSup>
                    <m:r>
                      <a:rPr lang="en-CA" b="1" i="1">
                        <a:latin typeface="Cambria Math" panose="02040503050406030204" pitchFamily="18" charset="0"/>
                      </a:rPr>
                      <m:t>𝑰</m:t>
                    </m:r>
                    <m:r>
                      <a:rPr lang="en-CA" i="1">
                        <a:latin typeface="Cambria Math" panose="02040503050406030204" pitchFamily="18" charset="0"/>
                      </a:rPr>
                      <m:t>)</m:t>
                    </m:r>
                  </m:oMath>
                </a14:m>
                <a:r>
                  <a:rPr lang="en-CA" dirty="0"/>
                  <a:t>);</a:t>
                </a:r>
              </a:p>
              <a:p>
                <a:pPr marL="515937" lvl="1" indent="-342900">
                  <a:buFont typeface="+mj-lt"/>
                  <a:buAutoNum type="arabicPeriod"/>
                </a:pPr>
                <a:r>
                  <a:rPr lang="en-CA" i="1" dirty="0"/>
                  <a:t>Homogeneity of Residual Variances</a:t>
                </a:r>
                <a:r>
                  <a:rPr lang="en-CA" dirty="0"/>
                  <a:t>: the variance of the residuals must be uniform across treatment groups;</a:t>
                </a:r>
              </a:p>
              <a:p>
                <a:pPr marL="515937" lvl="1" indent="-342900">
                  <a:buFont typeface="+mj-lt"/>
                  <a:buAutoNum type="arabicPeriod"/>
                </a:pPr>
                <a:r>
                  <a:rPr lang="en-CA" i="1" dirty="0"/>
                  <a:t>Homogeneity of Regression Slopes</a:t>
                </a:r>
                <a:r>
                  <a:rPr lang="en-CA" dirty="0"/>
                  <a:t>: the regression effect (slope) must be uniform across treatment groups, and</a:t>
                </a:r>
              </a:p>
              <a:p>
                <a:pPr marL="515937" lvl="1" indent="-342900">
                  <a:buFont typeface="+mj-lt"/>
                  <a:buAutoNum type="arabicPeriod"/>
                </a:pPr>
                <a:r>
                  <a:rPr lang="en-CA" i="1" dirty="0"/>
                  <a:t>Linearity of Regression</a:t>
                </a:r>
                <a:r>
                  <a:rPr lang="en-CA" dirty="0"/>
                  <a:t>: the regression relationship between the response and the covariate must be linear.</a:t>
                </a:r>
              </a:p>
              <a:p>
                <a:r>
                  <a:rPr lang="en-CA" dirty="0"/>
                  <a:t>The third assumption is especially critical to the ANCOVA model. It can be tested with the </a:t>
                </a:r>
                <a:r>
                  <a:rPr lang="en-CA" b="1" dirty="0"/>
                  <a:t>equal slope test</a:t>
                </a:r>
                <a:r>
                  <a:rPr lang="en-CA" dirty="0"/>
                  <a:t>: we run an ANCOVA regression with an additional interaction term </a:t>
                </a:r>
                <a14:m>
                  <m:oMath xmlns:m="http://schemas.openxmlformats.org/officeDocument/2006/math">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𝜏</m:t>
                    </m:r>
                  </m:oMath>
                </a14:m>
                <a:r>
                  <a:rPr lang="en-CA" dirty="0"/>
                  <a:t>. If the interaction is not significant, the third assumption is satisfied. </a:t>
                </a:r>
              </a:p>
              <a:p>
                <a:r>
                  <a:rPr lang="en-CA" dirty="0"/>
                  <a:t>In the event that the interaction term is statistically significant, a different approach (e.g., moderated regression analysis, mediation analyses) is required.</a:t>
                </a:r>
              </a:p>
            </p:txBody>
          </p:sp>
        </mc:Choice>
        <mc:Fallback>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131" t="-971" r="-393"/>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172948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Analyses and Results</a:t>
            </a:r>
          </a:p>
        </p:txBody>
      </p:sp>
      <p:sp>
        <p:nvSpPr>
          <p:cNvPr id="3" name="Text Placeholder 2"/>
          <p:cNvSpPr>
            <a:spLocks noGrp="1"/>
          </p:cNvSpPr>
          <p:nvPr>
            <p:ph type="body"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14267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Actual Sample Size and Effect of Imputation</a:t>
            </a:r>
            <a:br>
              <a:rPr lang="en-US" sz="2400" dirty="0"/>
            </a:br>
            <a:endParaRPr lang="en-US" sz="2400" dirty="0"/>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A total of 129 participants were recruited for the study, ten of which dropped out after their baseline assessments. A further three drop-outs were removed, leaving a total of </a:t>
            </a:r>
            <a:r>
              <a:rPr lang="en-CA" i="1" dirty="0"/>
              <a:t>N </a:t>
            </a:r>
            <a:r>
              <a:rPr lang="en-CA" dirty="0"/>
              <a:t>= 116 participants for the IBSS analysis. </a:t>
            </a:r>
          </a:p>
          <a:p>
            <a:r>
              <a:rPr lang="en-CA" dirty="0"/>
              <a:t>To accommodate the three imputations for missing observations, three degrees of freedom are taken from the residual source in the ANCOVA analysis.</a:t>
            </a:r>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62017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Severity Score with Full Dataset </a:t>
            </a:r>
            <a:br>
              <a:rPr lang="en-US" sz="2400" dirty="0"/>
            </a:br>
            <a:endParaRPr lang="en-US" sz="2400" dirty="0"/>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Using all N=116 sample, the result using IBS severity score is summarized in the following ANOVA table.</a:t>
            </a:r>
          </a:p>
          <a:p>
            <a:endParaRPr lang="en-CA" dirty="0"/>
          </a:p>
          <a:p>
            <a:endParaRPr lang="en-CA" dirty="0"/>
          </a:p>
          <a:p>
            <a:endParaRPr lang="en-CA" dirty="0"/>
          </a:p>
          <a:p>
            <a:endParaRPr lang="en-CA" dirty="0"/>
          </a:p>
          <a:p>
            <a:endParaRPr lang="en-CA" dirty="0"/>
          </a:p>
          <a:p>
            <a:r>
              <a:rPr lang="en-CA" dirty="0"/>
              <a:t>As the </a:t>
            </a:r>
            <a:r>
              <a:rPr lang="en-CA" i="1" dirty="0"/>
              <a:t>p</a:t>
            </a:r>
            <a:r>
              <a:rPr lang="en-CA" dirty="0"/>
              <a:t>-value for the treatment effect is about 0.095, we conclude that there is not enough evidence to suggest that the treatment has an effect at the 0.05 significance  level (but there appears to be a significant effect of the treatment on IBSS at the 0.10 significance level)</a:t>
            </a:r>
          </a:p>
          <a:p>
            <a:r>
              <a:rPr lang="en-CA" dirty="0"/>
              <a:t>Also, with a </a:t>
            </a:r>
            <a:r>
              <a:rPr lang="en-CA" i="1" dirty="0"/>
              <a:t>p</a:t>
            </a:r>
            <a:r>
              <a:rPr lang="en-CA" dirty="0"/>
              <a:t>-value of 0.0015 for the covariate effect, it seems reasonable to assume that the relationship between the response and the covariate is indeed linear.</a:t>
            </a:r>
          </a:p>
          <a:p>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13" name="Group 12">
            <a:extLst>
              <a:ext uri="{FF2B5EF4-FFF2-40B4-BE49-F238E27FC236}">
                <a16:creationId xmlns:a16="http://schemas.microsoft.com/office/drawing/2014/main" id="{A7B9F012-CC98-4B37-B09F-73971A0E9C1B}"/>
              </a:ext>
            </a:extLst>
          </p:cNvPr>
          <p:cNvGrpSpPr/>
          <p:nvPr/>
        </p:nvGrpSpPr>
        <p:grpSpPr>
          <a:xfrm>
            <a:off x="2071126" y="2609735"/>
            <a:ext cx="8049748" cy="1884750"/>
            <a:chOff x="2071126" y="2609735"/>
            <a:chExt cx="8049748" cy="1884750"/>
          </a:xfrm>
        </p:grpSpPr>
        <p:pic>
          <p:nvPicPr>
            <p:cNvPr id="8" name="Picture 7">
              <a:extLst>
                <a:ext uri="{FF2B5EF4-FFF2-40B4-BE49-F238E27FC236}">
                  <a16:creationId xmlns:a16="http://schemas.microsoft.com/office/drawing/2014/main" id="{D3CB7CDF-FCC4-48C7-AC30-52348B47F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126" y="2609735"/>
              <a:ext cx="8049748" cy="1638529"/>
            </a:xfrm>
            <a:prstGeom prst="rect">
              <a:avLst/>
            </a:prstGeom>
          </p:spPr>
        </p:pic>
        <p:sp>
          <p:nvSpPr>
            <p:cNvPr id="11" name="TextBox 10">
              <a:extLst>
                <a:ext uri="{FF2B5EF4-FFF2-40B4-BE49-F238E27FC236}">
                  <a16:creationId xmlns:a16="http://schemas.microsoft.com/office/drawing/2014/main" id="{98B46B54-D65A-40B1-AC7B-4E1B10CF7678}"/>
                </a:ext>
              </a:extLst>
            </p:cNvPr>
            <p:cNvSpPr txBox="1"/>
            <p:nvPr/>
          </p:nvSpPr>
          <p:spPr>
            <a:xfrm>
              <a:off x="2071126" y="4248264"/>
              <a:ext cx="8049748"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ANOVA table for the Full IBSS Model with degrees of freedom modified to accommodate imputation.</a:t>
              </a:r>
            </a:p>
          </p:txBody>
        </p:sp>
      </p:grpSp>
    </p:spTree>
    <p:extLst>
      <p:ext uri="{BB962C8B-B14F-4D97-AF65-F5344CB8AC3E}">
        <p14:creationId xmlns:p14="http://schemas.microsoft.com/office/powerpoint/2010/main" val="390235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Severity Score (Diagnostic Checks 1)</a:t>
            </a:r>
            <a:br>
              <a:rPr lang="en-US" sz="2400" dirty="0"/>
            </a:br>
            <a:endParaRPr lang="en-US" sz="24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The assumption of normality and independence of residuals are satisfied based on the following plots.</a:t>
                </a:r>
              </a:p>
              <a:p>
                <a:endParaRPr lang="en-CA" dirty="0"/>
              </a:p>
              <a:p>
                <a:endParaRPr lang="en-CA" dirty="0"/>
              </a:p>
              <a:p>
                <a:endParaRPr lang="en-CA" dirty="0"/>
              </a:p>
              <a:p>
                <a:endParaRPr lang="en-CA" dirty="0"/>
              </a:p>
              <a:p>
                <a:endParaRPr lang="en-CA" dirty="0"/>
              </a:p>
              <a:p>
                <a:endParaRPr lang="en-CA" dirty="0"/>
              </a:p>
              <a:p>
                <a:r>
                  <a:rPr lang="en-CA" dirty="0"/>
                  <a:t>The Bartlett statistic against homogeneous variances of the residuals in the treatment group vs. those in the placebo group is </a:t>
                </a: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𝑋</m:t>
                        </m:r>
                      </m:e>
                      <m:sup>
                        <m:r>
                          <a:rPr lang="en-CA" i="1">
                            <a:latin typeface="Cambria Math" panose="02040503050406030204" pitchFamily="18" charset="0"/>
                          </a:rPr>
                          <m:t>2</m:t>
                        </m:r>
                      </m:sup>
                    </m:sSup>
                    <m:r>
                      <a:rPr lang="en-CA" i="1">
                        <a:latin typeface="Cambria Math" panose="02040503050406030204" pitchFamily="18" charset="0"/>
                      </a:rPr>
                      <m:t>=</m:t>
                    </m:r>
                  </m:oMath>
                </a14:m>
                <a:r>
                  <a:rPr lang="en-CA" dirty="0"/>
                  <a:t> 0.5437, with a corresponding </a:t>
                </a:r>
                <a:r>
                  <a:rPr lang="en-CA" i="1" dirty="0"/>
                  <a:t>p</a:t>
                </a:r>
                <a:r>
                  <a:rPr lang="en-CA" dirty="0"/>
                  <a:t>-value of 0.4450. Hence it is safe to assume that the assumption of homogeneous variances is met.</a:t>
                </a:r>
              </a:p>
            </p:txBody>
          </p:sp>
        </mc:Choice>
        <mc:Fallback xmlns="">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126" t="-1050" r="-503"/>
                </a:stretch>
              </a:blipFill>
            </p:spPr>
            <p:txBody>
              <a:bodyPr/>
              <a:lstStyle/>
              <a:p>
                <a:r>
                  <a:rPr lang="en-CA">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6" name="Group 5">
            <a:extLst>
              <a:ext uri="{FF2B5EF4-FFF2-40B4-BE49-F238E27FC236}">
                <a16:creationId xmlns:a16="http://schemas.microsoft.com/office/drawing/2014/main" id="{762B8529-FB8E-4559-B059-1078C36CDB94}"/>
              </a:ext>
            </a:extLst>
          </p:cNvPr>
          <p:cNvGrpSpPr/>
          <p:nvPr/>
        </p:nvGrpSpPr>
        <p:grpSpPr>
          <a:xfrm>
            <a:off x="2561590" y="2163762"/>
            <a:ext cx="7068820" cy="2784391"/>
            <a:chOff x="2561590" y="2163762"/>
            <a:chExt cx="7068820" cy="2784391"/>
          </a:xfrm>
        </p:grpSpPr>
        <p:pic>
          <p:nvPicPr>
            <p:cNvPr id="7" name="Picture 6">
              <a:extLst>
                <a:ext uri="{FF2B5EF4-FFF2-40B4-BE49-F238E27FC236}">
                  <a16:creationId xmlns:a16="http://schemas.microsoft.com/office/drawing/2014/main" id="{2FDFF3CD-84AF-494E-8FAB-211DAA99B453}"/>
                </a:ext>
              </a:extLst>
            </p:cNvPr>
            <p:cNvPicPr/>
            <p:nvPr/>
          </p:nvPicPr>
          <p:blipFill>
            <a:blip r:embed="rId4" cstate="email">
              <a:extLst>
                <a:ext uri="{28A0092B-C50C-407E-A947-70E740481C1C}">
                  <a14:useLocalDpi xmlns:a14="http://schemas.microsoft.com/office/drawing/2010/main" val="0"/>
                </a:ext>
              </a:extLst>
            </a:blip>
            <a:stretch>
              <a:fillRect/>
            </a:stretch>
          </p:blipFill>
          <p:spPr>
            <a:xfrm>
              <a:off x="2561590" y="2163762"/>
              <a:ext cx="7068820" cy="2530475"/>
            </a:xfrm>
            <a:prstGeom prst="rect">
              <a:avLst/>
            </a:prstGeom>
          </p:spPr>
        </p:pic>
        <p:sp>
          <p:nvSpPr>
            <p:cNvPr id="3" name="TextBox 2">
              <a:extLst>
                <a:ext uri="{FF2B5EF4-FFF2-40B4-BE49-F238E27FC236}">
                  <a16:creationId xmlns:a16="http://schemas.microsoft.com/office/drawing/2014/main" id="{FA5139C3-2CAB-4EF7-BC25-441AF240C51C}"/>
                </a:ext>
              </a:extLst>
            </p:cNvPr>
            <p:cNvSpPr txBox="1"/>
            <p:nvPr/>
          </p:nvSpPr>
          <p:spPr>
            <a:xfrm>
              <a:off x="2561590" y="4694237"/>
              <a:ext cx="7068820" cy="253916"/>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Normality and independence of the Full IBSS Model residuals.</a:t>
              </a:r>
            </a:p>
          </p:txBody>
        </p:sp>
      </p:grpSp>
    </p:spTree>
    <p:extLst>
      <p:ext uri="{BB962C8B-B14F-4D97-AF65-F5344CB8AC3E}">
        <p14:creationId xmlns:p14="http://schemas.microsoft.com/office/powerpoint/2010/main" val="416048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Severity Score (Diagnostic Checks 2)</a:t>
            </a:r>
            <a:br>
              <a:rPr lang="en-US" sz="2400" dirty="0"/>
            </a:br>
            <a:endParaRPr lang="en-US" sz="24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The test for equal slopes compares the original model </a:t>
                </a: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r>
                      <a:rPr lang="en-CA" i="1">
                        <a:latin typeface="Cambria Math" panose="02040503050406030204" pitchFamily="18" charset="0"/>
                      </a:rPr>
                      <m:t>𝜏</m:t>
                    </m:r>
                    <m:r>
                      <a:rPr lang="en-CA" i="1">
                        <a:latin typeface="Cambria Math" panose="02040503050406030204" pitchFamily="18" charset="0"/>
                      </a:rPr>
                      <m:t>+</m:t>
                    </m:r>
                    <m:r>
                      <a:rPr lang="en-CA" i="1">
                        <a:latin typeface="Cambria Math" panose="02040503050406030204" pitchFamily="18" charset="0"/>
                      </a:rPr>
                      <m:t>𝛽</m:t>
                    </m:r>
                    <m:r>
                      <a:rPr lang="en-CA" i="1">
                        <a:latin typeface="Cambria Math" panose="02040503050406030204" pitchFamily="18" charset="0"/>
                      </a:rPr>
                      <m:t>+</m:t>
                    </m:r>
                    <m:r>
                      <a:rPr lang="en-CA" i="1">
                        <a:latin typeface="Cambria Math" panose="02040503050406030204" pitchFamily="18" charset="0"/>
                      </a:rPr>
                      <m:t>𝛾</m:t>
                    </m:r>
                    <m:r>
                      <a:rPr lang="en-CA" i="1">
                        <a:latin typeface="Cambria Math" panose="02040503050406030204" pitchFamily="18" charset="0"/>
                      </a:rPr>
                      <m:t>𝑥</m:t>
                    </m:r>
                  </m:oMath>
                </a14:m>
                <a:r>
                  <a:rPr lang="en-CA" dirty="0"/>
                  <a:t> to the modified interaction model </a:t>
                </a:r>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r>
                        <a:rPr lang="en-CA" i="1">
                          <a:latin typeface="Cambria Math" panose="02040503050406030204" pitchFamily="18" charset="0"/>
                        </a:rPr>
                        <m:t>𝜏</m:t>
                      </m:r>
                      <m:r>
                        <a:rPr lang="en-CA" i="1">
                          <a:latin typeface="Cambria Math" panose="02040503050406030204" pitchFamily="18" charset="0"/>
                        </a:rPr>
                        <m:t>+</m:t>
                      </m:r>
                      <m:r>
                        <a:rPr lang="en-CA" i="1">
                          <a:latin typeface="Cambria Math" panose="02040503050406030204" pitchFamily="18" charset="0"/>
                        </a:rPr>
                        <m:t>𝛽</m:t>
                      </m:r>
                      <m:r>
                        <a:rPr lang="en-CA" i="1">
                          <a:latin typeface="Cambria Math" panose="02040503050406030204" pitchFamily="18" charset="0"/>
                        </a:rPr>
                        <m:t>+</m:t>
                      </m:r>
                      <m:r>
                        <a:rPr lang="en-CA" i="1">
                          <a:latin typeface="Cambria Math" panose="02040503050406030204" pitchFamily="18" charset="0"/>
                        </a:rPr>
                        <m:t>𝛾</m:t>
                      </m:r>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𝜌</m:t>
                      </m:r>
                      <m:d>
                        <m:dPr>
                          <m:ctrlPr>
                            <a:rPr lang="en-CA" i="1">
                              <a:latin typeface="Cambria Math" panose="02040503050406030204" pitchFamily="18" charset="0"/>
                            </a:rPr>
                          </m:ctrlPr>
                        </m:dPr>
                        <m:e>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𝜏</m:t>
                          </m:r>
                        </m:e>
                      </m:d>
                      <m:r>
                        <a:rPr lang="en-CA" i="1">
                          <a:latin typeface="Cambria Math" panose="02040503050406030204" pitchFamily="18" charset="0"/>
                        </a:rPr>
                        <m:t>.</m:t>
                      </m:r>
                    </m:oMath>
                  </m:oMathPara>
                </a14:m>
                <a:endParaRPr lang="en-CA" dirty="0"/>
              </a:p>
              <a:p>
                <a:r>
                  <a:rPr lang="en-CA" dirty="0"/>
                  <a:t>Here, we want to have interaction term to not be statistically significant.</a:t>
                </a:r>
              </a:p>
              <a:p>
                <a:r>
                  <a:rPr lang="en-CA" dirty="0"/>
                  <a:t>While the corresponding </a:t>
                </a:r>
                <a:r>
                  <a:rPr lang="en-CA" i="1" dirty="0"/>
                  <a:t>p</a:t>
                </a:r>
                <a:r>
                  <a:rPr lang="en-CA" dirty="0"/>
                  <a:t>-value shows a lack of significance at the 0.05 significance level, it also indicates borderline significance at the 0.10 significance level. </a:t>
                </a:r>
              </a:p>
              <a:p>
                <a:endParaRPr lang="en-CA" dirty="0"/>
              </a:p>
              <a:p>
                <a:endParaRPr lang="en-CA" dirty="0"/>
              </a:p>
              <a:p>
                <a:endParaRPr lang="en-CA" dirty="0"/>
              </a:p>
              <a:p>
                <a:endParaRPr lang="en-CA" dirty="0"/>
              </a:p>
              <a:p>
                <a:r>
                  <a:rPr lang="en-CA" dirty="0"/>
                  <a:t>From the diagnostic checks, we re-ran the ANCOVA model without participant ID8 (a potential influential participant).</a:t>
                </a:r>
              </a:p>
            </p:txBody>
          </p:sp>
        </mc:Choice>
        <mc:Fallback xmlns="">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126" t="-1050" r="-503"/>
                </a:stretch>
              </a:blipFill>
            </p:spPr>
            <p:txBody>
              <a:bodyPr/>
              <a:lstStyle/>
              <a:p>
                <a:r>
                  <a:rPr lang="en-CA">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11" name="Group 10">
            <a:extLst>
              <a:ext uri="{FF2B5EF4-FFF2-40B4-BE49-F238E27FC236}">
                <a16:creationId xmlns:a16="http://schemas.microsoft.com/office/drawing/2014/main" id="{6805DABF-8986-4833-AE2C-727644A97EF9}"/>
              </a:ext>
            </a:extLst>
          </p:cNvPr>
          <p:cNvGrpSpPr/>
          <p:nvPr/>
        </p:nvGrpSpPr>
        <p:grpSpPr>
          <a:xfrm>
            <a:off x="2275942" y="4220526"/>
            <a:ext cx="7640116" cy="1294117"/>
            <a:chOff x="1794358" y="4220526"/>
            <a:chExt cx="7640116" cy="1294117"/>
          </a:xfrm>
        </p:grpSpPr>
        <p:pic>
          <p:nvPicPr>
            <p:cNvPr id="6" name="Picture 5">
              <a:extLst>
                <a:ext uri="{FF2B5EF4-FFF2-40B4-BE49-F238E27FC236}">
                  <a16:creationId xmlns:a16="http://schemas.microsoft.com/office/drawing/2014/main" id="{63C52F74-7E75-478D-8FC1-7276F8B3A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358" y="4220526"/>
              <a:ext cx="7640116" cy="1047896"/>
            </a:xfrm>
            <a:prstGeom prst="rect">
              <a:avLst/>
            </a:prstGeom>
          </p:spPr>
        </p:pic>
        <p:sp>
          <p:nvSpPr>
            <p:cNvPr id="9" name="TextBox 8">
              <a:extLst>
                <a:ext uri="{FF2B5EF4-FFF2-40B4-BE49-F238E27FC236}">
                  <a16:creationId xmlns:a16="http://schemas.microsoft.com/office/drawing/2014/main" id="{C665D46A-7FAF-4D42-B796-3DADF59E6768}"/>
                </a:ext>
              </a:extLst>
            </p:cNvPr>
            <p:cNvSpPr txBox="1"/>
            <p:nvPr/>
          </p:nvSpPr>
          <p:spPr>
            <a:xfrm>
              <a:off x="1794358" y="5268422"/>
              <a:ext cx="7640116"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Homogeneity of regression slopes across treatment.</a:t>
              </a:r>
            </a:p>
          </p:txBody>
        </p:sp>
      </p:grpSp>
    </p:spTree>
    <p:extLst>
      <p:ext uri="{BB962C8B-B14F-4D97-AF65-F5344CB8AC3E}">
        <p14:creationId xmlns:p14="http://schemas.microsoft.com/office/powerpoint/2010/main" val="55218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Project Description</a:t>
            </a:r>
          </a:p>
          <a:p>
            <a:r>
              <a:rPr lang="en-US" dirty="0"/>
              <a:t>Data Preparation and Methodology</a:t>
            </a:r>
          </a:p>
          <a:p>
            <a:r>
              <a:rPr lang="en-US" dirty="0"/>
              <a:t>Analyses and Results</a:t>
            </a:r>
          </a:p>
          <a:p>
            <a:r>
              <a:rPr lang="en-US" dirty="0"/>
              <a:t>Consulting Post-Mortem</a:t>
            </a:r>
          </a:p>
        </p:txBody>
      </p:sp>
      <p:sp>
        <p:nvSpPr>
          <p:cNvPr id="4" name="Footer Placeholder 3"/>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407658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Severity Score without ID8</a:t>
            </a:r>
            <a:br>
              <a:rPr lang="en-US" sz="2400" dirty="0"/>
            </a:br>
            <a:endParaRPr lang="en-US" sz="2400" dirty="0"/>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a:xfrm>
            <a:off x="768096" y="1181100"/>
            <a:ext cx="9692640" cy="5632231"/>
          </a:xfrm>
        </p:spPr>
        <p:txBody>
          <a:bodyPr/>
          <a:lstStyle/>
          <a:p>
            <a:r>
              <a:rPr lang="en-CA" dirty="0"/>
              <a:t>The removal of ID8 has the dramatic effect of changing our conclusions to the point that there is no longer enough evidence to suggest that the treatment has an effect even at the 0.10 significance level.</a:t>
            </a:r>
          </a:p>
          <a:p>
            <a:endParaRPr lang="en-CA" dirty="0"/>
          </a:p>
          <a:p>
            <a:endParaRPr lang="en-CA" dirty="0"/>
          </a:p>
          <a:p>
            <a:endParaRPr lang="en-CA" dirty="0"/>
          </a:p>
          <a:p>
            <a:endParaRPr lang="en-CA" dirty="0"/>
          </a:p>
          <a:p>
            <a:r>
              <a:rPr lang="en-CA" dirty="0"/>
              <a:t>The assumption of normality and independence of error terms, homogeneity of variances, and linearity of covariance effect are all met.</a:t>
            </a:r>
          </a:p>
          <a:p>
            <a:r>
              <a:rPr lang="en-CA" dirty="0"/>
              <a:t>This concludes that participant ID 8 is indeed an influential observation, and based on IBS severity score the probiotic agent does not have statistically significant effect on IBS.</a:t>
            </a:r>
          </a:p>
          <a:p>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11" name="Group 10">
            <a:extLst>
              <a:ext uri="{FF2B5EF4-FFF2-40B4-BE49-F238E27FC236}">
                <a16:creationId xmlns:a16="http://schemas.microsoft.com/office/drawing/2014/main" id="{59A77C9B-5A50-46E8-A24C-B4C1DD75E2EF}"/>
              </a:ext>
            </a:extLst>
          </p:cNvPr>
          <p:cNvGrpSpPr/>
          <p:nvPr/>
        </p:nvGrpSpPr>
        <p:grpSpPr>
          <a:xfrm>
            <a:off x="2553886" y="2061433"/>
            <a:ext cx="7084228" cy="1837940"/>
            <a:chOff x="2553886" y="2609735"/>
            <a:chExt cx="7084228" cy="1837940"/>
          </a:xfrm>
        </p:grpSpPr>
        <p:pic>
          <p:nvPicPr>
            <p:cNvPr id="8" name="Picture 7">
              <a:extLst>
                <a:ext uri="{FF2B5EF4-FFF2-40B4-BE49-F238E27FC236}">
                  <a16:creationId xmlns:a16="http://schemas.microsoft.com/office/drawing/2014/main" id="{D3CB7CDF-FCC4-48C7-AC30-52348B47F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886" y="2609735"/>
              <a:ext cx="7084228" cy="1638529"/>
            </a:xfrm>
            <a:prstGeom prst="rect">
              <a:avLst/>
            </a:prstGeom>
          </p:spPr>
        </p:pic>
        <p:sp>
          <p:nvSpPr>
            <p:cNvPr id="9" name="TextBox 8">
              <a:extLst>
                <a:ext uri="{FF2B5EF4-FFF2-40B4-BE49-F238E27FC236}">
                  <a16:creationId xmlns:a16="http://schemas.microsoft.com/office/drawing/2014/main" id="{21C935FD-CCD1-4104-BA3A-E22905F0CEBC}"/>
                </a:ext>
              </a:extLst>
            </p:cNvPr>
            <p:cNvSpPr txBox="1"/>
            <p:nvPr/>
          </p:nvSpPr>
          <p:spPr>
            <a:xfrm>
              <a:off x="2553886" y="4201454"/>
              <a:ext cx="7084227"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ANOVA table for the reduced model with degrees of freedom modified to accommodate imputation.</a:t>
              </a:r>
              <a:endParaRPr lang="en-CA" sz="1000" dirty="0"/>
            </a:p>
          </p:txBody>
        </p:sp>
      </p:grpSp>
      <p:grpSp>
        <p:nvGrpSpPr>
          <p:cNvPr id="13" name="Group 12">
            <a:extLst>
              <a:ext uri="{FF2B5EF4-FFF2-40B4-BE49-F238E27FC236}">
                <a16:creationId xmlns:a16="http://schemas.microsoft.com/office/drawing/2014/main" id="{CDBC6670-9790-494B-ABB9-074DFD3C598E}"/>
              </a:ext>
            </a:extLst>
          </p:cNvPr>
          <p:cNvGrpSpPr/>
          <p:nvPr/>
        </p:nvGrpSpPr>
        <p:grpSpPr>
          <a:xfrm>
            <a:off x="2280703" y="5431350"/>
            <a:ext cx="7630591" cy="1381981"/>
            <a:chOff x="2280704" y="5459271"/>
            <a:chExt cx="7630591" cy="1381981"/>
          </a:xfrm>
        </p:grpSpPr>
        <p:pic>
          <p:nvPicPr>
            <p:cNvPr id="6" name="Picture 5">
              <a:extLst>
                <a:ext uri="{FF2B5EF4-FFF2-40B4-BE49-F238E27FC236}">
                  <a16:creationId xmlns:a16="http://schemas.microsoft.com/office/drawing/2014/main" id="{D35CAFFF-3D01-4A68-B1FE-E819114A4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0705" y="5459271"/>
              <a:ext cx="7630590" cy="1009791"/>
            </a:xfrm>
            <a:prstGeom prst="rect">
              <a:avLst/>
            </a:prstGeom>
          </p:spPr>
        </p:pic>
        <p:sp>
          <p:nvSpPr>
            <p:cNvPr id="12" name="TextBox 11">
              <a:extLst>
                <a:ext uri="{FF2B5EF4-FFF2-40B4-BE49-F238E27FC236}">
                  <a16:creationId xmlns:a16="http://schemas.microsoft.com/office/drawing/2014/main" id="{DD89966C-0149-4E15-BD6D-66F81998C124}"/>
                </a:ext>
              </a:extLst>
            </p:cNvPr>
            <p:cNvSpPr txBox="1"/>
            <p:nvPr/>
          </p:nvSpPr>
          <p:spPr>
            <a:xfrm>
              <a:off x="2280704" y="6441142"/>
              <a:ext cx="7630590" cy="400110"/>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Homogeneity of regression slopes across treatment.</a:t>
              </a:r>
            </a:p>
            <a:p>
              <a:pPr algn="r"/>
              <a:endParaRPr lang="en-CA" sz="1000" dirty="0"/>
            </a:p>
          </p:txBody>
        </p:sp>
      </p:grpSp>
    </p:spTree>
    <p:extLst>
      <p:ext uri="{BB962C8B-B14F-4D97-AF65-F5344CB8AC3E}">
        <p14:creationId xmlns:p14="http://schemas.microsoft.com/office/powerpoint/2010/main" val="279101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QoL Score (Full Dataset)</a:t>
            </a:r>
          </a:p>
        </p:txBody>
      </p:sp>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As before, a total of 129 participants were recruited for the study, ten of which dropped out after the baseline assessment. This time however, only two drop-outs were removed, leaving a total of </a:t>
            </a:r>
            <a:r>
              <a:rPr lang="en-CA" i="1" dirty="0"/>
              <a:t>N </a:t>
            </a:r>
            <a:r>
              <a:rPr lang="en-CA" dirty="0"/>
              <a:t>= 117 participants for the QoL analysis. In order to accommodate the four imputations, four degrees of freedom are docked from the residual source in the ANCOVA analysis.</a:t>
            </a:r>
          </a:p>
          <a:p>
            <a:endParaRPr lang="en-CA" dirty="0"/>
          </a:p>
          <a:p>
            <a:endParaRPr lang="en-CA" dirty="0"/>
          </a:p>
          <a:p>
            <a:endParaRPr lang="en-CA" dirty="0"/>
          </a:p>
          <a:p>
            <a:endParaRPr lang="en-CA" dirty="0"/>
          </a:p>
          <a:p>
            <a:r>
              <a:rPr lang="en-CA" dirty="0"/>
              <a:t>There is still not enough evidence to suggest that the treatment has an effect at the 0.05 significance  level; however, the p-value is very close to the threshold.</a:t>
            </a:r>
          </a:p>
          <a:p>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9" name="Group 8">
            <a:extLst>
              <a:ext uri="{FF2B5EF4-FFF2-40B4-BE49-F238E27FC236}">
                <a16:creationId xmlns:a16="http://schemas.microsoft.com/office/drawing/2014/main" id="{74435BE2-91D7-4A45-AA5F-2BEA45535458}"/>
              </a:ext>
            </a:extLst>
          </p:cNvPr>
          <p:cNvGrpSpPr/>
          <p:nvPr/>
        </p:nvGrpSpPr>
        <p:grpSpPr>
          <a:xfrm>
            <a:off x="2061597" y="3057410"/>
            <a:ext cx="8068802" cy="1884750"/>
            <a:chOff x="2061598" y="3057410"/>
            <a:chExt cx="8068802" cy="1884750"/>
          </a:xfrm>
        </p:grpSpPr>
        <p:pic>
          <p:nvPicPr>
            <p:cNvPr id="7" name="Picture 6">
              <a:extLst>
                <a:ext uri="{FF2B5EF4-FFF2-40B4-BE49-F238E27FC236}">
                  <a16:creationId xmlns:a16="http://schemas.microsoft.com/office/drawing/2014/main" id="{03007C89-58BF-4BA9-AF3F-88EC06299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599" y="3057410"/>
              <a:ext cx="8068801" cy="1638529"/>
            </a:xfrm>
            <a:prstGeom prst="rect">
              <a:avLst/>
            </a:prstGeom>
          </p:spPr>
        </p:pic>
        <p:sp>
          <p:nvSpPr>
            <p:cNvPr id="11" name="TextBox 10">
              <a:extLst>
                <a:ext uri="{FF2B5EF4-FFF2-40B4-BE49-F238E27FC236}">
                  <a16:creationId xmlns:a16="http://schemas.microsoft.com/office/drawing/2014/main" id="{81271925-966C-46BF-B77A-841C2233CC62}"/>
                </a:ext>
              </a:extLst>
            </p:cNvPr>
            <p:cNvSpPr txBox="1"/>
            <p:nvPr/>
          </p:nvSpPr>
          <p:spPr>
            <a:xfrm>
              <a:off x="2061598" y="4695939"/>
              <a:ext cx="8068801"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ANOVA table for the Full QoL Model with degrees of freedom modified to accommodate imputation.</a:t>
              </a:r>
            </a:p>
          </p:txBody>
        </p:sp>
      </p:grpSp>
    </p:spTree>
    <p:extLst>
      <p:ext uri="{BB962C8B-B14F-4D97-AF65-F5344CB8AC3E}">
        <p14:creationId xmlns:p14="http://schemas.microsoft.com/office/powerpoint/2010/main" val="53169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ANCOVA on IBS QoL Score (Diagnostic checks)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With the aids of the normal Q-Q plot and the scatter plot of the residuals against the fitted values, there is no strong evidence to suspect the validity of the normality and the independence of the residuals (the two plots are essentially the same as in the severity scores).</a:t>
                </a:r>
              </a:p>
              <a:p>
                <a:r>
                  <a:rPr lang="en-CA" dirty="0"/>
                  <a:t>The </a:t>
                </a:r>
                <a:r>
                  <a:rPr lang="en-CA" dirty="0" err="1"/>
                  <a:t>Levene’s</a:t>
                </a:r>
                <a:r>
                  <a:rPr lang="en-CA" dirty="0"/>
                  <a:t> test statistic for the Full QoL Model is </a:t>
                </a:r>
                <a14:m>
                  <m:oMath xmlns:m="http://schemas.openxmlformats.org/officeDocument/2006/math">
                    <m:r>
                      <a:rPr lang="en-CA" i="1">
                        <a:latin typeface="Cambria Math" panose="02040503050406030204" pitchFamily="18" charset="0"/>
                      </a:rPr>
                      <m:t>𝑊</m:t>
                    </m:r>
                    <m:r>
                      <a:rPr lang="en-CA" i="1">
                        <a:latin typeface="Cambria Math" panose="02040503050406030204" pitchFamily="18" charset="0"/>
                      </a:rPr>
                      <m:t>=</m:t>
                    </m:r>
                  </m:oMath>
                </a14:m>
                <a:r>
                  <a:rPr lang="en-CA" dirty="0"/>
                  <a:t> 1.3327, with an associated </a:t>
                </a:r>
                <a:r>
                  <a:rPr lang="en-CA" i="1" dirty="0"/>
                  <a:t>p</a:t>
                </a:r>
                <a:r>
                  <a:rPr lang="en-CA" dirty="0"/>
                  <a:t>-value of 0.2508 for equal variances in residuals across two treatment groups</a:t>
                </a:r>
              </a:p>
              <a:p>
                <a:r>
                  <a:rPr lang="en-CA" dirty="0"/>
                  <a:t>With the covariate ­</a:t>
                </a:r>
                <a:r>
                  <a:rPr lang="en-CA" i="1" dirty="0"/>
                  <a:t>p</a:t>
                </a:r>
                <a:r>
                  <a:rPr lang="en-CA" dirty="0"/>
                  <a:t>-value of 0.0010, the linearity of the regression between the response and the covariate seems highly significant.</a:t>
                </a:r>
              </a:p>
              <a:p>
                <a:endParaRPr lang="en-CA" dirty="0"/>
              </a:p>
              <a:p>
                <a:endParaRPr lang="en-CA" dirty="0"/>
              </a:p>
              <a:p>
                <a:pPr marL="0" indent="0">
                  <a:buNone/>
                </a:pPr>
                <a:endParaRPr lang="en-CA" dirty="0"/>
              </a:p>
              <a:p>
                <a:r>
                  <a:rPr lang="en-CA" dirty="0"/>
                  <a:t>Finally, with a </a:t>
                </a:r>
                <a:r>
                  <a:rPr lang="en-CA" i="1" dirty="0"/>
                  <a:t>p</a:t>
                </a:r>
                <a:r>
                  <a:rPr lang="en-CA" dirty="0"/>
                  <a:t>-value around 0.37, there is no strong evidence to suspect the validity of the most critical ANCOVA assumption: the assumption of the equal slopes. </a:t>
                </a:r>
              </a:p>
              <a:p>
                <a:endParaRPr lang="en-CA" dirty="0"/>
              </a:p>
            </p:txBody>
          </p:sp>
        </mc:Choice>
        <mc:Fallback xmlns="">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126" t="-1050" r="-503"/>
                </a:stretch>
              </a:blipFill>
            </p:spPr>
            <p:txBody>
              <a:bodyPr/>
              <a:lstStyle/>
              <a:p>
                <a:r>
                  <a:rPr lang="en-CA">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p:grpSp>
        <p:nvGrpSpPr>
          <p:cNvPr id="3" name="Group 2">
            <a:extLst>
              <a:ext uri="{FF2B5EF4-FFF2-40B4-BE49-F238E27FC236}">
                <a16:creationId xmlns:a16="http://schemas.microsoft.com/office/drawing/2014/main" id="{91E6FB90-22E7-4302-89D6-FE194019B104}"/>
              </a:ext>
            </a:extLst>
          </p:cNvPr>
          <p:cNvGrpSpPr/>
          <p:nvPr/>
        </p:nvGrpSpPr>
        <p:grpSpPr>
          <a:xfrm>
            <a:off x="1813949" y="4403320"/>
            <a:ext cx="8068801" cy="1453402"/>
            <a:chOff x="1813949" y="4403320"/>
            <a:chExt cx="8068801" cy="1453402"/>
          </a:xfrm>
        </p:grpSpPr>
        <p:pic>
          <p:nvPicPr>
            <p:cNvPr id="7" name="Picture 6">
              <a:extLst>
                <a:ext uri="{FF2B5EF4-FFF2-40B4-BE49-F238E27FC236}">
                  <a16:creationId xmlns:a16="http://schemas.microsoft.com/office/drawing/2014/main" id="{03007C89-58BF-4BA9-AF3F-88EC06299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949" y="4403320"/>
              <a:ext cx="8068801" cy="1053292"/>
            </a:xfrm>
            <a:prstGeom prst="rect">
              <a:avLst/>
            </a:prstGeom>
          </p:spPr>
        </p:pic>
        <p:sp>
          <p:nvSpPr>
            <p:cNvPr id="8" name="TextBox 7">
              <a:extLst>
                <a:ext uri="{FF2B5EF4-FFF2-40B4-BE49-F238E27FC236}">
                  <a16:creationId xmlns:a16="http://schemas.microsoft.com/office/drawing/2014/main" id="{32D44793-AC7F-4E9F-A1D7-991D8DB881EE}"/>
                </a:ext>
              </a:extLst>
            </p:cNvPr>
            <p:cNvSpPr txBox="1"/>
            <p:nvPr/>
          </p:nvSpPr>
          <p:spPr>
            <a:xfrm>
              <a:off x="1813950" y="5456612"/>
              <a:ext cx="8068800" cy="400110"/>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Homogeneity of regression slopes across treatment.</a:t>
              </a:r>
            </a:p>
            <a:p>
              <a:pPr algn="r"/>
              <a:endParaRPr lang="en-CA" sz="1000" dirty="0"/>
            </a:p>
          </p:txBody>
        </p:sp>
      </p:grpSp>
    </p:spTree>
    <p:extLst>
      <p:ext uri="{BB962C8B-B14F-4D97-AF65-F5344CB8AC3E}">
        <p14:creationId xmlns:p14="http://schemas.microsoft.com/office/powerpoint/2010/main" val="51141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br>
              <a:rPr lang="en-US" dirty="0"/>
            </a:br>
            <a:r>
              <a:rPr lang="en-US" sz="2400" dirty="0"/>
              <a:t>Summary Table on IBS QoL Score (Full Dataset)</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A2F1D646-CD8F-4A57-B0E9-9F67AC6E8AE1}"/>
                  </a:ext>
                </a:extLst>
              </p:cNvPr>
              <p:cNvSpPr>
                <a:spLocks noGrp="1"/>
              </p:cNvSpPr>
              <p:nvPr>
                <p:ph idx="1"/>
              </p:nvPr>
            </p:nvSpPr>
            <p:spPr/>
            <p:txBody>
              <a:bodyPr/>
              <a:lstStyle/>
              <a:p>
                <a:r>
                  <a:rPr lang="en-CA" dirty="0"/>
                  <a:t>ANCOVA coefficients for the Full QoL Model are given below.  The placebo treatment effect </a:t>
                </a:r>
                <a14:m>
                  <m:oMath xmlns:m="http://schemas.openxmlformats.org/officeDocument/2006/math">
                    <m:sSub>
                      <m:sSubPr>
                        <m:ctrlPr>
                          <a:rPr lang="en-CA" i="1">
                            <a:latin typeface="Cambria Math" panose="02040503050406030204" pitchFamily="18" charset="0"/>
                          </a:rPr>
                        </m:ctrlPr>
                      </m:sSubPr>
                      <m:e>
                        <m:r>
                          <a:rPr lang="en-CA" b="1" i="1">
                            <a:latin typeface="Cambria Math" panose="02040503050406030204" pitchFamily="18" charset="0"/>
                          </a:rPr>
                          <m:t>𝝉</m:t>
                        </m:r>
                      </m:e>
                      <m:sub>
                        <m:r>
                          <a:rPr lang="en-CA" b="1" i="1">
                            <a:latin typeface="Cambria Math" panose="02040503050406030204" pitchFamily="18" charset="0"/>
                          </a:rPr>
                          <m:t>𝟏</m:t>
                        </m:r>
                      </m:sub>
                    </m:sSub>
                  </m:oMath>
                </a14:m>
                <a:r>
                  <a:rPr lang="en-CA" b="1" dirty="0"/>
                  <a:t> </a:t>
                </a:r>
                <a:r>
                  <a:rPr lang="en-CA" dirty="0"/>
                  <a:t>and the females-over-50 block effect </a:t>
                </a:r>
                <a14:m>
                  <m:oMath xmlns:m="http://schemas.openxmlformats.org/officeDocument/2006/math">
                    <m:sSub>
                      <m:sSubPr>
                        <m:ctrlPr>
                          <a:rPr lang="en-CA" i="1">
                            <a:latin typeface="Cambria Math" panose="02040503050406030204" pitchFamily="18" charset="0"/>
                          </a:rPr>
                        </m:ctrlPr>
                      </m:sSubPr>
                      <m:e>
                        <m:r>
                          <a:rPr lang="en-CA" b="1" i="1">
                            <a:latin typeface="Cambria Math" panose="02040503050406030204" pitchFamily="18" charset="0"/>
                          </a:rPr>
                          <m:t>𝜷</m:t>
                        </m:r>
                      </m:e>
                      <m:sub>
                        <m:r>
                          <a:rPr lang="en-CA" b="1" i="1">
                            <a:latin typeface="Cambria Math" panose="02040503050406030204" pitchFamily="18" charset="0"/>
                          </a:rPr>
                          <m:t>𝟏</m:t>
                        </m:r>
                      </m:sub>
                    </m:sSub>
                  </m:oMath>
                </a14:m>
                <a:r>
                  <a:rPr lang="en-CA" dirty="0"/>
                  <a:t> are both set</a:t>
                </a:r>
                <a:r>
                  <a:rPr lang="en-CA" i="1" dirty="0"/>
                  <a:t> </a:t>
                </a:r>
                <a:r>
                  <a:rPr lang="en-CA" dirty="0"/>
                  <a:t>to 0. </a:t>
                </a:r>
              </a:p>
              <a:p>
                <a:r>
                  <a:rPr lang="en-CA" dirty="0"/>
                  <a:t>Intercept term(the overall mean </a:t>
                </a:r>
                <a14:m>
                  <m:oMath xmlns:m="http://schemas.openxmlformats.org/officeDocument/2006/math">
                    <m:r>
                      <a:rPr lang="en-CA" b="1" i="1">
                        <a:latin typeface="Cambria Math" panose="02040503050406030204" pitchFamily="18" charset="0"/>
                      </a:rPr>
                      <m:t>𝝁</m:t>
                    </m:r>
                  </m:oMath>
                </a14:m>
                <a:r>
                  <a:rPr lang="en-CA" dirty="0"/>
                  <a:t>), and the covariate effect </a:t>
                </a:r>
                <a14:m>
                  <m:oMath xmlns:m="http://schemas.openxmlformats.org/officeDocument/2006/math">
                    <m:r>
                      <a:rPr lang="en-CA" b="1" i="1">
                        <a:latin typeface="Cambria Math" panose="02040503050406030204" pitchFamily="18" charset="0"/>
                      </a:rPr>
                      <m:t>𝜸</m:t>
                    </m:r>
                  </m:oMath>
                </a14:m>
                <a:r>
                  <a:rPr lang="en-CA" dirty="0"/>
                  <a:t> are thought to be significant.</a:t>
                </a:r>
              </a:p>
              <a:p>
                <a:r>
                  <a:rPr lang="en-CA" dirty="0"/>
                  <a:t>Blocking does not have statistical significance. </a:t>
                </a:r>
              </a:p>
              <a:p>
                <a:r>
                  <a:rPr lang="en-CA" dirty="0"/>
                  <a:t>The treatment effect </a:t>
                </a:r>
                <a14:m>
                  <m:oMath xmlns:m="http://schemas.openxmlformats.org/officeDocument/2006/math">
                    <m:sSub>
                      <m:sSubPr>
                        <m:ctrlPr>
                          <a:rPr lang="en-CA" i="1">
                            <a:latin typeface="Cambria Math" panose="02040503050406030204" pitchFamily="18" charset="0"/>
                          </a:rPr>
                        </m:ctrlPr>
                      </m:sSubPr>
                      <m:e>
                        <m:r>
                          <a:rPr lang="en-CA" b="1" i="1">
                            <a:latin typeface="Cambria Math" panose="02040503050406030204" pitchFamily="18" charset="0"/>
                          </a:rPr>
                          <m:t>𝝉</m:t>
                        </m:r>
                      </m:e>
                      <m:sub>
                        <m:r>
                          <m:rPr>
                            <m:sty m:val="p"/>
                          </m:rPr>
                          <a:rPr lang="en-CA" b="0" i="0" smtClean="0">
                            <a:latin typeface="Cambria Math" panose="02040503050406030204" pitchFamily="18" charset="0"/>
                          </a:rPr>
                          <m:t>t</m:t>
                        </m:r>
                        <m:r>
                          <m:rPr>
                            <m:sty m:val="p"/>
                          </m:rPr>
                          <a:rPr lang="en-CA" b="0" i="0" smtClean="0">
                            <a:latin typeface="Cambria Math" panose="02040503050406030204" pitchFamily="18" charset="0"/>
                          </a:rPr>
                          <m:t>reatment</m:t>
                        </m:r>
                      </m:sub>
                    </m:sSub>
                  </m:oMath>
                </a14:m>
                <a:r>
                  <a:rPr lang="en-CA" dirty="0"/>
                  <a:t>, has a relatively small </a:t>
                </a:r>
                <a:r>
                  <a:rPr lang="en-CA" i="1" dirty="0"/>
                  <a:t>p</a:t>
                </a:r>
                <a:r>
                  <a:rPr lang="en-CA" dirty="0"/>
                  <a:t>-value; however, it is not significant at </a:t>
                </a:r>
                <a14:m>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=0.05</m:t>
                    </m:r>
                  </m:oMath>
                </a14:m>
                <a:r>
                  <a:rPr lang="en-CA" dirty="0"/>
                  <a:t>.</a:t>
                </a:r>
                <a:endParaRPr lang="en-CA" b="1" dirty="0"/>
              </a:p>
              <a:p>
                <a:endParaRPr lang="en-CA" dirty="0"/>
              </a:p>
            </p:txBody>
          </p:sp>
        </mc:Choice>
        <mc:Fallback>
          <p:sp>
            <p:nvSpPr>
              <p:cNvPr id="10" name="Content Placeholder 9">
                <a:extLst>
                  <a:ext uri="{FF2B5EF4-FFF2-40B4-BE49-F238E27FC236}">
                    <a16:creationId xmlns:a16="http://schemas.microsoft.com/office/drawing/2014/main" id="{A2F1D646-CD8F-4A57-B0E9-9F67AC6E8AE1}"/>
                  </a:ext>
                </a:extLst>
              </p:cNvPr>
              <p:cNvSpPr>
                <a:spLocks noGrp="1" noRot="1" noChangeAspect="1" noMove="1" noResize="1" noEditPoints="1" noAdjustHandles="1" noChangeArrowheads="1" noChangeShapeType="1" noTextEdit="1"/>
              </p:cNvSpPr>
              <p:nvPr>
                <p:ph idx="1"/>
              </p:nvPr>
            </p:nvSpPr>
            <p:spPr>
              <a:blipFill>
                <a:blip r:embed="rId3"/>
                <a:stretch>
                  <a:fillRect l="-131" t="-971" r="-393"/>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US"/>
              <a:t>Practical Data Processing</a:t>
            </a:r>
            <a:endParaRPr lang="en-US"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2151D4A6-D9D6-40B4-B062-3E80DE40B9E6}"/>
                  </a:ext>
                </a:extLst>
              </p:cNvPr>
              <p:cNvGraphicFramePr>
                <a:graphicFrameLocks noGrp="1"/>
              </p:cNvGraphicFramePr>
              <p:nvPr>
                <p:extLst>
                  <p:ext uri="{D42A27DB-BD31-4B8C-83A1-F6EECF244321}">
                    <p14:modId xmlns:p14="http://schemas.microsoft.com/office/powerpoint/2010/main" val="146563776"/>
                  </p:ext>
                </p:extLst>
              </p:nvPr>
            </p:nvGraphicFramePr>
            <p:xfrm>
              <a:off x="1731264" y="4067174"/>
              <a:ext cx="7659240" cy="2560320"/>
            </p:xfrm>
            <a:graphic>
              <a:graphicData uri="http://schemas.openxmlformats.org/drawingml/2006/table">
                <a:tbl>
                  <a:tblPr firstRow="1" bandRow="1">
                    <a:tableStyleId>{5C22544A-7EE6-4342-B048-85BDC9FD1C3A}</a:tableStyleId>
                  </a:tblPr>
                  <a:tblGrid>
                    <a:gridCol w="1531848">
                      <a:extLst>
                        <a:ext uri="{9D8B030D-6E8A-4147-A177-3AD203B41FA5}">
                          <a16:colId xmlns:a16="http://schemas.microsoft.com/office/drawing/2014/main" val="1455031424"/>
                        </a:ext>
                      </a:extLst>
                    </a:gridCol>
                    <a:gridCol w="1531848">
                      <a:extLst>
                        <a:ext uri="{9D8B030D-6E8A-4147-A177-3AD203B41FA5}">
                          <a16:colId xmlns:a16="http://schemas.microsoft.com/office/drawing/2014/main" val="675267559"/>
                        </a:ext>
                      </a:extLst>
                    </a:gridCol>
                    <a:gridCol w="1531848">
                      <a:extLst>
                        <a:ext uri="{9D8B030D-6E8A-4147-A177-3AD203B41FA5}">
                          <a16:colId xmlns:a16="http://schemas.microsoft.com/office/drawing/2014/main" val="2296318265"/>
                        </a:ext>
                      </a:extLst>
                    </a:gridCol>
                    <a:gridCol w="1531848">
                      <a:extLst>
                        <a:ext uri="{9D8B030D-6E8A-4147-A177-3AD203B41FA5}">
                          <a16:colId xmlns:a16="http://schemas.microsoft.com/office/drawing/2014/main" val="203649389"/>
                        </a:ext>
                      </a:extLst>
                    </a:gridCol>
                    <a:gridCol w="1531848">
                      <a:extLst>
                        <a:ext uri="{9D8B030D-6E8A-4147-A177-3AD203B41FA5}">
                          <a16:colId xmlns:a16="http://schemas.microsoft.com/office/drawing/2014/main" val="687673832"/>
                        </a:ext>
                      </a:extLst>
                    </a:gridCol>
                  </a:tblGrid>
                  <a:tr h="267819">
                    <a:tc>
                      <a:txBody>
                        <a:bodyPr/>
                        <a:lstStyle/>
                        <a:p>
                          <a:pPr algn="ctr"/>
                          <a:r>
                            <a:rPr lang="en-CA" dirty="0">
                              <a:latin typeface="Cambria" panose="02040503050406030204" pitchFamily="18" charset="0"/>
                              <a:ea typeface="Cambria" panose="02040503050406030204" pitchFamily="18" charset="0"/>
                            </a:rPr>
                            <a:t>coefficients</a:t>
                          </a:r>
                        </a:p>
                      </a:txBody>
                      <a:tcPr/>
                    </a:tc>
                    <a:tc>
                      <a:txBody>
                        <a:bodyPr/>
                        <a:lstStyle/>
                        <a:p>
                          <a:pPr algn="ctr"/>
                          <a:r>
                            <a:rPr lang="en-CA" dirty="0">
                              <a:latin typeface="Cambria" panose="02040503050406030204" pitchFamily="18" charset="0"/>
                              <a:ea typeface="Cambria" panose="02040503050406030204" pitchFamily="18" charset="0"/>
                            </a:rPr>
                            <a:t>estimate</a:t>
                          </a:r>
                        </a:p>
                      </a:txBody>
                      <a:tcPr/>
                    </a:tc>
                    <a:tc>
                      <a:txBody>
                        <a:bodyPr/>
                        <a:lstStyle/>
                        <a:p>
                          <a:pPr algn="ctr"/>
                          <a:r>
                            <a:rPr lang="en-CA" dirty="0">
                              <a:latin typeface="Cambria" panose="02040503050406030204" pitchFamily="18" charset="0"/>
                              <a:ea typeface="Cambria" panose="02040503050406030204" pitchFamily="18" charset="0"/>
                            </a:rPr>
                            <a:t>std. error</a:t>
                          </a:r>
                        </a:p>
                      </a:txBody>
                      <a:tcPr/>
                    </a:tc>
                    <a:tc>
                      <a:txBody>
                        <a:bodyPr/>
                        <a:lstStyle/>
                        <a:p>
                          <a:pPr algn="ctr"/>
                          <a:r>
                            <a:rPr lang="en-CA" dirty="0">
                              <a:latin typeface="Cambria" panose="02040503050406030204" pitchFamily="18" charset="0"/>
                              <a:ea typeface="Cambria" panose="02040503050406030204" pitchFamily="18" charset="0"/>
                            </a:rPr>
                            <a:t>t-value</a:t>
                          </a:r>
                        </a:p>
                      </a:txBody>
                      <a:tcPr/>
                    </a:tc>
                    <a:tc>
                      <a:txBody>
                        <a:bodyPr/>
                        <a:lstStyle/>
                        <a:p>
                          <a:pPr algn="ctr"/>
                          <a:r>
                            <a:rPr lang="en-CA" dirty="0">
                              <a:latin typeface="Cambria" panose="02040503050406030204" pitchFamily="18" charset="0"/>
                              <a:ea typeface="Cambria" panose="02040503050406030204" pitchFamily="18" charset="0"/>
                            </a:rPr>
                            <a:t>p-value</a:t>
                          </a:r>
                        </a:p>
                      </a:txBody>
                      <a:tcPr/>
                    </a:tc>
                    <a:extLst>
                      <a:ext uri="{0D108BD9-81ED-4DB2-BD59-A6C34878D82A}">
                        <a16:rowId xmlns:a16="http://schemas.microsoft.com/office/drawing/2014/main" val="1748420856"/>
                      </a:ext>
                    </a:extLst>
                  </a:tr>
                  <a:tr h="267819">
                    <a:tc>
                      <a:txBody>
                        <a:bodyPr/>
                        <a:lstStyle/>
                        <a:p>
                          <a:pPr algn="ctr"/>
                          <a:r>
                            <a:rPr lang="en-CA" dirty="0">
                              <a:latin typeface="Cambria" panose="02040503050406030204" pitchFamily="18" charset="0"/>
                              <a:ea typeface="Cambria" panose="02040503050406030204" pitchFamily="18" charset="0"/>
                            </a:rPr>
                            <a:t>Intercept</a:t>
                          </a:r>
                        </a:p>
                      </a:txBody>
                      <a:tcPr/>
                    </a:tc>
                    <a:tc>
                      <a:txBody>
                        <a:bodyPr/>
                        <a:lstStyle/>
                        <a:p>
                          <a:r>
                            <a:rPr lang="en-CA" dirty="0">
                              <a:latin typeface="Cambria" panose="02040503050406030204" pitchFamily="18" charset="0"/>
                              <a:ea typeface="Cambria" panose="02040503050406030204" pitchFamily="18" charset="0"/>
                            </a:rPr>
                            <a:t>30.39</a:t>
                          </a:r>
                        </a:p>
                      </a:txBody>
                      <a:tcPr/>
                    </a:tc>
                    <a:tc>
                      <a:txBody>
                        <a:bodyPr/>
                        <a:lstStyle/>
                        <a:p>
                          <a:r>
                            <a:rPr lang="en-CA" dirty="0">
                              <a:latin typeface="Cambria" panose="02040503050406030204" pitchFamily="18" charset="0"/>
                              <a:ea typeface="Cambria" panose="02040503050406030204" pitchFamily="18" charset="0"/>
                            </a:rPr>
                            <a:t>4.01</a:t>
                          </a:r>
                        </a:p>
                      </a:txBody>
                      <a:tcPr/>
                    </a:tc>
                    <a:tc>
                      <a:txBody>
                        <a:bodyPr/>
                        <a:lstStyle/>
                        <a:p>
                          <a:r>
                            <a:rPr lang="en-CA" dirty="0">
                              <a:latin typeface="Cambria" panose="02040503050406030204" pitchFamily="18" charset="0"/>
                              <a:ea typeface="Cambria" panose="02040503050406030204" pitchFamily="18" charset="0"/>
                            </a:rPr>
                            <a:t>7.59</a:t>
                          </a:r>
                        </a:p>
                      </a:txBody>
                      <a:tcPr/>
                    </a:tc>
                    <a:tc>
                      <a:txBody>
                        <a:bodyPr/>
                        <a:lstStyle/>
                        <a:p>
                          <a:r>
                            <a:rPr lang="en-CA" dirty="0">
                              <a:latin typeface="Cambria" panose="02040503050406030204" pitchFamily="18" charset="0"/>
                              <a:ea typeface="Cambria" panose="02040503050406030204" pitchFamily="18" charset="0"/>
                            </a:rPr>
                            <a:t>&lt;0.0001</a:t>
                          </a:r>
                        </a:p>
                      </a:txBody>
                      <a:tcPr/>
                    </a:tc>
                    <a:extLst>
                      <a:ext uri="{0D108BD9-81ED-4DB2-BD59-A6C34878D82A}">
                        <a16:rowId xmlns:a16="http://schemas.microsoft.com/office/drawing/2014/main" val="1419511620"/>
                      </a:ext>
                    </a:extLst>
                  </a:tr>
                  <a:tr h="267819">
                    <a:tc>
                      <a:txBody>
                        <a:bodyPr/>
                        <a:lstStyle/>
                        <a:p>
                          <a:pPr algn="ct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m:rPr>
                                        <m:sty m:val="p"/>
                                      </m:rPr>
                                      <a:rPr lang="en-CA" b="0" i="0" smtClean="0">
                                        <a:latin typeface="Cambria Math" panose="02040503050406030204" pitchFamily="18" charset="0"/>
                                        <a:ea typeface="Cambria Math" panose="02040503050406030204" pitchFamily="18" charset="0"/>
                                      </a:rPr>
                                      <m:t>m</m:t>
                                    </m:r>
                                    <m:r>
                                      <m:rPr>
                                        <m:sty m:val="p"/>
                                      </m:rPr>
                                      <a:rPr lang="en-CA" b="0" i="0" smtClean="0">
                                        <a:latin typeface="Cambria Math" panose="02040503050406030204" pitchFamily="18" charset="0"/>
                                      </a:rPr>
                                      <m:t>ale</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rPr>
                                      <m:t>50</m:t>
                                    </m:r>
                                  </m:sub>
                                </m:sSub>
                              </m:oMath>
                            </m:oMathPara>
                          </a14:m>
                          <a:endParaRPr lang="en-CA" dirty="0">
                            <a:latin typeface="Cambria" panose="02040503050406030204" pitchFamily="18" charset="0"/>
                            <a:ea typeface="Cambria" panose="02040503050406030204" pitchFamily="18" charset="0"/>
                          </a:endParaRPr>
                        </a:p>
                      </a:txBody>
                      <a:tcPr/>
                    </a:tc>
                    <a:tc>
                      <a:txBody>
                        <a:bodyPr/>
                        <a:lstStyle/>
                        <a:p>
                          <a:r>
                            <a:rPr lang="en-CA" dirty="0">
                              <a:latin typeface="Cambria" panose="02040503050406030204" pitchFamily="18" charset="0"/>
                              <a:ea typeface="Cambria" panose="02040503050406030204" pitchFamily="18" charset="0"/>
                            </a:rPr>
                            <a:t>7.59</a:t>
                          </a:r>
                        </a:p>
                      </a:txBody>
                      <a:tcPr/>
                    </a:tc>
                    <a:tc>
                      <a:txBody>
                        <a:bodyPr/>
                        <a:lstStyle/>
                        <a:p>
                          <a:r>
                            <a:rPr lang="en-CA" dirty="0">
                              <a:latin typeface="Cambria" panose="02040503050406030204" pitchFamily="18" charset="0"/>
                              <a:ea typeface="Cambria" panose="02040503050406030204" pitchFamily="18" charset="0"/>
                            </a:rPr>
                            <a:t>6.51</a:t>
                          </a:r>
                        </a:p>
                      </a:txBody>
                      <a:tcPr/>
                    </a:tc>
                    <a:tc>
                      <a:txBody>
                        <a:bodyPr/>
                        <a:lstStyle/>
                        <a:p>
                          <a:r>
                            <a:rPr lang="en-CA" dirty="0">
                              <a:latin typeface="Cambria" panose="02040503050406030204" pitchFamily="18" charset="0"/>
                              <a:ea typeface="Cambria" panose="02040503050406030204" pitchFamily="18" charset="0"/>
                            </a:rPr>
                            <a:t>1.17</a:t>
                          </a:r>
                        </a:p>
                      </a:txBody>
                      <a:tcPr/>
                    </a:tc>
                    <a:tc>
                      <a:txBody>
                        <a:bodyPr/>
                        <a:lstStyle/>
                        <a:p>
                          <a:r>
                            <a:rPr lang="en-CA" dirty="0">
                              <a:latin typeface="Cambria" panose="02040503050406030204" pitchFamily="18" charset="0"/>
                              <a:ea typeface="Cambria" panose="02040503050406030204" pitchFamily="18" charset="0"/>
                            </a:rPr>
                            <a:t>0.25</a:t>
                          </a:r>
                        </a:p>
                      </a:txBody>
                      <a:tcPr/>
                    </a:tc>
                    <a:extLst>
                      <a:ext uri="{0D108BD9-81ED-4DB2-BD59-A6C34878D82A}">
                        <a16:rowId xmlns:a16="http://schemas.microsoft.com/office/drawing/2014/main" val="1450518335"/>
                      </a:ext>
                    </a:extLst>
                  </a:tr>
                  <a:tr h="267819">
                    <a:tc>
                      <a:txBody>
                        <a:bodyPr/>
                        <a:lstStyle/>
                        <a:p>
                          <a:pPr algn="ct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m:rPr>
                                        <m:sty m:val="p"/>
                                      </m:rPr>
                                      <a:rPr lang="en-CA" b="0" i="0" smtClean="0">
                                        <a:latin typeface="Cambria Math" panose="02040503050406030204" pitchFamily="18" charset="0"/>
                                        <a:ea typeface="Cambria Math" panose="02040503050406030204" pitchFamily="18" charset="0"/>
                                      </a:rPr>
                                      <m:t>f</m:t>
                                    </m:r>
                                    <m:r>
                                      <m:rPr>
                                        <m:sty m:val="p"/>
                                      </m:rPr>
                                      <a:rPr lang="en-CA" b="0" i="0" smtClean="0">
                                        <a:latin typeface="Cambria Math" panose="02040503050406030204" pitchFamily="18" charset="0"/>
                                        <a:ea typeface="Cambria Math" panose="02040503050406030204" pitchFamily="18" charset="0"/>
                                      </a:rPr>
                                      <m:t>e</m:t>
                                    </m:r>
                                    <m:r>
                                      <m:rPr>
                                        <m:sty m:val="p"/>
                                      </m:rPr>
                                      <a:rPr lang="en-CA" b="0" i="0" smtClean="0">
                                        <a:latin typeface="Cambria Math" panose="02040503050406030204" pitchFamily="18" charset="0"/>
                                        <a:ea typeface="Cambria Math" panose="02040503050406030204" pitchFamily="18" charset="0"/>
                                      </a:rPr>
                                      <m:t>m</m:t>
                                    </m:r>
                                    <m:r>
                                      <m:rPr>
                                        <m:sty m:val="p"/>
                                      </m:rPr>
                                      <a:rPr lang="en-CA" b="0" i="0" smtClean="0">
                                        <a:latin typeface="Cambria Math" panose="02040503050406030204" pitchFamily="18" charset="0"/>
                                      </a:rPr>
                                      <m:t>ale</m:t>
                                    </m:r>
                                    <m:r>
                                      <a:rPr lang="en-CA" b="0" i="1" smtClean="0">
                                        <a:latin typeface="Cambria Math" panose="02040503050406030204" pitchFamily="18" charset="0"/>
                                      </a:rPr>
                                      <m:t>&lt;50</m:t>
                                    </m:r>
                                  </m:sub>
                                </m:sSub>
                              </m:oMath>
                            </m:oMathPara>
                          </a14:m>
                          <a:endParaRPr lang="en-CA" dirty="0">
                            <a:latin typeface="Cambria" panose="02040503050406030204" pitchFamily="18" charset="0"/>
                            <a:ea typeface="Cambria" panose="02040503050406030204" pitchFamily="18" charset="0"/>
                          </a:endParaRPr>
                        </a:p>
                      </a:txBody>
                      <a:tcPr/>
                    </a:tc>
                    <a:tc>
                      <a:txBody>
                        <a:bodyPr/>
                        <a:lstStyle/>
                        <a:p>
                          <a:r>
                            <a:rPr lang="en-CA" dirty="0">
                              <a:latin typeface="Cambria" panose="02040503050406030204" pitchFamily="18" charset="0"/>
                              <a:ea typeface="Cambria" panose="02040503050406030204" pitchFamily="18" charset="0"/>
                            </a:rPr>
                            <a:t>2.80</a:t>
                          </a:r>
                        </a:p>
                      </a:txBody>
                      <a:tcPr/>
                    </a:tc>
                    <a:tc>
                      <a:txBody>
                        <a:bodyPr/>
                        <a:lstStyle/>
                        <a:p>
                          <a:r>
                            <a:rPr lang="en-CA" dirty="0">
                              <a:latin typeface="Cambria" panose="02040503050406030204" pitchFamily="18" charset="0"/>
                              <a:ea typeface="Cambria" panose="02040503050406030204" pitchFamily="18" charset="0"/>
                            </a:rPr>
                            <a:t>4.13</a:t>
                          </a:r>
                        </a:p>
                      </a:txBody>
                      <a:tcPr/>
                    </a:tc>
                    <a:tc>
                      <a:txBody>
                        <a:bodyPr/>
                        <a:lstStyle/>
                        <a:p>
                          <a:r>
                            <a:rPr lang="en-CA" dirty="0">
                              <a:latin typeface="Cambria" panose="02040503050406030204" pitchFamily="18" charset="0"/>
                              <a:ea typeface="Cambria" panose="02040503050406030204" pitchFamily="18" charset="0"/>
                            </a:rPr>
                            <a:t>0.68</a:t>
                          </a:r>
                        </a:p>
                      </a:txBody>
                      <a:tcPr/>
                    </a:tc>
                    <a:tc>
                      <a:txBody>
                        <a:bodyPr/>
                        <a:lstStyle/>
                        <a:p>
                          <a:r>
                            <a:rPr lang="en-CA" dirty="0">
                              <a:latin typeface="Cambria" panose="02040503050406030204" pitchFamily="18" charset="0"/>
                              <a:ea typeface="Cambria" panose="02040503050406030204" pitchFamily="18" charset="0"/>
                            </a:rPr>
                            <a:t>0.50</a:t>
                          </a:r>
                        </a:p>
                      </a:txBody>
                      <a:tcPr/>
                    </a:tc>
                    <a:extLst>
                      <a:ext uri="{0D108BD9-81ED-4DB2-BD59-A6C34878D82A}">
                        <a16:rowId xmlns:a16="http://schemas.microsoft.com/office/drawing/2014/main" val="2612460832"/>
                      </a:ext>
                    </a:extLst>
                  </a:tr>
                  <a:tr h="267819">
                    <a:tc>
                      <a:txBody>
                        <a:bodyPr/>
                        <a:lstStyle/>
                        <a:p>
                          <a:pPr algn="ct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m:rPr>
                                        <m:sty m:val="p"/>
                                      </m:rPr>
                                      <a:rPr lang="en-CA" b="0" i="0" smtClean="0">
                                        <a:latin typeface="Cambria Math" panose="02040503050406030204" pitchFamily="18" charset="0"/>
                                        <a:ea typeface="Cambria Math" panose="02040503050406030204" pitchFamily="18" charset="0"/>
                                      </a:rPr>
                                      <m:t>m</m:t>
                                    </m:r>
                                    <m:r>
                                      <m:rPr>
                                        <m:sty m:val="p"/>
                                      </m:rPr>
                                      <a:rPr lang="en-CA" b="0" i="0" smtClean="0">
                                        <a:latin typeface="Cambria Math" panose="02040503050406030204" pitchFamily="18" charset="0"/>
                                      </a:rPr>
                                      <m:t>ale</m:t>
                                    </m:r>
                                    <m:r>
                                      <a:rPr lang="en-CA" b="0" i="1" smtClean="0">
                                        <a:latin typeface="Cambria Math" panose="02040503050406030204" pitchFamily="18" charset="0"/>
                                      </a:rPr>
                                      <m:t>&lt;50</m:t>
                                    </m:r>
                                  </m:sub>
                                </m:sSub>
                              </m:oMath>
                            </m:oMathPara>
                          </a14:m>
                          <a:endParaRPr lang="en-CA" dirty="0">
                            <a:latin typeface="Cambria" panose="02040503050406030204" pitchFamily="18" charset="0"/>
                            <a:ea typeface="Cambria" panose="02040503050406030204" pitchFamily="18" charset="0"/>
                          </a:endParaRPr>
                        </a:p>
                      </a:txBody>
                      <a:tcPr/>
                    </a:tc>
                    <a:tc>
                      <a:txBody>
                        <a:bodyPr/>
                        <a:lstStyle/>
                        <a:p>
                          <a:r>
                            <a:rPr lang="en-CA" dirty="0">
                              <a:latin typeface="Cambria" panose="02040503050406030204" pitchFamily="18" charset="0"/>
                              <a:ea typeface="Cambria" panose="02040503050406030204" pitchFamily="18" charset="0"/>
                            </a:rPr>
                            <a:t>0.90</a:t>
                          </a:r>
                        </a:p>
                      </a:txBody>
                      <a:tcPr/>
                    </a:tc>
                    <a:tc>
                      <a:txBody>
                        <a:bodyPr/>
                        <a:lstStyle/>
                        <a:p>
                          <a:r>
                            <a:rPr lang="en-CA" dirty="0">
                              <a:latin typeface="Cambria" panose="02040503050406030204" pitchFamily="18" charset="0"/>
                              <a:ea typeface="Cambria" panose="02040503050406030204" pitchFamily="18" charset="0"/>
                            </a:rPr>
                            <a:t>5.48</a:t>
                          </a:r>
                        </a:p>
                      </a:txBody>
                      <a:tcPr/>
                    </a:tc>
                    <a:tc>
                      <a:txBody>
                        <a:bodyPr/>
                        <a:lstStyle/>
                        <a:p>
                          <a:r>
                            <a:rPr lang="en-CA" dirty="0">
                              <a:latin typeface="Cambria" panose="02040503050406030204" pitchFamily="18" charset="0"/>
                              <a:ea typeface="Cambria" panose="02040503050406030204" pitchFamily="18" charset="0"/>
                            </a:rPr>
                            <a:t>0.16</a:t>
                          </a:r>
                        </a:p>
                      </a:txBody>
                      <a:tcPr/>
                    </a:tc>
                    <a:tc>
                      <a:txBody>
                        <a:bodyPr/>
                        <a:lstStyle/>
                        <a:p>
                          <a:r>
                            <a:rPr lang="en-CA" dirty="0">
                              <a:latin typeface="Cambria" panose="02040503050406030204" pitchFamily="18" charset="0"/>
                              <a:ea typeface="Cambria" panose="02040503050406030204" pitchFamily="18" charset="0"/>
                            </a:rPr>
                            <a:t>0.87</a:t>
                          </a:r>
                        </a:p>
                      </a:txBody>
                      <a:tcPr/>
                    </a:tc>
                    <a:extLst>
                      <a:ext uri="{0D108BD9-81ED-4DB2-BD59-A6C34878D82A}">
                        <a16:rowId xmlns:a16="http://schemas.microsoft.com/office/drawing/2014/main" val="224295654"/>
                      </a:ext>
                    </a:extLst>
                  </a:tr>
                  <a:tr h="267819">
                    <a:tc>
                      <a:txBody>
                        <a:bodyPr/>
                        <a:lstStyle/>
                        <a:p>
                          <a:pPr algn="ct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𝛾</m:t>
                                </m:r>
                              </m:oMath>
                            </m:oMathPara>
                          </a14:m>
                          <a:endParaRPr lang="en-CA" dirty="0">
                            <a:latin typeface="Cambria" panose="02040503050406030204" pitchFamily="18" charset="0"/>
                            <a:ea typeface="Cambria" panose="02040503050406030204" pitchFamily="18" charset="0"/>
                          </a:endParaRPr>
                        </a:p>
                      </a:txBody>
                      <a:tcPr/>
                    </a:tc>
                    <a:tc>
                      <a:txBody>
                        <a:bodyPr/>
                        <a:lstStyle/>
                        <a:p>
                          <a:r>
                            <a:rPr lang="en-CA" dirty="0">
                              <a:latin typeface="Cambria" panose="02040503050406030204" pitchFamily="18" charset="0"/>
                              <a:ea typeface="Cambria" panose="02040503050406030204" pitchFamily="18" charset="0"/>
                            </a:rPr>
                            <a:t>0.57</a:t>
                          </a:r>
                        </a:p>
                      </a:txBody>
                      <a:tcPr/>
                    </a:tc>
                    <a:tc>
                      <a:txBody>
                        <a:bodyPr/>
                        <a:lstStyle/>
                        <a:p>
                          <a:r>
                            <a:rPr lang="en-CA" dirty="0">
                              <a:latin typeface="Cambria" panose="02040503050406030204" pitchFamily="18" charset="0"/>
                              <a:ea typeface="Cambria" panose="02040503050406030204" pitchFamily="18" charset="0"/>
                            </a:rPr>
                            <a:t>0.08</a:t>
                          </a:r>
                        </a:p>
                      </a:txBody>
                      <a:tcPr/>
                    </a:tc>
                    <a:tc>
                      <a:txBody>
                        <a:bodyPr/>
                        <a:lstStyle/>
                        <a:p>
                          <a:r>
                            <a:rPr lang="en-CA" dirty="0">
                              <a:latin typeface="Cambria" panose="02040503050406030204" pitchFamily="18" charset="0"/>
                              <a:ea typeface="Cambria" panose="02040503050406030204" pitchFamily="18" charset="0"/>
                            </a:rPr>
                            <a:t>7.37</a:t>
                          </a:r>
                        </a:p>
                      </a:txBody>
                      <a:tcPr/>
                    </a:tc>
                    <a:tc>
                      <a:txBody>
                        <a:bodyPr/>
                        <a:lstStyle/>
                        <a:p>
                          <a:r>
                            <a:rPr lang="en-CA" dirty="0">
                              <a:latin typeface="Cambria" panose="02040503050406030204" pitchFamily="18" charset="0"/>
                              <a:ea typeface="Cambria" panose="02040503050406030204" pitchFamily="18" charset="0"/>
                            </a:rPr>
                            <a:t>&lt;0.0001</a:t>
                          </a:r>
                        </a:p>
                      </a:txBody>
                      <a:tcPr/>
                    </a:tc>
                    <a:extLst>
                      <a:ext uri="{0D108BD9-81ED-4DB2-BD59-A6C34878D82A}">
                        <a16:rowId xmlns:a16="http://schemas.microsoft.com/office/drawing/2014/main" val="3524679863"/>
                      </a:ext>
                    </a:extLst>
                  </a:tr>
                  <a:tr h="267819">
                    <a:tc>
                      <a:txBody>
                        <a:bodyPr/>
                        <a:lstStyle/>
                        <a:p>
                          <a:pPr algn="ct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𝜏</m:t>
                                    </m:r>
                                  </m:e>
                                  <m:sub>
                                    <m:r>
                                      <m:rPr>
                                        <m:sty m:val="p"/>
                                      </m:rPr>
                                      <a:rPr lang="en-CA" b="0" i="0" smtClean="0">
                                        <a:latin typeface="Cambria Math" panose="02040503050406030204" pitchFamily="18" charset="0"/>
                                        <a:ea typeface="Cambria Math" panose="02040503050406030204" pitchFamily="18" charset="0"/>
                                      </a:rPr>
                                      <m:t>t</m:t>
                                    </m:r>
                                    <m:r>
                                      <m:rPr>
                                        <m:sty m:val="p"/>
                                      </m:rPr>
                                      <a:rPr lang="en-CA" b="0" i="0" smtClean="0">
                                        <a:latin typeface="Cambria Math" panose="02040503050406030204" pitchFamily="18" charset="0"/>
                                      </a:rPr>
                                      <m:t>reatment</m:t>
                                    </m:r>
                                  </m:sub>
                                </m:sSub>
                              </m:oMath>
                            </m:oMathPara>
                          </a14:m>
                          <a:endParaRPr lang="en-CA" dirty="0">
                            <a:latin typeface="Cambria" panose="02040503050406030204" pitchFamily="18" charset="0"/>
                            <a:ea typeface="Cambria" panose="02040503050406030204" pitchFamily="18" charset="0"/>
                          </a:endParaRPr>
                        </a:p>
                      </a:txBody>
                      <a:tcPr/>
                    </a:tc>
                    <a:tc>
                      <a:txBody>
                        <a:bodyPr/>
                        <a:lstStyle/>
                        <a:p>
                          <a:r>
                            <a:rPr lang="en-CA" dirty="0">
                              <a:latin typeface="Cambria" panose="02040503050406030204" pitchFamily="18" charset="0"/>
                              <a:ea typeface="Cambria" panose="02040503050406030204" pitchFamily="18" charset="0"/>
                            </a:rPr>
                            <a:t>-5.86</a:t>
                          </a:r>
                        </a:p>
                      </a:txBody>
                      <a:tcPr/>
                    </a:tc>
                    <a:tc>
                      <a:txBody>
                        <a:bodyPr/>
                        <a:lstStyle/>
                        <a:p>
                          <a:r>
                            <a:rPr lang="en-CA" dirty="0">
                              <a:latin typeface="Cambria" panose="02040503050406030204" pitchFamily="18" charset="0"/>
                              <a:ea typeface="Cambria" panose="02040503050406030204" pitchFamily="18" charset="0"/>
                            </a:rPr>
                            <a:t>2.97</a:t>
                          </a:r>
                        </a:p>
                      </a:txBody>
                      <a:tcPr/>
                    </a:tc>
                    <a:tc>
                      <a:txBody>
                        <a:bodyPr/>
                        <a:lstStyle/>
                        <a:p>
                          <a:r>
                            <a:rPr lang="en-CA" dirty="0">
                              <a:latin typeface="Cambria" panose="02040503050406030204" pitchFamily="18" charset="0"/>
                              <a:ea typeface="Cambria" panose="02040503050406030204" pitchFamily="18" charset="0"/>
                            </a:rPr>
                            <a:t>-1.97</a:t>
                          </a:r>
                        </a:p>
                      </a:txBody>
                      <a:tcPr/>
                    </a:tc>
                    <a:tc>
                      <a:txBody>
                        <a:bodyPr/>
                        <a:lstStyle/>
                        <a:p>
                          <a:r>
                            <a:rPr lang="en-CA" dirty="0">
                              <a:latin typeface="Cambria" panose="02040503050406030204" pitchFamily="18" charset="0"/>
                              <a:ea typeface="Cambria" panose="02040503050406030204" pitchFamily="18" charset="0"/>
                            </a:rPr>
                            <a:t>0.051</a:t>
                          </a:r>
                        </a:p>
                      </a:txBody>
                      <a:tcPr/>
                    </a:tc>
                    <a:extLst>
                      <a:ext uri="{0D108BD9-81ED-4DB2-BD59-A6C34878D82A}">
                        <a16:rowId xmlns:a16="http://schemas.microsoft.com/office/drawing/2014/main" val="2713572560"/>
                      </a:ext>
                    </a:extLst>
                  </a:tr>
                </a:tbl>
              </a:graphicData>
            </a:graphic>
          </p:graphicFrame>
        </mc:Choice>
        <mc:Fallback>
          <p:graphicFrame>
            <p:nvGraphicFramePr>
              <p:cNvPr id="3" name="Table 2">
                <a:extLst>
                  <a:ext uri="{FF2B5EF4-FFF2-40B4-BE49-F238E27FC236}">
                    <a16:creationId xmlns:a16="http://schemas.microsoft.com/office/drawing/2014/main" id="{2151D4A6-D9D6-40B4-B062-3E80DE40B9E6}"/>
                  </a:ext>
                </a:extLst>
              </p:cNvPr>
              <p:cNvGraphicFramePr>
                <a:graphicFrameLocks noGrp="1"/>
              </p:cNvGraphicFramePr>
              <p:nvPr>
                <p:extLst>
                  <p:ext uri="{D42A27DB-BD31-4B8C-83A1-F6EECF244321}">
                    <p14:modId xmlns:p14="http://schemas.microsoft.com/office/powerpoint/2010/main" val="146563776"/>
                  </p:ext>
                </p:extLst>
              </p:nvPr>
            </p:nvGraphicFramePr>
            <p:xfrm>
              <a:off x="1731264" y="4067174"/>
              <a:ext cx="7659240" cy="2560320"/>
            </p:xfrm>
            <a:graphic>
              <a:graphicData uri="http://schemas.openxmlformats.org/drawingml/2006/table">
                <a:tbl>
                  <a:tblPr firstRow="1" bandRow="1">
                    <a:tableStyleId>{5C22544A-7EE6-4342-B048-85BDC9FD1C3A}</a:tableStyleId>
                  </a:tblPr>
                  <a:tblGrid>
                    <a:gridCol w="1531848">
                      <a:extLst>
                        <a:ext uri="{9D8B030D-6E8A-4147-A177-3AD203B41FA5}">
                          <a16:colId xmlns:a16="http://schemas.microsoft.com/office/drawing/2014/main" val="1455031424"/>
                        </a:ext>
                      </a:extLst>
                    </a:gridCol>
                    <a:gridCol w="1531848">
                      <a:extLst>
                        <a:ext uri="{9D8B030D-6E8A-4147-A177-3AD203B41FA5}">
                          <a16:colId xmlns:a16="http://schemas.microsoft.com/office/drawing/2014/main" val="675267559"/>
                        </a:ext>
                      </a:extLst>
                    </a:gridCol>
                    <a:gridCol w="1531848">
                      <a:extLst>
                        <a:ext uri="{9D8B030D-6E8A-4147-A177-3AD203B41FA5}">
                          <a16:colId xmlns:a16="http://schemas.microsoft.com/office/drawing/2014/main" val="2296318265"/>
                        </a:ext>
                      </a:extLst>
                    </a:gridCol>
                    <a:gridCol w="1531848">
                      <a:extLst>
                        <a:ext uri="{9D8B030D-6E8A-4147-A177-3AD203B41FA5}">
                          <a16:colId xmlns:a16="http://schemas.microsoft.com/office/drawing/2014/main" val="203649389"/>
                        </a:ext>
                      </a:extLst>
                    </a:gridCol>
                    <a:gridCol w="1531848">
                      <a:extLst>
                        <a:ext uri="{9D8B030D-6E8A-4147-A177-3AD203B41FA5}">
                          <a16:colId xmlns:a16="http://schemas.microsoft.com/office/drawing/2014/main" val="687673832"/>
                        </a:ext>
                      </a:extLst>
                    </a:gridCol>
                  </a:tblGrid>
                  <a:tr h="365760">
                    <a:tc>
                      <a:txBody>
                        <a:bodyPr/>
                        <a:lstStyle/>
                        <a:p>
                          <a:pPr algn="ctr"/>
                          <a:r>
                            <a:rPr lang="en-CA" dirty="0">
                              <a:latin typeface="Cambria" panose="02040503050406030204" pitchFamily="18" charset="0"/>
                              <a:ea typeface="Cambria" panose="02040503050406030204" pitchFamily="18" charset="0"/>
                            </a:rPr>
                            <a:t>coefficients</a:t>
                          </a:r>
                        </a:p>
                      </a:txBody>
                      <a:tcPr/>
                    </a:tc>
                    <a:tc>
                      <a:txBody>
                        <a:bodyPr/>
                        <a:lstStyle/>
                        <a:p>
                          <a:pPr algn="ctr"/>
                          <a:r>
                            <a:rPr lang="en-CA" dirty="0">
                              <a:latin typeface="Cambria" panose="02040503050406030204" pitchFamily="18" charset="0"/>
                              <a:ea typeface="Cambria" panose="02040503050406030204" pitchFamily="18" charset="0"/>
                            </a:rPr>
                            <a:t>estimate</a:t>
                          </a:r>
                        </a:p>
                      </a:txBody>
                      <a:tcPr/>
                    </a:tc>
                    <a:tc>
                      <a:txBody>
                        <a:bodyPr/>
                        <a:lstStyle/>
                        <a:p>
                          <a:pPr algn="ctr"/>
                          <a:r>
                            <a:rPr lang="en-CA" dirty="0">
                              <a:latin typeface="Cambria" panose="02040503050406030204" pitchFamily="18" charset="0"/>
                              <a:ea typeface="Cambria" panose="02040503050406030204" pitchFamily="18" charset="0"/>
                            </a:rPr>
                            <a:t>std. error</a:t>
                          </a:r>
                        </a:p>
                      </a:txBody>
                      <a:tcPr/>
                    </a:tc>
                    <a:tc>
                      <a:txBody>
                        <a:bodyPr/>
                        <a:lstStyle/>
                        <a:p>
                          <a:pPr algn="ctr"/>
                          <a:r>
                            <a:rPr lang="en-CA" dirty="0">
                              <a:latin typeface="Cambria" panose="02040503050406030204" pitchFamily="18" charset="0"/>
                              <a:ea typeface="Cambria" panose="02040503050406030204" pitchFamily="18" charset="0"/>
                            </a:rPr>
                            <a:t>t-value</a:t>
                          </a:r>
                        </a:p>
                      </a:txBody>
                      <a:tcPr/>
                    </a:tc>
                    <a:tc>
                      <a:txBody>
                        <a:bodyPr/>
                        <a:lstStyle/>
                        <a:p>
                          <a:pPr algn="ctr"/>
                          <a:r>
                            <a:rPr lang="en-CA" dirty="0">
                              <a:latin typeface="Cambria" panose="02040503050406030204" pitchFamily="18" charset="0"/>
                              <a:ea typeface="Cambria" panose="02040503050406030204" pitchFamily="18" charset="0"/>
                            </a:rPr>
                            <a:t>p-value</a:t>
                          </a:r>
                        </a:p>
                      </a:txBody>
                      <a:tcPr/>
                    </a:tc>
                    <a:extLst>
                      <a:ext uri="{0D108BD9-81ED-4DB2-BD59-A6C34878D82A}">
                        <a16:rowId xmlns:a16="http://schemas.microsoft.com/office/drawing/2014/main" val="1748420856"/>
                      </a:ext>
                    </a:extLst>
                  </a:tr>
                  <a:tr h="365760">
                    <a:tc>
                      <a:txBody>
                        <a:bodyPr/>
                        <a:lstStyle/>
                        <a:p>
                          <a:pPr algn="ctr"/>
                          <a:r>
                            <a:rPr lang="en-CA" dirty="0">
                              <a:latin typeface="Cambria" panose="02040503050406030204" pitchFamily="18" charset="0"/>
                              <a:ea typeface="Cambria" panose="02040503050406030204" pitchFamily="18" charset="0"/>
                            </a:rPr>
                            <a:t>Intercept</a:t>
                          </a:r>
                        </a:p>
                      </a:txBody>
                      <a:tcPr/>
                    </a:tc>
                    <a:tc>
                      <a:txBody>
                        <a:bodyPr/>
                        <a:lstStyle/>
                        <a:p>
                          <a:r>
                            <a:rPr lang="en-CA" dirty="0">
                              <a:latin typeface="Cambria" panose="02040503050406030204" pitchFamily="18" charset="0"/>
                              <a:ea typeface="Cambria" panose="02040503050406030204" pitchFamily="18" charset="0"/>
                            </a:rPr>
                            <a:t>30.39</a:t>
                          </a:r>
                        </a:p>
                      </a:txBody>
                      <a:tcPr/>
                    </a:tc>
                    <a:tc>
                      <a:txBody>
                        <a:bodyPr/>
                        <a:lstStyle/>
                        <a:p>
                          <a:r>
                            <a:rPr lang="en-CA" dirty="0">
                              <a:latin typeface="Cambria" panose="02040503050406030204" pitchFamily="18" charset="0"/>
                              <a:ea typeface="Cambria" panose="02040503050406030204" pitchFamily="18" charset="0"/>
                            </a:rPr>
                            <a:t>4.01</a:t>
                          </a:r>
                        </a:p>
                      </a:txBody>
                      <a:tcPr/>
                    </a:tc>
                    <a:tc>
                      <a:txBody>
                        <a:bodyPr/>
                        <a:lstStyle/>
                        <a:p>
                          <a:r>
                            <a:rPr lang="en-CA" dirty="0">
                              <a:latin typeface="Cambria" panose="02040503050406030204" pitchFamily="18" charset="0"/>
                              <a:ea typeface="Cambria" panose="02040503050406030204" pitchFamily="18" charset="0"/>
                            </a:rPr>
                            <a:t>7.59</a:t>
                          </a:r>
                        </a:p>
                      </a:txBody>
                      <a:tcPr/>
                    </a:tc>
                    <a:tc>
                      <a:txBody>
                        <a:bodyPr/>
                        <a:lstStyle/>
                        <a:p>
                          <a:r>
                            <a:rPr lang="en-CA" dirty="0">
                              <a:latin typeface="Cambria" panose="02040503050406030204" pitchFamily="18" charset="0"/>
                              <a:ea typeface="Cambria" panose="02040503050406030204" pitchFamily="18" charset="0"/>
                            </a:rPr>
                            <a:t>&lt;0.0001</a:t>
                          </a:r>
                        </a:p>
                      </a:txBody>
                      <a:tcPr/>
                    </a:tc>
                    <a:extLst>
                      <a:ext uri="{0D108BD9-81ED-4DB2-BD59-A6C34878D82A}">
                        <a16:rowId xmlns:a16="http://schemas.microsoft.com/office/drawing/2014/main" val="1419511620"/>
                      </a:ext>
                    </a:extLst>
                  </a:tr>
                  <a:tr h="365760">
                    <a:tc>
                      <a:txBody>
                        <a:bodyPr/>
                        <a:lstStyle/>
                        <a:p>
                          <a:endParaRPr lang="en-US"/>
                        </a:p>
                      </a:txBody>
                      <a:tcPr>
                        <a:blipFill>
                          <a:blip r:embed="rId4"/>
                          <a:stretch>
                            <a:fillRect l="-826" t="-206897" r="-400000" b="-420690"/>
                          </a:stretch>
                        </a:blipFill>
                      </a:tcPr>
                    </a:tc>
                    <a:tc>
                      <a:txBody>
                        <a:bodyPr/>
                        <a:lstStyle/>
                        <a:p>
                          <a:r>
                            <a:rPr lang="en-CA" dirty="0">
                              <a:latin typeface="Cambria" panose="02040503050406030204" pitchFamily="18" charset="0"/>
                              <a:ea typeface="Cambria" panose="02040503050406030204" pitchFamily="18" charset="0"/>
                            </a:rPr>
                            <a:t>7.59</a:t>
                          </a:r>
                        </a:p>
                      </a:txBody>
                      <a:tcPr/>
                    </a:tc>
                    <a:tc>
                      <a:txBody>
                        <a:bodyPr/>
                        <a:lstStyle/>
                        <a:p>
                          <a:r>
                            <a:rPr lang="en-CA" dirty="0">
                              <a:latin typeface="Cambria" panose="02040503050406030204" pitchFamily="18" charset="0"/>
                              <a:ea typeface="Cambria" panose="02040503050406030204" pitchFamily="18" charset="0"/>
                            </a:rPr>
                            <a:t>6.51</a:t>
                          </a:r>
                        </a:p>
                      </a:txBody>
                      <a:tcPr/>
                    </a:tc>
                    <a:tc>
                      <a:txBody>
                        <a:bodyPr/>
                        <a:lstStyle/>
                        <a:p>
                          <a:r>
                            <a:rPr lang="en-CA" dirty="0">
                              <a:latin typeface="Cambria" panose="02040503050406030204" pitchFamily="18" charset="0"/>
                              <a:ea typeface="Cambria" panose="02040503050406030204" pitchFamily="18" charset="0"/>
                            </a:rPr>
                            <a:t>1.17</a:t>
                          </a:r>
                        </a:p>
                      </a:txBody>
                      <a:tcPr/>
                    </a:tc>
                    <a:tc>
                      <a:txBody>
                        <a:bodyPr/>
                        <a:lstStyle/>
                        <a:p>
                          <a:r>
                            <a:rPr lang="en-CA" dirty="0">
                              <a:latin typeface="Cambria" panose="02040503050406030204" pitchFamily="18" charset="0"/>
                              <a:ea typeface="Cambria" panose="02040503050406030204" pitchFamily="18" charset="0"/>
                            </a:rPr>
                            <a:t>0.25</a:t>
                          </a:r>
                        </a:p>
                      </a:txBody>
                      <a:tcPr/>
                    </a:tc>
                    <a:extLst>
                      <a:ext uri="{0D108BD9-81ED-4DB2-BD59-A6C34878D82A}">
                        <a16:rowId xmlns:a16="http://schemas.microsoft.com/office/drawing/2014/main" val="1450518335"/>
                      </a:ext>
                    </a:extLst>
                  </a:tr>
                  <a:tr h="365760">
                    <a:tc>
                      <a:txBody>
                        <a:bodyPr/>
                        <a:lstStyle/>
                        <a:p>
                          <a:endParaRPr lang="en-US"/>
                        </a:p>
                      </a:txBody>
                      <a:tcPr>
                        <a:blipFill>
                          <a:blip r:embed="rId4"/>
                          <a:stretch>
                            <a:fillRect l="-826" t="-317857" r="-400000" b="-335714"/>
                          </a:stretch>
                        </a:blipFill>
                      </a:tcPr>
                    </a:tc>
                    <a:tc>
                      <a:txBody>
                        <a:bodyPr/>
                        <a:lstStyle/>
                        <a:p>
                          <a:r>
                            <a:rPr lang="en-CA" dirty="0">
                              <a:latin typeface="Cambria" panose="02040503050406030204" pitchFamily="18" charset="0"/>
                              <a:ea typeface="Cambria" panose="02040503050406030204" pitchFamily="18" charset="0"/>
                            </a:rPr>
                            <a:t>2.80</a:t>
                          </a:r>
                        </a:p>
                      </a:txBody>
                      <a:tcPr/>
                    </a:tc>
                    <a:tc>
                      <a:txBody>
                        <a:bodyPr/>
                        <a:lstStyle/>
                        <a:p>
                          <a:r>
                            <a:rPr lang="en-CA" dirty="0">
                              <a:latin typeface="Cambria" panose="02040503050406030204" pitchFamily="18" charset="0"/>
                              <a:ea typeface="Cambria" panose="02040503050406030204" pitchFamily="18" charset="0"/>
                            </a:rPr>
                            <a:t>4.13</a:t>
                          </a:r>
                        </a:p>
                      </a:txBody>
                      <a:tcPr/>
                    </a:tc>
                    <a:tc>
                      <a:txBody>
                        <a:bodyPr/>
                        <a:lstStyle/>
                        <a:p>
                          <a:r>
                            <a:rPr lang="en-CA" dirty="0">
                              <a:latin typeface="Cambria" panose="02040503050406030204" pitchFamily="18" charset="0"/>
                              <a:ea typeface="Cambria" panose="02040503050406030204" pitchFamily="18" charset="0"/>
                            </a:rPr>
                            <a:t>0.68</a:t>
                          </a:r>
                        </a:p>
                      </a:txBody>
                      <a:tcPr/>
                    </a:tc>
                    <a:tc>
                      <a:txBody>
                        <a:bodyPr/>
                        <a:lstStyle/>
                        <a:p>
                          <a:r>
                            <a:rPr lang="en-CA" dirty="0">
                              <a:latin typeface="Cambria" panose="02040503050406030204" pitchFamily="18" charset="0"/>
                              <a:ea typeface="Cambria" panose="02040503050406030204" pitchFamily="18" charset="0"/>
                            </a:rPr>
                            <a:t>0.50</a:t>
                          </a:r>
                        </a:p>
                      </a:txBody>
                      <a:tcPr/>
                    </a:tc>
                    <a:extLst>
                      <a:ext uri="{0D108BD9-81ED-4DB2-BD59-A6C34878D82A}">
                        <a16:rowId xmlns:a16="http://schemas.microsoft.com/office/drawing/2014/main" val="2612460832"/>
                      </a:ext>
                    </a:extLst>
                  </a:tr>
                  <a:tr h="365760">
                    <a:tc>
                      <a:txBody>
                        <a:bodyPr/>
                        <a:lstStyle/>
                        <a:p>
                          <a:endParaRPr lang="en-US"/>
                        </a:p>
                      </a:txBody>
                      <a:tcPr>
                        <a:blipFill>
                          <a:blip r:embed="rId4"/>
                          <a:stretch>
                            <a:fillRect l="-826" t="-403448" r="-400000" b="-224138"/>
                          </a:stretch>
                        </a:blipFill>
                      </a:tcPr>
                    </a:tc>
                    <a:tc>
                      <a:txBody>
                        <a:bodyPr/>
                        <a:lstStyle/>
                        <a:p>
                          <a:r>
                            <a:rPr lang="en-CA" dirty="0">
                              <a:latin typeface="Cambria" panose="02040503050406030204" pitchFamily="18" charset="0"/>
                              <a:ea typeface="Cambria" panose="02040503050406030204" pitchFamily="18" charset="0"/>
                            </a:rPr>
                            <a:t>0.90</a:t>
                          </a:r>
                        </a:p>
                      </a:txBody>
                      <a:tcPr/>
                    </a:tc>
                    <a:tc>
                      <a:txBody>
                        <a:bodyPr/>
                        <a:lstStyle/>
                        <a:p>
                          <a:r>
                            <a:rPr lang="en-CA" dirty="0">
                              <a:latin typeface="Cambria" panose="02040503050406030204" pitchFamily="18" charset="0"/>
                              <a:ea typeface="Cambria" panose="02040503050406030204" pitchFamily="18" charset="0"/>
                            </a:rPr>
                            <a:t>5.48</a:t>
                          </a:r>
                        </a:p>
                      </a:txBody>
                      <a:tcPr/>
                    </a:tc>
                    <a:tc>
                      <a:txBody>
                        <a:bodyPr/>
                        <a:lstStyle/>
                        <a:p>
                          <a:r>
                            <a:rPr lang="en-CA" dirty="0">
                              <a:latin typeface="Cambria" panose="02040503050406030204" pitchFamily="18" charset="0"/>
                              <a:ea typeface="Cambria" panose="02040503050406030204" pitchFamily="18" charset="0"/>
                            </a:rPr>
                            <a:t>0.16</a:t>
                          </a:r>
                        </a:p>
                      </a:txBody>
                      <a:tcPr/>
                    </a:tc>
                    <a:tc>
                      <a:txBody>
                        <a:bodyPr/>
                        <a:lstStyle/>
                        <a:p>
                          <a:r>
                            <a:rPr lang="en-CA" dirty="0">
                              <a:latin typeface="Cambria" panose="02040503050406030204" pitchFamily="18" charset="0"/>
                              <a:ea typeface="Cambria" panose="02040503050406030204" pitchFamily="18" charset="0"/>
                            </a:rPr>
                            <a:t>0.87</a:t>
                          </a:r>
                        </a:p>
                      </a:txBody>
                      <a:tcPr/>
                    </a:tc>
                    <a:extLst>
                      <a:ext uri="{0D108BD9-81ED-4DB2-BD59-A6C34878D82A}">
                        <a16:rowId xmlns:a16="http://schemas.microsoft.com/office/drawing/2014/main" val="224295654"/>
                      </a:ext>
                    </a:extLst>
                  </a:tr>
                  <a:tr h="365760">
                    <a:tc>
                      <a:txBody>
                        <a:bodyPr/>
                        <a:lstStyle/>
                        <a:p>
                          <a:endParaRPr lang="en-US"/>
                        </a:p>
                      </a:txBody>
                      <a:tcPr>
                        <a:blipFill>
                          <a:blip r:embed="rId4"/>
                          <a:stretch>
                            <a:fillRect l="-826" t="-503448" r="-400000" b="-124138"/>
                          </a:stretch>
                        </a:blipFill>
                      </a:tcPr>
                    </a:tc>
                    <a:tc>
                      <a:txBody>
                        <a:bodyPr/>
                        <a:lstStyle/>
                        <a:p>
                          <a:r>
                            <a:rPr lang="en-CA" dirty="0">
                              <a:latin typeface="Cambria" panose="02040503050406030204" pitchFamily="18" charset="0"/>
                              <a:ea typeface="Cambria" panose="02040503050406030204" pitchFamily="18" charset="0"/>
                            </a:rPr>
                            <a:t>0.57</a:t>
                          </a:r>
                        </a:p>
                      </a:txBody>
                      <a:tcPr/>
                    </a:tc>
                    <a:tc>
                      <a:txBody>
                        <a:bodyPr/>
                        <a:lstStyle/>
                        <a:p>
                          <a:r>
                            <a:rPr lang="en-CA" dirty="0">
                              <a:latin typeface="Cambria" panose="02040503050406030204" pitchFamily="18" charset="0"/>
                              <a:ea typeface="Cambria" panose="02040503050406030204" pitchFamily="18" charset="0"/>
                            </a:rPr>
                            <a:t>0.08</a:t>
                          </a:r>
                        </a:p>
                      </a:txBody>
                      <a:tcPr/>
                    </a:tc>
                    <a:tc>
                      <a:txBody>
                        <a:bodyPr/>
                        <a:lstStyle/>
                        <a:p>
                          <a:r>
                            <a:rPr lang="en-CA" dirty="0">
                              <a:latin typeface="Cambria" panose="02040503050406030204" pitchFamily="18" charset="0"/>
                              <a:ea typeface="Cambria" panose="02040503050406030204" pitchFamily="18" charset="0"/>
                            </a:rPr>
                            <a:t>7.37</a:t>
                          </a:r>
                        </a:p>
                      </a:txBody>
                      <a:tcPr/>
                    </a:tc>
                    <a:tc>
                      <a:txBody>
                        <a:bodyPr/>
                        <a:lstStyle/>
                        <a:p>
                          <a:r>
                            <a:rPr lang="en-CA" dirty="0">
                              <a:latin typeface="Cambria" panose="02040503050406030204" pitchFamily="18" charset="0"/>
                              <a:ea typeface="Cambria" panose="02040503050406030204" pitchFamily="18" charset="0"/>
                            </a:rPr>
                            <a:t>&lt;0.0001</a:t>
                          </a:r>
                        </a:p>
                      </a:txBody>
                      <a:tcPr/>
                    </a:tc>
                    <a:extLst>
                      <a:ext uri="{0D108BD9-81ED-4DB2-BD59-A6C34878D82A}">
                        <a16:rowId xmlns:a16="http://schemas.microsoft.com/office/drawing/2014/main" val="3524679863"/>
                      </a:ext>
                    </a:extLst>
                  </a:tr>
                  <a:tr h="365760">
                    <a:tc>
                      <a:txBody>
                        <a:bodyPr/>
                        <a:lstStyle/>
                        <a:p>
                          <a:endParaRPr lang="en-US"/>
                        </a:p>
                      </a:txBody>
                      <a:tcPr>
                        <a:blipFill>
                          <a:blip r:embed="rId4"/>
                          <a:stretch>
                            <a:fillRect l="-826" t="-603448" r="-400000" b="-24138"/>
                          </a:stretch>
                        </a:blipFill>
                      </a:tcPr>
                    </a:tc>
                    <a:tc>
                      <a:txBody>
                        <a:bodyPr/>
                        <a:lstStyle/>
                        <a:p>
                          <a:r>
                            <a:rPr lang="en-CA" dirty="0">
                              <a:latin typeface="Cambria" panose="02040503050406030204" pitchFamily="18" charset="0"/>
                              <a:ea typeface="Cambria" panose="02040503050406030204" pitchFamily="18" charset="0"/>
                            </a:rPr>
                            <a:t>-5.86</a:t>
                          </a:r>
                        </a:p>
                      </a:txBody>
                      <a:tcPr/>
                    </a:tc>
                    <a:tc>
                      <a:txBody>
                        <a:bodyPr/>
                        <a:lstStyle/>
                        <a:p>
                          <a:r>
                            <a:rPr lang="en-CA" dirty="0">
                              <a:latin typeface="Cambria" panose="02040503050406030204" pitchFamily="18" charset="0"/>
                              <a:ea typeface="Cambria" panose="02040503050406030204" pitchFamily="18" charset="0"/>
                            </a:rPr>
                            <a:t>2.97</a:t>
                          </a:r>
                        </a:p>
                      </a:txBody>
                      <a:tcPr/>
                    </a:tc>
                    <a:tc>
                      <a:txBody>
                        <a:bodyPr/>
                        <a:lstStyle/>
                        <a:p>
                          <a:r>
                            <a:rPr lang="en-CA" dirty="0">
                              <a:latin typeface="Cambria" panose="02040503050406030204" pitchFamily="18" charset="0"/>
                              <a:ea typeface="Cambria" panose="02040503050406030204" pitchFamily="18" charset="0"/>
                            </a:rPr>
                            <a:t>-1.97</a:t>
                          </a:r>
                        </a:p>
                      </a:txBody>
                      <a:tcPr/>
                    </a:tc>
                    <a:tc>
                      <a:txBody>
                        <a:bodyPr/>
                        <a:lstStyle/>
                        <a:p>
                          <a:r>
                            <a:rPr lang="en-CA" dirty="0">
                              <a:latin typeface="Cambria" panose="02040503050406030204" pitchFamily="18" charset="0"/>
                              <a:ea typeface="Cambria" panose="02040503050406030204" pitchFamily="18" charset="0"/>
                            </a:rPr>
                            <a:t>0.051</a:t>
                          </a:r>
                        </a:p>
                      </a:txBody>
                      <a:tcPr/>
                    </a:tc>
                    <a:extLst>
                      <a:ext uri="{0D108BD9-81ED-4DB2-BD59-A6C34878D82A}">
                        <a16:rowId xmlns:a16="http://schemas.microsoft.com/office/drawing/2014/main" val="2713572560"/>
                      </a:ext>
                    </a:extLst>
                  </a:tr>
                </a:tbl>
              </a:graphicData>
            </a:graphic>
          </p:graphicFrame>
        </mc:Fallback>
      </mc:AlternateContent>
    </p:spTree>
    <p:extLst>
      <p:ext uri="{BB962C8B-B14F-4D97-AF65-F5344CB8AC3E}">
        <p14:creationId xmlns:p14="http://schemas.microsoft.com/office/powerpoint/2010/main" val="347162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Consulting Post-Mortem</a:t>
            </a: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2118738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Consulting Post-Mortem</a:t>
            </a:r>
          </a:p>
        </p:txBody>
      </p:sp>
      <p:sp>
        <p:nvSpPr>
          <p:cNvPr id="3" name="Content Placeholder 2"/>
          <p:cNvSpPr>
            <a:spLocks noGrp="1"/>
          </p:cNvSpPr>
          <p:nvPr>
            <p:ph idx="1"/>
          </p:nvPr>
        </p:nvSpPr>
        <p:spPr>
          <a:xfrm>
            <a:off x="768096" y="875490"/>
            <a:ext cx="9692640" cy="5937842"/>
          </a:xfrm>
        </p:spPr>
        <p:txBody>
          <a:bodyPr/>
          <a:lstStyle/>
          <a:p>
            <a:r>
              <a:rPr lang="en-US" b="1" dirty="0"/>
              <a:t>Practical </a:t>
            </a:r>
            <a:r>
              <a:rPr lang="en-US" dirty="0"/>
              <a:t>vs.</a:t>
            </a:r>
            <a:r>
              <a:rPr lang="en-US" b="1" dirty="0"/>
              <a:t> Statistical </a:t>
            </a:r>
            <a:r>
              <a:rPr lang="en-US" dirty="0"/>
              <a:t>significance</a:t>
            </a:r>
            <a:endParaRPr lang="en-US" b="1" dirty="0"/>
          </a:p>
          <a:p>
            <a:pPr lvl="1"/>
            <a:r>
              <a:rPr lang="en-US" sz="1400" dirty="0"/>
              <a:t>just because we (barely) found statistically significant result, that does not translates to practical significance (i.e., does the agent really provide more than placebo effect?) </a:t>
            </a:r>
          </a:p>
          <a:p>
            <a:r>
              <a:rPr lang="en-US" dirty="0"/>
              <a:t>Method of choice (ANCOVA)</a:t>
            </a:r>
          </a:p>
          <a:p>
            <a:pPr lvl="1"/>
            <a:r>
              <a:rPr lang="en-US" sz="1400" dirty="0"/>
              <a:t>ANCOVA only allow us to compare before/after treatment scores. Since we have two to three follow-ups, ANCOVA may not be the best choice to test the treatment effect over the course of three months. (We were asked to do ANCOVA analysis by our client).</a:t>
            </a:r>
          </a:p>
          <a:p>
            <a:r>
              <a:rPr lang="en-US" dirty="0"/>
              <a:t>Convenient recruitment process</a:t>
            </a:r>
            <a:endParaRPr lang="en-US" b="1" dirty="0"/>
          </a:p>
          <a:p>
            <a:pPr lvl="1"/>
            <a:r>
              <a:rPr lang="en-US" sz="1400" dirty="0"/>
              <a:t>as with most medical experiments, participants needed to come forward to participate in this study. This type of recruitment process leads to self-selection bias, and the participants may not be a representative sample of all IBS sufferers.</a:t>
            </a:r>
          </a:p>
          <a:p>
            <a:r>
              <a:rPr lang="en-US" dirty="0"/>
              <a:t>Effect of blocking</a:t>
            </a:r>
          </a:p>
          <a:p>
            <a:pPr lvl="1"/>
            <a:r>
              <a:rPr lang="en-US" sz="1400" dirty="0"/>
              <a:t>From statistical perspective, blocking should only be used if there are compelling reasons to suspect that treatment effects are different for at least one subgroup as blocking results in a fewer degrees of freedom.</a:t>
            </a:r>
          </a:p>
          <a:p>
            <a:r>
              <a:rPr lang="en-US" dirty="0"/>
              <a:t>Never stop digging until we find something</a:t>
            </a:r>
          </a:p>
          <a:p>
            <a:pPr lvl="1"/>
            <a:r>
              <a:rPr lang="en-US" sz="1400" dirty="0"/>
              <a:t>After the above results were shown, the client kept asking us to provide further analyses (e.g., considering only severe IBS suffers). Running enough tests, we may find something; however, this does not really mean anything (other than misleading conclusion!)</a:t>
            </a:r>
          </a:p>
          <a:p>
            <a:r>
              <a:rPr lang="en-US" dirty="0"/>
              <a:t>Privacy concerns</a:t>
            </a:r>
          </a:p>
          <a:p>
            <a:pPr lvl="1"/>
            <a:r>
              <a:rPr lang="en-US" sz="1400" dirty="0"/>
              <a:t>The files we received contained participants’ full names.</a:t>
            </a:r>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9631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134620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r>
              <a:rPr lang="en-US" sz="2400" dirty="0"/>
              <a:t>CCNM and IBS</a:t>
            </a:r>
          </a:p>
        </p:txBody>
      </p:sp>
      <p:sp>
        <p:nvSpPr>
          <p:cNvPr id="3" name="Content Placeholder 2"/>
          <p:cNvSpPr>
            <a:spLocks noGrp="1"/>
          </p:cNvSpPr>
          <p:nvPr>
            <p:ph idx="1"/>
          </p:nvPr>
        </p:nvSpPr>
        <p:spPr/>
        <p:txBody>
          <a:bodyPr/>
          <a:lstStyle/>
          <a:p>
            <a:r>
              <a:rPr lang="en-CA" dirty="0"/>
              <a:t>Irritable Bowel Syndrome (IBS) is a functional colonic disease with high prevalence. </a:t>
            </a:r>
          </a:p>
          <a:p>
            <a:r>
              <a:rPr lang="en-CA" dirty="0"/>
              <a:t>Typical symptoms include chronic abdominal pain, discomfort, bloating, and alteration of bowel habits, and it has been linked to chronic pain, fatigue, and work absenteeism and is considered to have a severe impact on quality of life.</a:t>
            </a:r>
          </a:p>
          <a:p>
            <a:r>
              <a:rPr lang="en-CA" dirty="0"/>
              <a:t>Although there is no known cure for IBS, there are treatments that attempt to relieve symptoms, including dietary adjustments, medication, and psychological interventions.</a:t>
            </a:r>
          </a:p>
          <a:p>
            <a:r>
              <a:rPr lang="en-CA" dirty="0"/>
              <a:t>In 2010, the Canadian College of Naturopathic Medicine (CCNM) was commissioned to conduct a study to investigate the effect of a probiotic agent on IBS. They carried out an analysis using the hierarchical linear models (HLM). Their key findings include:</a:t>
            </a:r>
          </a:p>
          <a:p>
            <a:pPr lvl="2">
              <a:buFont typeface="Wingdings" panose="05000000000000000000" pitchFamily="2" charset="2"/>
              <a:buChar char="§"/>
            </a:pPr>
            <a:r>
              <a:rPr lang="en-CA" dirty="0"/>
              <a:t> There is a strong placebo/expectation effect, and</a:t>
            </a:r>
          </a:p>
          <a:p>
            <a:pPr lvl="2">
              <a:buFont typeface="Wingdings" panose="05000000000000000000" pitchFamily="2" charset="2"/>
              <a:buChar char="§"/>
            </a:pPr>
            <a:r>
              <a:rPr lang="en-CA" dirty="0"/>
              <a:t> No strong statistical evidence to suspect that the agent itself has much of an effect on mild to moderate IBS.</a:t>
            </a:r>
          </a:p>
          <a:p>
            <a:r>
              <a:rPr lang="en-CA" dirty="0"/>
              <a:t>The CCNM was then asked to determine whether these findings still hold, when the trial data is examined using the analysis of covariance (ANCOVA).</a:t>
            </a:r>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281915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r>
              <a:rPr lang="en-US" sz="2400" dirty="0"/>
              <a:t>Data Collection</a:t>
            </a:r>
          </a:p>
        </p:txBody>
      </p:sp>
      <p:sp>
        <p:nvSpPr>
          <p:cNvPr id="3" name="Content Placeholder 2"/>
          <p:cNvSpPr>
            <a:spLocks noGrp="1"/>
          </p:cNvSpPr>
          <p:nvPr>
            <p:ph idx="1"/>
          </p:nvPr>
        </p:nvSpPr>
        <p:spPr>
          <a:xfrm>
            <a:off x="768096" y="1501387"/>
            <a:ext cx="9692640" cy="5622706"/>
          </a:xfrm>
        </p:spPr>
        <p:txBody>
          <a:bodyPr/>
          <a:lstStyle/>
          <a:p>
            <a:r>
              <a:rPr lang="en-CA" dirty="0"/>
              <a:t>The recruitment procedures included advertisements on the radio, in local newsletters and newspapers, on the web and in social media. Local MDs and NDs were also given recruitment posters for their clinic in order to encourage patient referrals. </a:t>
            </a:r>
          </a:p>
          <a:p>
            <a:r>
              <a:rPr lang="en-CA" dirty="0"/>
              <a:t>The study recruited a total of 129 participants; however, 10 participants did not provide any information past the initial measurement.</a:t>
            </a:r>
          </a:p>
          <a:p>
            <a:r>
              <a:rPr lang="en-CA" dirty="0"/>
              <a:t>To facilitate a balanced demographical representation in each group, participants were first categorized by their gender group (M/F) and age group (&lt; or </a:t>
            </a:r>
            <a:r>
              <a:rPr lang="en-US" dirty="0"/>
              <a:t>≧</a:t>
            </a:r>
            <a:r>
              <a:rPr lang="en-CA" dirty="0"/>
              <a:t>50 years). Within each subgroup, participants were then randomly assigned to treatment or placebo groups.</a:t>
            </a:r>
          </a:p>
          <a:p>
            <a:r>
              <a:rPr lang="en-CA" dirty="0"/>
              <a:t>Randomization process is an </a:t>
            </a:r>
            <a:r>
              <a:rPr lang="en-CA" b="1" dirty="0"/>
              <a:t>unbalanced randomized complete block design (RCBD)</a:t>
            </a:r>
            <a:r>
              <a:rPr lang="en-CA" dirty="0"/>
              <a:t>.</a:t>
            </a:r>
          </a:p>
          <a:p>
            <a:endParaRPr lang="en-CA" dirty="0"/>
          </a:p>
          <a:p>
            <a:endParaRPr lang="en-CA" dirty="0"/>
          </a:p>
          <a:p>
            <a:pPr marL="0" indent="0">
              <a:buNone/>
            </a:pPr>
            <a:endParaRPr lang="en-CA" dirty="0"/>
          </a:p>
          <a:p>
            <a:pPr marL="0" indent="0">
              <a:buNone/>
            </a:pPr>
            <a:endParaRPr lang="en-CA" sz="500" dirty="0"/>
          </a:p>
          <a:p>
            <a:r>
              <a:rPr lang="en-CA" dirty="0"/>
              <a:t>The study was conducted in a </a:t>
            </a:r>
            <a:r>
              <a:rPr lang="en-CA" b="1" dirty="0"/>
              <a:t>double-blind fashion</a:t>
            </a:r>
            <a:r>
              <a:rPr lang="en-CA" dirty="0"/>
              <a:t>.</a:t>
            </a:r>
          </a:p>
        </p:txBody>
      </p:sp>
      <p:sp>
        <p:nvSpPr>
          <p:cNvPr id="5" name="Footer Placeholder 4"/>
          <p:cNvSpPr>
            <a:spLocks noGrp="1"/>
          </p:cNvSpPr>
          <p:nvPr>
            <p:ph type="ftr" sz="quarter" idx="3"/>
          </p:nvPr>
        </p:nvSpPr>
        <p:spPr/>
        <p:txBody>
          <a:bodyPr/>
          <a:lstStyle/>
          <a:p>
            <a:r>
              <a:rPr lang="en-US"/>
              <a:t>Practical Data Processing</a:t>
            </a:r>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1950416-EFDB-434B-8765-883CE7D17B80}"/>
                  </a:ext>
                </a:extLst>
              </p:cNvPr>
              <p:cNvGraphicFramePr>
                <a:graphicFrameLocks noGrp="1"/>
              </p:cNvGraphicFramePr>
              <p:nvPr>
                <p:extLst>
                  <p:ext uri="{D42A27DB-BD31-4B8C-83A1-F6EECF244321}">
                    <p14:modId xmlns:p14="http://schemas.microsoft.com/office/powerpoint/2010/main" val="1747063152"/>
                  </p:ext>
                </p:extLst>
              </p:nvPr>
            </p:nvGraphicFramePr>
            <p:xfrm>
              <a:off x="2190750" y="4568824"/>
              <a:ext cx="7534848" cy="1603376"/>
            </p:xfrm>
            <a:graphic>
              <a:graphicData uri="http://schemas.openxmlformats.org/drawingml/2006/table">
                <a:tbl>
                  <a:tblPr firstRow="1" bandRow="1">
                    <a:tableStyleId>{5C22544A-7EE6-4342-B048-85BDC9FD1C3A}</a:tableStyleId>
                  </a:tblPr>
                  <a:tblGrid>
                    <a:gridCol w="1255808">
                      <a:extLst>
                        <a:ext uri="{9D8B030D-6E8A-4147-A177-3AD203B41FA5}">
                          <a16:colId xmlns:a16="http://schemas.microsoft.com/office/drawing/2014/main" val="4086761446"/>
                        </a:ext>
                      </a:extLst>
                    </a:gridCol>
                    <a:gridCol w="1255808">
                      <a:extLst>
                        <a:ext uri="{9D8B030D-6E8A-4147-A177-3AD203B41FA5}">
                          <a16:colId xmlns:a16="http://schemas.microsoft.com/office/drawing/2014/main" val="303223310"/>
                        </a:ext>
                      </a:extLst>
                    </a:gridCol>
                    <a:gridCol w="1255808">
                      <a:extLst>
                        <a:ext uri="{9D8B030D-6E8A-4147-A177-3AD203B41FA5}">
                          <a16:colId xmlns:a16="http://schemas.microsoft.com/office/drawing/2014/main" val="3376133577"/>
                        </a:ext>
                      </a:extLst>
                    </a:gridCol>
                    <a:gridCol w="1255808">
                      <a:extLst>
                        <a:ext uri="{9D8B030D-6E8A-4147-A177-3AD203B41FA5}">
                          <a16:colId xmlns:a16="http://schemas.microsoft.com/office/drawing/2014/main" val="3839397013"/>
                        </a:ext>
                      </a:extLst>
                    </a:gridCol>
                    <a:gridCol w="1255808">
                      <a:extLst>
                        <a:ext uri="{9D8B030D-6E8A-4147-A177-3AD203B41FA5}">
                          <a16:colId xmlns:a16="http://schemas.microsoft.com/office/drawing/2014/main" val="3307468868"/>
                        </a:ext>
                      </a:extLst>
                    </a:gridCol>
                    <a:gridCol w="1255808">
                      <a:extLst>
                        <a:ext uri="{9D8B030D-6E8A-4147-A177-3AD203B41FA5}">
                          <a16:colId xmlns:a16="http://schemas.microsoft.com/office/drawing/2014/main" val="21123301"/>
                        </a:ext>
                      </a:extLst>
                    </a:gridCol>
                  </a:tblGrid>
                  <a:tr h="590717">
                    <a:tc>
                      <a:txBody>
                        <a:bodyPr/>
                        <a:lstStyle/>
                        <a:p>
                          <a:pPr algn="ctr"/>
                          <a:r>
                            <a:rPr lang="en-CA" sz="1400" dirty="0">
                              <a:latin typeface="Cambria" panose="02040503050406030204" pitchFamily="18" charset="0"/>
                              <a:ea typeface="Cambria" panose="02040503050406030204" pitchFamily="18" charset="0"/>
                            </a:rPr>
                            <a:t>Group</a:t>
                          </a:r>
                        </a:p>
                      </a:txBody>
                      <a:tcPr/>
                    </a:tc>
                    <a:tc>
                      <a:txBody>
                        <a:bodyPr/>
                        <a:lstStyle/>
                        <a:p>
                          <a:pPr algn="ctr"/>
                          <a:r>
                            <a:rPr lang="en-CA" sz="1400" dirty="0">
                              <a:latin typeface="Cambria" panose="02040503050406030204" pitchFamily="18" charset="0"/>
                              <a:ea typeface="Cambria" panose="02040503050406030204" pitchFamily="18" charset="0"/>
                            </a:rPr>
                            <a:t>Male </a:t>
                          </a:r>
                          <a14:m>
                            <m:oMath xmlns:m="http://schemas.openxmlformats.org/officeDocument/2006/math">
                              <m:r>
                                <a:rPr lang="en-CA" sz="1400" i="1" smtClean="0">
                                  <a:latin typeface="Cambria Math" panose="02040503050406030204" pitchFamily="18" charset="0"/>
                                  <a:ea typeface="Cambria Math" panose="02040503050406030204" pitchFamily="18" charset="0"/>
                                </a:rPr>
                                <m:t>≥</m:t>
                              </m:r>
                              <m:r>
                                <a:rPr lang="en-CA" sz="1400" b="1" i="1" smtClean="0">
                                  <a:latin typeface="Cambria Math" panose="02040503050406030204" pitchFamily="18" charset="0"/>
                                  <a:ea typeface="Cambria Math" panose="02040503050406030204" pitchFamily="18" charset="0"/>
                                </a:rPr>
                                <m:t>𝟓𝟎</m:t>
                              </m:r>
                            </m:oMath>
                          </a14:m>
                          <a:endParaRPr lang="en-CA" sz="1400"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latin typeface="Cambria" panose="02040503050406030204" pitchFamily="18" charset="0"/>
                              <a:ea typeface="Cambria" panose="02040503050406030204" pitchFamily="18" charset="0"/>
                            </a:rPr>
                            <a:t>Male </a:t>
                          </a:r>
                          <a14:m>
                            <m:oMath xmlns:m="http://schemas.openxmlformats.org/officeDocument/2006/math">
                              <m:r>
                                <a:rPr lang="en-CA" sz="1400" i="1" smtClean="0">
                                  <a:latin typeface="Cambria Math" panose="02040503050406030204" pitchFamily="18" charset="0"/>
                                  <a:ea typeface="Cambria Math" panose="02040503050406030204" pitchFamily="18" charset="0"/>
                                </a:rPr>
                                <m:t>&lt;</m:t>
                              </m:r>
                              <m:r>
                                <a:rPr lang="en-CA" sz="1400" b="1" i="1" smtClean="0">
                                  <a:latin typeface="Cambria Math" panose="02040503050406030204" pitchFamily="18" charset="0"/>
                                  <a:ea typeface="Cambria Math" panose="02040503050406030204" pitchFamily="18" charset="0"/>
                                </a:rPr>
                                <m:t>𝟓𝟎</m:t>
                              </m:r>
                            </m:oMath>
                          </a14:m>
                          <a:endParaRPr lang="en-CA" sz="1400"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latin typeface="Cambria" panose="02040503050406030204" pitchFamily="18" charset="0"/>
                              <a:ea typeface="Cambria" panose="02040503050406030204" pitchFamily="18" charset="0"/>
                            </a:rPr>
                            <a:t>Female </a:t>
                          </a:r>
                          <a14:m>
                            <m:oMath xmlns:m="http://schemas.openxmlformats.org/officeDocument/2006/math">
                              <m:r>
                                <a:rPr lang="en-CA" sz="1400" i="1" smtClean="0">
                                  <a:latin typeface="Cambria Math" panose="02040503050406030204" pitchFamily="18" charset="0"/>
                                  <a:ea typeface="Cambria Math" panose="02040503050406030204" pitchFamily="18" charset="0"/>
                                </a:rPr>
                                <m:t>≥</m:t>
                              </m:r>
                              <m:r>
                                <a:rPr lang="en-CA" sz="1400" b="1" i="1" smtClean="0">
                                  <a:latin typeface="Cambria Math" panose="02040503050406030204" pitchFamily="18" charset="0"/>
                                  <a:ea typeface="Cambria Math" panose="02040503050406030204" pitchFamily="18" charset="0"/>
                                </a:rPr>
                                <m:t>𝟓𝟎</m:t>
                              </m:r>
                            </m:oMath>
                          </a14:m>
                          <a:endParaRPr lang="en-CA" sz="1400"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latin typeface="Cambria" panose="02040503050406030204" pitchFamily="18" charset="0"/>
                              <a:ea typeface="Cambria" panose="02040503050406030204" pitchFamily="18" charset="0"/>
                            </a:rPr>
                            <a:t>Female </a:t>
                          </a:r>
                          <a14:m>
                            <m:oMath xmlns:m="http://schemas.openxmlformats.org/officeDocument/2006/math">
                              <m:r>
                                <a:rPr lang="en-CA" sz="1400" i="1" smtClean="0">
                                  <a:latin typeface="Cambria Math" panose="02040503050406030204" pitchFamily="18" charset="0"/>
                                  <a:ea typeface="Cambria Math" panose="02040503050406030204" pitchFamily="18" charset="0"/>
                                </a:rPr>
                                <m:t>&lt;</m:t>
                              </m:r>
                              <m:r>
                                <a:rPr lang="en-CA" sz="1400" b="1" i="1" smtClean="0">
                                  <a:latin typeface="Cambria Math" panose="02040503050406030204" pitchFamily="18" charset="0"/>
                                  <a:ea typeface="Cambria Math" panose="02040503050406030204" pitchFamily="18" charset="0"/>
                                </a:rPr>
                                <m:t>𝟓𝟎</m:t>
                              </m:r>
                            </m:oMath>
                          </a14:m>
                          <a:endParaRPr lang="en-CA" sz="1400" dirty="0">
                            <a:latin typeface="Cambria" panose="02040503050406030204" pitchFamily="18" charset="0"/>
                            <a:ea typeface="Cambria" panose="02040503050406030204" pitchFamily="18" charset="0"/>
                          </a:endParaRPr>
                        </a:p>
                        <a:p>
                          <a:pPr algn="ctr"/>
                          <a:endParaRPr lang="en-CA" sz="1400" dirty="0">
                            <a:latin typeface="Cambria" panose="02040503050406030204" pitchFamily="18" charset="0"/>
                            <a:ea typeface="Cambria" panose="02040503050406030204" pitchFamily="18" charset="0"/>
                          </a:endParaRPr>
                        </a:p>
                      </a:txBody>
                      <a:tcPr/>
                    </a:tc>
                    <a:tc>
                      <a:txBody>
                        <a:bodyPr/>
                        <a:lstStyle/>
                        <a:p>
                          <a:pPr algn="ctr"/>
                          <a:r>
                            <a:rPr lang="en-CA" sz="1400" dirty="0">
                              <a:latin typeface="Cambria" panose="02040503050406030204" pitchFamily="18" charset="0"/>
                              <a:ea typeface="Cambria" panose="02040503050406030204" pitchFamily="18" charset="0"/>
                            </a:rPr>
                            <a:t>Total</a:t>
                          </a:r>
                        </a:p>
                      </a:txBody>
                      <a:tcPr/>
                    </a:tc>
                    <a:extLst>
                      <a:ext uri="{0D108BD9-81ED-4DB2-BD59-A6C34878D82A}">
                        <a16:rowId xmlns:a16="http://schemas.microsoft.com/office/drawing/2014/main" val="736263180"/>
                      </a:ext>
                    </a:extLst>
                  </a:tr>
                  <a:tr h="337553">
                    <a:tc>
                      <a:txBody>
                        <a:bodyPr/>
                        <a:lstStyle/>
                        <a:p>
                          <a:pPr algn="ctr"/>
                          <a:r>
                            <a:rPr lang="en-CA" sz="1400" dirty="0">
                              <a:latin typeface="Cambria" panose="02040503050406030204" pitchFamily="18" charset="0"/>
                              <a:ea typeface="Cambria" panose="02040503050406030204" pitchFamily="18" charset="0"/>
                            </a:rPr>
                            <a:t>Placebo</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5</a:t>
                          </a:r>
                        </a:p>
                      </a:txBody>
                      <a:tcPr/>
                    </a:tc>
                    <a:tc>
                      <a:txBody>
                        <a:bodyPr/>
                        <a:lstStyle/>
                        <a:p>
                          <a:pPr algn="ctr"/>
                          <a:r>
                            <a:rPr lang="en-CA" sz="1400" dirty="0">
                              <a:latin typeface="Cambria" panose="02040503050406030204" pitchFamily="18" charset="0"/>
                              <a:ea typeface="Cambria" panose="02040503050406030204" pitchFamily="18" charset="0"/>
                            </a:rPr>
                            <a:t>36</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59</a:t>
                          </a:r>
                        </a:p>
                      </a:txBody>
                      <a:tcPr/>
                    </a:tc>
                    <a:extLst>
                      <a:ext uri="{0D108BD9-81ED-4DB2-BD59-A6C34878D82A}">
                        <a16:rowId xmlns:a16="http://schemas.microsoft.com/office/drawing/2014/main" val="2482371795"/>
                      </a:ext>
                    </a:extLst>
                  </a:tr>
                  <a:tr h="337553">
                    <a:tc>
                      <a:txBody>
                        <a:bodyPr/>
                        <a:lstStyle/>
                        <a:p>
                          <a:pPr algn="ctr"/>
                          <a:r>
                            <a:rPr lang="en-CA" sz="1400" dirty="0">
                              <a:latin typeface="Cambria" panose="02040503050406030204" pitchFamily="18" charset="0"/>
                              <a:ea typeface="Cambria" panose="02040503050406030204" pitchFamily="18" charset="0"/>
                            </a:rPr>
                            <a:t>Treatment</a:t>
                          </a:r>
                        </a:p>
                      </a:txBody>
                      <a:tcPr/>
                    </a:tc>
                    <a:tc>
                      <a:txBody>
                        <a:bodyPr/>
                        <a:lstStyle/>
                        <a:p>
                          <a:pPr algn="ctr"/>
                          <a:r>
                            <a:rPr lang="en-CA" sz="1400" dirty="0">
                              <a:latin typeface="Cambria" panose="02040503050406030204" pitchFamily="18" charset="0"/>
                              <a:ea typeface="Cambria" panose="02040503050406030204" pitchFamily="18" charset="0"/>
                            </a:rPr>
                            <a:t>7</a:t>
                          </a:r>
                        </a:p>
                      </a:txBody>
                      <a:tcPr/>
                    </a:tc>
                    <a:tc>
                      <a:txBody>
                        <a:bodyPr/>
                        <a:lstStyle/>
                        <a:p>
                          <a:pPr algn="ctr"/>
                          <a:r>
                            <a:rPr lang="en-CA" sz="1400" dirty="0">
                              <a:latin typeface="Cambria" panose="02040503050406030204" pitchFamily="18" charset="0"/>
                              <a:ea typeface="Cambria" panose="02040503050406030204" pitchFamily="18" charset="0"/>
                            </a:rPr>
                            <a:t>4</a:t>
                          </a:r>
                        </a:p>
                      </a:txBody>
                      <a:tcPr/>
                    </a:tc>
                    <a:tc>
                      <a:txBody>
                        <a:bodyPr/>
                        <a:lstStyle/>
                        <a:p>
                          <a:pPr algn="ctr"/>
                          <a:r>
                            <a:rPr lang="en-CA" sz="1400" dirty="0">
                              <a:latin typeface="Cambria" panose="02040503050406030204" pitchFamily="18" charset="0"/>
                              <a:ea typeface="Cambria" panose="02040503050406030204" pitchFamily="18" charset="0"/>
                            </a:rPr>
                            <a:t>38</a:t>
                          </a:r>
                        </a:p>
                      </a:txBody>
                      <a:tcPr/>
                    </a:tc>
                    <a:tc>
                      <a:txBody>
                        <a:bodyPr/>
                        <a:lstStyle/>
                        <a:p>
                          <a:pPr algn="ctr"/>
                          <a:r>
                            <a:rPr lang="en-CA" sz="1400" dirty="0">
                              <a:latin typeface="Cambria" panose="02040503050406030204" pitchFamily="18" charset="0"/>
                              <a:ea typeface="Cambria" panose="02040503050406030204" pitchFamily="18" charset="0"/>
                            </a:rPr>
                            <a:t>11</a:t>
                          </a:r>
                        </a:p>
                      </a:txBody>
                      <a:tcPr/>
                    </a:tc>
                    <a:tc>
                      <a:txBody>
                        <a:bodyPr/>
                        <a:lstStyle/>
                        <a:p>
                          <a:pPr algn="ctr"/>
                          <a:r>
                            <a:rPr lang="en-CA" sz="1400" dirty="0">
                              <a:latin typeface="Cambria" panose="02040503050406030204" pitchFamily="18" charset="0"/>
                              <a:ea typeface="Cambria" panose="02040503050406030204" pitchFamily="18" charset="0"/>
                            </a:rPr>
                            <a:t>60</a:t>
                          </a:r>
                        </a:p>
                      </a:txBody>
                      <a:tcPr/>
                    </a:tc>
                    <a:extLst>
                      <a:ext uri="{0D108BD9-81ED-4DB2-BD59-A6C34878D82A}">
                        <a16:rowId xmlns:a16="http://schemas.microsoft.com/office/drawing/2014/main" val="1245993333"/>
                      </a:ext>
                    </a:extLst>
                  </a:tr>
                  <a:tr h="337553">
                    <a:tc>
                      <a:txBody>
                        <a:bodyPr/>
                        <a:lstStyle/>
                        <a:p>
                          <a:pPr algn="ctr"/>
                          <a:r>
                            <a:rPr lang="en-CA" sz="1400" dirty="0">
                              <a:latin typeface="Cambria" panose="02040503050406030204" pitchFamily="18" charset="0"/>
                              <a:ea typeface="Cambria" panose="02040503050406030204" pitchFamily="18" charset="0"/>
                            </a:rPr>
                            <a:t>Total</a:t>
                          </a:r>
                        </a:p>
                      </a:txBody>
                      <a:tcPr/>
                    </a:tc>
                    <a:tc>
                      <a:txBody>
                        <a:bodyPr/>
                        <a:lstStyle/>
                        <a:p>
                          <a:pPr algn="ctr"/>
                          <a:r>
                            <a:rPr lang="en-CA" sz="1400" dirty="0">
                              <a:latin typeface="Cambria" panose="02040503050406030204" pitchFamily="18" charset="0"/>
                              <a:ea typeface="Cambria" panose="02040503050406030204" pitchFamily="18" charset="0"/>
                            </a:rPr>
                            <a:t>16</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74</a:t>
                          </a:r>
                        </a:p>
                      </a:txBody>
                      <a:tcPr/>
                    </a:tc>
                    <a:tc>
                      <a:txBody>
                        <a:bodyPr/>
                        <a:lstStyle/>
                        <a:p>
                          <a:pPr algn="ctr"/>
                          <a:r>
                            <a:rPr lang="en-CA" sz="1400" dirty="0">
                              <a:latin typeface="Cambria" panose="02040503050406030204" pitchFamily="18" charset="0"/>
                              <a:ea typeface="Cambria" panose="02040503050406030204" pitchFamily="18" charset="0"/>
                            </a:rPr>
                            <a:t>20</a:t>
                          </a:r>
                        </a:p>
                      </a:txBody>
                      <a:tcPr/>
                    </a:tc>
                    <a:tc>
                      <a:txBody>
                        <a:bodyPr/>
                        <a:lstStyle/>
                        <a:p>
                          <a:pPr algn="ctr"/>
                          <a:r>
                            <a:rPr lang="en-CA" sz="1400" dirty="0">
                              <a:latin typeface="Cambria" panose="02040503050406030204" pitchFamily="18" charset="0"/>
                              <a:ea typeface="Cambria" panose="02040503050406030204" pitchFamily="18" charset="0"/>
                            </a:rPr>
                            <a:t>119</a:t>
                          </a:r>
                        </a:p>
                      </a:txBody>
                      <a:tcPr/>
                    </a:tc>
                    <a:extLst>
                      <a:ext uri="{0D108BD9-81ED-4DB2-BD59-A6C34878D82A}">
                        <a16:rowId xmlns:a16="http://schemas.microsoft.com/office/drawing/2014/main" val="3882169225"/>
                      </a:ext>
                    </a:extLst>
                  </a:tr>
                </a:tbl>
              </a:graphicData>
            </a:graphic>
          </p:graphicFrame>
        </mc:Choice>
        <mc:Fallback xmlns="">
          <p:graphicFrame>
            <p:nvGraphicFramePr>
              <p:cNvPr id="8" name="Table 7">
                <a:extLst>
                  <a:ext uri="{FF2B5EF4-FFF2-40B4-BE49-F238E27FC236}">
                    <a16:creationId xmlns:a16="http://schemas.microsoft.com/office/drawing/2014/main" id="{D1950416-EFDB-434B-8765-883CE7D17B80}"/>
                  </a:ext>
                </a:extLst>
              </p:cNvPr>
              <p:cNvGraphicFramePr>
                <a:graphicFrameLocks noGrp="1"/>
              </p:cNvGraphicFramePr>
              <p:nvPr>
                <p:extLst>
                  <p:ext uri="{D42A27DB-BD31-4B8C-83A1-F6EECF244321}">
                    <p14:modId xmlns:p14="http://schemas.microsoft.com/office/powerpoint/2010/main" val="1747063152"/>
                  </p:ext>
                </p:extLst>
              </p:nvPr>
            </p:nvGraphicFramePr>
            <p:xfrm>
              <a:off x="2190750" y="4568824"/>
              <a:ext cx="7534848" cy="1603376"/>
            </p:xfrm>
            <a:graphic>
              <a:graphicData uri="http://schemas.openxmlformats.org/drawingml/2006/table">
                <a:tbl>
                  <a:tblPr firstRow="1" bandRow="1">
                    <a:tableStyleId>{5C22544A-7EE6-4342-B048-85BDC9FD1C3A}</a:tableStyleId>
                  </a:tblPr>
                  <a:tblGrid>
                    <a:gridCol w="1255808">
                      <a:extLst>
                        <a:ext uri="{9D8B030D-6E8A-4147-A177-3AD203B41FA5}">
                          <a16:colId xmlns:a16="http://schemas.microsoft.com/office/drawing/2014/main" val="4086761446"/>
                        </a:ext>
                      </a:extLst>
                    </a:gridCol>
                    <a:gridCol w="1255808">
                      <a:extLst>
                        <a:ext uri="{9D8B030D-6E8A-4147-A177-3AD203B41FA5}">
                          <a16:colId xmlns:a16="http://schemas.microsoft.com/office/drawing/2014/main" val="303223310"/>
                        </a:ext>
                      </a:extLst>
                    </a:gridCol>
                    <a:gridCol w="1255808">
                      <a:extLst>
                        <a:ext uri="{9D8B030D-6E8A-4147-A177-3AD203B41FA5}">
                          <a16:colId xmlns:a16="http://schemas.microsoft.com/office/drawing/2014/main" val="3376133577"/>
                        </a:ext>
                      </a:extLst>
                    </a:gridCol>
                    <a:gridCol w="1255808">
                      <a:extLst>
                        <a:ext uri="{9D8B030D-6E8A-4147-A177-3AD203B41FA5}">
                          <a16:colId xmlns:a16="http://schemas.microsoft.com/office/drawing/2014/main" val="3839397013"/>
                        </a:ext>
                      </a:extLst>
                    </a:gridCol>
                    <a:gridCol w="1255808">
                      <a:extLst>
                        <a:ext uri="{9D8B030D-6E8A-4147-A177-3AD203B41FA5}">
                          <a16:colId xmlns:a16="http://schemas.microsoft.com/office/drawing/2014/main" val="3307468868"/>
                        </a:ext>
                      </a:extLst>
                    </a:gridCol>
                    <a:gridCol w="1255808">
                      <a:extLst>
                        <a:ext uri="{9D8B030D-6E8A-4147-A177-3AD203B41FA5}">
                          <a16:colId xmlns:a16="http://schemas.microsoft.com/office/drawing/2014/main" val="21123301"/>
                        </a:ext>
                      </a:extLst>
                    </a:gridCol>
                  </a:tblGrid>
                  <a:tr h="590717">
                    <a:tc>
                      <a:txBody>
                        <a:bodyPr/>
                        <a:lstStyle/>
                        <a:p>
                          <a:pPr algn="ctr"/>
                          <a:r>
                            <a:rPr lang="en-CA" sz="1400" dirty="0">
                              <a:latin typeface="Cambria" panose="02040503050406030204" pitchFamily="18" charset="0"/>
                              <a:ea typeface="Cambria" panose="02040503050406030204" pitchFamily="18" charset="0"/>
                            </a:rPr>
                            <a:t>Group</a:t>
                          </a:r>
                        </a:p>
                      </a:txBody>
                      <a:tcPr/>
                    </a:tc>
                    <a:tc>
                      <a:txBody>
                        <a:bodyPr/>
                        <a:lstStyle/>
                        <a:p>
                          <a:endParaRPr lang="en-US"/>
                        </a:p>
                      </a:txBody>
                      <a:tcPr>
                        <a:blipFill>
                          <a:blip r:embed="rId2"/>
                          <a:stretch>
                            <a:fillRect l="-100485" t="-2062" r="-402427" b="-176289"/>
                          </a:stretch>
                        </a:blipFill>
                      </a:tcPr>
                    </a:tc>
                    <a:tc>
                      <a:txBody>
                        <a:bodyPr/>
                        <a:lstStyle/>
                        <a:p>
                          <a:endParaRPr lang="en-US"/>
                        </a:p>
                      </a:txBody>
                      <a:tcPr>
                        <a:blipFill>
                          <a:blip r:embed="rId2"/>
                          <a:stretch>
                            <a:fillRect l="-199517" t="-2062" r="-300483" b="-176289"/>
                          </a:stretch>
                        </a:blipFill>
                      </a:tcPr>
                    </a:tc>
                    <a:tc>
                      <a:txBody>
                        <a:bodyPr/>
                        <a:lstStyle/>
                        <a:p>
                          <a:endParaRPr lang="en-US"/>
                        </a:p>
                      </a:txBody>
                      <a:tcPr>
                        <a:blipFill>
                          <a:blip r:embed="rId2"/>
                          <a:stretch>
                            <a:fillRect l="-300971" t="-2062" r="-201942" b="-176289"/>
                          </a:stretch>
                        </a:blipFill>
                      </a:tcPr>
                    </a:tc>
                    <a:tc>
                      <a:txBody>
                        <a:bodyPr/>
                        <a:lstStyle/>
                        <a:p>
                          <a:endParaRPr lang="en-US"/>
                        </a:p>
                      </a:txBody>
                      <a:tcPr>
                        <a:blipFill>
                          <a:blip r:embed="rId2"/>
                          <a:stretch>
                            <a:fillRect l="-400971" t="-2062" r="-101942" b="-176289"/>
                          </a:stretch>
                        </a:blipFill>
                      </a:tcPr>
                    </a:tc>
                    <a:tc>
                      <a:txBody>
                        <a:bodyPr/>
                        <a:lstStyle/>
                        <a:p>
                          <a:pPr algn="ctr"/>
                          <a:r>
                            <a:rPr lang="en-CA" sz="1400" dirty="0">
                              <a:latin typeface="Cambria" panose="02040503050406030204" pitchFamily="18" charset="0"/>
                              <a:ea typeface="Cambria" panose="02040503050406030204" pitchFamily="18" charset="0"/>
                            </a:rPr>
                            <a:t>Total</a:t>
                          </a:r>
                        </a:p>
                      </a:txBody>
                      <a:tcPr/>
                    </a:tc>
                    <a:extLst>
                      <a:ext uri="{0D108BD9-81ED-4DB2-BD59-A6C34878D82A}">
                        <a16:rowId xmlns:a16="http://schemas.microsoft.com/office/drawing/2014/main" val="736263180"/>
                      </a:ext>
                    </a:extLst>
                  </a:tr>
                  <a:tr h="337553">
                    <a:tc>
                      <a:txBody>
                        <a:bodyPr/>
                        <a:lstStyle/>
                        <a:p>
                          <a:pPr algn="ctr"/>
                          <a:r>
                            <a:rPr lang="en-CA" sz="1400" dirty="0">
                              <a:latin typeface="Cambria" panose="02040503050406030204" pitchFamily="18" charset="0"/>
                              <a:ea typeface="Cambria" panose="02040503050406030204" pitchFamily="18" charset="0"/>
                            </a:rPr>
                            <a:t>Placebo</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5</a:t>
                          </a:r>
                        </a:p>
                      </a:txBody>
                      <a:tcPr/>
                    </a:tc>
                    <a:tc>
                      <a:txBody>
                        <a:bodyPr/>
                        <a:lstStyle/>
                        <a:p>
                          <a:pPr algn="ctr"/>
                          <a:r>
                            <a:rPr lang="en-CA" sz="1400" dirty="0">
                              <a:latin typeface="Cambria" panose="02040503050406030204" pitchFamily="18" charset="0"/>
                              <a:ea typeface="Cambria" panose="02040503050406030204" pitchFamily="18" charset="0"/>
                            </a:rPr>
                            <a:t>36</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59</a:t>
                          </a:r>
                        </a:p>
                      </a:txBody>
                      <a:tcPr/>
                    </a:tc>
                    <a:extLst>
                      <a:ext uri="{0D108BD9-81ED-4DB2-BD59-A6C34878D82A}">
                        <a16:rowId xmlns:a16="http://schemas.microsoft.com/office/drawing/2014/main" val="2482371795"/>
                      </a:ext>
                    </a:extLst>
                  </a:tr>
                  <a:tr h="337553">
                    <a:tc>
                      <a:txBody>
                        <a:bodyPr/>
                        <a:lstStyle/>
                        <a:p>
                          <a:pPr algn="ctr"/>
                          <a:r>
                            <a:rPr lang="en-CA" sz="1400" dirty="0">
                              <a:latin typeface="Cambria" panose="02040503050406030204" pitchFamily="18" charset="0"/>
                              <a:ea typeface="Cambria" panose="02040503050406030204" pitchFamily="18" charset="0"/>
                            </a:rPr>
                            <a:t>Treatment</a:t>
                          </a:r>
                        </a:p>
                      </a:txBody>
                      <a:tcPr/>
                    </a:tc>
                    <a:tc>
                      <a:txBody>
                        <a:bodyPr/>
                        <a:lstStyle/>
                        <a:p>
                          <a:pPr algn="ctr"/>
                          <a:r>
                            <a:rPr lang="en-CA" sz="1400" dirty="0">
                              <a:latin typeface="Cambria" panose="02040503050406030204" pitchFamily="18" charset="0"/>
                              <a:ea typeface="Cambria" panose="02040503050406030204" pitchFamily="18" charset="0"/>
                            </a:rPr>
                            <a:t>7</a:t>
                          </a:r>
                        </a:p>
                      </a:txBody>
                      <a:tcPr/>
                    </a:tc>
                    <a:tc>
                      <a:txBody>
                        <a:bodyPr/>
                        <a:lstStyle/>
                        <a:p>
                          <a:pPr algn="ctr"/>
                          <a:r>
                            <a:rPr lang="en-CA" sz="1400" dirty="0">
                              <a:latin typeface="Cambria" panose="02040503050406030204" pitchFamily="18" charset="0"/>
                              <a:ea typeface="Cambria" panose="02040503050406030204" pitchFamily="18" charset="0"/>
                            </a:rPr>
                            <a:t>4</a:t>
                          </a:r>
                        </a:p>
                      </a:txBody>
                      <a:tcPr/>
                    </a:tc>
                    <a:tc>
                      <a:txBody>
                        <a:bodyPr/>
                        <a:lstStyle/>
                        <a:p>
                          <a:pPr algn="ctr"/>
                          <a:r>
                            <a:rPr lang="en-CA" sz="1400" dirty="0">
                              <a:latin typeface="Cambria" panose="02040503050406030204" pitchFamily="18" charset="0"/>
                              <a:ea typeface="Cambria" panose="02040503050406030204" pitchFamily="18" charset="0"/>
                            </a:rPr>
                            <a:t>38</a:t>
                          </a:r>
                        </a:p>
                      </a:txBody>
                      <a:tcPr/>
                    </a:tc>
                    <a:tc>
                      <a:txBody>
                        <a:bodyPr/>
                        <a:lstStyle/>
                        <a:p>
                          <a:pPr algn="ctr"/>
                          <a:r>
                            <a:rPr lang="en-CA" sz="1400" dirty="0">
                              <a:latin typeface="Cambria" panose="02040503050406030204" pitchFamily="18" charset="0"/>
                              <a:ea typeface="Cambria" panose="02040503050406030204" pitchFamily="18" charset="0"/>
                            </a:rPr>
                            <a:t>11</a:t>
                          </a:r>
                        </a:p>
                      </a:txBody>
                      <a:tcPr/>
                    </a:tc>
                    <a:tc>
                      <a:txBody>
                        <a:bodyPr/>
                        <a:lstStyle/>
                        <a:p>
                          <a:pPr algn="ctr"/>
                          <a:r>
                            <a:rPr lang="en-CA" sz="1400" dirty="0">
                              <a:latin typeface="Cambria" panose="02040503050406030204" pitchFamily="18" charset="0"/>
                              <a:ea typeface="Cambria" panose="02040503050406030204" pitchFamily="18" charset="0"/>
                            </a:rPr>
                            <a:t>60</a:t>
                          </a:r>
                        </a:p>
                      </a:txBody>
                      <a:tcPr/>
                    </a:tc>
                    <a:extLst>
                      <a:ext uri="{0D108BD9-81ED-4DB2-BD59-A6C34878D82A}">
                        <a16:rowId xmlns:a16="http://schemas.microsoft.com/office/drawing/2014/main" val="1245993333"/>
                      </a:ext>
                    </a:extLst>
                  </a:tr>
                  <a:tr h="337553">
                    <a:tc>
                      <a:txBody>
                        <a:bodyPr/>
                        <a:lstStyle/>
                        <a:p>
                          <a:pPr algn="ctr"/>
                          <a:r>
                            <a:rPr lang="en-CA" sz="1400" dirty="0">
                              <a:latin typeface="Cambria" panose="02040503050406030204" pitchFamily="18" charset="0"/>
                              <a:ea typeface="Cambria" panose="02040503050406030204" pitchFamily="18" charset="0"/>
                            </a:rPr>
                            <a:t>Total</a:t>
                          </a:r>
                        </a:p>
                      </a:txBody>
                      <a:tcPr/>
                    </a:tc>
                    <a:tc>
                      <a:txBody>
                        <a:bodyPr/>
                        <a:lstStyle/>
                        <a:p>
                          <a:pPr algn="ctr"/>
                          <a:r>
                            <a:rPr lang="en-CA" sz="1400" dirty="0">
                              <a:latin typeface="Cambria" panose="02040503050406030204" pitchFamily="18" charset="0"/>
                              <a:ea typeface="Cambria" panose="02040503050406030204" pitchFamily="18" charset="0"/>
                            </a:rPr>
                            <a:t>16</a:t>
                          </a:r>
                        </a:p>
                      </a:txBody>
                      <a:tcPr/>
                    </a:tc>
                    <a:tc>
                      <a:txBody>
                        <a:bodyPr/>
                        <a:lstStyle/>
                        <a:p>
                          <a:pPr algn="ctr"/>
                          <a:r>
                            <a:rPr lang="en-CA" sz="1400" dirty="0">
                              <a:latin typeface="Cambria" panose="02040503050406030204" pitchFamily="18" charset="0"/>
                              <a:ea typeface="Cambria" panose="02040503050406030204" pitchFamily="18" charset="0"/>
                            </a:rPr>
                            <a:t>9</a:t>
                          </a:r>
                        </a:p>
                      </a:txBody>
                      <a:tcPr/>
                    </a:tc>
                    <a:tc>
                      <a:txBody>
                        <a:bodyPr/>
                        <a:lstStyle/>
                        <a:p>
                          <a:pPr algn="ctr"/>
                          <a:r>
                            <a:rPr lang="en-CA" sz="1400" dirty="0">
                              <a:latin typeface="Cambria" panose="02040503050406030204" pitchFamily="18" charset="0"/>
                              <a:ea typeface="Cambria" panose="02040503050406030204" pitchFamily="18" charset="0"/>
                            </a:rPr>
                            <a:t>74</a:t>
                          </a:r>
                        </a:p>
                      </a:txBody>
                      <a:tcPr/>
                    </a:tc>
                    <a:tc>
                      <a:txBody>
                        <a:bodyPr/>
                        <a:lstStyle/>
                        <a:p>
                          <a:pPr algn="ctr"/>
                          <a:r>
                            <a:rPr lang="en-CA" sz="1400" dirty="0">
                              <a:latin typeface="Cambria" panose="02040503050406030204" pitchFamily="18" charset="0"/>
                              <a:ea typeface="Cambria" panose="02040503050406030204" pitchFamily="18" charset="0"/>
                            </a:rPr>
                            <a:t>20</a:t>
                          </a:r>
                        </a:p>
                      </a:txBody>
                      <a:tcPr/>
                    </a:tc>
                    <a:tc>
                      <a:txBody>
                        <a:bodyPr/>
                        <a:lstStyle/>
                        <a:p>
                          <a:pPr algn="ctr"/>
                          <a:r>
                            <a:rPr lang="en-CA" sz="1400" dirty="0">
                              <a:latin typeface="Cambria" panose="02040503050406030204" pitchFamily="18" charset="0"/>
                              <a:ea typeface="Cambria" panose="02040503050406030204" pitchFamily="18" charset="0"/>
                            </a:rPr>
                            <a:t>119</a:t>
                          </a:r>
                        </a:p>
                      </a:txBody>
                      <a:tcPr/>
                    </a:tc>
                    <a:extLst>
                      <a:ext uri="{0D108BD9-81ED-4DB2-BD59-A6C34878D82A}">
                        <a16:rowId xmlns:a16="http://schemas.microsoft.com/office/drawing/2014/main" val="3882169225"/>
                      </a:ext>
                    </a:extLst>
                  </a:tr>
                </a:tbl>
              </a:graphicData>
            </a:graphic>
          </p:graphicFrame>
        </mc:Fallback>
      </mc:AlternateContent>
      <p:sp>
        <p:nvSpPr>
          <p:cNvPr id="9" name="TextBox 8">
            <a:extLst>
              <a:ext uri="{FF2B5EF4-FFF2-40B4-BE49-F238E27FC236}">
                <a16:creationId xmlns:a16="http://schemas.microsoft.com/office/drawing/2014/main" id="{93126905-8B18-402A-A1FA-328845559884}"/>
              </a:ext>
            </a:extLst>
          </p:cNvPr>
          <p:cNvSpPr txBox="1"/>
          <p:nvPr/>
        </p:nvSpPr>
        <p:spPr>
          <a:xfrm>
            <a:off x="2190750" y="6143625"/>
            <a:ext cx="7534848" cy="246221"/>
          </a:xfrm>
          <a:prstGeom prst="rect">
            <a:avLst/>
          </a:prstGeom>
          <a:noFill/>
        </p:spPr>
        <p:txBody>
          <a:bodyPr wrap="square" rtlCol="0">
            <a:spAutoFit/>
          </a:bodyPr>
          <a:lstStyle/>
          <a:p>
            <a:pPr algn="r"/>
            <a:r>
              <a:rPr lang="en-CA" sz="1000" dirty="0">
                <a:latin typeface="Cambria" panose="02040503050406030204" pitchFamily="18" charset="0"/>
                <a:ea typeface="Cambria" panose="02040503050406030204" pitchFamily="18" charset="0"/>
              </a:rPr>
              <a:t>Number of participants assigned to each treatment group based on their demographical characteristics.</a:t>
            </a:r>
          </a:p>
        </p:txBody>
      </p:sp>
    </p:spTree>
    <p:extLst>
      <p:ext uri="{BB962C8B-B14F-4D97-AF65-F5344CB8AC3E}">
        <p14:creationId xmlns:p14="http://schemas.microsoft.com/office/powerpoint/2010/main" val="185235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r>
              <a:rPr lang="en-US" sz="2400" dirty="0"/>
              <a:t>Outcome Measures</a:t>
            </a:r>
          </a:p>
        </p:txBody>
      </p:sp>
      <p:sp>
        <p:nvSpPr>
          <p:cNvPr id="3" name="Content Placeholder 2"/>
          <p:cNvSpPr>
            <a:spLocks noGrp="1"/>
          </p:cNvSpPr>
          <p:nvPr>
            <p:ph idx="1"/>
          </p:nvPr>
        </p:nvSpPr>
        <p:spPr/>
        <p:txBody>
          <a:bodyPr/>
          <a:lstStyle/>
          <a:p>
            <a:r>
              <a:rPr lang="en-CA" dirty="0"/>
              <a:t>The study had two response variables of interest:</a:t>
            </a:r>
          </a:p>
          <a:p>
            <a:pPr lvl="1"/>
            <a:r>
              <a:rPr lang="en-CA" dirty="0"/>
              <a:t>IBS severity score (primary), and</a:t>
            </a:r>
          </a:p>
          <a:p>
            <a:pPr lvl="1"/>
            <a:r>
              <a:rPr lang="en-CA" dirty="0"/>
              <a:t>IBS quality of life (QoL) measure (secondary)</a:t>
            </a:r>
          </a:p>
          <a:p>
            <a:r>
              <a:rPr lang="en-CA" dirty="0"/>
              <a:t>IBS severity scores were collected at the beginning of the study (baseline), and at one-month intervals for next three months.</a:t>
            </a:r>
          </a:p>
          <a:p>
            <a:r>
              <a:rPr lang="en-CA" dirty="0"/>
              <a:t>The participants were also asked to submit the QoL questionnaire at the start of the study, as well as at the second and the third month of their follow-ups.</a:t>
            </a:r>
          </a:p>
          <a:p>
            <a:r>
              <a:rPr lang="en-CA" dirty="0"/>
              <a:t>Both severity scores and QoL scores are computed using self-reported data.</a:t>
            </a:r>
          </a:p>
          <a:p>
            <a:pPr lvl="1"/>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260804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8D2FEC-7218-494B-B36D-2A6C04CACDEB}"/>
              </a:ext>
            </a:extLst>
          </p:cNvPr>
          <p:cNvPicPr>
            <a:picLocks noGrp="1" noChangeAspect="1"/>
          </p:cNvPicPr>
          <p:nvPr>
            <p:ph sz="half" idx="1"/>
          </p:nvPr>
        </p:nvPicPr>
        <p:blipFill>
          <a:blip r:embed="rId3" cstate="email">
            <a:extLst>
              <a:ext uri="{28A0092B-C50C-407E-A947-70E740481C1C}">
                <a14:useLocalDpi xmlns:a14="http://schemas.microsoft.com/office/drawing/2010/main" val="0"/>
              </a:ext>
            </a:extLst>
          </a:blip>
          <a:stretch>
            <a:fillRect/>
          </a:stretch>
        </p:blipFill>
        <p:spPr>
          <a:xfrm>
            <a:off x="927707" y="1589058"/>
            <a:ext cx="6144705" cy="4249322"/>
          </a:xfrm>
        </p:spPr>
      </p:pic>
      <p:sp>
        <p:nvSpPr>
          <p:cNvPr id="2" name="Title 1"/>
          <p:cNvSpPr>
            <a:spLocks noGrp="1"/>
          </p:cNvSpPr>
          <p:nvPr>
            <p:ph type="title"/>
          </p:nvPr>
        </p:nvSpPr>
        <p:spPr/>
        <p:txBody>
          <a:bodyPr/>
          <a:lstStyle/>
          <a:p>
            <a:r>
              <a:rPr lang="en-US" dirty="0"/>
              <a:t>Project Description</a:t>
            </a:r>
            <a:br>
              <a:rPr lang="en-US" dirty="0"/>
            </a:br>
            <a:r>
              <a:rPr lang="en-US" sz="2400" dirty="0"/>
              <a:t>IBS Severity Score Sheet</a:t>
            </a:r>
          </a:p>
        </p:txBody>
      </p:sp>
      <p:sp>
        <p:nvSpPr>
          <p:cNvPr id="8" name="Content Placeholder 7">
            <a:extLst>
              <a:ext uri="{FF2B5EF4-FFF2-40B4-BE49-F238E27FC236}">
                <a16:creationId xmlns:a16="http://schemas.microsoft.com/office/drawing/2014/main" id="{1178F2C5-697A-4BF6-AE29-A454A6E3DB0B}"/>
              </a:ext>
            </a:extLst>
          </p:cNvPr>
          <p:cNvSpPr>
            <a:spLocks noGrp="1"/>
          </p:cNvSpPr>
          <p:nvPr>
            <p:ph sz="half" idx="13"/>
          </p:nvPr>
        </p:nvSpPr>
        <p:spPr>
          <a:xfrm>
            <a:off x="7438292" y="1589058"/>
            <a:ext cx="3392854" cy="4249322"/>
          </a:xfrm>
        </p:spPr>
        <p:txBody>
          <a:bodyPr/>
          <a:lstStyle/>
          <a:p>
            <a:endParaRPr lang="en-GB" dirty="0"/>
          </a:p>
          <a:p>
            <a:endParaRPr lang="en-GB" dirty="0"/>
          </a:p>
          <a:p>
            <a:endParaRPr lang="en-GB" dirty="0"/>
          </a:p>
          <a:p>
            <a:endParaRPr lang="en-GB" dirty="0"/>
          </a:p>
          <a:p>
            <a:pPr marL="0" indent="0">
              <a:buNone/>
            </a:pPr>
            <a:endParaRPr lang="en-CA" dirty="0"/>
          </a:p>
        </p:txBody>
      </p:sp>
      <p:sp>
        <p:nvSpPr>
          <p:cNvPr id="5" name="Footer Placeholder 4"/>
          <p:cNvSpPr>
            <a:spLocks noGrp="1"/>
          </p:cNvSpPr>
          <p:nvPr>
            <p:ph type="ftr" sz="quarter" idx="3"/>
          </p:nvPr>
        </p:nvSpPr>
        <p:spPr/>
        <p:txBody>
          <a:bodyPr/>
          <a:lstStyle/>
          <a:p>
            <a:r>
              <a:rPr lang="en-US"/>
              <a:t>Practical Data Processing</a:t>
            </a:r>
            <a:endParaRPr lang="en-US" dirty="0"/>
          </a:p>
        </p:txBody>
      </p:sp>
      <p:graphicFrame>
        <p:nvGraphicFramePr>
          <p:cNvPr id="10" name="Table 9">
            <a:extLst>
              <a:ext uri="{FF2B5EF4-FFF2-40B4-BE49-F238E27FC236}">
                <a16:creationId xmlns:a16="http://schemas.microsoft.com/office/drawing/2014/main" id="{FCB77B00-FF09-448F-9257-C4B219C74663}"/>
              </a:ext>
            </a:extLst>
          </p:cNvPr>
          <p:cNvGraphicFramePr>
            <a:graphicFrameLocks noGrp="1"/>
          </p:cNvGraphicFramePr>
          <p:nvPr>
            <p:extLst>
              <p:ext uri="{D42A27DB-BD31-4B8C-83A1-F6EECF244321}">
                <p14:modId xmlns:p14="http://schemas.microsoft.com/office/powerpoint/2010/main" val="1876446201"/>
              </p:ext>
            </p:extLst>
          </p:nvPr>
        </p:nvGraphicFramePr>
        <p:xfrm>
          <a:off x="7438292" y="1589058"/>
          <a:ext cx="3392854" cy="1854200"/>
        </p:xfrm>
        <a:graphic>
          <a:graphicData uri="http://schemas.openxmlformats.org/drawingml/2006/table">
            <a:tbl>
              <a:tblPr firstRow="1" bandRow="1">
                <a:tableStyleId>{5C22544A-7EE6-4342-B048-85BDC9FD1C3A}</a:tableStyleId>
              </a:tblPr>
              <a:tblGrid>
                <a:gridCol w="1696427">
                  <a:extLst>
                    <a:ext uri="{9D8B030D-6E8A-4147-A177-3AD203B41FA5}">
                      <a16:colId xmlns:a16="http://schemas.microsoft.com/office/drawing/2014/main" val="1371311992"/>
                    </a:ext>
                  </a:extLst>
                </a:gridCol>
                <a:gridCol w="1696427">
                  <a:extLst>
                    <a:ext uri="{9D8B030D-6E8A-4147-A177-3AD203B41FA5}">
                      <a16:colId xmlns:a16="http://schemas.microsoft.com/office/drawing/2014/main" val="17805134"/>
                    </a:ext>
                  </a:extLst>
                </a:gridCol>
              </a:tblGrid>
              <a:tr h="370840">
                <a:tc>
                  <a:txBody>
                    <a:bodyPr/>
                    <a:lstStyle/>
                    <a:p>
                      <a:r>
                        <a:rPr lang="en-CA" dirty="0">
                          <a:latin typeface="Cambria" panose="02040503050406030204" pitchFamily="18" charset="0"/>
                          <a:ea typeface="Cambria" panose="02040503050406030204" pitchFamily="18" charset="0"/>
                        </a:rPr>
                        <a:t>Condition</a:t>
                      </a:r>
                    </a:p>
                  </a:txBody>
                  <a:tcPr/>
                </a:tc>
                <a:tc>
                  <a:txBody>
                    <a:bodyPr/>
                    <a:lstStyle/>
                    <a:p>
                      <a:r>
                        <a:rPr lang="en-CA" dirty="0">
                          <a:latin typeface="Cambria" panose="02040503050406030204" pitchFamily="18" charset="0"/>
                          <a:ea typeface="Cambria" panose="02040503050406030204" pitchFamily="18" charset="0"/>
                        </a:rPr>
                        <a:t>Score</a:t>
                      </a:r>
                    </a:p>
                  </a:txBody>
                  <a:tcPr/>
                </a:tc>
                <a:extLst>
                  <a:ext uri="{0D108BD9-81ED-4DB2-BD59-A6C34878D82A}">
                    <a16:rowId xmlns:a16="http://schemas.microsoft.com/office/drawing/2014/main" val="510002924"/>
                  </a:ext>
                </a:extLst>
              </a:tr>
              <a:tr h="370840">
                <a:tc>
                  <a:txBody>
                    <a:bodyPr/>
                    <a:lstStyle/>
                    <a:p>
                      <a:r>
                        <a:rPr lang="en-CA" dirty="0">
                          <a:latin typeface="Cambria" panose="02040503050406030204" pitchFamily="18" charset="0"/>
                          <a:ea typeface="Cambria" panose="02040503050406030204" pitchFamily="18" charset="0"/>
                        </a:rPr>
                        <a:t>In remission</a:t>
                      </a:r>
                    </a:p>
                  </a:txBody>
                  <a:tcPr/>
                </a:tc>
                <a:tc>
                  <a:txBody>
                    <a:bodyPr/>
                    <a:lstStyle/>
                    <a:p>
                      <a:r>
                        <a:rPr lang="en-CA" dirty="0">
                          <a:latin typeface="Cambria" panose="02040503050406030204" pitchFamily="18" charset="0"/>
                          <a:ea typeface="Cambria" panose="02040503050406030204" pitchFamily="18" charset="0"/>
                        </a:rPr>
                        <a:t>&lt;7.5</a:t>
                      </a:r>
                    </a:p>
                  </a:txBody>
                  <a:tcPr/>
                </a:tc>
                <a:extLst>
                  <a:ext uri="{0D108BD9-81ED-4DB2-BD59-A6C34878D82A}">
                    <a16:rowId xmlns:a16="http://schemas.microsoft.com/office/drawing/2014/main" val="3758663114"/>
                  </a:ext>
                </a:extLst>
              </a:tr>
              <a:tr h="370840">
                <a:tc>
                  <a:txBody>
                    <a:bodyPr/>
                    <a:lstStyle/>
                    <a:p>
                      <a:r>
                        <a:rPr lang="en-CA" dirty="0">
                          <a:latin typeface="Cambria" panose="02040503050406030204" pitchFamily="18" charset="0"/>
                          <a:ea typeface="Cambria" panose="02040503050406030204" pitchFamily="18" charset="0"/>
                        </a:rPr>
                        <a:t>Mild IBS</a:t>
                      </a:r>
                    </a:p>
                  </a:txBody>
                  <a:tcPr/>
                </a:tc>
                <a:tc>
                  <a:txBody>
                    <a:bodyPr/>
                    <a:lstStyle/>
                    <a:p>
                      <a:r>
                        <a:rPr lang="en-CA" dirty="0">
                          <a:latin typeface="Cambria" panose="02040503050406030204" pitchFamily="18" charset="0"/>
                          <a:ea typeface="Cambria" panose="02040503050406030204" pitchFamily="18" charset="0"/>
                        </a:rPr>
                        <a:t>7.5 to 17.5</a:t>
                      </a:r>
                    </a:p>
                  </a:txBody>
                  <a:tcPr/>
                </a:tc>
                <a:extLst>
                  <a:ext uri="{0D108BD9-81ED-4DB2-BD59-A6C34878D82A}">
                    <a16:rowId xmlns:a16="http://schemas.microsoft.com/office/drawing/2014/main" val="166747860"/>
                  </a:ext>
                </a:extLst>
              </a:tr>
              <a:tr h="370840">
                <a:tc>
                  <a:txBody>
                    <a:bodyPr/>
                    <a:lstStyle/>
                    <a:p>
                      <a:r>
                        <a:rPr lang="en-CA" dirty="0">
                          <a:latin typeface="Cambria" panose="02040503050406030204" pitchFamily="18" charset="0"/>
                          <a:ea typeface="Cambria" panose="02040503050406030204" pitchFamily="18" charset="0"/>
                        </a:rPr>
                        <a:t>Moderate IBS</a:t>
                      </a:r>
                    </a:p>
                  </a:txBody>
                  <a:tcPr/>
                </a:tc>
                <a:tc>
                  <a:txBody>
                    <a:bodyPr/>
                    <a:lstStyle/>
                    <a:p>
                      <a:r>
                        <a:rPr lang="en-CA" dirty="0">
                          <a:latin typeface="Cambria" panose="02040503050406030204" pitchFamily="18" charset="0"/>
                          <a:ea typeface="Cambria" panose="02040503050406030204" pitchFamily="18" charset="0"/>
                        </a:rPr>
                        <a:t>17.5 to 30</a:t>
                      </a:r>
                    </a:p>
                  </a:txBody>
                  <a:tcPr/>
                </a:tc>
                <a:extLst>
                  <a:ext uri="{0D108BD9-81ED-4DB2-BD59-A6C34878D82A}">
                    <a16:rowId xmlns:a16="http://schemas.microsoft.com/office/drawing/2014/main" val="3129867383"/>
                  </a:ext>
                </a:extLst>
              </a:tr>
              <a:tr h="370840">
                <a:tc>
                  <a:txBody>
                    <a:bodyPr/>
                    <a:lstStyle/>
                    <a:p>
                      <a:r>
                        <a:rPr lang="en-CA" dirty="0">
                          <a:latin typeface="Cambria" panose="02040503050406030204" pitchFamily="18" charset="0"/>
                          <a:ea typeface="Cambria" panose="02040503050406030204" pitchFamily="18" charset="0"/>
                        </a:rPr>
                        <a:t>Severe IBS</a:t>
                      </a:r>
                    </a:p>
                  </a:txBody>
                  <a:tcPr/>
                </a:tc>
                <a:tc>
                  <a:txBody>
                    <a:bodyPr/>
                    <a:lstStyle/>
                    <a:p>
                      <a:r>
                        <a:rPr lang="en-CA" dirty="0">
                          <a:latin typeface="Cambria" panose="02040503050406030204" pitchFamily="18" charset="0"/>
                          <a:ea typeface="Cambria" panose="02040503050406030204" pitchFamily="18" charset="0"/>
                        </a:rPr>
                        <a:t>30&lt;</a:t>
                      </a:r>
                    </a:p>
                  </a:txBody>
                  <a:tcPr/>
                </a:tc>
                <a:extLst>
                  <a:ext uri="{0D108BD9-81ED-4DB2-BD59-A6C34878D82A}">
                    <a16:rowId xmlns:a16="http://schemas.microsoft.com/office/drawing/2014/main" val="4126749748"/>
                  </a:ext>
                </a:extLst>
              </a:tr>
            </a:tbl>
          </a:graphicData>
        </a:graphic>
      </p:graphicFrame>
      <p:sp>
        <p:nvSpPr>
          <p:cNvPr id="11" name="TextBox 10">
            <a:extLst>
              <a:ext uri="{FF2B5EF4-FFF2-40B4-BE49-F238E27FC236}">
                <a16:creationId xmlns:a16="http://schemas.microsoft.com/office/drawing/2014/main" id="{91D4E8D2-C71F-42E3-88AB-AE4F4B09F2EC}"/>
              </a:ext>
            </a:extLst>
          </p:cNvPr>
          <p:cNvSpPr txBox="1"/>
          <p:nvPr/>
        </p:nvSpPr>
        <p:spPr>
          <a:xfrm>
            <a:off x="7438292" y="3429000"/>
            <a:ext cx="3392854" cy="400110"/>
          </a:xfrm>
          <a:prstGeom prst="rect">
            <a:avLst/>
          </a:prstGeom>
          <a:noFill/>
        </p:spPr>
        <p:txBody>
          <a:bodyPr wrap="square" rtlCol="0">
            <a:spAutoFit/>
          </a:bodyPr>
          <a:lstStyle/>
          <a:p>
            <a:pPr algn="r"/>
            <a:r>
              <a:rPr lang="en-GB" sz="1000" dirty="0">
                <a:latin typeface="Cambria" panose="02040503050406030204" pitchFamily="18" charset="0"/>
                <a:ea typeface="Cambria" panose="02040503050406030204" pitchFamily="18" charset="0"/>
              </a:rPr>
              <a:t>Classification of IBS severity (</a:t>
            </a:r>
            <a:r>
              <a:rPr lang="en-GB" sz="1000" dirty="0" err="1">
                <a:latin typeface="Cambria" panose="02040503050406030204" pitchFamily="18" charset="0"/>
                <a:ea typeface="Cambria" panose="02040503050406030204" pitchFamily="18" charset="0"/>
              </a:rPr>
              <a:t>Whorwell</a:t>
            </a:r>
            <a:r>
              <a:rPr lang="en-GB" sz="1000" dirty="0">
                <a:latin typeface="Cambria" panose="02040503050406030204" pitchFamily="18" charset="0"/>
                <a:ea typeface="Cambria" panose="02040503050406030204" pitchFamily="18" charset="0"/>
              </a:rPr>
              <a:t> et al.)</a:t>
            </a:r>
          </a:p>
          <a:p>
            <a:pPr algn="r"/>
            <a:endParaRPr lang="en-CA" sz="1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31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r>
              <a:rPr lang="en-US" sz="2400" dirty="0"/>
              <a:t>IBS Quality of Life Questionnaire (sample)</a:t>
            </a:r>
            <a:br>
              <a:rPr lang="en-US" sz="2400" dirty="0"/>
            </a:br>
            <a:endParaRPr lang="en-US" sz="2400" dirty="0"/>
          </a:p>
        </p:txBody>
      </p:sp>
      <p:pic>
        <p:nvPicPr>
          <p:cNvPr id="18" name="Content Placeholder 17">
            <a:extLst>
              <a:ext uri="{FF2B5EF4-FFF2-40B4-BE49-F238E27FC236}">
                <a16:creationId xmlns:a16="http://schemas.microsoft.com/office/drawing/2014/main" id="{1907386C-2693-4AC4-B3A8-DC8783564974}"/>
              </a:ext>
            </a:extLst>
          </p:cNvPr>
          <p:cNvPicPr>
            <a:picLocks noGrp="1" noChangeAspect="1"/>
          </p:cNvPicPr>
          <p:nvPr>
            <p:ph sz="half" idx="13"/>
          </p:nvPr>
        </p:nvPicPr>
        <p:blipFill>
          <a:blip r:embed="rId3" cstate="email">
            <a:extLst>
              <a:ext uri="{28A0092B-C50C-407E-A947-70E740481C1C}">
                <a14:useLocalDpi xmlns:a14="http://schemas.microsoft.com/office/drawing/2010/main" val="0"/>
              </a:ext>
            </a:extLst>
          </a:blip>
          <a:stretch>
            <a:fillRect/>
          </a:stretch>
        </p:blipFill>
        <p:spPr>
          <a:xfrm>
            <a:off x="5486400" y="1589059"/>
            <a:ext cx="5806440" cy="1964282"/>
          </a:xfrm>
        </p:spPr>
      </p:pic>
      <p:sp>
        <p:nvSpPr>
          <p:cNvPr id="5" name="Footer Placeholder 4"/>
          <p:cNvSpPr>
            <a:spLocks noGrp="1"/>
          </p:cNvSpPr>
          <p:nvPr>
            <p:ph type="ftr" sz="quarter" idx="3"/>
          </p:nvPr>
        </p:nvSpPr>
        <p:spPr/>
        <p:txBody>
          <a:bodyPr/>
          <a:lstStyle/>
          <a:p>
            <a:r>
              <a:rPr lang="en-US"/>
              <a:t>Practical Data Processing</a:t>
            </a:r>
            <a:endParaRPr lang="en-US" dirty="0"/>
          </a:p>
        </p:txBody>
      </p:sp>
      <p:pic>
        <p:nvPicPr>
          <p:cNvPr id="16" name="Content Placeholder 15">
            <a:extLst>
              <a:ext uri="{FF2B5EF4-FFF2-40B4-BE49-F238E27FC236}">
                <a16:creationId xmlns:a16="http://schemas.microsoft.com/office/drawing/2014/main" id="{465FEDB0-61CD-44BB-B5BF-C9C9F05F1995}"/>
              </a:ext>
            </a:extLst>
          </p:cNvPr>
          <p:cNvPicPr>
            <a:picLocks noGrp="1" noChangeAspect="1"/>
          </p:cNvPicPr>
          <p:nvPr>
            <p:ph sz="half" idx="1"/>
          </p:nvPr>
        </p:nvPicPr>
        <p:blipFill>
          <a:blip r:embed="rId4" cstate="email">
            <a:extLst>
              <a:ext uri="{28A0092B-C50C-407E-A947-70E740481C1C}">
                <a14:useLocalDpi xmlns:a14="http://schemas.microsoft.com/office/drawing/2010/main" val="0"/>
              </a:ext>
            </a:extLst>
          </a:blip>
          <a:stretch>
            <a:fillRect/>
          </a:stretch>
        </p:blipFill>
        <p:spPr>
          <a:xfrm>
            <a:off x="768096" y="1589058"/>
            <a:ext cx="4479925" cy="4593720"/>
          </a:xfrm>
        </p:spPr>
      </p:pic>
    </p:spTree>
    <p:extLst>
      <p:ext uri="{BB962C8B-B14F-4D97-AF65-F5344CB8AC3E}">
        <p14:creationId xmlns:p14="http://schemas.microsoft.com/office/powerpoint/2010/main" val="399592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b="1" dirty="0"/>
              <a:t>Objective: </a:t>
            </a:r>
            <a:r>
              <a:rPr lang="en-US" sz="2800" dirty="0"/>
              <a:t>using IBS severity score and IBS QoL measure, is there a (statistically) significant evidence to believe that the probiotic agent improves the IBS condition?</a:t>
            </a:r>
          </a:p>
        </p:txBody>
      </p:sp>
      <p:sp>
        <p:nvSpPr>
          <p:cNvPr id="5" name="Footer Placeholder 4"/>
          <p:cNvSpPr>
            <a:spLocks noGrp="1"/>
          </p:cNvSpPr>
          <p:nvPr>
            <p:ph type="ftr" sz="quarter" idx="3"/>
          </p:nvPr>
        </p:nvSpPr>
        <p:spPr/>
        <p:txBody>
          <a:bodyPr/>
          <a:lstStyle/>
          <a:p>
            <a:r>
              <a:rPr lang="en-US"/>
              <a:t>Practical Data Processing</a:t>
            </a:r>
            <a:endParaRPr lang="en-US" dirty="0"/>
          </a:p>
        </p:txBody>
      </p:sp>
    </p:spTree>
    <p:extLst>
      <p:ext uri="{BB962C8B-B14F-4D97-AF65-F5344CB8AC3E}">
        <p14:creationId xmlns:p14="http://schemas.microsoft.com/office/powerpoint/2010/main" val="3465333365"/>
      </p:ext>
    </p:extLst>
  </p:cSld>
  <p:clrMapOvr>
    <a:masterClrMapping/>
  </p:clrMapOvr>
</p:sld>
</file>

<file path=ppt/theme/theme1.xml><?xml version="1.0" encoding="utf-8"?>
<a:theme xmlns:a="http://schemas.openxmlformats.org/drawingml/2006/main" name="View">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CQADS Workshops" id="{8A9A7F7A-BD8C-44A8-9FFE-31F4F68285B1}" vid="{E7F88E03-5420-4396-B5D8-40EA20F7B3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50009</TotalTime>
  <Words>2539</Words>
  <Application>Microsoft Macintosh PowerPoint</Application>
  <PresentationFormat>Widescreen</PresentationFormat>
  <Paragraphs>275</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Cambria</vt:lpstr>
      <vt:lpstr>Cambria Math</vt:lpstr>
      <vt:lpstr>Century Schoolbook</vt:lpstr>
      <vt:lpstr>Wingdings</vt:lpstr>
      <vt:lpstr>Wingdings 2</vt:lpstr>
      <vt:lpstr>View</vt:lpstr>
      <vt:lpstr>Irritable Bowel Syndrome and a Probiotic Agent</vt:lpstr>
      <vt:lpstr>PowerPoint Presentation</vt:lpstr>
      <vt:lpstr>Project Description</vt:lpstr>
      <vt:lpstr>Project Description CCNM and IBS</vt:lpstr>
      <vt:lpstr>Project Description Data Collection</vt:lpstr>
      <vt:lpstr>Project Description Outcome Measures</vt:lpstr>
      <vt:lpstr>Project Description IBS Severity Score Sheet</vt:lpstr>
      <vt:lpstr>Project Description IBS Quality of Life Questionnaire (sample) </vt:lpstr>
      <vt:lpstr>PowerPoint Presentation</vt:lpstr>
      <vt:lpstr>Data Preparation and Methodology</vt:lpstr>
      <vt:lpstr>Data Preparation Drop-outs, Missing Observations, and Imputation </vt:lpstr>
      <vt:lpstr>Data Preparation Outlier Detection </vt:lpstr>
      <vt:lpstr>Methodology ANCOVA Models </vt:lpstr>
      <vt:lpstr>Methodology ANCOVA Models (Assumptions) </vt:lpstr>
      <vt:lpstr>Analyses and Results</vt:lpstr>
      <vt:lpstr>Analysis and Results Actual Sample Size and Effect of Imputation </vt:lpstr>
      <vt:lpstr>Analysis and Results ANCOVA on IBS Severity Score with Full Dataset  </vt:lpstr>
      <vt:lpstr>Analysis and Results ANCOVA on IBS Severity Score (Diagnostic Checks 1) </vt:lpstr>
      <vt:lpstr>Analysis and Results ANCOVA on IBS Severity Score (Diagnostic Checks 2) </vt:lpstr>
      <vt:lpstr>Analysis and Results ANCOVA on IBS Severity Score without ID8 </vt:lpstr>
      <vt:lpstr>Analysis and Results ANCOVA on IBS QoL Score (Full Dataset)</vt:lpstr>
      <vt:lpstr>Analysis and Results ANCOVA on IBS QoL Score (Diagnostic checks)</vt:lpstr>
      <vt:lpstr>Analysis and Results Summary Table on IBS QoL Score (Full Dataset)</vt:lpstr>
      <vt:lpstr>Consulting Post-Mortem</vt:lpstr>
      <vt:lpstr>Consulting Post-Mortem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Schellinck</dc:creator>
  <cp:lastModifiedBy>Patrick Boily</cp:lastModifiedBy>
  <cp:revision>763</cp:revision>
  <cp:lastPrinted>2018-07-13T20:13:33Z</cp:lastPrinted>
  <dcterms:created xsi:type="dcterms:W3CDTF">2016-02-14T19:48:57Z</dcterms:created>
  <dcterms:modified xsi:type="dcterms:W3CDTF">2018-09-05T02:34:56Z</dcterms:modified>
</cp:coreProperties>
</file>