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6" r:id="rId2"/>
  </p:sldMasterIdLst>
  <p:notesMasterIdLst>
    <p:notesMasterId r:id="rId49"/>
  </p:notesMasterIdLst>
  <p:handoutMasterIdLst>
    <p:handoutMasterId r:id="rId50"/>
  </p:handoutMasterIdLst>
  <p:sldIdLst>
    <p:sldId id="303" r:id="rId3"/>
    <p:sldId id="267" r:id="rId4"/>
    <p:sldId id="352" r:id="rId5"/>
    <p:sldId id="351" r:id="rId6"/>
    <p:sldId id="360" r:id="rId7"/>
    <p:sldId id="362" r:id="rId8"/>
    <p:sldId id="363" r:id="rId9"/>
    <p:sldId id="364" r:id="rId10"/>
    <p:sldId id="365" r:id="rId11"/>
    <p:sldId id="353" r:id="rId12"/>
    <p:sldId id="304" r:id="rId13"/>
    <p:sldId id="305" r:id="rId14"/>
    <p:sldId id="306" r:id="rId15"/>
    <p:sldId id="307" r:id="rId16"/>
    <p:sldId id="308" r:id="rId17"/>
    <p:sldId id="335" r:id="rId18"/>
    <p:sldId id="309" r:id="rId19"/>
    <p:sldId id="310" r:id="rId20"/>
    <p:sldId id="311" r:id="rId21"/>
    <p:sldId id="314" r:id="rId22"/>
    <p:sldId id="336" r:id="rId23"/>
    <p:sldId id="317" r:id="rId24"/>
    <p:sldId id="318" r:id="rId25"/>
    <p:sldId id="337" r:id="rId26"/>
    <p:sldId id="315" r:id="rId27"/>
    <p:sldId id="354" r:id="rId28"/>
    <p:sldId id="319" r:id="rId29"/>
    <p:sldId id="320" r:id="rId30"/>
    <p:sldId id="321" r:id="rId31"/>
    <p:sldId id="322" r:id="rId32"/>
    <p:sldId id="339" r:id="rId33"/>
    <p:sldId id="340" r:id="rId34"/>
    <p:sldId id="341" r:id="rId35"/>
    <p:sldId id="343" r:id="rId36"/>
    <p:sldId id="355" r:id="rId37"/>
    <p:sldId id="356" r:id="rId38"/>
    <p:sldId id="358" r:id="rId39"/>
    <p:sldId id="329" r:id="rId40"/>
    <p:sldId id="316" r:id="rId41"/>
    <p:sldId id="330" r:id="rId42"/>
    <p:sldId id="331" r:id="rId43"/>
    <p:sldId id="332" r:id="rId44"/>
    <p:sldId id="324" r:id="rId45"/>
    <p:sldId id="333" r:id="rId46"/>
    <p:sldId id="334" r:id="rId47"/>
    <p:sldId id="348"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5147C6-A45D-4C9D-9BCD-22FD3C1DEF2A}">
          <p14:sldIdLst>
            <p14:sldId id="303"/>
            <p14:sldId id="267"/>
            <p14:sldId id="352"/>
            <p14:sldId id="351"/>
            <p14:sldId id="360"/>
            <p14:sldId id="362"/>
            <p14:sldId id="363"/>
            <p14:sldId id="364"/>
            <p14:sldId id="365"/>
            <p14:sldId id="353"/>
            <p14:sldId id="304"/>
            <p14:sldId id="305"/>
            <p14:sldId id="306"/>
            <p14:sldId id="307"/>
            <p14:sldId id="308"/>
            <p14:sldId id="335"/>
            <p14:sldId id="309"/>
            <p14:sldId id="310"/>
            <p14:sldId id="311"/>
            <p14:sldId id="314"/>
            <p14:sldId id="336"/>
            <p14:sldId id="317"/>
            <p14:sldId id="318"/>
            <p14:sldId id="337"/>
            <p14:sldId id="315"/>
            <p14:sldId id="354"/>
            <p14:sldId id="319"/>
            <p14:sldId id="320"/>
            <p14:sldId id="321"/>
            <p14:sldId id="322"/>
            <p14:sldId id="339"/>
            <p14:sldId id="340"/>
            <p14:sldId id="341"/>
            <p14:sldId id="343"/>
            <p14:sldId id="355"/>
            <p14:sldId id="356"/>
            <p14:sldId id="358"/>
            <p14:sldId id="329"/>
            <p14:sldId id="316"/>
            <p14:sldId id="330"/>
            <p14:sldId id="331"/>
            <p14:sldId id="332"/>
            <p14:sldId id="324"/>
            <p14:sldId id="333"/>
            <p14:sldId id="334"/>
            <p14:sldId id="348"/>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51" autoAdjust="0"/>
    <p:restoredTop sz="94660"/>
  </p:normalViewPr>
  <p:slideViewPr>
    <p:cSldViewPr showGuides="1">
      <p:cViewPr varScale="1">
        <p:scale>
          <a:sx n="95" d="100"/>
          <a:sy n="95" d="100"/>
        </p:scale>
        <p:origin x="200" y="251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9/8/18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219946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332765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39277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58090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84756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329488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113878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280561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32972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16</a:t>
            </a:fld>
            <a:endParaRPr lang="en-US"/>
          </a:p>
        </p:txBody>
      </p:sp>
    </p:spTree>
    <p:extLst>
      <p:ext uri="{BB962C8B-B14F-4D97-AF65-F5344CB8AC3E}">
        <p14:creationId xmlns:p14="http://schemas.microsoft.com/office/powerpoint/2010/main" val="193247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4630" y="1788454"/>
            <a:ext cx="8359052" cy="2098226"/>
          </a:xfrm>
        </p:spPr>
        <p:txBody>
          <a:bodyPr anchor="b">
            <a:noAutofit/>
          </a:bodyPr>
          <a:lstStyle>
            <a:lvl1pPr algn="ctr">
              <a:defRPr sz="7198"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209" y="3956280"/>
            <a:ext cx="6829894" cy="1086237"/>
          </a:xfrm>
        </p:spPr>
        <p:txBody>
          <a:bodyPr>
            <a:normAutofit/>
          </a:bodyPr>
          <a:lstStyle>
            <a:lvl1pPr marL="0" indent="0" algn="ctr">
              <a:lnSpc>
                <a:spcPct val="112000"/>
              </a:lnSpc>
              <a:spcBef>
                <a:spcPts val="0"/>
              </a:spcBef>
              <a:spcAft>
                <a:spcPts val="0"/>
              </a:spcAft>
              <a:buNone/>
              <a:defRPr sz="22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662" y="6453386"/>
            <a:ext cx="1607525" cy="404614"/>
          </a:xfrm>
        </p:spPr>
        <p:txBody>
          <a:bodyPr/>
          <a:lstStyle>
            <a:lvl1pPr>
              <a:defRPr baseline="0">
                <a:solidFill>
                  <a:schemeClr val="tx2"/>
                </a:solidFill>
              </a:defRPr>
            </a:lvl1pPr>
          </a:lstStyle>
          <a:p>
            <a:fld id="{9AB3A824-1A51-4B26-AD58-A6D8E14F6C04}" type="datetimeFigureOut">
              <a:rPr lang="en-US" smtClean="0"/>
              <a:t>9/8/18</a:t>
            </a:fld>
            <a:endParaRPr lang="en-US" dirty="0"/>
          </a:p>
        </p:txBody>
      </p:sp>
      <p:sp>
        <p:nvSpPr>
          <p:cNvPr id="5" name="Footer Placeholder 4"/>
          <p:cNvSpPr>
            <a:spLocks noGrp="1"/>
          </p:cNvSpPr>
          <p:nvPr>
            <p:ph type="ftr" sz="quarter" idx="11"/>
          </p:nvPr>
        </p:nvSpPr>
        <p:spPr>
          <a:xfrm>
            <a:off x="2583382" y="6453386"/>
            <a:ext cx="7021548" cy="404614"/>
          </a:xfrm>
        </p:spPr>
        <p:txBody>
          <a:bodyPr/>
          <a:lstStyle>
            <a:lvl1pPr algn="ct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828123" y="6453386"/>
            <a:ext cx="1595876"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663" y="744470"/>
            <a:ext cx="1067133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2785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243" y="2295526"/>
            <a:ext cx="95987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SEA Analytics - Trend Analysis</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074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4062" y="624156"/>
            <a:ext cx="1565358"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243" y="624156"/>
            <a:ext cx="817751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SEA Analytics - Trend Analysis</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4305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9/8/18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0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4826" y="1301361"/>
            <a:ext cx="9610468" cy="2852737"/>
          </a:xfrm>
        </p:spPr>
        <p:txBody>
          <a:bodyPr anchor="b">
            <a:normAutofit/>
          </a:bodyPr>
          <a:lstStyle>
            <a:lvl1pPr algn="r">
              <a:defRPr sz="7198"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4826" y="4216328"/>
            <a:ext cx="9610468" cy="1143324"/>
          </a:xfrm>
        </p:spPr>
        <p:txBody>
          <a:bodyPr/>
          <a:lstStyle>
            <a:lvl1pPr marL="0" indent="0" algn="r">
              <a:lnSpc>
                <a:spcPct val="112000"/>
              </a:lnSpc>
              <a:spcBef>
                <a:spcPts val="0"/>
              </a:spcBef>
              <a:spcAft>
                <a:spcPts val="0"/>
              </a:spcAft>
              <a:buNone/>
              <a:defRPr sz="2399">
                <a:solidFill>
                  <a:schemeClr val="tx2"/>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716" y="6453386"/>
            <a:ext cx="1621986"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3639" y="6453386"/>
            <a:ext cx="7021548" cy="404614"/>
          </a:xfrm>
        </p:spPr>
        <p:txBody>
          <a:bodyPr/>
          <a:lstStyle>
            <a:lvl1pPr algn="ctr">
              <a:defRPr>
                <a:solidFill>
                  <a:schemeClr val="tx2"/>
                </a:solidFill>
              </a:defRPr>
            </a:lvl1pPr>
          </a:lstStyle>
          <a:p>
            <a:r>
              <a:rPr lang="en-US"/>
              <a:t>SEA Analytics - Trend Analysis</a:t>
            </a:r>
          </a:p>
        </p:txBody>
      </p:sp>
      <p:sp>
        <p:nvSpPr>
          <p:cNvPr id="6" name="Slide Number Placeholder 5"/>
          <p:cNvSpPr>
            <a:spLocks noGrp="1"/>
          </p:cNvSpPr>
          <p:nvPr>
            <p:ph type="sldNum" sz="quarter" idx="12"/>
          </p:nvPr>
        </p:nvSpPr>
        <p:spPr>
          <a:xfrm>
            <a:off x="9828123" y="6453386"/>
            <a:ext cx="1595876" cy="404614"/>
          </a:xfrm>
        </p:spPr>
        <p:txBody>
          <a:bodyPr/>
          <a:lstStyle>
            <a:lvl1pPr>
              <a:defRPr>
                <a:solidFill>
                  <a:schemeClr val="tx2"/>
                </a:solidFill>
              </a:defRPr>
            </a:lvl1pPr>
          </a:lstStyle>
          <a:p>
            <a:fld id="{7DC1BBB0-96F0-4077-A278-0F3FB5C104D3}" type="slidenum">
              <a:rPr lang="en-US" smtClean="0"/>
              <a:pPr/>
              <a:t>‹#›</a:t>
            </a:fld>
            <a:endParaRPr lang="en-US"/>
          </a:p>
        </p:txBody>
      </p:sp>
      <p:sp>
        <p:nvSpPr>
          <p:cNvPr id="7" name="Freeform 6" title="Crop Mark"/>
          <p:cNvSpPr/>
          <p:nvPr/>
        </p:nvSpPr>
        <p:spPr bwMode="auto">
          <a:xfrm>
            <a:off x="8149840" y="1685652"/>
            <a:ext cx="32741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835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243" y="2286000"/>
            <a:ext cx="4446628"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3704" y="2286000"/>
            <a:ext cx="4446628"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SEA Analytics - Trend Analysis</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59376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243" y="685800"/>
            <a:ext cx="95987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243"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371243"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315" y="2340864"/>
            <a:ext cx="4442827" cy="823912"/>
          </a:xfrm>
        </p:spPr>
        <p:txBody>
          <a:bodyPr anchor="b">
            <a:noAutofit/>
          </a:bodyPr>
          <a:lstStyle>
            <a:lvl1pPr marL="0" indent="0">
              <a:lnSpc>
                <a:spcPct val="84000"/>
              </a:lnSpc>
              <a:spcBef>
                <a:spcPts val="0"/>
              </a:spcBef>
              <a:spcAft>
                <a:spcPts val="0"/>
              </a:spcAft>
              <a:buNone/>
              <a:defRPr sz="2999" b="0"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523315" y="3305208"/>
            <a:ext cx="4442827"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SEA Analytics - Trend Analysis</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46164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SEA Analytics - Trend Analysis</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96168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SEA Analytics - Trend Analysis</a:t>
            </a:r>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78341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Autofit/>
          </a:bodyPr>
          <a:lstStyle>
            <a:lvl1pPr>
              <a:lnSpc>
                <a:spcPct val="84000"/>
              </a:lnSpc>
              <a:defRPr sz="4799"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4391" y="685801"/>
            <a:ext cx="5210723" cy="5175250"/>
          </a:xfrm>
        </p:spPr>
        <p:txBody>
          <a:bodyPr/>
          <a:lstStyle>
            <a:lvl1pPr>
              <a:defRPr sz="1999"/>
            </a:lvl1pPr>
            <a:lvl2pPr>
              <a:defRPr sz="1999"/>
            </a:lvl2pPr>
            <a:lvl3pPr>
              <a:defRPr sz="1799"/>
            </a:lvl3pPr>
            <a:lvl4pPr>
              <a:defRPr sz="1799"/>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711" y="2856344"/>
            <a:ext cx="3854716" cy="3011056"/>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SEA Analytics - Trend Analysis</a:t>
            </a:r>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7DC1BBB0-96F0-4077-A278-0F3FB5C104D3}" type="slidenum">
              <a:rPr lang="en-US" smtClean="0"/>
              <a:t>‹#›</a:t>
            </a:fld>
            <a:endParaRPr lang="en-US"/>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897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213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711" y="685800"/>
            <a:ext cx="3854716" cy="2157884"/>
          </a:xfrm>
        </p:spPr>
        <p:txBody>
          <a:bodyPr anchor="t">
            <a:normAutofit/>
          </a:bodyPr>
          <a:lstStyle>
            <a:lvl1pPr>
              <a:lnSpc>
                <a:spcPct val="84000"/>
              </a:lnSpc>
              <a:defRPr sz="4799"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0679" y="1"/>
            <a:ext cx="6658146" cy="6857999"/>
          </a:xfrm>
        </p:spPr>
        <p:txBody>
          <a:bodyPr anchor="t">
            <a:normAutofit/>
          </a:bodyPr>
          <a:lstStyle>
            <a:lvl1pPr marL="0" indent="0">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723711" y="2855968"/>
            <a:ext cx="3854716" cy="3011432"/>
          </a:xfrm>
        </p:spPr>
        <p:txBody>
          <a:bodyPr/>
          <a:lstStyle>
            <a:lvl1pPr marL="0" indent="0">
              <a:lnSpc>
                <a:spcPct val="113000"/>
              </a:lnSpc>
              <a:spcBef>
                <a:spcPts val="0"/>
              </a:spcBef>
              <a:spcAft>
                <a:spcPts val="1500"/>
              </a:spcAft>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3712" y="6453386"/>
            <a:ext cx="1204258" cy="404614"/>
          </a:xfrm>
        </p:spPr>
        <p:txBody>
          <a:bodyPr/>
          <a:lstStyle>
            <a:lvl1pPr>
              <a:defRPr>
                <a:solidFill>
                  <a:schemeClr val="tx2"/>
                </a:solidFill>
              </a:defRPr>
            </a:lvl1pPr>
          </a:lstStyle>
          <a:p>
            <a:fld id="{3CBC1C18-307B-4F68-A007-B5B542270E8D}" type="datetimeFigureOut">
              <a:rPr lang="en-US" smtClean="0"/>
              <a:t>9/8/18</a:t>
            </a:fld>
            <a:endParaRPr lang="en-US" dirty="0"/>
          </a:p>
        </p:txBody>
      </p:sp>
      <p:sp>
        <p:nvSpPr>
          <p:cNvPr id="6" name="Footer Placeholder 5"/>
          <p:cNvSpPr>
            <a:spLocks noGrp="1"/>
          </p:cNvSpPr>
          <p:nvPr>
            <p:ph type="ftr" sz="quarter" idx="11"/>
          </p:nvPr>
        </p:nvSpPr>
        <p:spPr>
          <a:xfrm>
            <a:off x="2205371" y="6453386"/>
            <a:ext cx="2373057"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0566" y="6453386"/>
            <a:ext cx="1595876"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2139"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96479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243" y="685800"/>
            <a:ext cx="95987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243" y="2286000"/>
            <a:ext cx="95987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288" y="6453386"/>
            <a:ext cx="1204258" cy="404614"/>
          </a:xfrm>
          <a:prstGeom prst="rect">
            <a:avLst/>
          </a:prstGeom>
        </p:spPr>
        <p:txBody>
          <a:bodyPr vert="horz" lIns="91440" tIns="45720" rIns="91440" bIns="45720" rtlCol="0" anchor="ctr"/>
          <a:lstStyle>
            <a:lvl1pPr algn="l">
              <a:defRPr sz="1200" baseline="0">
                <a:solidFill>
                  <a:schemeClr val="tx2"/>
                </a:solidFill>
              </a:defRPr>
            </a:lvl1pPr>
          </a:lstStyle>
          <a:p>
            <a:fld id="{3CBC1C18-307B-4F68-A007-B5B542270E8D}" type="datetimeFigureOut">
              <a:rPr lang="en-US" smtClean="0"/>
              <a:t>9/8/18</a:t>
            </a:fld>
            <a:endParaRPr lang="en-US" dirty="0"/>
          </a:p>
        </p:txBody>
      </p:sp>
      <p:sp>
        <p:nvSpPr>
          <p:cNvPr id="5" name="Footer Placeholder 4"/>
          <p:cNvSpPr>
            <a:spLocks noGrp="1"/>
          </p:cNvSpPr>
          <p:nvPr>
            <p:ph type="ftr" sz="quarter" idx="3"/>
          </p:nvPr>
        </p:nvSpPr>
        <p:spPr>
          <a:xfrm>
            <a:off x="2892811" y="6453386"/>
            <a:ext cx="6279194"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
              </a:t>
            </a:r>
            <a:endParaRPr lang="en-US" dirty="0"/>
          </a:p>
        </p:txBody>
      </p:sp>
      <p:sp>
        <p:nvSpPr>
          <p:cNvPr id="6" name="Slide Number Placeholder 5"/>
          <p:cNvSpPr>
            <a:spLocks noGrp="1"/>
          </p:cNvSpPr>
          <p:nvPr>
            <p:ph type="sldNum" sz="quarter" idx="4"/>
          </p:nvPr>
        </p:nvSpPr>
        <p:spPr>
          <a:xfrm>
            <a:off x="9470269" y="6453386"/>
            <a:ext cx="1595876"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7971" y="376"/>
            <a:ext cx="2285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60159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9000"/>
        </a:lnSpc>
        <a:spcBef>
          <a:spcPct val="0"/>
        </a:spcBef>
        <a:buNone/>
        <a:defRPr sz="4399" kern="1200" baseline="0">
          <a:solidFill>
            <a:schemeClr val="tx2"/>
          </a:solidFill>
          <a:latin typeface="+mj-lt"/>
          <a:ea typeface="+mj-ea"/>
          <a:cs typeface="+mj-cs"/>
        </a:defRPr>
      </a:lvl1pPr>
    </p:titleStyle>
    <p:bodyStyle>
      <a:lvl1pPr marL="383933" indent="-383933" algn="l" defTabSz="914126" rtl="0" eaLnBrk="1" latinLnBrk="0" hangingPunct="1">
        <a:lnSpc>
          <a:spcPct val="94000"/>
        </a:lnSpc>
        <a:spcBef>
          <a:spcPts val="1000"/>
        </a:spcBef>
        <a:spcAft>
          <a:spcPts val="200"/>
        </a:spcAft>
        <a:buFont typeface="Franklin Gothic Book" panose="020B0503020102020204" pitchFamily="34" charset="0"/>
        <a:buChar char="■"/>
        <a:defRPr sz="1999" kern="1200" baseline="0">
          <a:solidFill>
            <a:schemeClr val="tx2"/>
          </a:solidFill>
          <a:latin typeface="+mn-lt"/>
          <a:ea typeface="+mn-ea"/>
          <a:cs typeface="+mn-cs"/>
        </a:defRPr>
      </a:lvl1pPr>
      <a:lvl2pPr marL="91412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999" i="1" kern="1200" baseline="0">
          <a:solidFill>
            <a:schemeClr val="tx2"/>
          </a:solidFill>
          <a:latin typeface="+mn-lt"/>
          <a:ea typeface="+mn-ea"/>
          <a:cs typeface="+mn-cs"/>
        </a:defRPr>
      </a:lvl2pPr>
      <a:lvl3pPr marL="1371189"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kern="1200" baseline="0">
          <a:solidFill>
            <a:schemeClr val="tx2"/>
          </a:solidFill>
          <a:latin typeface="+mn-lt"/>
          <a:ea typeface="+mn-ea"/>
          <a:cs typeface="+mn-cs"/>
        </a:defRPr>
      </a:lvl3pPr>
      <a:lvl4pPr marL="1828251" indent="-383933" algn="l" defTabSz="914126" rtl="0" eaLnBrk="1" latinLnBrk="0" hangingPunct="1">
        <a:lnSpc>
          <a:spcPct val="94000"/>
        </a:lnSpc>
        <a:spcBef>
          <a:spcPts val="500"/>
        </a:spcBef>
        <a:spcAft>
          <a:spcPts val="200"/>
        </a:spcAft>
        <a:buFont typeface="Franklin Gothic Book" panose="020B0503020102020204" pitchFamily="34" charset="0"/>
        <a:buChar char="–"/>
        <a:defRPr sz="1799" i="1" kern="1200" baseline="0">
          <a:solidFill>
            <a:schemeClr val="tx2"/>
          </a:solidFill>
          <a:latin typeface="+mn-lt"/>
          <a:ea typeface="+mn-ea"/>
          <a:cs typeface="+mn-cs"/>
        </a:defRPr>
      </a:lvl4pPr>
      <a:lvl5pPr marL="2285314"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2377" indent="-383933" algn="l" defTabSz="914126"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199440"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6503"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3566" indent="-383933" algn="l" defTabSz="914126"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guide id="12" orient="horz" pos="2160" userDrawn="1">
          <p15:clr>
            <a:srgbClr val="F26B43"/>
          </p15:clr>
        </p15:guide>
        <p15:guide id="1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868" y="1516024"/>
            <a:ext cx="9215856" cy="1645873"/>
          </a:xfrm>
        </p:spPr>
        <p:txBody>
          <a:bodyPr/>
          <a:lstStyle/>
          <a:p>
            <a:r>
              <a:rPr lang="en-US" sz="3600" b="1" dirty="0"/>
              <a:t>Analysis of Fluidity Indicators and Seasonality Adjustments for Containers Transit Times in a </a:t>
            </a:r>
            <a:br>
              <a:rPr lang="en-US" sz="3600" b="1" dirty="0"/>
            </a:br>
            <a:r>
              <a:rPr lang="en-US" sz="3600" b="1" dirty="0"/>
              <a:t>Multi-Modal Supply Chain</a:t>
            </a:r>
          </a:p>
        </p:txBody>
      </p:sp>
      <p:sp>
        <p:nvSpPr>
          <p:cNvPr id="8" name="Subtitle 2"/>
          <p:cNvSpPr txBox="1">
            <a:spLocks/>
          </p:cNvSpPr>
          <p:nvPr/>
        </p:nvSpPr>
        <p:spPr>
          <a:xfrm>
            <a:off x="-97200" y="3267339"/>
            <a:ext cx="10512000" cy="348548"/>
          </a:xfrm>
          <a:prstGeom prst="rect">
            <a:avLst/>
          </a:prstGeom>
        </p:spPr>
        <p:txBody>
          <a:bodyPr vert="horz" lIns="91416" tIns="45708" rIns="91416" bIns="45708" rtlCol="0" anchor="t">
            <a:normAutofit fontScale="3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en-US" sz="6398" dirty="0"/>
              <a:t>P. Boily and Y. Huang</a:t>
            </a:r>
          </a:p>
        </p:txBody>
      </p:sp>
    </p:spTree>
    <p:extLst>
      <p:ext uri="{BB962C8B-B14F-4D97-AF65-F5344CB8AC3E}">
        <p14:creationId xmlns:p14="http://schemas.microsoft.com/office/powerpoint/2010/main" val="56362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ILLUSTRATION</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Time-Series Decomposition</a:t>
            </a:r>
          </a:p>
        </p:txBody>
      </p:sp>
    </p:spTree>
    <p:extLst>
      <p:ext uri="{BB962C8B-B14F-4D97-AF65-F5344CB8AC3E}">
        <p14:creationId xmlns:p14="http://schemas.microsoft.com/office/powerpoint/2010/main" val="407176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Basic Concepts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628800"/>
            <a:ext cx="10123914" cy="4853136"/>
          </a:xfrm>
        </p:spPr>
        <p:txBody>
          <a:bodyPr>
            <a:noAutofit/>
          </a:bodyPr>
          <a:lstStyle/>
          <a:p>
            <a:pPr marL="0" indent="0" algn="just">
              <a:buNone/>
            </a:pPr>
            <a:r>
              <a:rPr lang="en-US" sz="2000" dirty="0"/>
              <a:t>A </a:t>
            </a:r>
            <a:r>
              <a:rPr lang="en-US" sz="2000" b="1" dirty="0"/>
              <a:t>time series</a:t>
            </a:r>
            <a:r>
              <a:rPr lang="en-US" sz="2000" dirty="0"/>
              <a:t> is a sequence of values, measured at regular intervals over time. Ideally,</a:t>
            </a:r>
          </a:p>
          <a:p>
            <a:pPr lvl="1" algn="just">
              <a:buSzPct val="100000"/>
              <a:buFont typeface="Wingdings" pitchFamily="2" charset="2"/>
              <a:buChar char="§"/>
            </a:pPr>
            <a:r>
              <a:rPr lang="en-US" sz="1800" dirty="0"/>
              <a:t>the reporting periods should be identical (e.g. daily, monthly, quarterly or yearly);</a:t>
            </a:r>
          </a:p>
          <a:p>
            <a:pPr lvl="1" algn="just">
              <a:buSzPct val="100000"/>
              <a:buFont typeface="Wingdings" pitchFamily="2" charset="2"/>
              <a:buChar char="§"/>
            </a:pPr>
            <a:r>
              <a:rPr lang="en-US" sz="1800" dirty="0"/>
              <a:t>the measurements should be taken over discrete (exclusive), consecutive periods,</a:t>
            </a:r>
          </a:p>
          <a:p>
            <a:pPr lvl="1" algn="just">
              <a:buSzPct val="100000"/>
              <a:buFont typeface="Wingdings" pitchFamily="2" charset="2"/>
              <a:buChar char="§"/>
            </a:pPr>
            <a:r>
              <a:rPr lang="en-US" sz="1800" dirty="0"/>
              <a:t>the concepts and the measurement approach should be consistent over time.</a:t>
            </a:r>
          </a:p>
          <a:p>
            <a:pPr marL="0" indent="0">
              <a:buNone/>
            </a:pPr>
            <a:endParaRPr lang="en-US" sz="1000" dirty="0"/>
          </a:p>
          <a:p>
            <a:pPr marL="0" indent="0" algn="just">
              <a:buNone/>
            </a:pPr>
            <a:r>
              <a:rPr lang="en-US" sz="2000" dirty="0"/>
              <a:t>Correlations and root causes can be identified if the time series are </a:t>
            </a:r>
            <a:r>
              <a:rPr lang="en-US" sz="2000" b="1" dirty="0"/>
              <a:t>stationary</a:t>
            </a:r>
            <a:r>
              <a:rPr lang="en-US" sz="2000" dirty="0"/>
              <a:t> (independent of time). Statistical tools which assume data independence are invalidated if the data is </a:t>
            </a:r>
            <a:r>
              <a:rPr lang="en-US" sz="2000" b="1" dirty="0"/>
              <a:t>serially dependent</a:t>
            </a:r>
            <a:r>
              <a:rPr lang="en-US" sz="2000" dirty="0"/>
              <a:t>.</a:t>
            </a:r>
          </a:p>
          <a:p>
            <a:pPr marL="0" indent="0" algn="just">
              <a:buNone/>
            </a:pPr>
            <a:endParaRPr lang="en-US" sz="1000" dirty="0"/>
          </a:p>
          <a:p>
            <a:pPr marL="0" indent="0" algn="just">
              <a:buNone/>
            </a:pPr>
            <a:r>
              <a:rPr lang="en-US" sz="2000" dirty="0"/>
              <a:t>If serial dependence is suspected or expected to exist, </a:t>
            </a:r>
            <a:r>
              <a:rPr lang="en-US" sz="2000" b="1" dirty="0"/>
              <a:t>time series decomposition</a:t>
            </a:r>
            <a:r>
              <a:rPr lang="en-US" sz="2000" dirty="0"/>
              <a:t> is required to identify </a:t>
            </a:r>
            <a:r>
              <a:rPr lang="en-US" sz="2000" b="1" dirty="0"/>
              <a:t>trend</a:t>
            </a:r>
            <a:r>
              <a:rPr lang="en-US" sz="2000" dirty="0"/>
              <a:t>, </a:t>
            </a:r>
            <a:r>
              <a:rPr lang="en-US" sz="2000" b="1" dirty="0"/>
              <a:t>cyclical</a:t>
            </a:r>
            <a:r>
              <a:rPr lang="en-US" sz="2000" dirty="0"/>
              <a:t> and </a:t>
            </a:r>
            <a:r>
              <a:rPr lang="en-US" sz="2000" b="1" dirty="0"/>
              <a:t>seasonal</a:t>
            </a:r>
            <a:r>
              <a:rPr lang="en-US" sz="2000" dirty="0"/>
              <a:t> components, in addition to providing accurate forecasts. </a:t>
            </a:r>
          </a:p>
          <a:p>
            <a:pPr marL="0" indent="0" algn="just">
              <a:buNone/>
            </a:pPr>
            <a:endParaRPr lang="en-US" sz="100" dirty="0"/>
          </a:p>
          <a:p>
            <a:pPr marL="0" indent="0" algn="just">
              <a:buNone/>
            </a:pPr>
            <a:r>
              <a:rPr lang="en-US" sz="2000" dirty="0"/>
              <a:t>The time series seasonal adjustment enables the identification of </a:t>
            </a:r>
            <a:r>
              <a:rPr lang="en-US" sz="2000" b="1" dirty="0"/>
              <a:t>turning points</a:t>
            </a:r>
            <a:r>
              <a:rPr lang="en-US" sz="2000" dirty="0"/>
              <a:t> and provides consistent comparisons of indicators across time periods.</a:t>
            </a:r>
          </a:p>
        </p:txBody>
      </p:sp>
    </p:spTree>
    <p:extLst>
      <p:ext uri="{BB962C8B-B14F-4D97-AF65-F5344CB8AC3E}">
        <p14:creationId xmlns:p14="http://schemas.microsoft.com/office/powerpoint/2010/main" val="339912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Components Hierarchy</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8175594" cy="4853136"/>
          </a:xfrm>
        </p:spPr>
        <p:txBody>
          <a:bodyPr>
            <a:normAutofit lnSpcReduction="10000"/>
          </a:bodyPr>
          <a:lstStyle/>
          <a:p>
            <a:pPr marL="0" indent="0" algn="just">
              <a:buNone/>
            </a:pPr>
            <a:r>
              <a:rPr lang="en-US" sz="2000" dirty="0"/>
              <a:t>Time series data can be broken down as follows:</a:t>
            </a:r>
          </a:p>
        </p:txBody>
      </p:sp>
      <p:sp>
        <p:nvSpPr>
          <p:cNvPr id="5" name="TextBox 4"/>
          <p:cNvSpPr txBox="1"/>
          <p:nvPr/>
        </p:nvSpPr>
        <p:spPr>
          <a:xfrm>
            <a:off x="5392456" y="2676287"/>
            <a:ext cx="1368095" cy="369332"/>
          </a:xfrm>
          <a:prstGeom prst="rect">
            <a:avLst/>
          </a:prstGeom>
          <a:noFill/>
          <a:ln>
            <a:noFill/>
          </a:ln>
        </p:spPr>
        <p:txBody>
          <a:bodyPr wrap="square" rtlCol="0">
            <a:spAutoFit/>
          </a:bodyPr>
          <a:lstStyle/>
          <a:p>
            <a:r>
              <a:rPr lang="en-US" dirty="0"/>
              <a:t>Time Series</a:t>
            </a:r>
          </a:p>
        </p:txBody>
      </p:sp>
      <p:sp>
        <p:nvSpPr>
          <p:cNvPr id="8" name="TextBox 7"/>
          <p:cNvSpPr txBox="1"/>
          <p:nvPr/>
        </p:nvSpPr>
        <p:spPr>
          <a:xfrm>
            <a:off x="7490593" y="3402289"/>
            <a:ext cx="1179822" cy="369332"/>
          </a:xfrm>
          <a:prstGeom prst="rect">
            <a:avLst/>
          </a:prstGeom>
          <a:noFill/>
        </p:spPr>
        <p:txBody>
          <a:bodyPr wrap="square" rtlCol="0">
            <a:spAutoFit/>
          </a:bodyPr>
          <a:lstStyle/>
          <a:p>
            <a:r>
              <a:rPr lang="en-US" dirty="0"/>
              <a:t>Irregular</a:t>
            </a:r>
          </a:p>
        </p:txBody>
      </p:sp>
      <p:sp>
        <p:nvSpPr>
          <p:cNvPr id="9" name="TextBox 8"/>
          <p:cNvSpPr txBox="1"/>
          <p:nvPr/>
        </p:nvSpPr>
        <p:spPr>
          <a:xfrm>
            <a:off x="3927896" y="4181059"/>
            <a:ext cx="2347929" cy="369332"/>
          </a:xfrm>
          <a:prstGeom prst="rect">
            <a:avLst/>
          </a:prstGeom>
          <a:noFill/>
        </p:spPr>
        <p:txBody>
          <a:bodyPr wrap="square" rtlCol="0">
            <a:spAutoFit/>
          </a:bodyPr>
          <a:lstStyle/>
          <a:p>
            <a:r>
              <a:rPr lang="en-US" dirty="0"/>
              <a:t>Seasonal &amp; Cyclical</a:t>
            </a:r>
          </a:p>
        </p:txBody>
      </p:sp>
      <p:sp>
        <p:nvSpPr>
          <p:cNvPr id="10" name="TextBox 9"/>
          <p:cNvSpPr txBox="1"/>
          <p:nvPr/>
        </p:nvSpPr>
        <p:spPr>
          <a:xfrm>
            <a:off x="3790156" y="3399750"/>
            <a:ext cx="872257" cy="369332"/>
          </a:xfrm>
          <a:prstGeom prst="rect">
            <a:avLst/>
          </a:prstGeom>
          <a:noFill/>
        </p:spPr>
        <p:txBody>
          <a:bodyPr wrap="square" rtlCol="0">
            <a:spAutoFit/>
          </a:bodyPr>
          <a:lstStyle/>
          <a:p>
            <a:r>
              <a:rPr lang="en-US" dirty="0"/>
              <a:t>Trend</a:t>
            </a:r>
          </a:p>
        </p:txBody>
      </p:sp>
      <p:sp>
        <p:nvSpPr>
          <p:cNvPr id="11" name="TextBox 10"/>
          <p:cNvSpPr txBox="1"/>
          <p:nvPr/>
        </p:nvSpPr>
        <p:spPr>
          <a:xfrm>
            <a:off x="4968763" y="3424673"/>
            <a:ext cx="2215480" cy="369332"/>
          </a:xfrm>
          <a:prstGeom prst="rect">
            <a:avLst/>
          </a:prstGeom>
          <a:noFill/>
        </p:spPr>
        <p:txBody>
          <a:bodyPr wrap="square" rtlCol="0">
            <a:spAutoFit/>
          </a:bodyPr>
          <a:lstStyle/>
          <a:p>
            <a:r>
              <a:rPr lang="en-US" dirty="0"/>
              <a:t>Seasonality &amp; Cycles</a:t>
            </a:r>
          </a:p>
        </p:txBody>
      </p:sp>
      <p:sp>
        <p:nvSpPr>
          <p:cNvPr id="12" name="TextBox 11"/>
          <p:cNvSpPr txBox="1"/>
          <p:nvPr/>
        </p:nvSpPr>
        <p:spPr>
          <a:xfrm>
            <a:off x="6574014" y="4181058"/>
            <a:ext cx="1130747" cy="369332"/>
          </a:xfrm>
          <a:prstGeom prst="rect">
            <a:avLst/>
          </a:prstGeom>
          <a:noFill/>
        </p:spPr>
        <p:txBody>
          <a:bodyPr wrap="square" rtlCol="0">
            <a:spAutoFit/>
          </a:bodyPr>
          <a:lstStyle/>
          <a:p>
            <a:r>
              <a:rPr lang="en-US" dirty="0"/>
              <a:t>Calendar</a:t>
            </a:r>
          </a:p>
        </p:txBody>
      </p:sp>
      <p:sp>
        <p:nvSpPr>
          <p:cNvPr id="15" name="TextBox 14"/>
          <p:cNvSpPr txBox="1"/>
          <p:nvPr/>
        </p:nvSpPr>
        <p:spPr>
          <a:xfrm>
            <a:off x="5472914" y="4963570"/>
            <a:ext cx="1716968" cy="369332"/>
          </a:xfrm>
          <a:prstGeom prst="rect">
            <a:avLst/>
          </a:prstGeom>
          <a:noFill/>
        </p:spPr>
        <p:txBody>
          <a:bodyPr wrap="square" rtlCol="0">
            <a:spAutoFit/>
          </a:bodyPr>
          <a:lstStyle/>
          <a:p>
            <a:r>
              <a:rPr lang="en-US" dirty="0"/>
              <a:t>Moving Holiday</a:t>
            </a:r>
          </a:p>
        </p:txBody>
      </p:sp>
      <p:sp>
        <p:nvSpPr>
          <p:cNvPr id="16" name="TextBox 15"/>
          <p:cNvSpPr txBox="1"/>
          <p:nvPr/>
        </p:nvSpPr>
        <p:spPr>
          <a:xfrm>
            <a:off x="7283937" y="4963570"/>
            <a:ext cx="1385263" cy="369332"/>
          </a:xfrm>
          <a:prstGeom prst="rect">
            <a:avLst/>
          </a:prstGeom>
          <a:noFill/>
        </p:spPr>
        <p:txBody>
          <a:bodyPr wrap="square" rtlCol="0">
            <a:spAutoFit/>
          </a:bodyPr>
          <a:lstStyle/>
          <a:p>
            <a:r>
              <a:rPr lang="en-US" dirty="0"/>
              <a:t>Trading Day</a:t>
            </a:r>
          </a:p>
        </p:txBody>
      </p:sp>
      <p:cxnSp>
        <p:nvCxnSpPr>
          <p:cNvPr id="18" name="Straight Connector 17"/>
          <p:cNvCxnSpPr>
            <a:stCxn id="5" idx="2"/>
            <a:endCxn id="11" idx="0"/>
          </p:cNvCxnSpPr>
          <p:nvPr/>
        </p:nvCxnSpPr>
        <p:spPr>
          <a:xfrm flipH="1">
            <a:off x="6076503" y="3045619"/>
            <a:ext cx="1" cy="379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0" idx="0"/>
          </p:cNvCxnSpPr>
          <p:nvPr/>
        </p:nvCxnSpPr>
        <p:spPr>
          <a:xfrm flipH="1">
            <a:off x="4226285" y="3045619"/>
            <a:ext cx="1850219" cy="354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8" idx="0"/>
          </p:cNvCxnSpPr>
          <p:nvPr/>
        </p:nvCxnSpPr>
        <p:spPr>
          <a:xfrm>
            <a:off x="6076504" y="3045619"/>
            <a:ext cx="2004000" cy="356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9" idx="0"/>
          </p:cNvCxnSpPr>
          <p:nvPr/>
        </p:nvCxnSpPr>
        <p:spPr>
          <a:xfrm flipH="1">
            <a:off x="5101861" y="3794005"/>
            <a:ext cx="974642" cy="3870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2"/>
            <a:endCxn id="12" idx="0"/>
          </p:cNvCxnSpPr>
          <p:nvPr/>
        </p:nvCxnSpPr>
        <p:spPr>
          <a:xfrm>
            <a:off x="6076503" y="3794005"/>
            <a:ext cx="1062885" cy="3870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a:endCxn id="15" idx="0"/>
          </p:cNvCxnSpPr>
          <p:nvPr/>
        </p:nvCxnSpPr>
        <p:spPr>
          <a:xfrm flipH="1">
            <a:off x="6331398" y="4550390"/>
            <a:ext cx="807990" cy="4131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2"/>
            <a:endCxn id="16" idx="0"/>
          </p:cNvCxnSpPr>
          <p:nvPr/>
        </p:nvCxnSpPr>
        <p:spPr>
          <a:xfrm>
            <a:off x="7139388" y="4550390"/>
            <a:ext cx="837181" cy="41318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10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Breaks</a:t>
            </a: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US" sz="2000" dirty="0"/>
              <a:t>Before carrying out seasonal adjustment, it is important to identify and pre-adjust for </a:t>
            </a:r>
            <a:r>
              <a:rPr lang="en-US" sz="2000" b="1" dirty="0"/>
              <a:t>structural breaks</a:t>
            </a:r>
            <a:r>
              <a:rPr lang="en-US" sz="2000" dirty="0"/>
              <a:t> (using the Chow test, for instance), as their presence can give rise to severe distortions in the estimation of the Trend and Seasonal effects.</a:t>
            </a:r>
          </a:p>
          <a:p>
            <a:pPr marL="685680" lvl="1" indent="-285750" algn="just">
              <a:lnSpc>
                <a:spcPct val="110000"/>
              </a:lnSpc>
              <a:buSzPct val="100000"/>
              <a:buFont typeface="Wingdings" pitchFamily="2" charset="2"/>
              <a:buChar char="§"/>
            </a:pPr>
            <a:r>
              <a:rPr lang="en-US" sz="1800" b="1" dirty="0"/>
              <a:t>Seasonal breaks</a:t>
            </a:r>
            <a:r>
              <a:rPr lang="en-US" sz="1800" dirty="0"/>
              <a:t> occur when the usual seasonal activity level of a particular time reporting unit changes in subsequent years.  </a:t>
            </a:r>
          </a:p>
          <a:p>
            <a:pPr marL="685680" lvl="1" indent="-285750" algn="just">
              <a:lnSpc>
                <a:spcPct val="110000"/>
              </a:lnSpc>
              <a:buSzPct val="100000"/>
              <a:buFont typeface="Wingdings" pitchFamily="2" charset="2"/>
              <a:buChar char="§"/>
            </a:pPr>
            <a:r>
              <a:rPr lang="en-US" sz="1800" b="1" dirty="0"/>
              <a:t>Trend breaks</a:t>
            </a:r>
            <a:r>
              <a:rPr lang="en-US" sz="1800" dirty="0"/>
              <a:t> occurs when the trend in a data series is lowered or raised for a prolonged period, either temporarily or permanently. </a:t>
            </a:r>
          </a:p>
          <a:p>
            <a:pPr marL="0" indent="0" algn="just">
              <a:lnSpc>
                <a:spcPct val="110000"/>
              </a:lnSpc>
              <a:buNone/>
            </a:pPr>
            <a:endParaRPr lang="en-US" sz="1000" dirty="0"/>
          </a:p>
          <a:p>
            <a:pPr marL="0" indent="0" algn="just">
              <a:lnSpc>
                <a:spcPct val="110000"/>
              </a:lnSpc>
              <a:buNone/>
            </a:pPr>
            <a:r>
              <a:rPr lang="en-US" sz="2000" dirty="0"/>
              <a:t>Sources of these breaks may come from changes in government policies, strike actions, exceptional events, inclement weather, etc. </a:t>
            </a:r>
          </a:p>
        </p:txBody>
      </p:sp>
    </p:spTree>
    <p:extLst>
      <p:ext uri="{BB962C8B-B14F-4D97-AF65-F5344CB8AC3E}">
        <p14:creationId xmlns:p14="http://schemas.microsoft.com/office/powerpoint/2010/main" val="38150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a:t>
            </a: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buNone/>
            </a:pPr>
            <a:r>
              <a:rPr lang="en-US" sz="2000" dirty="0"/>
              <a:t>Traditionally, the decomposition follows one of three models: </a:t>
            </a:r>
          </a:p>
          <a:p>
            <a:pPr lvl="1" algn="just">
              <a:buSzPct val="100000"/>
              <a:buFont typeface="Wingdings" pitchFamily="2" charset="2"/>
              <a:buChar char="§"/>
            </a:pPr>
            <a:r>
              <a:rPr lang="en-US" sz="1800" b="1" dirty="0"/>
              <a:t>Multiplicative</a:t>
            </a:r>
          </a:p>
          <a:p>
            <a:pPr lvl="1" algn="just">
              <a:buSzPct val="100000"/>
              <a:buFont typeface="Wingdings" pitchFamily="2" charset="2"/>
              <a:buChar char="§"/>
            </a:pPr>
            <a:r>
              <a:rPr lang="en-US" sz="1800" b="1" dirty="0"/>
              <a:t>Additive</a:t>
            </a:r>
          </a:p>
          <a:p>
            <a:pPr lvl="1" algn="just">
              <a:buSzPct val="100000"/>
              <a:buFont typeface="Wingdings" pitchFamily="2" charset="2"/>
              <a:buChar char="§"/>
            </a:pPr>
            <a:r>
              <a:rPr lang="en-US" sz="1800" b="1" dirty="0"/>
              <a:t>Pseudo-Additive</a:t>
            </a:r>
          </a:p>
          <a:p>
            <a:pPr marL="0" indent="0" algn="just">
              <a:buNone/>
            </a:pPr>
            <a:endParaRPr lang="en-US" sz="1000" dirty="0"/>
          </a:p>
          <a:p>
            <a:pPr marL="0" indent="0" algn="just">
              <a:lnSpc>
                <a:spcPct val="110000"/>
              </a:lnSpc>
              <a:buNone/>
            </a:pPr>
            <a:r>
              <a:rPr lang="en-US" sz="2000" dirty="0"/>
              <a:t>The choice of a model is driven by data </a:t>
            </a:r>
            <a:r>
              <a:rPr lang="en-US" sz="2000" dirty="0" err="1"/>
              <a:t>behaviour</a:t>
            </a:r>
            <a:r>
              <a:rPr lang="en-US" sz="2000" dirty="0"/>
              <a:t> and choice of assumptions.</a:t>
            </a:r>
          </a:p>
          <a:p>
            <a:pPr marL="0" indent="0" algn="just">
              <a:lnSpc>
                <a:spcPct val="110000"/>
              </a:lnSpc>
              <a:buNone/>
            </a:pPr>
            <a:endParaRPr lang="en-US" sz="1000" dirty="0"/>
          </a:p>
          <a:p>
            <a:pPr marL="0" indent="0" algn="just">
              <a:lnSpc>
                <a:spcPct val="110000"/>
              </a:lnSpc>
              <a:buNone/>
            </a:pPr>
            <a:r>
              <a:rPr lang="en-US" sz="2000" dirty="0"/>
              <a:t>The X12 model automates some of the aspects of the decomposition, but manual intervention and diagnostics are still required. X12 is implemented in SAS and R, among other platforms. </a:t>
            </a:r>
            <a:r>
              <a:rPr lang="en-US" sz="2000" b="1" dirty="0"/>
              <a:t>Consult the references for more information</a:t>
            </a:r>
            <a:r>
              <a:rPr lang="en-US" sz="2000" dirty="0"/>
              <a:t>. </a:t>
            </a:r>
          </a:p>
        </p:txBody>
      </p:sp>
    </p:spTree>
    <p:extLst>
      <p:ext uri="{BB962C8B-B14F-4D97-AF65-F5344CB8AC3E}">
        <p14:creationId xmlns:p14="http://schemas.microsoft.com/office/powerpoint/2010/main" val="6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Multiplicative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3978765"/>
              </a:xfrm>
            </p:spPr>
            <p:txBody>
              <a:bodyPr>
                <a:normAutofit lnSpcReduction="10000"/>
              </a:bodyPr>
              <a:lstStyle/>
              <a:p>
                <a:pPr marL="0" indent="0" algn="just">
                  <a:lnSpc>
                    <a:spcPct val="110000"/>
                  </a:lnSpc>
                  <a:buNone/>
                </a:pPr>
                <a:r>
                  <a:rPr lang="en-US" sz="2000" dirty="0"/>
                  <a:t>This modeling approach assumes that   </a:t>
                </a:r>
              </a:p>
              <a:p>
                <a:pPr lvl="1" algn="just">
                  <a:lnSpc>
                    <a:spcPct val="110000"/>
                  </a:lnSpc>
                  <a:buSzPct val="100000"/>
                  <a:buFont typeface="Wingdings" panose="05000000000000000000" pitchFamily="2" charset="2"/>
                  <a:buChar char="§"/>
                </a:pPr>
                <a:r>
                  <a:rPr lang="en-US" sz="1800" dirty="0"/>
                  <a:t>the magnitude of the seasonal spikes/troughs increases when the trend increases (and vice-versa); </a:t>
                </a:r>
              </a:p>
              <a:p>
                <a:pPr lvl="1" algn="just">
                  <a:lnSpc>
                    <a:spcPct val="110000"/>
                  </a:lnSpc>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dirty="0">
                            <a:latin typeface="Cambria Math" panose="02040503050406030204" pitchFamily="18" charset="0"/>
                          </a:rPr>
                        </m:ctrlPr>
                      </m:sSubPr>
                      <m:e>
                        <m:r>
                          <a:rPr lang="en-US" sz="1800" dirty="0" smtClean="0">
                            <a:latin typeface="Cambria Math" panose="02040503050406030204" pitchFamily="18" charset="0"/>
                          </a:rPr>
                          <m:t>𝑇</m:t>
                        </m:r>
                      </m:e>
                      <m:sub>
                        <m:r>
                          <a:rPr lang="en-US" sz="1800" dirty="0" smtClean="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dirty="0">
                            <a:latin typeface="Cambria Math" panose="02040503050406030204" pitchFamily="18" charset="0"/>
                          </a:rPr>
                        </m:ctrlPr>
                      </m:sSubPr>
                      <m:e>
                        <m:r>
                          <a:rPr lang="en-US" sz="1800" b="0" dirty="0" smtClean="0">
                            <a:latin typeface="Cambria Math" panose="02040503050406030204" pitchFamily="18" charset="0"/>
                          </a:rPr>
                          <m:t>𝑂</m:t>
                        </m:r>
                      </m:e>
                      <m:sub>
                        <m:r>
                          <a:rPr lang="en-US" sz="1800" dirty="0" smtClean="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dirty="0">
                            <a:latin typeface="Cambria Math" panose="02040503050406030204" pitchFamily="18" charset="0"/>
                          </a:rPr>
                        </m:ctrlPr>
                      </m:sSubPr>
                      <m:e>
                        <m:r>
                          <a:rPr lang="en-US" sz="1800" b="0" dirty="0" smtClean="0">
                            <a:latin typeface="Cambria Math" panose="02040503050406030204" pitchFamily="18" charset="0"/>
                          </a:rPr>
                          <m:t>𝑆</m:t>
                        </m:r>
                      </m:e>
                      <m:sub>
                        <m:r>
                          <a:rPr lang="en-US" sz="1800" dirty="0" smtClean="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dirty="0">
                            <a:latin typeface="Cambria Math" panose="02040503050406030204" pitchFamily="18" charset="0"/>
                          </a:rPr>
                        </m:ctrlPr>
                      </m:sSubPr>
                      <m:e>
                        <m:r>
                          <a:rPr lang="en-US" sz="1800" b="0" dirty="0" smtClean="0">
                            <a:latin typeface="Cambria Math" panose="02040503050406030204" pitchFamily="18" charset="0"/>
                          </a:rPr>
                          <m:t>𝐼</m:t>
                        </m:r>
                      </m:e>
                      <m:sub>
                        <m:r>
                          <a:rPr lang="en-US" sz="1800" dirty="0" smtClean="0">
                            <a:latin typeface="Cambria Math" panose="02040503050406030204" pitchFamily="18" charset="0"/>
                          </a:rPr>
                          <m:t>𝑡</m:t>
                        </m:r>
                      </m:sub>
                    </m:sSub>
                  </m:oMath>
                </a14:m>
                <a:r>
                  <a:rPr lang="en-US" sz="1800" dirty="0"/>
                  <a:t> are dimensionless and centered around 1;    </a:t>
                </a:r>
              </a:p>
              <a:p>
                <a:pPr lvl="1" algn="just">
                  <a:lnSpc>
                    <a:spcPct val="110000"/>
                  </a:lnSpc>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dirty="0" smtClean="0">
                            <a:latin typeface="Cambria Math" panose="02040503050406030204" pitchFamily="18" charset="0"/>
                          </a:rPr>
                        </m:ctrlPr>
                      </m:naryPr>
                      <m:sub>
                        <m:r>
                          <m:rPr>
                            <m:brk m:alnAt="23"/>
                          </m:rPr>
                          <a:rPr lang="en-US" sz="1800" b="0" dirty="0" smtClean="0">
                            <a:latin typeface="Cambria Math" panose="02040503050406030204" pitchFamily="18" charset="0"/>
                          </a:rPr>
                          <m:t>𝑗</m:t>
                        </m:r>
                        <m:r>
                          <a:rPr lang="en-US" sz="1800" b="0" dirty="0" smtClean="0">
                            <a:latin typeface="Cambria Math" panose="02040503050406030204" pitchFamily="18" charset="0"/>
                          </a:rPr>
                          <m:t>=1</m:t>
                        </m:r>
                      </m:sub>
                      <m:sup>
                        <m:r>
                          <a:rPr lang="en-US" sz="1800" b="0" dirty="0" smtClean="0">
                            <a:latin typeface="Cambria Math" panose="02040503050406030204" pitchFamily="18" charset="0"/>
                          </a:rPr>
                          <m:t>𝑛</m:t>
                        </m:r>
                      </m:sup>
                      <m:e>
                        <m:sSub>
                          <m:sSubPr>
                            <m:ctrlPr>
                              <a:rPr lang="en-US" sz="1800" dirty="0">
                                <a:latin typeface="Cambria Math" panose="02040503050406030204" pitchFamily="18" charset="0"/>
                              </a:rPr>
                            </m:ctrlPr>
                          </m:sSubPr>
                          <m:e>
                            <m:r>
                              <a:rPr lang="en-US" sz="1800" dirty="0" smtClean="0">
                                <a:latin typeface="Cambria Math" panose="02040503050406030204" pitchFamily="18" charset="0"/>
                              </a:rPr>
                              <m:t>𝑆</m:t>
                            </m:r>
                          </m:e>
                          <m:sub>
                            <m:r>
                              <a:rPr lang="en-US" sz="1800" dirty="0" smtClean="0">
                                <a:latin typeface="Cambria Math" panose="02040503050406030204" pitchFamily="18" charset="0"/>
                              </a:rPr>
                              <m:t>𝑡</m:t>
                            </m:r>
                            <m:r>
                              <a:rPr lang="en-US" sz="1800" b="0" dirty="0" smtClean="0">
                                <a:latin typeface="Cambria Math" panose="02040503050406030204" pitchFamily="18" charset="0"/>
                              </a:rPr>
                              <m:t>+</m:t>
                            </m:r>
                            <m:r>
                              <a:rPr lang="en-US" sz="1800" b="0" dirty="0" smtClean="0">
                                <a:latin typeface="Cambria Math" panose="02040503050406030204" pitchFamily="18" charset="0"/>
                              </a:rPr>
                              <m:t>𝑗</m:t>
                            </m:r>
                          </m:sub>
                        </m:sSub>
                        <m:r>
                          <a:rPr lang="en-US" sz="1800" b="0" dirty="0" smtClean="0">
                            <a:latin typeface="Cambria Math" panose="02040503050406030204" pitchFamily="18" charset="0"/>
                          </a:rPr>
                          <m:t>=</m:t>
                        </m:r>
                        <m:r>
                          <a:rPr lang="en-US" sz="1800" b="0" dirty="0" smtClean="0">
                            <a:latin typeface="Cambria Math" panose="02040503050406030204" pitchFamily="18" charset="0"/>
                          </a:rPr>
                          <m:t>𝑛</m:t>
                        </m:r>
                      </m:e>
                    </m:nary>
                  </m:oMath>
                </a14:m>
                <a:r>
                  <a:rPr lang="en-US" sz="1800" dirty="0"/>
                  <a:t>, where </a:t>
                </a:r>
                <a14:m>
                  <m:oMath xmlns:m="http://schemas.openxmlformats.org/officeDocument/2006/math">
                    <m:r>
                      <a:rPr lang="en-US" sz="1800" b="0" dirty="0" smtClean="0">
                        <a:latin typeface="Cambria Math" panose="02040503050406030204" pitchFamily="18" charset="0"/>
                      </a:rPr>
                      <m:t>𝑛</m:t>
                    </m:r>
                    <m:r>
                      <a:rPr lang="en-US" sz="1800" b="0" dirty="0" smtClean="0">
                        <a:latin typeface="Cambria Math" panose="02040503050406030204" pitchFamily="18" charset="0"/>
                      </a:rPr>
                      <m:t>=365 </m:t>
                    </m:r>
                  </m:oMath>
                </a14:m>
                <a:r>
                  <a:rPr lang="en-US" sz="1800" dirty="0"/>
                  <a:t>for daily series, </a:t>
                </a:r>
                <a14:m>
                  <m:oMath xmlns:m="http://schemas.openxmlformats.org/officeDocument/2006/math">
                    <m:r>
                      <a:rPr lang="en-US" sz="1800" dirty="0" smtClean="0">
                        <a:latin typeface="Cambria Math" panose="02040503050406030204" pitchFamily="18" charset="0"/>
                      </a:rPr>
                      <m:t>𝑛</m:t>
                    </m:r>
                    <m:r>
                      <a:rPr lang="en-US" sz="1800" dirty="0" smtClean="0">
                        <a:latin typeface="Cambria Math" panose="02040503050406030204" pitchFamily="18" charset="0"/>
                      </a:rPr>
                      <m:t>=12</m:t>
                    </m:r>
                  </m:oMath>
                </a14:m>
                <a:r>
                  <a:rPr lang="en-US" sz="1800" dirty="0"/>
                  <a:t> for monthly series, </a:t>
                </a:r>
                <a14:m>
                  <m:oMath xmlns:m="http://schemas.openxmlformats.org/officeDocument/2006/math">
                    <m:r>
                      <a:rPr lang="en-US" sz="1800" dirty="0" smtClean="0">
                        <a:latin typeface="Cambria Math" panose="02040503050406030204" pitchFamily="18" charset="0"/>
                      </a:rPr>
                      <m:t>𝑛</m:t>
                    </m:r>
                    <m:r>
                      <a:rPr lang="en-US" sz="1800" dirty="0" smtClean="0">
                        <a:latin typeface="Cambria Math" panose="02040503050406030204" pitchFamily="18" charset="0"/>
                      </a:rPr>
                      <m:t>=4</m:t>
                    </m:r>
                  </m:oMath>
                </a14:m>
                <a:r>
                  <a:rPr lang="en-US" sz="1800" dirty="0"/>
                  <a:t> for quarterly series, etc., and</a:t>
                </a:r>
              </a:p>
              <a:p>
                <a:pPr lvl="1" algn="just">
                  <a:lnSpc>
                    <a:spcPct val="110000"/>
                  </a:lnSpc>
                  <a:buSzPct val="100000"/>
                  <a:buFont typeface="Wingdings" panose="05000000000000000000" pitchFamily="2" charset="2"/>
                  <a:buChar char="§"/>
                </a:pPr>
                <a:r>
                  <a:rPr lang="en-US" sz="1800" dirty="0"/>
                  <a:t>the original series </a:t>
                </a:r>
                <a14:m>
                  <m:oMath xmlns:m="http://schemas.openxmlformats.org/officeDocument/2006/math">
                    <m:sSub>
                      <m:sSubPr>
                        <m:ctrlPr>
                          <a:rPr lang="en-US" sz="1800" dirty="0">
                            <a:latin typeface="Cambria Math" panose="02040503050406030204" pitchFamily="18" charset="0"/>
                          </a:rPr>
                        </m:ctrlPr>
                      </m:sSubPr>
                      <m:e>
                        <m:r>
                          <a:rPr lang="en-US" sz="1800" dirty="0" smtClean="0">
                            <a:latin typeface="Cambria Math" panose="02040503050406030204" pitchFamily="18" charset="0"/>
                          </a:rPr>
                          <m:t>𝑂</m:t>
                        </m:r>
                      </m:e>
                      <m:sub>
                        <m:r>
                          <a:rPr lang="en-US" sz="1800" dirty="0" smtClean="0">
                            <a:latin typeface="Cambria Math" panose="02040503050406030204" pitchFamily="18" charset="0"/>
                          </a:rPr>
                          <m:t>𝑡</m:t>
                        </m:r>
                      </m:sub>
                    </m:sSub>
                  </m:oMath>
                </a14:m>
                <a:r>
                  <a:rPr lang="en-US" sz="1800" dirty="0"/>
                  <a:t> </a:t>
                </a:r>
                <a:r>
                  <a:rPr lang="en-US" sz="1800" b="1" dirty="0"/>
                  <a:t>does not contain zero values</a:t>
                </a:r>
                <a:r>
                  <a:rPr lang="en-US" sz="1800" dirty="0"/>
                  <a:t>. </a:t>
                </a:r>
              </a:p>
              <a:p>
                <a:pPr marL="0" indent="0" algn="just">
                  <a:lnSpc>
                    <a:spcPct val="110000"/>
                  </a:lnSpc>
                  <a:buNone/>
                </a:pPr>
                <a:endParaRPr lang="en-US" sz="1000" dirty="0"/>
              </a:p>
              <a:p>
                <a:pPr marL="0" indent="0" algn="just">
                  <a:lnSpc>
                    <a:spcPct val="110000"/>
                  </a:lnSpc>
                  <a:buNone/>
                </a:pPr>
                <a:r>
                  <a:rPr lang="en-US" sz="2000" dirty="0"/>
                  <a:t>Mathematically, the model is expressed as</a:t>
                </a:r>
              </a:p>
              <a:p>
                <a:pPr marL="0" indent="0" algn="ctr">
                  <a:lnSpc>
                    <a:spcPct val="110000"/>
                  </a:lnSpc>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buNone/>
                </a:pPr>
                <a:endParaRPr lang="en-US" sz="1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3978765"/>
              </a:xfrm>
              <a:blipFill>
                <a:blip r:embed="rId3"/>
                <a:stretch>
                  <a:fillRect l="-753" t="-637" r="-502" b="-13057"/>
                </a:stretch>
              </a:blipFill>
            </p:spPr>
            <p:txBody>
              <a:bodyPr/>
              <a:lstStyle/>
              <a:p>
                <a:r>
                  <a:rPr lang="en-US">
                    <a:noFill/>
                  </a:rPr>
                  <a:t> </a:t>
                </a:r>
              </a:p>
            </p:txBody>
          </p:sp>
        </mc:Fallback>
      </mc:AlternateContent>
    </p:spTree>
    <p:extLst>
      <p:ext uri="{BB962C8B-B14F-4D97-AF65-F5344CB8AC3E}">
        <p14:creationId xmlns:p14="http://schemas.microsoft.com/office/powerpoint/2010/main" val="86352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Multiplicative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3978765"/>
              </a:xfrm>
            </p:spPr>
            <p:txBody>
              <a:bodyPr>
                <a:normAutofit lnSpcReduction="10000"/>
              </a:bodyPr>
              <a:lstStyle/>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f>
                          <m:fPr>
                            <m:ctrlPr>
                              <a:rPr lang="en-US" sz="2000" i="1" dirty="0" smtClean="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den>
                        </m:f>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lnSpc>
                    <a:spcPct val="110000"/>
                  </a:lnSpc>
                  <a:buNone/>
                </a:pPr>
                <a:endParaRPr lang="en-US" sz="1000" dirty="0"/>
              </a:p>
              <a:p>
                <a:pPr marL="0" indent="0" algn="just">
                  <a:lnSpc>
                    <a:spcPct val="110000"/>
                  </a:lnSpc>
                  <a:buNone/>
                </a:pPr>
                <a:r>
                  <a:rPr lang="en-US" sz="2000" dirty="0"/>
                  <a:t>After a log transformation, the </a:t>
                </a:r>
                <a:r>
                  <a:rPr lang="en-US" sz="2000" b="1" dirty="0"/>
                  <a:t>multiplicative model</a:t>
                </a:r>
                <a:r>
                  <a:rPr lang="en-US" sz="2000" dirty="0"/>
                  <a:t> becomes  an </a:t>
                </a:r>
                <a:r>
                  <a:rPr lang="en-US" sz="2000" b="1" dirty="0"/>
                  <a:t>additive model</a:t>
                </a:r>
                <a:r>
                  <a:rPr lang="en-US" sz="2000" dirty="0"/>
                  <a:t>:</a:t>
                </a:r>
              </a:p>
              <a:p>
                <a:pPr marL="0" indent="0" algn="just">
                  <a:lnSpc>
                    <a:spcPct val="110000"/>
                  </a:lnSpc>
                  <a:buNone/>
                </a:pPr>
                <a14:m>
                  <m:oMathPara xmlns:m="http://schemas.openxmlformats.org/officeDocument/2006/math">
                    <m:oMathParaPr>
                      <m:jc m:val="center"/>
                    </m:oMathParaPr>
                    <m:oMath xmlns:m="http://schemas.openxmlformats.org/officeDocument/2006/math">
                      <m:r>
                        <m:rPr>
                          <m:nor/>
                        </m:rPr>
                        <a:rPr lang="en-US" sz="2000" b="0" i="0" dirty="0" smtClean="0">
                          <a:latin typeface="Cambria Math" panose="02040503050406030204" pitchFamily="18" charset="0"/>
                        </a:rPr>
                        <m:t>log</m:t>
                      </m:r>
                      <m:r>
                        <m:rPr>
                          <m:nor/>
                        </m:rPr>
                        <a:rPr lang="en-US" sz="2000" b="0" i="0"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oMath>
                  </m:oMathPara>
                </a14:m>
                <a:endParaRPr lang="en-US" sz="2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3978765"/>
              </a:xfrm>
              <a:blipFill>
                <a:blip r:embed="rId3"/>
                <a:stretch>
                  <a:fillRect l="-753" t="-637"/>
                </a:stretch>
              </a:blipFill>
            </p:spPr>
            <p:txBody>
              <a:bodyPr/>
              <a:lstStyle/>
              <a:p>
                <a:r>
                  <a:rPr lang="en-US">
                    <a:noFill/>
                  </a:rPr>
                  <a:t> </a:t>
                </a:r>
              </a:p>
            </p:txBody>
          </p:sp>
        </mc:Fallback>
      </mc:AlternateContent>
    </p:spTree>
    <p:extLst>
      <p:ext uri="{BB962C8B-B14F-4D97-AF65-F5344CB8AC3E}">
        <p14:creationId xmlns:p14="http://schemas.microsoft.com/office/powerpoint/2010/main" val="389886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Additive </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lnSpc>
                    <a:spcPct val="110000"/>
                  </a:lnSpc>
                  <a:buNone/>
                </a:pPr>
                <a:r>
                  <a:rPr lang="en-US" sz="2000" dirty="0"/>
                  <a:t>This modeling approach assumes that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independent of the </a:t>
                </a:r>
                <a:r>
                  <a:rPr lang="en-US" sz="1800" b="1" dirty="0"/>
                  <a:t>trend </a:t>
                </a:r>
                <a:r>
                  <a:rPr lang="en-US" sz="1800" b="1" dirty="0" err="1"/>
                  <a:t>behaviour</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remains stable from year to year, and</a:t>
                </a:r>
              </a:p>
              <a:p>
                <a:pPr lvl="1" algn="just">
                  <a:lnSpc>
                    <a:spcPct val="110000"/>
                  </a:lnSpc>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i="1" dirty="0" smtClean="0">
                            <a:latin typeface="Cambria Math" panose="02040503050406030204" pitchFamily="18" charset="0"/>
                          </a:rPr>
                          <m:t>𝑗</m:t>
                        </m:r>
                        <m:r>
                          <a:rPr lang="en-US" sz="1800" b="0" i="1" dirty="0" smtClean="0">
                            <a:latin typeface="Cambria Math" panose="02040503050406030204" pitchFamily="18" charset="0"/>
                          </a:rPr>
                          <m:t>=1</m:t>
                        </m:r>
                      </m:sub>
                      <m:sup>
                        <m:r>
                          <a:rPr lang="en-US" sz="1800" b="0" i="1" dirty="0" smtClean="0">
                            <a:latin typeface="Cambria Math" panose="02040503050406030204" pitchFamily="18" charset="0"/>
                          </a:rPr>
                          <m:t>𝑛</m:t>
                        </m:r>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𝑗</m:t>
                            </m:r>
                          </m:sub>
                        </m:sSub>
                        <m:r>
                          <a:rPr lang="en-US" sz="1800" b="0" i="1" dirty="0" smtClean="0">
                            <a:latin typeface="Cambria Math" panose="02040503050406030204" pitchFamily="18" charset="0"/>
                          </a:rPr>
                          <m:t>=0</m:t>
                        </m:r>
                      </m:e>
                    </m:nary>
                  </m:oMath>
                </a14:m>
                <a:r>
                  <a:rPr lang="en-US" sz="1800" dirty="0"/>
                  <a:t>, where </a:t>
                </a:r>
                <a14:m>
                  <m:oMath xmlns:m="http://schemas.openxmlformats.org/officeDocument/2006/math">
                    <m:r>
                      <a:rPr lang="en-US" sz="1800" b="0" i="1" dirty="0" smtClean="0">
                        <a:latin typeface="Cambria Math" panose="02040503050406030204" pitchFamily="18" charset="0"/>
                      </a:rPr>
                      <m:t>𝑛</m:t>
                    </m:r>
                    <m:r>
                      <a:rPr lang="en-US" sz="1800" b="0" i="1" dirty="0" smtClean="0">
                        <a:latin typeface="Cambria Math" panose="02040503050406030204" pitchFamily="18" charset="0"/>
                      </a:rPr>
                      <m:t>=365 </m:t>
                    </m:r>
                  </m:oMath>
                </a14:m>
                <a:r>
                  <a:rPr lang="en-US" sz="1800" dirty="0"/>
                  <a:t>for daily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=12</m:t>
                    </m:r>
                  </m:oMath>
                </a14:m>
                <a:r>
                  <a:rPr lang="en-US" sz="1800" dirty="0"/>
                  <a:t> for monthly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=4</m:t>
                    </m:r>
                  </m:oMath>
                </a14:m>
                <a:r>
                  <a:rPr lang="en-US" sz="1800" dirty="0"/>
                  <a:t> for quarterly series, etc. </a:t>
                </a:r>
                <a:endParaRPr lang="en-US" dirty="0"/>
              </a:p>
              <a:p>
                <a:pPr marL="0" indent="0" algn="just">
                  <a:lnSpc>
                    <a:spcPct val="110000"/>
                  </a:lnSpc>
                  <a:buNone/>
                </a:pPr>
                <a:r>
                  <a:rPr lang="en-US" sz="2000" dirty="0"/>
                  <a:t>Mathematically, the model is expressed as</a:t>
                </a:r>
              </a:p>
              <a:p>
                <a:pPr marL="0" indent="0" algn="ctr">
                  <a:lnSpc>
                    <a:spcPct val="110000"/>
                  </a:lnSpc>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and dimensions.  </a:t>
                </a:r>
              </a:p>
              <a:p>
                <a:pPr marL="0" indent="0">
                  <a:lnSpc>
                    <a:spcPct val="110000"/>
                  </a:lnSpc>
                  <a:buNone/>
                </a:pPr>
                <a:endParaRPr lang="en-US" sz="1000" dirty="0"/>
              </a:p>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buNone/>
                </a:pPr>
                <a:endParaRPr lang="en-US"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522" r="-502" b="-1044"/>
                </a:stretch>
              </a:blipFill>
            </p:spPr>
            <p:txBody>
              <a:bodyPr/>
              <a:lstStyle/>
              <a:p>
                <a:r>
                  <a:rPr lang="en-US">
                    <a:noFill/>
                  </a:rPr>
                  <a:t> </a:t>
                </a:r>
              </a:p>
            </p:txBody>
          </p:sp>
        </mc:Fallback>
      </mc:AlternateContent>
    </p:spTree>
    <p:extLst>
      <p:ext uri="{BB962C8B-B14F-4D97-AF65-F5344CB8AC3E}">
        <p14:creationId xmlns:p14="http://schemas.microsoft.com/office/powerpoint/2010/main" val="35955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Models – Pseudo-Additive</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lnSpc>
                    <a:spcPct val="110000"/>
                  </a:lnSpc>
                  <a:buNone/>
                </a:pPr>
                <a:r>
                  <a:rPr lang="en-US" sz="2000" dirty="0"/>
                  <a:t>This approach assumes that some of the values of the original series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oMath>
                </a14:m>
                <a:r>
                  <a:rPr lang="en-US" sz="2000" dirty="0"/>
                  <a:t> are 0 and that </a:t>
                </a:r>
              </a:p>
              <a:p>
                <a:pPr lvl="1" algn="just">
                  <a:lnSpc>
                    <a:spcPct val="110000"/>
                  </a:lnSpc>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both dependent on the </a:t>
                </a:r>
                <a:r>
                  <a:rPr lang="en-US" sz="1800" b="1" dirty="0"/>
                  <a:t>trend level</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but independent of each other, and </a:t>
                </a:r>
              </a:p>
              <a:p>
                <a:pPr lvl="1" algn="just">
                  <a:lnSpc>
                    <a:spcPct val="110000"/>
                  </a:lnSpc>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𝑂</m:t>
                        </m:r>
                      </m:e>
                      <m:sub>
                        <m:r>
                          <a:rPr lang="en-US" sz="1800" i="1" dirty="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dimensionless and centered around 1.    </a:t>
                </a:r>
              </a:p>
              <a:p>
                <a:pPr marL="0" indent="0" algn="just">
                  <a:lnSpc>
                    <a:spcPct val="110000"/>
                  </a:lnSpc>
                  <a:buNone/>
                </a:pPr>
                <a:endParaRPr lang="en-US" dirty="0"/>
              </a:p>
              <a:p>
                <a:pPr marL="0" indent="0" algn="just">
                  <a:lnSpc>
                    <a:spcPct val="110000"/>
                  </a:lnSpc>
                  <a:buNone/>
                </a:pPr>
                <a:r>
                  <a:rPr lang="en-US" sz="2000" dirty="0"/>
                  <a:t>Mathematically, the model is expressed as</a:t>
                </a:r>
              </a:p>
              <a:p>
                <a:pPr marL="0" indent="0" algn="ctr">
                  <a:lnSpc>
                    <a:spcPct val="110000"/>
                  </a:lnSpc>
                  <a:buNone/>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r>
                        <a:rPr lang="en-US" sz="2000" b="0" i="1" dirty="0" smtClean="0">
                          <a:latin typeface="Cambria Math" panose="02040503050406030204" pitchFamily="18" charset="0"/>
                        </a:rPr>
                        <m:t>2</m:t>
                      </m:r>
                      <m:r>
                        <a:rPr lang="en-US" sz="2000" i="1" dirty="0">
                          <a:latin typeface="Cambria Math" panose="02040503050406030204" pitchFamily="18" charset="0"/>
                        </a:rPr>
                        <m:t>)</m:t>
                      </m:r>
                      <m:r>
                        <a:rPr lang="en-CA" sz="2000" b="0" i="1" dirty="0" smtClean="0">
                          <a:latin typeface="Cambria Math" panose="02040503050406030204" pitchFamily="18" charset="0"/>
                        </a:rPr>
                        <m:t>.</m:t>
                      </m:r>
                    </m:oMath>
                  </m:oMathPara>
                </a14:m>
                <a:endParaRPr lang="en-CA" sz="2000" dirty="0"/>
              </a:p>
              <a:p>
                <a:pPr marL="0" indent="0">
                  <a:lnSpc>
                    <a:spcPct val="110000"/>
                  </a:lnSpc>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lnSpc>
                    <a:spcPct val="110000"/>
                  </a:lnSpc>
                  <a:buNone/>
                </a:pPr>
                <a:endParaRPr lang="en-US" sz="1000" dirty="0"/>
              </a:p>
              <a:p>
                <a:pPr marL="0" indent="0">
                  <a:lnSpc>
                    <a:spcPct val="110000"/>
                  </a:lnSpc>
                  <a:buNone/>
                </a:pPr>
                <a:r>
                  <a:rPr lang="en-US" sz="2000" dirty="0"/>
                  <a:t>After seasonality adjustment, the </a:t>
                </a:r>
                <a:r>
                  <a:rPr lang="en-US" sz="2000" b="1" dirty="0"/>
                  <a:t>seasonality adjusted series</a:t>
                </a:r>
                <a:r>
                  <a:rPr lang="en-US" sz="2000" dirty="0"/>
                  <a:t> is </a:t>
                </a:r>
              </a:p>
              <a:p>
                <a:pPr marL="399930" lvl="1" indent="0" algn="ctr">
                  <a:lnSpc>
                    <a:spcPct val="110000"/>
                  </a:lnSpc>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522" r="-502"/>
                </a:stretch>
              </a:blipFill>
            </p:spPr>
            <p:txBody>
              <a:bodyPr/>
              <a:lstStyle/>
              <a:p>
                <a:r>
                  <a:rPr lang="en-US">
                    <a:noFill/>
                  </a:rPr>
                  <a:t> </a:t>
                </a:r>
              </a:p>
            </p:txBody>
          </p:sp>
        </mc:Fallback>
      </mc:AlternateContent>
    </p:spTree>
    <p:extLst>
      <p:ext uri="{BB962C8B-B14F-4D97-AF65-F5344CB8AC3E}">
        <p14:creationId xmlns:p14="http://schemas.microsoft.com/office/powerpoint/2010/main" val="42551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Calendar Effects</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dirty="0"/>
              <a:t>A number of monthly and quarterly time series include calendar effects due to the varying lengths of the months, day-of-the week effects and holidays, fixed or moving:</a:t>
            </a:r>
          </a:p>
          <a:p>
            <a:pPr lvl="1" algn="just">
              <a:buSzPct val="100000"/>
              <a:buFont typeface="Wingdings" pitchFamily="2" charset="2"/>
              <a:buChar char="§"/>
            </a:pPr>
            <a:r>
              <a:rPr lang="en-US" sz="1800" dirty="0"/>
              <a:t>The </a:t>
            </a:r>
            <a:r>
              <a:rPr lang="en-US" sz="1800" b="1" dirty="0"/>
              <a:t>trading day effect</a:t>
            </a:r>
            <a:r>
              <a:rPr lang="en-US" sz="1800" dirty="0"/>
              <a:t> is related to the monthly differences in the numbers of each day of the week from one year to the next (there may be more weekend sales in a month with five weekends). In each month, some days of the week may occur 5 times.  The type of theses extra days affect the data for the month. Without an appropriate correction, it becomes impossible to compare monthly estimates from year to year.</a:t>
            </a:r>
          </a:p>
          <a:p>
            <a:pPr lvl="1" algn="just">
              <a:buSzPct val="100000"/>
              <a:buFont typeface="Wingdings" pitchFamily="2" charset="2"/>
              <a:buChar char="§"/>
            </a:pPr>
            <a:r>
              <a:rPr lang="en-US" sz="1800" b="1" dirty="0"/>
              <a:t>Easter</a:t>
            </a:r>
            <a:r>
              <a:rPr lang="en-US" sz="1800" dirty="0"/>
              <a:t> is a </a:t>
            </a:r>
            <a:r>
              <a:rPr lang="en-US" sz="1800" b="1" dirty="0"/>
              <a:t>moving holiday</a:t>
            </a:r>
            <a:r>
              <a:rPr lang="en-US" sz="1800" dirty="0"/>
              <a:t> which occurs either in March or April between March 22 and April 25, or in the first or second quarter. Industrial production is lower in months in which Easter falls due to fewer working days. As a result, it needs to be removed before seasonality adjustment. If the Easter moving holiday effect is not corrected, the peaks and troughs due to its effects will be reflected in the final seasonal adjusted series. </a:t>
            </a:r>
          </a:p>
          <a:p>
            <a:pPr lvl="1" algn="just">
              <a:buSzPct val="100000"/>
              <a:buFont typeface="Wingdings" pitchFamily="2" charset="2"/>
              <a:buChar char="§"/>
            </a:pPr>
            <a:r>
              <a:rPr lang="en-US" sz="1800" b="1" dirty="0"/>
              <a:t>Canada Day </a:t>
            </a:r>
            <a:r>
              <a:rPr lang="en-US" sz="1800" dirty="0"/>
              <a:t>is a </a:t>
            </a:r>
            <a:r>
              <a:rPr lang="en-US" sz="1800" b="1" dirty="0"/>
              <a:t>fixed holiday</a:t>
            </a:r>
            <a:r>
              <a:rPr lang="en-US" sz="1800" dirty="0"/>
              <a:t> that falls on each year on July 1 (unless July 1 is a Sunday in which case Canada Day is held on July 2). As a consequence, there is always an additional day in the first week of July where businesses are closed and the overwhelming  majority of Canadians have the day off, usually modifying their regular activities. An adjustment must be made when looking at daily rates instead of absolute monthly numbers, say.</a:t>
            </a:r>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162768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Outline</a:t>
            </a:r>
          </a:p>
        </p:txBody>
      </p:sp>
      <p:sp>
        <p:nvSpPr>
          <p:cNvPr id="14" name="Content Placeholder 13"/>
          <p:cNvSpPr>
            <a:spLocks noGrp="1"/>
          </p:cNvSpPr>
          <p:nvPr>
            <p:ph idx="1"/>
          </p:nvPr>
        </p:nvSpPr>
        <p:spPr>
          <a:xfrm>
            <a:off x="1371242" y="1627200"/>
            <a:ext cx="8175237" cy="4855464"/>
          </a:xfrm>
        </p:spPr>
        <p:txBody>
          <a:bodyPr>
            <a:normAutofit lnSpcReduction="10000"/>
          </a:bodyPr>
          <a:lstStyle/>
          <a:p>
            <a:pPr marL="514350" indent="-514350">
              <a:lnSpc>
                <a:spcPct val="110000"/>
              </a:lnSpc>
              <a:buAutoNum type="romanUcPeriod"/>
            </a:pPr>
            <a:r>
              <a:rPr lang="en-US" sz="2000" b="1" dirty="0"/>
              <a:t>Problem Description</a:t>
            </a:r>
          </a:p>
          <a:p>
            <a:pPr marL="514350" indent="-514350">
              <a:lnSpc>
                <a:spcPct val="110000"/>
              </a:lnSpc>
              <a:buAutoNum type="romanUcPeriod"/>
            </a:pPr>
            <a:r>
              <a:rPr lang="en-US" sz="2000" b="1" dirty="0"/>
              <a:t>Methodology</a:t>
            </a:r>
          </a:p>
          <a:p>
            <a:pPr marL="514350" indent="-514350">
              <a:lnSpc>
                <a:spcPct val="110000"/>
              </a:lnSpc>
              <a:buAutoNum type="romanUcPeriod"/>
            </a:pPr>
            <a:r>
              <a:rPr lang="en-US" sz="2000" b="1" dirty="0"/>
              <a:t>Illustration</a:t>
            </a:r>
          </a:p>
          <a:p>
            <a:pPr marL="514350" indent="-514350">
              <a:lnSpc>
                <a:spcPct val="110000"/>
              </a:lnSpc>
              <a:buAutoNum type="romanUcPeriod"/>
            </a:pPr>
            <a:r>
              <a:rPr lang="en-US" sz="2000" b="1" dirty="0"/>
              <a:t>Consulting Post-Mortem</a:t>
            </a:r>
          </a:p>
          <a:p>
            <a:pPr marL="514350" indent="-514350">
              <a:lnSpc>
                <a:spcPct val="110000"/>
              </a:lnSpc>
              <a:buAutoNum type="romanUcPeriod"/>
            </a:pPr>
            <a:r>
              <a:rPr lang="en-US" sz="2000" b="1" dirty="0"/>
              <a:t>Additional Notes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555817" cy="1485900"/>
          </a:xfrm>
        </p:spPr>
        <p:txBody>
          <a:bodyPr>
            <a:normAutofit/>
          </a:bodyPr>
          <a:lstStyle/>
          <a:p>
            <a:r>
              <a:rPr lang="en-US" sz="4400" b="1" dirty="0">
                <a:solidFill>
                  <a:schemeClr val="accent2"/>
                </a:solidFill>
              </a:rPr>
              <a:t>Seasonal/Cyclical Adjustment Methodology</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Autofit/>
              </a:bodyPr>
              <a:lstStyle/>
              <a:p>
                <a:pPr marL="342900" indent="-342900" algn="just">
                  <a:buSzPct val="100000"/>
                  <a:buFont typeface="+mj-lt"/>
                  <a:buAutoNum type="arabicPeriod"/>
                </a:pPr>
                <a:r>
                  <a:rPr lang="en-US" sz="2000" dirty="0"/>
                  <a:t>Choice of </a:t>
                </a:r>
                <a:r>
                  <a:rPr lang="en-US" sz="2000" b="1" dirty="0"/>
                  <a:t>seasonal decomposition model</a:t>
                </a:r>
              </a:p>
              <a:p>
                <a:pPr marL="742830" lvl="1" indent="-342900" algn="just">
                  <a:buSzPct val="100000"/>
                  <a:buFont typeface="Wingdings" panose="05000000000000000000" pitchFamily="2" charset="2"/>
                  <a:buChar char="§"/>
                </a:pPr>
                <a:r>
                  <a:rPr lang="en-US" sz="2000" dirty="0"/>
                  <a:t>Includes checking the need for data transformation as well as the selection of a specific decomposition model (multiplicative, additive or pseudo-additive) based on the data.</a:t>
                </a:r>
              </a:p>
              <a:p>
                <a:pPr marL="742830" lvl="1" indent="-342900" algn="just">
                  <a:buSzPct val="100000"/>
                  <a:buFont typeface="Wingdings" panose="05000000000000000000" pitchFamily="2" charset="2"/>
                  <a:buChar char="§"/>
                </a:pPr>
                <a:r>
                  <a:rPr lang="en-US" sz="2000" b="1" dirty="0"/>
                  <a:t>Graphical inspection</a:t>
                </a:r>
                <a:r>
                  <a:rPr lang="en-US" sz="2000" dirty="0"/>
                  <a:t>: the multiplicative model should be used when the time series plot in continuous years shows that the size of the seasonal peaks and troughs changes as the trend changes; otherwise, the additive model should be used.</a:t>
                </a:r>
              </a:p>
              <a:p>
                <a:pPr marL="742830" lvl="1" indent="-342900" algn="just">
                  <a:buSzPct val="100000"/>
                  <a:buFont typeface="Wingdings" panose="05000000000000000000" pitchFamily="2" charset="2"/>
                  <a:buChar char="§"/>
                </a:pPr>
                <a:r>
                  <a:rPr lang="en-US" sz="2000" b="1" dirty="0"/>
                  <a:t>AICC Comparison</a:t>
                </a:r>
                <a:r>
                  <a:rPr lang="en-US" sz="2000" dirty="0"/>
                  <a:t>: the log transformation should be selected if the </a:t>
                </a:r>
                <a:r>
                  <a:rPr lang="en-US" sz="2000" dirty="0" err="1"/>
                  <a:t>Akaike</a:t>
                </a:r>
                <a:r>
                  <a:rPr lang="en-US" sz="2000" dirty="0"/>
                  <a:t> Information Criterion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𝐴𝐼𝐶𝐶</m:t>
                    </m:r>
                    <m:r>
                      <a:rPr lang="en-US" sz="2000" i="1" dirty="0" smtClean="0">
                        <a:latin typeface="Cambria Math" panose="02040503050406030204" pitchFamily="18" charset="0"/>
                      </a:rPr>
                      <m:t>)</m:t>
                    </m:r>
                  </m:oMath>
                </a14:m>
                <a:r>
                  <a:rPr lang="en-US" sz="2000" dirty="0"/>
                  <a:t> satisfies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nolog</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log</m:t>
                        </m:r>
                      </m:sub>
                    </m:sSub>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2</m:t>
                    </m:r>
                  </m:oMath>
                </a14:m>
                <a:r>
                  <a:rPr lang="en-US" sz="2000" dirty="0"/>
                  <a:t> (these values can be computed using SAS’s proc X12, for instance).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10521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699833"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2"/>
                </a:pPr>
                <a:r>
                  <a:rPr lang="en-US" sz="2000" dirty="0"/>
                  <a:t>Adjusting and testing for </a:t>
                </a:r>
                <a:r>
                  <a:rPr lang="en-US" sz="2000" b="1" dirty="0"/>
                  <a:t>trading-day effects </a:t>
                </a:r>
                <a:r>
                  <a:rPr lang="en-US" sz="2000" dirty="0"/>
                  <a:t>(if applicable)</a:t>
                </a:r>
              </a:p>
              <a:p>
                <a:pPr marL="742830" lvl="1" indent="-342900" algn="just">
                  <a:buSzPct val="100000"/>
                  <a:buFont typeface="Wingdings" panose="05000000000000000000" pitchFamily="2" charset="2"/>
                  <a:buChar char="§"/>
                </a:pPr>
                <a:r>
                  <a:rPr lang="en-US" sz="2000" dirty="0"/>
                  <a:t>Series should be adjusted to remove trading day effects from the final seasonally adjusted series when they are found to be statistically significant (unless the results are counterintuitive and do not match realistic day-to-day operations).</a:t>
                </a:r>
              </a:p>
              <a:p>
                <a:pPr marL="742830" lvl="1" indent="-342900" algn="just">
                  <a:buSzPct val="100000"/>
                  <a:buFont typeface="Wingdings" panose="05000000000000000000" pitchFamily="2" charset="2"/>
                  <a:buChar char="§"/>
                </a:pPr>
                <a:r>
                  <a:rPr lang="en-US" sz="2000" dirty="0"/>
                  <a:t>Testing for these effects includes looking for peaks in </a:t>
                </a:r>
                <a:r>
                  <a:rPr lang="en-US" sz="2000" b="1" dirty="0"/>
                  <a:t>spectral plots </a:t>
                </a:r>
                <a:r>
                  <a:rPr lang="en-US" sz="2000" dirty="0"/>
                  <a:t>(either the first differences of the adjusted time series or in the final irregular component, both adjusted for extreme values), the </a:t>
                </a:r>
                <a14:m>
                  <m:oMath xmlns:m="http://schemas.openxmlformats.org/officeDocument/2006/math">
                    <m:r>
                      <a:rPr lang="en-US" sz="2000" b="1" i="1" dirty="0" smtClean="0">
                        <a:latin typeface="Cambria Math" panose="02040503050406030204" pitchFamily="18" charset="0"/>
                      </a:rPr>
                      <m:t>𝒕</m:t>
                    </m:r>
                    <m:r>
                      <a:rPr lang="en-US" sz="2000" b="1" i="1" dirty="0" smtClean="0">
                        <a:latin typeface="Cambria Math" panose="02040503050406030204" pitchFamily="18" charset="0"/>
                      </a:rPr>
                      <m:t>−</m:t>
                    </m:r>
                  </m:oMath>
                </a14:m>
                <a:r>
                  <a:rPr lang="en-US" sz="2000" b="1" dirty="0"/>
                  <a:t>test</a:t>
                </a:r>
                <a:r>
                  <a:rPr lang="en-US" sz="2000" dirty="0"/>
                  <a:t> or the  </a:t>
                </a:r>
                <a14:m>
                  <m:oMath xmlns:m="http://schemas.openxmlformats.org/officeDocument/2006/math">
                    <m:sSup>
                      <m:sSupPr>
                        <m:ctrlPr>
                          <a:rPr lang="en-US" sz="2000" b="1" i="1" dirty="0" smtClean="0">
                            <a:latin typeface="Cambria Math" panose="02040503050406030204" pitchFamily="18" charset="0"/>
                            <a:ea typeface="Cambria Math" panose="02040503050406030204" pitchFamily="18" charset="0"/>
                          </a:rPr>
                        </m:ctrlPr>
                      </m:sSupPr>
                      <m:e>
                        <m:r>
                          <a:rPr lang="en-US" sz="2000" b="1" i="1" dirty="0" smtClean="0">
                            <a:latin typeface="Cambria Math" panose="02040503050406030204" pitchFamily="18" charset="0"/>
                            <a:ea typeface="Cambria Math" panose="02040503050406030204" pitchFamily="18" charset="0"/>
                          </a:rPr>
                          <m:t>𝝌</m:t>
                        </m:r>
                      </m:e>
                      <m:sup>
                        <m:r>
                          <a:rPr lang="en-US" sz="2000" b="1" i="1" dirty="0" smtClean="0">
                            <a:latin typeface="Cambria Math" panose="02040503050406030204" pitchFamily="18" charset="0"/>
                            <a:ea typeface="Cambria Math" panose="02040503050406030204" pitchFamily="18" charset="0"/>
                          </a:rPr>
                          <m:t>𝟐</m:t>
                        </m:r>
                      </m:sup>
                    </m:sSup>
                    <m:r>
                      <a:rPr lang="en-US" sz="2000" b="1" i="1" dirty="0">
                        <a:latin typeface="Cambria Math" panose="02040503050406030204" pitchFamily="18" charset="0"/>
                      </a:rPr>
                      <m:t>−</m:t>
                    </m:r>
                  </m:oMath>
                </a14:m>
                <a:r>
                  <a:rPr lang="en-US" sz="2000" b="1" dirty="0"/>
                  <a:t>test</a:t>
                </a:r>
                <a:r>
                  <a:rPr lang="en-US" sz="2000" dirty="0"/>
                  <a:t> (significance of trading day effect </a:t>
                </a:r>
                <a:r>
                  <a:rPr lang="en-US" sz="2000" dirty="0" err="1"/>
                  <a:t>regressors</a:t>
                </a:r>
                <a:r>
                  <a:rPr lang="en-US" sz="2000" dirty="0"/>
                  <a:t>)</a:t>
                </a:r>
              </a:p>
              <a:p>
                <a:pPr marL="742830" lvl="1" indent="-342900" algn="just">
                  <a:buSzPct val="100000"/>
                  <a:buFont typeface="Wingdings" panose="05000000000000000000" pitchFamily="2" charset="2"/>
                  <a:buChar char="§"/>
                </a:pPr>
                <a:r>
                  <a:rPr lang="en-US" sz="2000" dirty="0"/>
                  <a:t>Significant </a:t>
                </a:r>
                <a:r>
                  <a:rPr lang="en-US" sz="2000" b="1" dirty="0"/>
                  <a:t>trading-day </a:t>
                </a:r>
                <a:r>
                  <a:rPr lang="en-US" sz="2000" b="1" dirty="0" err="1"/>
                  <a:t>regressors</a:t>
                </a:r>
                <a:r>
                  <a:rPr lang="en-US" sz="2000" dirty="0"/>
                  <a:t> should be included in the model (X12 documentation).</a:t>
                </a:r>
                <a:endParaRPr lang="en-US" sz="2000" b="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91540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1059873"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3"/>
                </a:pPr>
                <a:r>
                  <a:rPr lang="en-US" sz="2000" dirty="0"/>
                  <a:t>Adjusting and testing for </a:t>
                </a:r>
                <a:r>
                  <a:rPr lang="en-US" sz="2000" b="1" dirty="0"/>
                  <a:t>trading day effects </a:t>
                </a:r>
                <a:r>
                  <a:rPr lang="en-US" sz="2000" dirty="0"/>
                  <a:t>(continued)</a:t>
                </a:r>
              </a:p>
              <a:p>
                <a:pPr marL="742830" lvl="1" indent="-342900" algn="just">
                  <a:buSzPct val="100000"/>
                  <a:buFont typeface="Wingdings" panose="05000000000000000000" pitchFamily="2" charset="2"/>
                  <a:buChar char="§"/>
                </a:pPr>
                <a:r>
                  <a:rPr lang="en-US" sz="2000" dirty="0"/>
                  <a:t>There are instances when a series should NOT be adjusted for trading day effects: if the data-recording year is not divided in the same way as the calendar period described by months; if the data is collected at a point in time rather than (every day, say), or if the data is not collected in strict calendar months. </a:t>
                </a:r>
              </a:p>
              <a:p>
                <a:pPr marL="342900" indent="-342900" algn="just">
                  <a:buSzPct val="100000"/>
                  <a:buFont typeface="+mj-lt"/>
                  <a:buAutoNum type="arabicPeriod" startAt="3"/>
                </a:pPr>
                <a:r>
                  <a:rPr lang="en-US" sz="2000" dirty="0"/>
                  <a:t>Adjusting and testing for </a:t>
                </a:r>
                <a:r>
                  <a:rPr lang="en-US" sz="2000" b="1" dirty="0"/>
                  <a:t>moving holiday effects </a:t>
                </a:r>
                <a:r>
                  <a:rPr lang="en-US" sz="2000" dirty="0"/>
                  <a:t>(if applicable)</a:t>
                </a:r>
              </a:p>
              <a:p>
                <a:pPr marL="742830" lvl="1" indent="-342900" algn="just">
                  <a:buSzPct val="100000"/>
                  <a:buFont typeface="Wingdings" panose="05000000000000000000" pitchFamily="2" charset="2"/>
                  <a:buChar char="§"/>
                </a:pPr>
                <a:r>
                  <a:rPr lang="en-US" sz="2000" dirty="0"/>
                  <a:t>Moving-holiday effects are identified using an </a:t>
                </a:r>
                <a14:m>
                  <m:oMath xmlns:m="http://schemas.openxmlformats.org/officeDocument/2006/math">
                    <m:r>
                      <a:rPr lang="en-US" sz="2000" b="1" i="1" dirty="0" smtClean="0">
                        <a:latin typeface="Cambria Math" panose="02040503050406030204" pitchFamily="18" charset="0"/>
                      </a:rPr>
                      <m:t>𝑨𝑰𝑪𝑪</m:t>
                    </m:r>
                  </m:oMath>
                </a14:m>
                <a:r>
                  <a:rPr lang="en-US" sz="2000" b="1" dirty="0"/>
                  <a:t> test </a:t>
                </a:r>
                <a:r>
                  <a:rPr lang="en-US" sz="2000" dirty="0"/>
                  <a:t>(picking the model which gives the smallest AICC value for various moving holiday </a:t>
                </a:r>
                <a:r>
                  <a:rPr lang="en-US" sz="2000" dirty="0" err="1"/>
                  <a:t>regressors</a:t>
                </a:r>
                <a:r>
                  <a:rPr lang="en-US" sz="2000" dirty="0"/>
                  <a:t>)</a:t>
                </a:r>
                <a:r>
                  <a:rPr lang="en-US" sz="2000" b="1" dirty="0"/>
                  <a:t> </a:t>
                </a:r>
                <a:r>
                  <a:rPr lang="en-US" sz="2000" dirty="0"/>
                  <a:t>or</a:t>
                </a:r>
                <a:r>
                  <a:rPr lang="en-US" sz="2000" b="1" dirty="0"/>
                  <a:t> graphical inspection </a:t>
                </a:r>
                <a:r>
                  <a:rPr lang="en-US" sz="2000" dirty="0"/>
                  <a:t>(without adjustment for moving-holidays effects, the Seasonal Irregular component ratios or the month-to-month/quarter-to-quarter percentage change in the original series will not be consistent from year to year).</a:t>
                </a:r>
              </a:p>
              <a:p>
                <a:pPr marL="742830" lvl="1" indent="-342900" algn="just">
                  <a:buSzPct val="100000"/>
                  <a:buFont typeface="Wingdings" panose="05000000000000000000" pitchFamily="2" charset="2"/>
                  <a:buChar char="§"/>
                </a:pPr>
                <a:r>
                  <a:rPr lang="en-US" sz="2000" dirty="0"/>
                  <a:t>Significant </a:t>
                </a:r>
                <a:r>
                  <a:rPr lang="en-US" sz="2000" b="1" dirty="0"/>
                  <a:t>moving-holiday </a:t>
                </a:r>
                <a:r>
                  <a:rPr lang="en-US" sz="2000" b="1" dirty="0" err="1"/>
                  <a:t>regressors</a:t>
                </a:r>
                <a:r>
                  <a:rPr lang="en-US" sz="2000" dirty="0"/>
                  <a:t> should be included in the model (more details are available in the X12 documentation).</a:t>
                </a:r>
                <a:endParaRPr lang="en-US" sz="2000" b="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627" t="-783" r="-627"/>
                </a:stretch>
              </a:blipFill>
            </p:spPr>
            <p:txBody>
              <a:bodyPr/>
              <a:lstStyle/>
              <a:p>
                <a:r>
                  <a:rPr lang="en-US">
                    <a:noFill/>
                  </a:rPr>
                  <a:t> </a:t>
                </a:r>
              </a:p>
            </p:txBody>
          </p:sp>
        </mc:Fallback>
      </mc:AlternateContent>
    </p:spTree>
    <p:extLst>
      <p:ext uri="{BB962C8B-B14F-4D97-AF65-F5344CB8AC3E}">
        <p14:creationId xmlns:p14="http://schemas.microsoft.com/office/powerpoint/2010/main" val="3578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771841"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5"/>
            </a:pPr>
            <a:r>
              <a:rPr lang="en-US" sz="2000" dirty="0"/>
              <a:t>Identifying and adjusting for </a:t>
            </a:r>
            <a:r>
              <a:rPr lang="en-US" sz="2000" b="1" dirty="0"/>
              <a:t>trend level shifts</a:t>
            </a:r>
            <a:endParaRPr lang="en-US" sz="2000" dirty="0"/>
          </a:p>
          <a:p>
            <a:pPr marL="685680" lvl="1" indent="-285750" algn="just">
              <a:buSzPct val="100000"/>
              <a:buFont typeface="Wingdings" panose="05000000000000000000" pitchFamily="2" charset="2"/>
              <a:buChar char="§"/>
            </a:pPr>
            <a:r>
              <a:rPr lang="en-US" sz="2000" dirty="0"/>
              <a:t>Level shifts are abrupt but sustained changes in the underlying level of the time series associated with an unchanged seasonal pattern.</a:t>
            </a:r>
          </a:p>
          <a:p>
            <a:pPr marL="685680" lvl="1" indent="-285750" algn="just">
              <a:buSzPct val="100000"/>
              <a:buFont typeface="Wingdings" panose="05000000000000000000" pitchFamily="2" charset="2"/>
              <a:buChar char="§"/>
            </a:pPr>
            <a:r>
              <a:rPr lang="en-US" sz="2000" dirty="0"/>
              <a:t>Without accounting for trend level shifts, there may be an </a:t>
            </a:r>
            <a:r>
              <a:rPr lang="en-US" sz="2000" b="1" dirty="0"/>
              <a:t>increased level of irregularity</a:t>
            </a:r>
            <a:r>
              <a:rPr lang="en-US" sz="2000" dirty="0"/>
              <a:t> for the seasonally adjusted series around the level shifts, increasing the volatility of the seasonally adjusted series.</a:t>
            </a:r>
          </a:p>
          <a:p>
            <a:pPr marL="685680" lvl="1" indent="-285750" algn="just">
              <a:buSzPct val="100000"/>
              <a:buFont typeface="Wingdings" panose="05000000000000000000" pitchFamily="2" charset="2"/>
              <a:buChar char="§"/>
            </a:pPr>
            <a:r>
              <a:rPr lang="en-US" sz="2000" dirty="0"/>
              <a:t>These shifts can be identified using month-to-month/quarter-to-quarter percentage changes in original and seasonally adjusted estimates according to the following criterion: a sudden large increase which is not followed by a corresponding decrease, or </a:t>
            </a:r>
            <a:r>
              <a:rPr lang="en-US" sz="2000" i="1" dirty="0"/>
              <a:t>vice-versa</a:t>
            </a:r>
            <a:r>
              <a:rPr lang="en-US" sz="2000" dirty="0"/>
              <a:t>.</a:t>
            </a:r>
          </a:p>
        </p:txBody>
      </p:sp>
    </p:spTree>
    <p:extLst>
      <p:ext uri="{BB962C8B-B14F-4D97-AF65-F5344CB8AC3E}">
        <p14:creationId xmlns:p14="http://schemas.microsoft.com/office/powerpoint/2010/main" val="22149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1131881" cy="1485900"/>
          </a:xfrm>
        </p:spPr>
        <p:txBody>
          <a:bodyPr/>
          <a:lstStyle/>
          <a:p>
            <a:r>
              <a:rPr lang="en-US" sz="4400" b="1" dirty="0">
                <a:solidFill>
                  <a:schemeClr val="accent2"/>
                </a:solidFill>
              </a:rPr>
              <a:t>Seasonal/Cyclical Adjustment Methodology</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Autofit/>
          </a:bodyPr>
          <a:lstStyle/>
          <a:p>
            <a:pPr marL="457200" indent="-457200" algn="just">
              <a:buSzPct val="100000"/>
              <a:buFont typeface="+mj-lt"/>
              <a:buAutoNum type="arabicPeriod" startAt="6"/>
            </a:pPr>
            <a:r>
              <a:rPr lang="en-US" sz="2000" dirty="0"/>
              <a:t>Identifying and adjusting for </a:t>
            </a:r>
            <a:r>
              <a:rPr lang="en-US" sz="2000" b="1" dirty="0"/>
              <a:t>outliers</a:t>
            </a:r>
          </a:p>
          <a:p>
            <a:pPr marL="742830" lvl="1" indent="-342900" algn="just">
              <a:buSzPct val="100000"/>
              <a:buFont typeface="Wingdings" panose="05000000000000000000" pitchFamily="2" charset="2"/>
              <a:buChar char="§"/>
            </a:pPr>
            <a:r>
              <a:rPr lang="en-US" sz="2000" dirty="0"/>
              <a:t>Outliers are extreme values that fall outside of the general pattern of the trend and seasonal components, which can be caused by an extreme random effect or an identifiable reason.</a:t>
            </a:r>
          </a:p>
          <a:p>
            <a:pPr marL="742830" lvl="1" indent="-342900" algn="just">
              <a:buSzPct val="100000"/>
              <a:buFont typeface="Wingdings" panose="05000000000000000000" pitchFamily="2" charset="2"/>
              <a:buChar char="§"/>
            </a:pPr>
            <a:r>
              <a:rPr lang="en-US" sz="2000" dirty="0"/>
              <a:t>Outliers found at the end of the time series may have a large impact on revisions when new data become available. </a:t>
            </a:r>
          </a:p>
          <a:p>
            <a:pPr marL="742830" lvl="1" indent="-342900" algn="just">
              <a:buSzPct val="100000"/>
              <a:buFont typeface="Wingdings" panose="05000000000000000000" pitchFamily="2" charset="2"/>
              <a:buChar char="§"/>
            </a:pPr>
            <a:r>
              <a:rPr lang="en-US" sz="2000" dirty="0"/>
              <a:t>These can be identified using the table of final weights for the irregular component and the  table of residual patterns of the irregular component, according to the following criterion: one or more of the values are 0. </a:t>
            </a:r>
            <a:endParaRPr lang="en-US" sz="2000" b="1" dirty="0"/>
          </a:p>
        </p:txBody>
      </p:sp>
    </p:spTree>
    <p:extLst>
      <p:ext uri="{BB962C8B-B14F-4D97-AF65-F5344CB8AC3E}">
        <p14:creationId xmlns:p14="http://schemas.microsoft.com/office/powerpoint/2010/main" val="134941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Data Quality Issues</a:t>
            </a: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dirty="0"/>
              <a:t>Known data quality issues could affect the results of time series analyses: </a:t>
            </a:r>
          </a:p>
          <a:p>
            <a:pPr algn="just">
              <a:buSzPct val="100000"/>
              <a:buFont typeface="Wingdings" pitchFamily="2" charset="2"/>
              <a:buChar char="§"/>
            </a:pPr>
            <a:r>
              <a:rPr lang="en-US" sz="2000" dirty="0"/>
              <a:t>the method of data collection may lead to unusual effects, especially if collection is made on a non-calendar basis or if there is a lag between activity and measurement;</a:t>
            </a:r>
          </a:p>
          <a:p>
            <a:pPr algn="just">
              <a:buSzPct val="100000"/>
              <a:buFont typeface="Wingdings" pitchFamily="2" charset="2"/>
              <a:buChar char="§"/>
            </a:pPr>
            <a:r>
              <a:rPr lang="en-US" sz="2000" dirty="0"/>
              <a:t>any change to the method or timing of data collection could lead to the false identification of trend or seasonal breaks;</a:t>
            </a:r>
          </a:p>
          <a:p>
            <a:pPr algn="just">
              <a:buSzPct val="100000"/>
              <a:buFont typeface="Wingdings" pitchFamily="2" charset="2"/>
              <a:buChar char="§"/>
            </a:pPr>
            <a:r>
              <a:rPr lang="en-US" sz="2000" dirty="0"/>
              <a:t>some series are sensitive to events such as extreme weather, strikes, wars, etc., which could cause breaks or outliers of large magnitude;</a:t>
            </a:r>
          </a:p>
          <a:p>
            <a:pPr algn="just">
              <a:buSzPct val="100000"/>
              <a:buFont typeface="Wingdings" pitchFamily="2" charset="2"/>
              <a:buChar char="§"/>
            </a:pPr>
            <a:r>
              <a:rPr lang="en-US" sz="2000" dirty="0"/>
              <a:t>at least 5 years worth of data are required to insure stability on future updates, and </a:t>
            </a:r>
          </a:p>
          <a:p>
            <a:pPr algn="just">
              <a:buSzPct val="100000"/>
              <a:buFont typeface="Wingdings" pitchFamily="2" charset="2"/>
              <a:buChar char="§"/>
            </a:pPr>
            <a:r>
              <a:rPr lang="en-US" sz="2000" dirty="0"/>
              <a:t>at least 10 years worth of data are required to insure that the adjustment of the first year is unlikely to be revised.</a:t>
            </a:r>
          </a:p>
          <a:p>
            <a:pPr marL="0" indent="0" algn="just">
              <a:buNone/>
            </a:pPr>
            <a:endParaRPr lang="en-US" sz="1800" dirty="0"/>
          </a:p>
        </p:txBody>
      </p:sp>
    </p:spTree>
    <p:extLst>
      <p:ext uri="{BB962C8B-B14F-4D97-AF65-F5344CB8AC3E}">
        <p14:creationId xmlns:p14="http://schemas.microsoft.com/office/powerpoint/2010/main" val="4064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ILLUSTRATION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Shanghai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Vancouver Marine Transit</a:t>
                </a:r>
              </a:p>
            </p:txBody>
          </p:sp>
        </mc:Choice>
        <mc:Fallback>
          <p:sp>
            <p:nvSpPr>
              <p:cNvPr id="3" name="Text Placeholder 2">
                <a:extLst>
                  <a:ext uri="{FF2B5EF4-FFF2-40B4-BE49-F238E27FC236}">
                    <a16:creationId xmlns:a16="http://schemas.microsoft.com/office/drawing/2014/main" id="{7130B164-32B9-8643-BDFF-2A731249403C}"/>
                  </a:ext>
                </a:extLst>
              </p:cNvPr>
              <p:cNvSpPr>
                <a:spLocks noGrp="1" noRot="1" noChangeAspect="1" noMove="1" noResize="1" noEditPoints="1" noAdjustHandles="1" noChangeArrowheads="1" noChangeShapeType="1" noTextEdit="1"/>
              </p:cNvSpPr>
              <p:nvPr>
                <p:ph type="body" idx="1"/>
              </p:nvPr>
            </p:nvSpPr>
            <p:spPr>
              <a:blipFill>
                <a:blip r:embed="rId2"/>
                <a:stretch>
                  <a:fillRect t="-2198" r="-925"/>
                </a:stretch>
              </a:blipFill>
            </p:spPr>
            <p:txBody>
              <a:bodyPr/>
              <a:lstStyle/>
              <a:p>
                <a:r>
                  <a:rPr lang="en-US">
                    <a:noFill/>
                  </a:rPr>
                  <a:t> </a:t>
                </a:r>
              </a:p>
            </p:txBody>
          </p:sp>
        </mc:Fallback>
      </mc:AlternateContent>
    </p:spTree>
    <p:extLst>
      <p:ext uri="{BB962C8B-B14F-4D97-AF65-F5344CB8AC3E}">
        <p14:creationId xmlns:p14="http://schemas.microsoft.com/office/powerpoint/2010/main" val="349298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Title 12"/>
              <p:cNvSpPr>
                <a:spLocks noGrp="1"/>
              </p:cNvSpPr>
              <p:nvPr>
                <p:ph type="title"/>
              </p:nvPr>
            </p:nvSpPr>
            <p:spPr/>
            <p:txBody>
              <a:bodyPr/>
              <a:lstStyle/>
              <a:p>
                <a:r>
                  <a:rPr lang="en-US" b="1" dirty="0">
                    <a:solidFill>
                      <a:schemeClr val="accent2"/>
                    </a:solidFill>
                  </a:rPr>
                  <a:t>Illustration</a:t>
                </a:r>
                <a:br>
                  <a:rPr lang="en-US" b="1" dirty="0">
                    <a:solidFill>
                      <a:schemeClr val="accent2"/>
                    </a:solidFill>
                  </a:rPr>
                </a:br>
                <a:r>
                  <a:rPr lang="en-US" sz="2000" b="1" dirty="0">
                    <a:solidFill>
                      <a:schemeClr val="accent2"/>
                    </a:solidFill>
                  </a:rPr>
                  <a:t>Shanghai </a:t>
                </a:r>
                <a14:m>
                  <m:oMath xmlns:m="http://schemas.openxmlformats.org/officeDocument/2006/math">
                    <m:r>
                      <a:rPr lang="en-US" sz="2000" b="1" i="1" smtClean="0">
                        <a:solidFill>
                          <a:schemeClr val="accent2"/>
                        </a:solidFill>
                        <a:latin typeface="Cambria Math" panose="02040503050406030204" pitchFamily="18" charset="0"/>
                        <a:ea typeface="Cambria Math" panose="02040503050406030204" pitchFamily="18" charset="0"/>
                      </a:rPr>
                      <m:t>→</m:t>
                    </m:r>
                  </m:oMath>
                </a14:m>
                <a:r>
                  <a:rPr lang="en-US" sz="2000" b="1" dirty="0">
                    <a:solidFill>
                      <a:schemeClr val="accent2"/>
                    </a:solidFill>
                  </a:rPr>
                  <a:t> Vancouver</a:t>
                </a:r>
              </a:p>
            </p:txBody>
          </p:sp>
        </mc:Choice>
        <mc:Fallback>
          <p:sp>
            <p:nvSpPr>
              <p:cNvPr id="13" name="Title 12"/>
              <p:cNvSpPr>
                <a:spLocks noGrp="1" noRot="1" noChangeAspect="1" noMove="1" noResize="1" noEditPoints="1" noAdjustHandles="1" noChangeArrowheads="1" noChangeShapeType="1" noTextEdit="1"/>
              </p:cNvSpPr>
              <p:nvPr>
                <p:ph type="title"/>
              </p:nvPr>
            </p:nvSpPr>
            <p:spPr>
              <a:blipFill>
                <a:blip r:embed="rId2"/>
                <a:stretch>
                  <a:fillRect l="-2646" t="-13559"/>
                </a:stretch>
              </a:blipFill>
            </p:spPr>
            <p:txBody>
              <a:bodyPr/>
              <a:lstStyle/>
              <a:p>
                <a:r>
                  <a:rPr lang="en-US">
                    <a:noFill/>
                  </a:rPr>
                  <a:t> </a:t>
                </a:r>
              </a:p>
            </p:txBody>
          </p:sp>
        </mc:Fallback>
      </mc:AlternateContent>
      <p:sp>
        <p:nvSpPr>
          <p:cNvPr id="14" name="Content Placeholder 13"/>
          <p:cNvSpPr>
            <a:spLocks noGrp="1"/>
          </p:cNvSpPr>
          <p:nvPr>
            <p:ph idx="1"/>
          </p:nvPr>
        </p:nvSpPr>
        <p:spPr>
          <a:xfrm>
            <a:off x="1371242" y="1754491"/>
            <a:ext cx="3283009" cy="4701173"/>
          </a:xfrm>
        </p:spPr>
        <p:txBody>
          <a:bodyPr>
            <a:normAutofit lnSpcReduction="10000"/>
          </a:bodyPr>
          <a:lstStyle/>
          <a:p>
            <a:pPr marL="0" indent="0" algn="just">
              <a:lnSpc>
                <a:spcPct val="110000"/>
              </a:lnSpc>
              <a:buNone/>
            </a:pPr>
            <a:r>
              <a:rPr lang="en-US" sz="2000" dirty="0"/>
              <a:t>Let us illustrate the process of decomposition with the time series recording the </a:t>
            </a:r>
            <a:r>
              <a:rPr lang="en-US" sz="2000" b="1" dirty="0"/>
              <a:t>CV fluidity index </a:t>
            </a:r>
            <a:r>
              <a:rPr lang="en-US" sz="2000" dirty="0"/>
              <a:t>for the Marine Transit between Shanghai and Vancouver; the values are shown in the year-by-year plot to the right. </a:t>
            </a:r>
          </a:p>
          <a:p>
            <a:pPr marL="0" indent="0" algn="just">
              <a:lnSpc>
                <a:spcPct val="110000"/>
              </a:lnSpc>
              <a:buNone/>
            </a:pPr>
            <a:endParaRPr lang="en-US" sz="100" dirty="0"/>
          </a:p>
          <a:p>
            <a:pPr marL="0" indent="0" algn="just">
              <a:lnSpc>
                <a:spcPct val="110000"/>
              </a:lnSpc>
              <a:buNone/>
            </a:pPr>
            <a:r>
              <a:rPr lang="en-US" sz="2000" dirty="0"/>
              <a:t>What trend(s) can be found in this data (if any)? </a:t>
            </a:r>
          </a:p>
          <a:p>
            <a:pPr marL="0" indent="0" algn="just">
              <a:lnSpc>
                <a:spcPct val="110000"/>
              </a:lnSpc>
              <a:buNone/>
            </a:pPr>
            <a:endParaRPr lang="en-US" sz="100" dirty="0"/>
          </a:p>
          <a:p>
            <a:pPr marL="0" indent="0" algn="just">
              <a:lnSpc>
                <a:spcPct val="110000"/>
              </a:lnSpc>
              <a:buNone/>
            </a:pPr>
            <a:r>
              <a:rPr lang="en-US" sz="2000" dirty="0"/>
              <a:t>Are there months where the value of CV is “unexpected”?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77" t="1799" r="1076" b="2144"/>
          <a:stretch/>
        </p:blipFill>
        <p:spPr>
          <a:xfrm>
            <a:off x="4870276" y="1052736"/>
            <a:ext cx="7227714" cy="5566172"/>
          </a:xfrm>
          <a:prstGeom prst="rect">
            <a:avLst/>
          </a:prstGeom>
        </p:spPr>
      </p:pic>
    </p:spTree>
    <p:extLst>
      <p:ext uri="{BB962C8B-B14F-4D97-AF65-F5344CB8AC3E}">
        <p14:creationId xmlns:p14="http://schemas.microsoft.com/office/powerpoint/2010/main" val="247128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Model Selection </a:t>
            </a:r>
            <a:endParaRPr lang="en-US" sz="2000" b="1" dirty="0">
              <a:solidFill>
                <a:schemeClr val="accent2"/>
              </a:solidFill>
            </a:endParaRPr>
          </a:p>
        </p:txBody>
      </p:sp>
      <p:sp>
        <p:nvSpPr>
          <p:cNvPr id="14" name="Content Placeholder 13"/>
          <p:cNvSpPr>
            <a:spLocks noGrp="1"/>
          </p:cNvSpPr>
          <p:nvPr>
            <p:ph idx="1"/>
          </p:nvPr>
        </p:nvSpPr>
        <p:spPr>
          <a:xfrm>
            <a:off x="1371242" y="2141894"/>
            <a:ext cx="3336128" cy="4701173"/>
          </a:xfrm>
        </p:spPr>
        <p:txBody>
          <a:bodyPr>
            <a:normAutofit lnSpcReduction="10000"/>
          </a:bodyPr>
          <a:lstStyle/>
          <a:p>
            <a:pPr marL="0" indent="0" algn="just">
              <a:lnSpc>
                <a:spcPct val="110000"/>
              </a:lnSpc>
              <a:buNone/>
            </a:pPr>
            <a:r>
              <a:rPr lang="en-US" sz="2000" dirty="0"/>
              <a:t>The continuous plot shows that the size of the peaks and troughs does not seem to change with changing trends: the </a:t>
            </a:r>
            <a:r>
              <a:rPr lang="en-US" sz="2000" b="1" dirty="0"/>
              <a:t>additive model</a:t>
            </a:r>
            <a:r>
              <a:rPr lang="en-US" sz="2000" dirty="0"/>
              <a:t> is thus selected. </a:t>
            </a:r>
          </a:p>
          <a:p>
            <a:pPr marL="0" indent="0" algn="just">
              <a:lnSpc>
                <a:spcPct val="110000"/>
              </a:lnSpc>
              <a:buNone/>
            </a:pPr>
            <a:endParaRPr lang="en-US" sz="100" dirty="0"/>
          </a:p>
          <a:p>
            <a:pPr marL="0" indent="0">
              <a:lnSpc>
                <a:spcPct val="110000"/>
              </a:lnSpc>
              <a:buNone/>
            </a:pPr>
            <a:r>
              <a:rPr lang="en-US" sz="2000" dirty="0"/>
              <a:t>SAS’ </a:t>
            </a:r>
            <a:r>
              <a:rPr lang="en-US" sz="2000" dirty="0">
                <a:latin typeface="Courier New" panose="02070309020205020404" pitchFamily="49" charset="0"/>
                <a:cs typeface="Courier New" panose="02070309020205020404" pitchFamily="49" charset="0"/>
              </a:rPr>
              <a:t>proc X12</a:t>
            </a:r>
            <a:r>
              <a:rPr lang="en-US" sz="2000" dirty="0"/>
              <a:t> agrees, and suggests no further data transformation.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2252" r="2891" b="6154"/>
          <a:stretch/>
        </p:blipFill>
        <p:spPr>
          <a:xfrm>
            <a:off x="4707370" y="2060848"/>
            <a:ext cx="5398566" cy="40540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5936" y="2422357"/>
            <a:ext cx="2040021" cy="3331020"/>
          </a:xfrm>
          <a:prstGeom prst="rect">
            <a:avLst/>
          </a:prstGeom>
        </p:spPr>
      </p:pic>
    </p:spTree>
    <p:extLst>
      <p:ext uri="{BB962C8B-B14F-4D97-AF65-F5344CB8AC3E}">
        <p14:creationId xmlns:p14="http://schemas.microsoft.com/office/powerpoint/2010/main" val="114366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10483809" cy="1485900"/>
          </a:xfrm>
        </p:spPr>
        <p:txBody>
          <a:bodyPr>
            <a:normAutofit/>
          </a:bodyPr>
          <a:lstStyle/>
          <a:p>
            <a:r>
              <a:rPr lang="en-US" sz="4400" b="1" dirty="0">
                <a:solidFill>
                  <a:schemeClr val="accent2"/>
                </a:solidFill>
              </a:rPr>
              <a:t>Trading-Day and Easter Effects, Level Shifts and Outliers </a:t>
            </a:r>
          </a:p>
        </p:txBody>
      </p:sp>
      <p:sp>
        <p:nvSpPr>
          <p:cNvPr id="14" name="Content Placeholder 13"/>
          <p:cNvSpPr>
            <a:spLocks noGrp="1"/>
          </p:cNvSpPr>
          <p:nvPr>
            <p:ph idx="1"/>
          </p:nvPr>
        </p:nvSpPr>
        <p:spPr>
          <a:xfrm>
            <a:off x="1403299" y="2283602"/>
            <a:ext cx="3867441" cy="4701173"/>
          </a:xfrm>
        </p:spPr>
        <p:txBody>
          <a:bodyPr>
            <a:normAutofit lnSpcReduction="10000"/>
          </a:bodyPr>
          <a:lstStyle/>
          <a:p>
            <a:pPr marL="0" indent="0" algn="just">
              <a:lnSpc>
                <a:spcPct val="110000"/>
              </a:lnSpc>
              <a:buNone/>
            </a:pPr>
            <a:r>
              <a:rPr lang="en-US" sz="2000" dirty="0"/>
              <a:t>A spectral plot (not included) suggests that no </a:t>
            </a:r>
            <a:r>
              <a:rPr lang="en-US" sz="2000" b="1" dirty="0"/>
              <a:t>trading-day </a:t>
            </a:r>
            <a:r>
              <a:rPr lang="en-US" sz="2000" dirty="0"/>
              <a:t>effects are found. </a:t>
            </a:r>
          </a:p>
          <a:p>
            <a:pPr marL="0" indent="0" algn="just">
              <a:lnSpc>
                <a:spcPct val="110000"/>
              </a:lnSpc>
              <a:buNone/>
            </a:pPr>
            <a:endParaRPr lang="en-US" sz="100" dirty="0"/>
          </a:p>
          <a:p>
            <a:pPr marL="0" indent="0" algn="just">
              <a:lnSpc>
                <a:spcPct val="110000"/>
              </a:lnSpc>
              <a:buNone/>
            </a:pPr>
            <a:r>
              <a:rPr lang="en-US" sz="2000" dirty="0"/>
              <a:t>At default critical values, the SAS procedure X12 further identifies an </a:t>
            </a:r>
            <a:r>
              <a:rPr lang="en-US" sz="2000" b="1" dirty="0"/>
              <a:t>Easter</a:t>
            </a:r>
            <a:r>
              <a:rPr lang="en-US" sz="2000" dirty="0"/>
              <a:t> effect but no </a:t>
            </a:r>
            <a:r>
              <a:rPr lang="en-US" sz="2000" b="1" dirty="0"/>
              <a:t>leap year</a:t>
            </a:r>
            <a:r>
              <a:rPr lang="en-US" sz="2000" dirty="0"/>
              <a:t> effect, as well as a suspected </a:t>
            </a:r>
            <a:r>
              <a:rPr lang="en-US" sz="2000" b="1" dirty="0"/>
              <a:t>level shift</a:t>
            </a:r>
            <a:r>
              <a:rPr lang="en-US" sz="2000" dirty="0"/>
              <a:t> in October of 2010. </a:t>
            </a:r>
          </a:p>
          <a:p>
            <a:pPr marL="0" indent="0" algn="just">
              <a:lnSpc>
                <a:spcPct val="110000"/>
              </a:lnSpc>
              <a:buNone/>
            </a:pPr>
            <a:endParaRPr lang="en-US" sz="100" b="1" dirty="0"/>
          </a:p>
          <a:p>
            <a:pPr marL="0" indent="0" algn="just">
              <a:lnSpc>
                <a:spcPct val="110000"/>
              </a:lnSpc>
              <a:buNone/>
            </a:pPr>
            <a:r>
              <a:rPr lang="en-US" sz="2000" b="1" dirty="0"/>
              <a:t>Outliers</a:t>
            </a:r>
            <a:r>
              <a:rPr lang="en-US" sz="2000" dirty="0"/>
              <a:t> were not detected.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332" y="2283602"/>
            <a:ext cx="6696744" cy="4306739"/>
          </a:xfrm>
          <a:prstGeom prst="rect">
            <a:avLst/>
          </a:prstGeom>
        </p:spPr>
      </p:pic>
    </p:spTree>
    <p:extLst>
      <p:ext uri="{BB962C8B-B14F-4D97-AF65-F5344CB8AC3E}">
        <p14:creationId xmlns:p14="http://schemas.microsoft.com/office/powerpoint/2010/main" val="4604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Problem description</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330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844824"/>
            <a:ext cx="3499033" cy="4701173"/>
          </a:xfrm>
        </p:spPr>
        <p:txBody>
          <a:bodyPr>
            <a:normAutofit lnSpcReduction="10000"/>
          </a:bodyPr>
          <a:lstStyle/>
          <a:p>
            <a:pPr marL="0" indent="0" algn="just">
              <a:lnSpc>
                <a:spcPct val="110000"/>
              </a:lnSpc>
              <a:buNone/>
            </a:pPr>
            <a:r>
              <a:rPr lang="en-US" sz="2000" dirty="0"/>
              <a:t>The </a:t>
            </a:r>
            <a:r>
              <a:rPr lang="en-US" sz="2000" b="1" dirty="0"/>
              <a:t>diagnostic plots</a:t>
            </a:r>
            <a:r>
              <a:rPr lang="en-US" sz="2000" dirty="0"/>
              <a:t> are shown on the next few slides: the 2010 CV series is prior-adjusted from the beginning until OCT2010 after the detection of a </a:t>
            </a:r>
            <a:r>
              <a:rPr lang="en-US" sz="2000" b="1" dirty="0"/>
              <a:t>level shift</a:t>
            </a:r>
            <a:r>
              <a:rPr lang="en-US" sz="2000" dirty="0"/>
              <a:t>. </a:t>
            </a:r>
          </a:p>
          <a:p>
            <a:pPr marL="0" indent="0" algn="just">
              <a:buNone/>
            </a:pPr>
            <a:endParaRPr lang="en-US" sz="1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1876" r="1484" b="2422"/>
          <a:stretch/>
        </p:blipFill>
        <p:spPr>
          <a:xfrm>
            <a:off x="4942284" y="1268760"/>
            <a:ext cx="6970602" cy="5386376"/>
          </a:xfrm>
          <a:prstGeom prst="rect">
            <a:avLst/>
          </a:prstGeom>
        </p:spPr>
      </p:pic>
    </p:spTree>
    <p:extLst>
      <p:ext uri="{BB962C8B-B14F-4D97-AF65-F5344CB8AC3E}">
        <p14:creationId xmlns:p14="http://schemas.microsoft.com/office/powerpoint/2010/main" val="24361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2" y="1754491"/>
            <a:ext cx="3355018" cy="4701173"/>
          </a:xfrm>
        </p:spPr>
        <p:txBody>
          <a:bodyPr>
            <a:normAutofit lnSpcReduction="10000"/>
          </a:bodyPr>
          <a:lstStyle/>
          <a:p>
            <a:pPr marL="0" indent="0" algn="just">
              <a:lnSpc>
                <a:spcPct val="110000"/>
              </a:lnSpc>
              <a:buNone/>
            </a:pPr>
            <a:r>
              <a:rPr lang="en-US" sz="2000" dirty="0"/>
              <a:t>The SI chart shows that there are more than one </a:t>
            </a:r>
            <a:r>
              <a:rPr lang="en-US" sz="2000" b="1" dirty="0"/>
              <a:t>irregular component</a:t>
            </a:r>
            <a:r>
              <a:rPr lang="en-US" sz="2000" dirty="0"/>
              <a:t> which exhibits volatility.</a:t>
            </a:r>
          </a:p>
        </p:txBody>
      </p:sp>
      <p:pic>
        <p:nvPicPr>
          <p:cNvPr id="5" name="Picture 4">
            <a:extLst>
              <a:ext uri="{FF2B5EF4-FFF2-40B4-BE49-F238E27FC236}">
                <a16:creationId xmlns:a16="http://schemas.microsoft.com/office/drawing/2014/main" id="{6758F3EF-5A6D-1D4F-99B9-93AD5C890C6A}"/>
              </a:ext>
            </a:extLst>
          </p:cNvPr>
          <p:cNvPicPr>
            <a:picLocks noChangeAspect="1"/>
          </p:cNvPicPr>
          <p:nvPr/>
        </p:nvPicPr>
        <p:blipFill rotWithShape="1">
          <a:blip r:embed="rId2">
            <a:extLst>
              <a:ext uri="{28A0092B-C50C-407E-A947-70E740481C1C}">
                <a14:useLocalDpi xmlns:a14="http://schemas.microsoft.com/office/drawing/2010/main" val="0"/>
              </a:ext>
            </a:extLst>
          </a:blip>
          <a:srcRect l="5630" t="1876" r="2891" b="2422"/>
          <a:stretch/>
        </p:blipFill>
        <p:spPr>
          <a:xfrm>
            <a:off x="5086300" y="1428750"/>
            <a:ext cx="6768752" cy="5310868"/>
          </a:xfrm>
          <a:prstGeom prst="rect">
            <a:avLst/>
          </a:prstGeom>
        </p:spPr>
      </p:pic>
    </p:spTree>
    <p:extLst>
      <p:ext uri="{BB962C8B-B14F-4D97-AF65-F5344CB8AC3E}">
        <p14:creationId xmlns:p14="http://schemas.microsoft.com/office/powerpoint/2010/main" val="15685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3" y="1754490"/>
            <a:ext cx="3545046" cy="4701173"/>
          </a:xfrm>
        </p:spPr>
        <p:txBody>
          <a:bodyPr>
            <a:normAutofit lnSpcReduction="10000"/>
          </a:bodyPr>
          <a:lstStyle/>
          <a:p>
            <a:pPr marL="0" indent="0" algn="just">
              <a:buNone/>
            </a:pPr>
            <a:r>
              <a:rPr lang="en-US" sz="2000" dirty="0"/>
              <a:t>The </a:t>
            </a:r>
            <a:r>
              <a:rPr lang="en-US" sz="2000" b="1" dirty="0"/>
              <a:t>adjusted time series </a:t>
            </a:r>
            <a:r>
              <a:rPr lang="en-US" sz="2000" dirty="0"/>
              <a:t>is shown here. </a:t>
            </a:r>
          </a:p>
          <a:p>
            <a:pPr marL="0" indent="0" algn="just">
              <a:buNone/>
            </a:pPr>
            <a:endParaRPr lang="en-US" sz="100" dirty="0"/>
          </a:p>
          <a:p>
            <a:pPr marL="0" indent="0" algn="just">
              <a:buNone/>
            </a:pPr>
            <a:r>
              <a:rPr lang="en-US" sz="2000" dirty="0"/>
              <a:t>Note the shift. </a:t>
            </a:r>
          </a:p>
        </p:txBody>
      </p:sp>
      <p:pic>
        <p:nvPicPr>
          <p:cNvPr id="6" name="Picture 5">
            <a:extLst>
              <a:ext uri="{FF2B5EF4-FFF2-40B4-BE49-F238E27FC236}">
                <a16:creationId xmlns:a16="http://schemas.microsoft.com/office/drawing/2014/main" id="{B56AD692-E811-A245-BA9D-113C54811FE9}"/>
              </a:ext>
            </a:extLst>
          </p:cNvPr>
          <p:cNvPicPr>
            <a:picLocks noChangeAspect="1"/>
          </p:cNvPicPr>
          <p:nvPr/>
        </p:nvPicPr>
        <p:blipFill rotWithShape="1">
          <a:blip r:embed="rId2">
            <a:extLst>
              <a:ext uri="{28A0092B-C50C-407E-A947-70E740481C1C}">
                <a14:useLocalDpi xmlns:a14="http://schemas.microsoft.com/office/drawing/2010/main" val="0"/>
              </a:ext>
            </a:extLst>
          </a:blip>
          <a:srcRect l="6061" t="1347" r="1012" b="1685"/>
          <a:stretch/>
        </p:blipFill>
        <p:spPr>
          <a:xfrm>
            <a:off x="5158308" y="1428201"/>
            <a:ext cx="6840905" cy="5353752"/>
          </a:xfrm>
          <a:prstGeom prst="rect">
            <a:avLst/>
          </a:prstGeom>
        </p:spPr>
      </p:pic>
    </p:spTree>
    <p:extLst>
      <p:ext uri="{BB962C8B-B14F-4D97-AF65-F5344CB8AC3E}">
        <p14:creationId xmlns:p14="http://schemas.microsoft.com/office/powerpoint/2010/main" val="107776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Diagnostic Plots</a:t>
            </a:r>
            <a:endParaRPr lang="en-US" sz="2000" b="1" dirty="0">
              <a:solidFill>
                <a:schemeClr val="accent2"/>
              </a:solidFill>
            </a:endParaRPr>
          </a:p>
        </p:txBody>
      </p:sp>
      <p:sp>
        <p:nvSpPr>
          <p:cNvPr id="14" name="Content Placeholder 13"/>
          <p:cNvSpPr>
            <a:spLocks noGrp="1"/>
          </p:cNvSpPr>
          <p:nvPr>
            <p:ph idx="1"/>
          </p:nvPr>
        </p:nvSpPr>
        <p:spPr>
          <a:xfrm>
            <a:off x="1371242" y="1754491"/>
            <a:ext cx="3138994" cy="4701173"/>
          </a:xfrm>
        </p:spPr>
        <p:txBody>
          <a:bodyPr>
            <a:normAutofit lnSpcReduction="10000"/>
          </a:bodyPr>
          <a:lstStyle/>
          <a:p>
            <a:pPr marL="0" indent="0">
              <a:lnSpc>
                <a:spcPct val="110000"/>
              </a:lnSpc>
              <a:buNone/>
            </a:pPr>
            <a:r>
              <a:rPr lang="en-US" sz="2000" dirty="0"/>
              <a:t>Now the trend and irregular components are shown separately.</a:t>
            </a:r>
          </a:p>
          <a:p>
            <a:pPr marL="0" indent="0" algn="just">
              <a:lnSpc>
                <a:spcPct val="110000"/>
              </a:lnSpc>
              <a:buNone/>
            </a:pPr>
            <a:endParaRPr lang="en-US" sz="100" dirty="0"/>
          </a:p>
          <a:p>
            <a:pPr marL="0" indent="0" algn="just">
              <a:lnSpc>
                <a:spcPct val="110000"/>
              </a:lnSpc>
              <a:buNone/>
            </a:pPr>
            <a:r>
              <a:rPr lang="en-US" sz="2000" dirty="0"/>
              <a:t>What months should be audited?</a:t>
            </a: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6186" t="1375" r="3093" b="1031"/>
          <a:stretch/>
        </p:blipFill>
        <p:spPr>
          <a:xfrm>
            <a:off x="5086518" y="1461647"/>
            <a:ext cx="6552728" cy="5286860"/>
          </a:xfrm>
          <a:prstGeom prst="rect">
            <a:avLst/>
          </a:prstGeom>
        </p:spPr>
      </p:pic>
    </p:spTree>
    <p:extLst>
      <p:ext uri="{BB962C8B-B14F-4D97-AF65-F5344CB8AC3E}">
        <p14:creationId xmlns:p14="http://schemas.microsoft.com/office/powerpoint/2010/main" val="9142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Comparison (Vancouver to Toronto BI)</a:t>
            </a:r>
            <a:endParaRPr lang="en-US" sz="2000" b="1" dirty="0">
              <a:solidFill>
                <a:schemeClr val="accent2"/>
              </a:solidFill>
            </a:endParaRP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5494" t="1465" r="1100" b="1832"/>
          <a:stretch/>
        </p:blipFill>
        <p:spPr>
          <a:xfrm>
            <a:off x="874791" y="1700808"/>
            <a:ext cx="5378779" cy="4176464"/>
          </a:xfrm>
          <a:prstGeom prst="rect">
            <a:avLst/>
          </a:prstGeom>
        </p:spPr>
      </p:pic>
      <p:pic>
        <p:nvPicPr>
          <p:cNvPr id="7" name="Picture 6">
            <a:extLst>
              <a:ext uri="{FF2B5EF4-FFF2-40B4-BE49-F238E27FC236}">
                <a16:creationId xmlns:a16="http://schemas.microsoft.com/office/drawing/2014/main" id="{52955BF8-0FD8-3341-A1E1-EB52C3AFA298}"/>
              </a:ext>
            </a:extLst>
          </p:cNvPr>
          <p:cNvPicPr>
            <a:picLocks noChangeAspect="1"/>
          </p:cNvPicPr>
          <p:nvPr/>
        </p:nvPicPr>
        <p:blipFill rotWithShape="1">
          <a:blip r:embed="rId3">
            <a:extLst>
              <a:ext uri="{28A0092B-C50C-407E-A947-70E740481C1C}">
                <a14:useLocalDpi xmlns:a14="http://schemas.microsoft.com/office/drawing/2010/main" val="0"/>
              </a:ext>
            </a:extLst>
          </a:blip>
          <a:srcRect l="6486" t="1465" r="3404" b="1832"/>
          <a:stretch/>
        </p:blipFill>
        <p:spPr>
          <a:xfrm>
            <a:off x="6724059" y="1692132"/>
            <a:ext cx="5199719" cy="4185140"/>
          </a:xfrm>
          <a:prstGeom prst="rect">
            <a:avLst/>
          </a:prstGeom>
        </p:spPr>
      </p:pic>
    </p:spTree>
    <p:extLst>
      <p:ext uri="{BB962C8B-B14F-4D97-AF65-F5344CB8AC3E}">
        <p14:creationId xmlns:p14="http://schemas.microsoft.com/office/powerpoint/2010/main" val="188919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Consulting </a:t>
            </a:r>
            <a:br>
              <a:rPr lang="en-US" dirty="0"/>
            </a:br>
            <a:r>
              <a:rPr lang="en-US" dirty="0"/>
              <a:t>post-mortem</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Shanghai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Vancouver Marine Transit</a:t>
                </a:r>
              </a:p>
            </p:txBody>
          </p:sp>
        </mc:Choice>
        <mc:Fallback>
          <p:sp>
            <p:nvSpPr>
              <p:cNvPr id="3" name="Text Placeholder 2">
                <a:extLst>
                  <a:ext uri="{FF2B5EF4-FFF2-40B4-BE49-F238E27FC236}">
                    <a16:creationId xmlns:a16="http://schemas.microsoft.com/office/drawing/2014/main" id="{7130B164-32B9-8643-BDFF-2A731249403C}"/>
                  </a:ext>
                </a:extLst>
              </p:cNvPr>
              <p:cNvSpPr>
                <a:spLocks noGrp="1" noRot="1" noChangeAspect="1" noMove="1" noResize="1" noEditPoints="1" noAdjustHandles="1" noChangeArrowheads="1" noChangeShapeType="1" noTextEdit="1"/>
              </p:cNvSpPr>
              <p:nvPr>
                <p:ph type="body" idx="1"/>
              </p:nvPr>
            </p:nvSpPr>
            <p:spPr>
              <a:blipFill>
                <a:blip r:embed="rId2"/>
                <a:stretch>
                  <a:fillRect t="-2198" r="-925"/>
                </a:stretch>
              </a:blipFill>
            </p:spPr>
            <p:txBody>
              <a:bodyPr/>
              <a:lstStyle/>
              <a:p>
                <a:r>
                  <a:rPr lang="en-US">
                    <a:noFill/>
                  </a:rPr>
                  <a:t> </a:t>
                </a:r>
              </a:p>
            </p:txBody>
          </p:sp>
        </mc:Fallback>
      </mc:AlternateContent>
    </p:spTree>
    <p:extLst>
      <p:ext uri="{BB962C8B-B14F-4D97-AF65-F5344CB8AC3E}">
        <p14:creationId xmlns:p14="http://schemas.microsoft.com/office/powerpoint/2010/main" val="1410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Consulting Post-Mortem</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2800"/>
          </a:xfrm>
        </p:spPr>
        <p:txBody>
          <a:bodyPr>
            <a:noAutofit/>
          </a:bodyPr>
          <a:lstStyle/>
          <a:p>
            <a:pPr marL="0" indent="0" algn="just">
              <a:lnSpc>
                <a:spcPct val="110000"/>
              </a:lnSpc>
              <a:buNone/>
            </a:pPr>
            <a:r>
              <a:rPr lang="en-US" sz="1700" b="1" dirty="0"/>
              <a:t>Not enough data available </a:t>
            </a:r>
            <a:r>
              <a:rPr lang="en-US" sz="1700" dirty="0"/>
              <a:t>(would have needed 5+ years), but OK since the focus was on the </a:t>
            </a:r>
            <a:r>
              <a:rPr lang="en-US" sz="1700" b="1" dirty="0"/>
              <a:t>methodology</a:t>
            </a:r>
            <a:r>
              <a:rPr lang="en-US" sz="1700" dirty="0"/>
              <a:t>; with  data slated to come in indefinitely, the problem will eventually evaporate. </a:t>
            </a:r>
          </a:p>
          <a:p>
            <a:pPr marL="0" indent="0" algn="just">
              <a:lnSpc>
                <a:spcPct val="110000"/>
              </a:lnSpc>
              <a:buNone/>
            </a:pPr>
            <a:endParaRPr lang="en-US" sz="100" dirty="0"/>
          </a:p>
          <a:p>
            <a:pPr marL="0" indent="0" algn="just">
              <a:lnSpc>
                <a:spcPct val="110000"/>
              </a:lnSpc>
              <a:buNone/>
            </a:pPr>
            <a:r>
              <a:rPr lang="en-US" sz="1700" dirty="0"/>
              <a:t>Transit dwelling time available only for a </a:t>
            </a:r>
            <a:r>
              <a:rPr lang="en-US" sz="1700" b="1" dirty="0"/>
              <a:t>sample of all containers </a:t>
            </a:r>
            <a:r>
              <a:rPr lang="en-US" sz="1700" dirty="0"/>
              <a:t>going through the supply chain; representativeness was questioned (no sampling design, inconsistent methods).</a:t>
            </a:r>
          </a:p>
          <a:p>
            <a:pPr marL="0" indent="0" algn="just">
              <a:lnSpc>
                <a:spcPct val="110000"/>
              </a:lnSpc>
              <a:buNone/>
            </a:pPr>
            <a:endParaRPr lang="en-US" sz="100" dirty="0"/>
          </a:p>
          <a:p>
            <a:pPr marL="0" indent="0" algn="just">
              <a:lnSpc>
                <a:spcPct val="110000"/>
              </a:lnSpc>
              <a:buNone/>
            </a:pPr>
            <a:r>
              <a:rPr lang="en-US" sz="1700" dirty="0"/>
              <a:t>No overarching results that applied to all indicator time series, for each segment, except for the lack of a Chinese New Year effect, which was unexpected (given the origin of the chains). </a:t>
            </a:r>
          </a:p>
          <a:p>
            <a:pPr marL="0" indent="0">
              <a:buNone/>
            </a:pPr>
            <a:endParaRPr lang="en-CA" sz="100" dirty="0"/>
          </a:p>
          <a:p>
            <a:pPr marL="0" indent="0">
              <a:lnSpc>
                <a:spcPct val="110000"/>
              </a:lnSpc>
              <a:buNone/>
            </a:pPr>
            <a:r>
              <a:rPr lang="en-CA" sz="1700" dirty="0"/>
              <a:t>Supply chain reliability is a function of the </a:t>
            </a:r>
            <a:r>
              <a:rPr lang="en-CA" sz="1700" b="1" dirty="0"/>
              <a:t>total transit time</a:t>
            </a:r>
            <a:r>
              <a:rPr lang="en-CA" sz="1700" dirty="0"/>
              <a:t> from its origin to its destination. End-to-end data was unavailable at the time. </a:t>
            </a:r>
          </a:p>
          <a:p>
            <a:pPr marL="0" indent="0">
              <a:lnSpc>
                <a:spcPct val="110000"/>
              </a:lnSpc>
              <a:buNone/>
            </a:pPr>
            <a:endParaRPr lang="en-CA" sz="100" dirty="0"/>
          </a:p>
          <a:p>
            <a:pPr marL="0" indent="0">
              <a:lnSpc>
                <a:spcPct val="110000"/>
              </a:lnSpc>
              <a:buNone/>
            </a:pPr>
            <a:r>
              <a:rPr lang="en-US" sz="1700" dirty="0"/>
              <a:t>Data security issues meant that consultants could not bring the data outside of TC’s offices. </a:t>
            </a:r>
          </a:p>
          <a:p>
            <a:pPr marL="0" indent="0">
              <a:buNone/>
            </a:pPr>
            <a:endParaRPr lang="en-US" sz="100" dirty="0"/>
          </a:p>
          <a:p>
            <a:pPr marL="0" indent="0" algn="just">
              <a:lnSpc>
                <a:spcPct val="100000"/>
              </a:lnSpc>
              <a:buNone/>
            </a:pPr>
            <a:r>
              <a:rPr lang="en-US" sz="1700" dirty="0"/>
              <a:t>The client asked for an executive summary of the report but still hired another consultant to explain the report and the code; we </a:t>
            </a:r>
            <a:r>
              <a:rPr lang="en-US" sz="1700" b="1" dirty="0"/>
              <a:t>failed to recognize that the client was not understanding</a:t>
            </a:r>
            <a:r>
              <a:rPr lang="en-US" sz="1700" dirty="0"/>
              <a:t>, in part because of our frustration at severely undercharging the project ($4,424.73 for 250 hours). That’s not a valid excuse. </a:t>
            </a:r>
            <a:endParaRPr lang="en-US" sz="1700" i="1" dirty="0"/>
          </a:p>
        </p:txBody>
      </p:sp>
    </p:spTree>
    <p:extLst>
      <p:ext uri="{BB962C8B-B14F-4D97-AF65-F5344CB8AC3E}">
        <p14:creationId xmlns:p14="http://schemas.microsoft.com/office/powerpoint/2010/main" val="302327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7339-B696-6740-A91B-B918D62739BD}"/>
              </a:ext>
            </a:extLst>
          </p:cNvPr>
          <p:cNvSpPr>
            <a:spLocks noGrp="1"/>
          </p:cNvSpPr>
          <p:nvPr>
            <p:ph type="title"/>
          </p:nvPr>
        </p:nvSpPr>
        <p:spPr/>
        <p:txBody>
          <a:bodyPr/>
          <a:lstStyle/>
          <a:p>
            <a:r>
              <a:rPr lang="en-US" dirty="0"/>
              <a:t>Additional notes</a:t>
            </a:r>
          </a:p>
        </p:txBody>
      </p:sp>
      <p:sp>
        <p:nvSpPr>
          <p:cNvPr id="3" name="Text Placeholder 2">
            <a:extLst>
              <a:ext uri="{FF2B5EF4-FFF2-40B4-BE49-F238E27FC236}">
                <a16:creationId xmlns:a16="http://schemas.microsoft.com/office/drawing/2014/main" id="{7130B164-32B9-8643-BDFF-2A731249403C}"/>
              </a:ext>
            </a:extLst>
          </p:cNvPr>
          <p:cNvSpPr>
            <a:spLocks noGrp="1"/>
          </p:cNvSpPr>
          <p:nvPr>
            <p:ph type="body" idx="1"/>
          </p:nvPr>
        </p:nvSpPr>
        <p:spPr/>
        <p:txBody>
          <a:bodyPr/>
          <a:lstStyle/>
          <a:p>
            <a:r>
              <a:rPr lang="en-US" dirty="0"/>
              <a:t>Forecasting Models, Missing Data, Automated Trend Extraction</a:t>
            </a:r>
          </a:p>
        </p:txBody>
      </p:sp>
    </p:spTree>
    <p:extLst>
      <p:ext uri="{BB962C8B-B14F-4D97-AF65-F5344CB8AC3E}">
        <p14:creationId xmlns:p14="http://schemas.microsoft.com/office/powerpoint/2010/main" val="392119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Basic Notions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lvl="1" indent="0" algn="just">
              <a:buNone/>
            </a:pPr>
            <a:r>
              <a:rPr lang="en-US" altLang="en-US" sz="2000" dirty="0"/>
              <a:t>Primary focus of forecasting is to try to </a:t>
            </a:r>
            <a:r>
              <a:rPr lang="en-US" altLang="en-US" sz="2000" b="1" dirty="0"/>
              <a:t>predict the future</a:t>
            </a:r>
            <a:r>
              <a:rPr lang="en-US" altLang="en-US" sz="2000" dirty="0"/>
              <a:t> using available data (time series or other).</a:t>
            </a:r>
          </a:p>
          <a:p>
            <a:pPr marL="0" indent="0" algn="just">
              <a:buNone/>
            </a:pPr>
            <a:endParaRPr lang="en-US" sz="1000" dirty="0"/>
          </a:p>
          <a:p>
            <a:pPr marL="0" indent="0" algn="just">
              <a:buNone/>
            </a:pPr>
            <a:r>
              <a:rPr lang="en-US" sz="2000" dirty="0"/>
              <a:t>Forecasts tend to be </a:t>
            </a:r>
            <a:r>
              <a:rPr lang="en-US" sz="2000" b="1" dirty="0"/>
              <a:t>wrong</a:t>
            </a:r>
            <a:r>
              <a:rPr lang="en-US" sz="2000" dirty="0"/>
              <a:t>: aggregated forecasts are usually more accurate.</a:t>
            </a:r>
          </a:p>
          <a:p>
            <a:pPr marL="0" indent="0" algn="just">
              <a:buNone/>
            </a:pPr>
            <a:endParaRPr lang="en-US" sz="1000" dirty="0"/>
          </a:p>
          <a:p>
            <a:pPr marL="0" indent="0" algn="just">
              <a:buNone/>
            </a:pPr>
            <a:r>
              <a:rPr lang="en-US" sz="2000" dirty="0"/>
              <a:t>Emphasis should not be placed on a single estimate (the </a:t>
            </a:r>
            <a:r>
              <a:rPr lang="en-US" sz="2000" b="1" dirty="0"/>
              <a:t>mean</a:t>
            </a:r>
            <a:r>
              <a:rPr lang="en-US" sz="2000" dirty="0"/>
              <a:t>): forecasts should also include the </a:t>
            </a:r>
            <a:r>
              <a:rPr lang="en-US" sz="2000" b="1" dirty="0"/>
              <a:t>standard deviation</a:t>
            </a:r>
            <a:r>
              <a:rPr lang="en-US" sz="2000" dirty="0"/>
              <a:t> and an </a:t>
            </a:r>
            <a:r>
              <a:rPr lang="en-US" sz="2000" b="1" dirty="0"/>
              <a:t>accuracy range</a:t>
            </a:r>
            <a:r>
              <a:rPr lang="en-US" sz="2000" dirty="0"/>
              <a:t>.  </a:t>
            </a:r>
          </a:p>
          <a:p>
            <a:pPr marL="0" indent="0" algn="just">
              <a:buNone/>
            </a:pPr>
            <a:endParaRPr lang="en-US" sz="1000" dirty="0"/>
          </a:p>
          <a:p>
            <a:pPr marL="0" indent="0" algn="just">
              <a:buNone/>
            </a:pPr>
            <a:r>
              <a:rPr lang="en-US" sz="2000" dirty="0"/>
              <a:t>Accuracy usually decreases when the </a:t>
            </a:r>
            <a:r>
              <a:rPr lang="en-US" sz="2000" b="1" dirty="0"/>
              <a:t>prediction horizon</a:t>
            </a:r>
            <a:r>
              <a:rPr lang="en-US" sz="2000" dirty="0"/>
              <a:t> lies further into the future.  </a:t>
            </a:r>
          </a:p>
          <a:p>
            <a:pPr marL="0" indent="0" algn="just">
              <a:buNone/>
            </a:pPr>
            <a:endParaRPr lang="en-US" altLang="en-US" sz="1000" dirty="0"/>
          </a:p>
          <a:p>
            <a:pPr marL="0" indent="0" algn="just">
              <a:buNone/>
            </a:pPr>
            <a:r>
              <a:rPr lang="en-US" altLang="en-US" sz="2000" dirty="0"/>
              <a:t>Time series forecasts require the isolation of various patterns in the data: </a:t>
            </a:r>
            <a:r>
              <a:rPr lang="en-US" altLang="en-US" sz="2000" b="1" dirty="0"/>
              <a:t>trend</a:t>
            </a:r>
            <a:r>
              <a:rPr lang="en-US" altLang="en-US" sz="2000" dirty="0"/>
              <a:t>, </a:t>
            </a:r>
            <a:r>
              <a:rPr lang="en-US" altLang="en-US" sz="2000" b="1" dirty="0"/>
              <a:t>seasonality</a:t>
            </a:r>
            <a:r>
              <a:rPr lang="en-US" altLang="en-US" sz="2000" dirty="0"/>
              <a:t>, </a:t>
            </a:r>
            <a:r>
              <a:rPr lang="en-US" altLang="en-US" sz="2000" b="1" dirty="0"/>
              <a:t>cycles</a:t>
            </a:r>
            <a:r>
              <a:rPr lang="en-US" altLang="en-US" sz="2000" dirty="0"/>
              <a:t>, </a:t>
            </a:r>
            <a:r>
              <a:rPr lang="en-US" altLang="en-US" sz="2000" b="1" dirty="0"/>
              <a:t>level shifts</a:t>
            </a:r>
            <a:r>
              <a:rPr lang="en-US" altLang="en-US" sz="2000" dirty="0"/>
              <a:t>, </a:t>
            </a:r>
            <a:r>
              <a:rPr lang="en-US" altLang="en-US" sz="2000" b="1" dirty="0"/>
              <a:t>irregular components</a:t>
            </a:r>
            <a:r>
              <a:rPr lang="en-US" altLang="en-US" sz="2000" dirty="0"/>
              <a:t> and </a:t>
            </a:r>
            <a:r>
              <a:rPr lang="en-US" altLang="en-US" sz="2000" b="1" dirty="0"/>
              <a:t>outliers</a:t>
            </a:r>
            <a:r>
              <a:rPr lang="en-US" altLang="en-US" sz="2000" dirty="0"/>
              <a:t>.  </a:t>
            </a:r>
          </a:p>
          <a:p>
            <a:pPr algn="just">
              <a:buFont typeface="Wingdings" panose="05000000000000000000" pitchFamily="2" charset="2"/>
              <a:buChar char="q"/>
            </a:pPr>
            <a:endParaRPr lang="en-US" sz="1000" dirty="0"/>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57242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Basic Notions – Methods</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Autofit/>
              </a:bodyPr>
              <a:lstStyle/>
              <a:p>
                <a:pPr marL="0" indent="0" algn="just">
                  <a:buNone/>
                </a:pPr>
                <a:r>
                  <a:rPr lang="en-US" sz="2000" dirty="0"/>
                  <a:t>Data does not need to exhibit periodicity or time series characteristics, in which case a regular regression model could be appropriate.  </a:t>
                </a:r>
              </a:p>
              <a:p>
                <a:pPr marL="0" indent="0" algn="just">
                  <a:buNone/>
                </a:pPr>
                <a:endParaRPr lang="en-US" sz="1000" dirty="0"/>
              </a:p>
              <a:p>
                <a:pPr marL="0" indent="0" algn="just">
                  <a:buNone/>
                </a:pPr>
                <a:r>
                  <a:rPr lang="en-US" sz="2000" dirty="0"/>
                  <a:t>In the presence of structure time series noise, a </a:t>
                </a:r>
                <a:r>
                  <a:rPr lang="en-US" sz="2000" b="1" dirty="0"/>
                  <a:t>Fourier</a:t>
                </a:r>
                <a:r>
                  <a:rPr lang="en-US" sz="2000" dirty="0"/>
                  <a:t> transform can help identify the number of distinct cycles (as well as their respective frequencies). </a:t>
                </a:r>
              </a:p>
              <a:p>
                <a:pPr marL="0" indent="0" algn="just">
                  <a:buNone/>
                </a:pPr>
                <a:endParaRPr lang="en-US" sz="1000" dirty="0"/>
              </a:p>
              <a:p>
                <a:pPr marL="0" indent="0" algn="just">
                  <a:buNone/>
                </a:pPr>
                <a:r>
                  <a:rPr lang="en-US" sz="2000" dirty="0"/>
                  <a:t>Most of the other time series method require the series to be </a:t>
                </a:r>
                <a:r>
                  <a:rPr lang="en-US" sz="2000" b="1" dirty="0"/>
                  <a:t>stationary</a:t>
                </a:r>
                <a:r>
                  <a:rPr lang="en-US" sz="2000" dirty="0"/>
                  <a:t> (i.e. the expected value of the series stays constant over time). Such a series can be represented by a model of the form</a:t>
                </a:r>
              </a:p>
              <a:p>
                <a:pPr marL="0" indent="0" algn="ctr">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𝑡</m:t>
                        </m:r>
                      </m:sub>
                    </m:sSub>
                  </m:oMath>
                </a14:m>
                <a:r>
                  <a:rPr lang="en-US" sz="2000" dirty="0"/>
                  <a:t> </a:t>
                </a:r>
              </a:p>
              <a:p>
                <a:pPr marL="0" indent="0">
                  <a:buNone/>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𝒟</m:t>
                    </m:r>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t> for some distribution with mean 0 and variance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a14:m>
                <a:r>
                  <a:rPr lang="en-US" sz="2000" dirty="0"/>
                  <a:t>. </a:t>
                </a:r>
              </a:p>
              <a:p>
                <a:pPr marL="0" indent="0" algn="just">
                  <a:buNone/>
                </a:pPr>
                <a:endParaRPr lang="en-US" sz="1000" dirty="0"/>
              </a:p>
              <a:p>
                <a:pPr marL="0" indent="0" algn="just">
                  <a:buNone/>
                </a:pPr>
                <a:r>
                  <a:rPr lang="en-US" sz="2000" dirty="0"/>
                  <a:t>Most time series forecasting methods assume stationarity: if the series is not stationary, it must first be </a:t>
                </a:r>
                <a:r>
                  <a:rPr lang="en-US" sz="2000" b="1" dirty="0"/>
                  <a:t>decomposed</a:t>
                </a:r>
                <a:r>
                  <a:rPr lang="en-US" sz="2000" dirty="0"/>
                  <a:t> (</a:t>
                </a:r>
                <a:r>
                  <a:rPr lang="en-US" sz="2000" dirty="0" err="1"/>
                  <a:t>detrended</a:t>
                </a:r>
                <a:r>
                  <a:rPr lang="en-US" sz="2000" dirty="0"/>
                  <a:t>, </a:t>
                </a:r>
                <a:r>
                  <a:rPr lang="en-US" sz="2000" dirty="0" err="1"/>
                  <a:t>deseasonalized</a:t>
                </a:r>
                <a:r>
                  <a:rPr lang="en-US" sz="2000" dirty="0"/>
                  <a:t>) into its constituents components.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783" r="-627" b="-2872"/>
                </a:stretch>
              </a:blipFill>
            </p:spPr>
            <p:txBody>
              <a:bodyPr/>
              <a:lstStyle/>
              <a:p>
                <a:r>
                  <a:rPr lang="en-US">
                    <a:noFill/>
                  </a:rPr>
                  <a:t> </a:t>
                </a:r>
              </a:p>
            </p:txBody>
          </p:sp>
        </mc:Fallback>
      </mc:AlternateContent>
    </p:spTree>
    <p:extLst>
      <p:ext uri="{BB962C8B-B14F-4D97-AF65-F5344CB8AC3E}">
        <p14:creationId xmlns:p14="http://schemas.microsoft.com/office/powerpoint/2010/main" val="350442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b="1" dirty="0"/>
              <a:t>Supply chains </a:t>
            </a:r>
            <a:r>
              <a:rPr lang="en-CA" dirty="0"/>
              <a:t>play a crucial role in the transportation of goods from one part of the world to another. As the saying goes, “a given chain is only as strong as its weakest link” – in a multi-modal context, comparing the various transportation segments is far from an obvious endeavour.  </a:t>
            </a:r>
          </a:p>
          <a:p>
            <a:pPr>
              <a:lnSpc>
                <a:spcPct val="110000"/>
              </a:lnSpc>
            </a:pPr>
            <a:endParaRPr lang="en-CA" sz="100" dirty="0"/>
          </a:p>
          <a:p>
            <a:pPr marL="0" indent="0" algn="just">
              <a:lnSpc>
                <a:spcPct val="110000"/>
              </a:lnSpc>
              <a:buNone/>
            </a:pPr>
            <a:r>
              <a:rPr lang="en-CA" i="1" dirty="0"/>
              <a:t>Transport Canada</a:t>
            </a:r>
            <a:r>
              <a:rPr lang="en-CA" dirty="0"/>
              <a:t> is looking to produce an </a:t>
            </a:r>
            <a:r>
              <a:rPr lang="en-CA" b="1" dirty="0"/>
              <a:t>index</a:t>
            </a:r>
            <a:r>
              <a:rPr lang="en-CA" dirty="0"/>
              <a:t> to track container transit times in multi-modal chain networks. </a:t>
            </a:r>
          </a:p>
          <a:p>
            <a:pPr marL="0" indent="0" algn="just">
              <a:lnSpc>
                <a:spcPct val="110000"/>
              </a:lnSpc>
              <a:buNone/>
            </a:pPr>
            <a:endParaRPr lang="en-CA" sz="100" dirty="0"/>
          </a:p>
          <a:p>
            <a:pPr marL="0" indent="0" algn="just">
              <a:lnSpc>
                <a:spcPct val="110000"/>
              </a:lnSpc>
              <a:buNone/>
            </a:pPr>
            <a:r>
              <a:rPr lang="en-CA" dirty="0"/>
              <a:t>This index should depict the </a:t>
            </a:r>
            <a:r>
              <a:rPr lang="en-CA" b="1" dirty="0"/>
              <a:t>reliability</a:t>
            </a:r>
            <a:r>
              <a:rPr lang="en-CA" dirty="0"/>
              <a:t> and the </a:t>
            </a:r>
            <a:r>
              <a:rPr lang="en-CA" b="1" dirty="0"/>
              <a:t>variability</a:t>
            </a:r>
            <a:r>
              <a:rPr lang="en-CA" dirty="0"/>
              <a:t> of transit times but in such a way as to be able to allow for performance comparison between differing time periods.</a:t>
            </a:r>
          </a:p>
          <a:p>
            <a:pPr marL="0" indent="0" algn="just">
              <a:lnSpc>
                <a:spcPct val="110000"/>
              </a:lnSpc>
              <a:buNone/>
            </a:pPr>
            <a:endParaRPr lang="en-CA" sz="100" dirty="0"/>
          </a:p>
          <a:p>
            <a:pPr marL="0" indent="0" algn="just">
              <a:lnSpc>
                <a:spcPct val="110000"/>
              </a:lnSpc>
              <a:buNone/>
            </a:pPr>
            <a:r>
              <a:rPr lang="en-CA" dirty="0"/>
              <a:t>The seasonal variability of performance is relevant to supply chain monitoring and the ability to quantify and account for the severity of its impact on the data is thus of great interest.   </a:t>
            </a:r>
          </a:p>
          <a:p>
            <a:pPr>
              <a:lnSpc>
                <a:spcPct val="110000"/>
              </a:lnSpc>
            </a:pPr>
            <a:endParaRPr lang="en-CA" sz="100" dirty="0"/>
          </a:p>
        </p:txBody>
      </p:sp>
    </p:spTree>
    <p:extLst>
      <p:ext uri="{BB962C8B-B14F-4D97-AF65-F5344CB8AC3E}">
        <p14:creationId xmlns:p14="http://schemas.microsoft.com/office/powerpoint/2010/main" val="249107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De-trending Time Series Data</a:t>
            </a:r>
            <a:br>
              <a:rPr lang="en-US"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dirty="0"/>
              <a:t>Identification of trend in time series is subjective because what appears to be a trend over a short time period may prove to simply be a </a:t>
            </a:r>
            <a:r>
              <a:rPr lang="en-US" sz="2000" b="1" dirty="0"/>
              <a:t>small fluctuation</a:t>
            </a:r>
            <a:r>
              <a:rPr lang="en-US" sz="2000" dirty="0"/>
              <a:t> which could form part of a cycle over the long-term horizon of the series. </a:t>
            </a:r>
          </a:p>
          <a:p>
            <a:pPr marL="0" indent="0" algn="just">
              <a:buNone/>
            </a:pPr>
            <a:endParaRPr lang="en-US" sz="1000" dirty="0"/>
          </a:p>
          <a:p>
            <a:pPr marL="0" indent="0" algn="just">
              <a:buNone/>
            </a:pPr>
            <a:r>
              <a:rPr lang="en-US" sz="2000" dirty="0"/>
              <a:t>Regression models of various complexity levels can be fitted (against time and/or auxiliary variables) to identify possible trends. At long horizons, polynomial response functions explode: if such models must be used, </a:t>
            </a:r>
            <a:r>
              <a:rPr lang="en-US" sz="2000" b="1" dirty="0"/>
              <a:t>we recommend using linear or quadratic response functions</a:t>
            </a:r>
            <a:r>
              <a:rPr lang="en-US" sz="2000" dirty="0"/>
              <a:t>, as slope and concavity might be the best we can hope to detect in light of the previous remark. </a:t>
            </a:r>
          </a:p>
          <a:p>
            <a:pPr marL="0" indent="0" algn="just">
              <a:buNone/>
            </a:pPr>
            <a:endParaRPr lang="en-US" sz="1000" dirty="0"/>
          </a:p>
          <a:p>
            <a:pPr marL="0" indent="0" algn="just">
              <a:buNone/>
            </a:pPr>
            <a:r>
              <a:rPr lang="en-US" sz="2000" dirty="0"/>
              <a:t>In combination with appropriate data transformations (e.g. </a:t>
            </a:r>
            <a:r>
              <a:rPr lang="en-US" sz="2000" b="1" dirty="0"/>
              <a:t>logarithm</a:t>
            </a:r>
            <a:r>
              <a:rPr lang="en-US" sz="2000" dirty="0"/>
              <a:t>, </a:t>
            </a:r>
            <a:r>
              <a:rPr lang="en-US" sz="2000" b="1" dirty="0"/>
              <a:t>square root</a:t>
            </a:r>
            <a:r>
              <a:rPr lang="en-US" sz="2000" dirty="0"/>
              <a:t>, </a:t>
            </a:r>
            <a:r>
              <a:rPr lang="en-US" sz="2000" b="1" dirty="0"/>
              <a:t>inverse</a:t>
            </a:r>
            <a:r>
              <a:rPr lang="en-US" sz="2000" dirty="0"/>
              <a:t>, </a:t>
            </a:r>
            <a:r>
              <a:rPr lang="en-US" sz="2000" b="1" dirty="0"/>
              <a:t>Box-Cox</a:t>
            </a:r>
            <a:r>
              <a:rPr lang="en-US" sz="2000" dirty="0"/>
              <a:t>, etc.), the low order regression models can achieve good results. </a:t>
            </a:r>
          </a:p>
          <a:p>
            <a:pPr marL="0" indent="0" algn="just">
              <a:buNone/>
            </a:pPr>
            <a:endParaRPr lang="en-US" sz="1000" b="1" dirty="0"/>
          </a:p>
          <a:p>
            <a:pPr marL="0" indent="0" algn="just">
              <a:buNone/>
            </a:pPr>
            <a:r>
              <a:rPr lang="en-US" sz="2000" b="1" dirty="0"/>
              <a:t>Fourier transforms</a:t>
            </a:r>
            <a:r>
              <a:rPr lang="en-US" sz="2000" dirty="0"/>
              <a:t> can help identify potential trend and cycles (as well as their respective frequencies), so can a variety of statistical tests (like the </a:t>
            </a:r>
            <a:r>
              <a:rPr lang="en-US" sz="2000" b="1" dirty="0"/>
              <a:t>Mann-Kendall test</a:t>
            </a:r>
            <a:r>
              <a:rPr lang="en-US" sz="2000" dirty="0"/>
              <a:t>, for instance). </a:t>
            </a:r>
          </a:p>
          <a:p>
            <a:pPr marL="457063" lvl="1" indent="0" algn="just">
              <a:buNone/>
            </a:pPr>
            <a:endParaRPr lang="en-US" sz="1800" dirty="0"/>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399081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242" y="685800"/>
            <a:ext cx="9907745" cy="1485900"/>
          </a:xfrm>
        </p:spPr>
        <p:txBody>
          <a:bodyPr/>
          <a:lstStyle/>
          <a:p>
            <a:r>
              <a:rPr lang="en-US" b="1" dirty="0">
                <a:solidFill>
                  <a:schemeClr val="accent2"/>
                </a:solidFill>
              </a:rPr>
              <a:t>De-trending Time Series Data – Methods</a:t>
            </a:r>
            <a:br>
              <a:rPr lang="en-US" b="1" dirty="0">
                <a:solidFill>
                  <a:schemeClr val="accent2"/>
                </a:solidFill>
              </a:rPr>
            </a:b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6" cy="4853136"/>
          </a:xfrm>
        </p:spPr>
        <p:txBody>
          <a:bodyPr>
            <a:normAutofit lnSpcReduction="10000"/>
          </a:bodyPr>
          <a:lstStyle/>
          <a:p>
            <a:pPr marL="0" indent="0" algn="just">
              <a:buNone/>
            </a:pPr>
            <a:r>
              <a:rPr lang="en-US" sz="2000" dirty="0"/>
              <a:t>There are 4 main approaches to de-trending: </a:t>
            </a:r>
          </a:p>
          <a:p>
            <a:pPr lvl="1" algn="just">
              <a:buSzPct val="100000"/>
              <a:buFont typeface="Wingdings" panose="05000000000000000000" pitchFamily="2" charset="2"/>
              <a:buChar char="§"/>
            </a:pPr>
            <a:r>
              <a:rPr lang="en-US" sz="1800" b="1" dirty="0"/>
              <a:t>finite differences:</a:t>
            </a:r>
            <a:r>
              <a:rPr lang="en-US" sz="1800" dirty="0"/>
              <a:t> iterated differences between subsequent time series observations, which can remove polynomial trends; useful if exact shape of trend cannot be estimated; too high an order may introduce variance inflation; ignores the potential effect of any variable over the trend, save for the passage of time; </a:t>
            </a:r>
          </a:p>
          <a:p>
            <a:pPr lvl="1" algn="just">
              <a:buSzPct val="100000"/>
              <a:buFont typeface="Wingdings" panose="05000000000000000000" pitchFamily="2" charset="2"/>
              <a:buChar char="§"/>
            </a:pPr>
            <a:r>
              <a:rPr lang="en-US" sz="1800" b="1" dirty="0"/>
              <a:t>curve fitting: </a:t>
            </a:r>
            <a:r>
              <a:rPr lang="en-US" sz="1800" dirty="0"/>
              <a:t>regression against time itself, or more complicated models involving auxiliary variables; prior knowledge of the situation can be used to provide an acceptable model which naïve analysis of the data might not be able to suggest; simple regression models may be unrealistic; </a:t>
            </a:r>
          </a:p>
          <a:p>
            <a:pPr lvl="1" algn="just">
              <a:buSzPct val="100000"/>
              <a:buFont typeface="Wingdings" panose="05000000000000000000" pitchFamily="2" charset="2"/>
              <a:buChar char="§"/>
            </a:pPr>
            <a:r>
              <a:rPr lang="en-US" sz="1800" b="1" dirty="0"/>
              <a:t>filtering and smoothing: </a:t>
            </a:r>
            <a:r>
              <a:rPr lang="en-US" sz="1800" dirty="0"/>
              <a:t>various weighted averages of the time series data can be used to compute a filtered series;  advantages and disadvantages discussed in the next slides; the trend component output of the X12 procedure on the CV time series in the first section is an example; an explicit functional form for the trend is unlikely to be found;</a:t>
            </a:r>
          </a:p>
          <a:p>
            <a:pPr lvl="1" algn="just">
              <a:buSzPct val="100000"/>
              <a:buFont typeface="Wingdings" panose="05000000000000000000" pitchFamily="2" charset="2"/>
              <a:buChar char="§"/>
            </a:pPr>
            <a:r>
              <a:rPr lang="en-US" sz="1800" b="1" dirty="0"/>
              <a:t>cubic splines:</a:t>
            </a:r>
            <a:r>
              <a:rPr lang="en-US" sz="1800" dirty="0"/>
              <a:t> a separate cubic polynomial is fit continuously to every sequence of three points in the series; the first and second derivatives are continuous at each point; a “spline parameter,” which depends on the relative importance given to “smoothness” and “goodness-of-fit” of the curve, is required to specify the spline flexibility.</a:t>
            </a:r>
          </a:p>
          <a:p>
            <a:pPr marL="457063" lvl="1" indent="0" algn="just">
              <a:buNone/>
            </a:pPr>
            <a:r>
              <a:rPr lang="en-US" sz="2000" dirty="0"/>
              <a:t> </a:t>
            </a:r>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236238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Notation and Forecast Evaluation</a:t>
            </a:r>
            <a:br>
              <a:rPr lang="en-US"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lnSpc>
                    <a:spcPct val="90000"/>
                  </a:lnSpc>
                  <a:buNone/>
                </a:pPr>
                <a:r>
                  <a:rPr lang="en-US" altLang="en-US" sz="2000" dirty="0"/>
                  <a:t>Let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2</m:t>
                        </m:r>
                      </m:sub>
                    </m:sSub>
                    <m:r>
                      <a:rPr lang="en-US" altLang="en-US" sz="2000" i="1" dirty="0">
                        <a:latin typeface="Cambria Math" panose="02040503050406030204" pitchFamily="18" charset="0"/>
                      </a:rPr>
                      <m:t>, </m:t>
                    </m:r>
                    <m:r>
                      <a:rPr lang="en-US" altLang="en-US" sz="200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𝑛</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oMath>
                </a14:m>
                <a:r>
                  <a:rPr lang="en-US" altLang="en-US" sz="2000" dirty="0"/>
                  <a:t> be the </a:t>
                </a:r>
                <a:r>
                  <a:rPr lang="en-US" altLang="en-US" sz="2000" b="1" dirty="0"/>
                  <a:t>past values</a:t>
                </a:r>
                <a:r>
                  <a:rPr lang="en-US" altLang="en-US" sz="2000" dirty="0"/>
                  <a:t> of the time series. In order to make a forecast 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we need to know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sub>
                    </m:sSub>
                    <m:r>
                      <a:rPr lang="en-US" altLang="en-US" sz="2000" i="1" dirty="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oMath>
                </a14:m>
                <a:endParaRPr lang="en-US" altLang="en-US" sz="2000" b="0" dirty="0"/>
              </a:p>
              <a:p>
                <a:pPr marL="0" indent="0" algn="just">
                  <a:lnSpc>
                    <a:spcPct val="90000"/>
                  </a:lnSpc>
                  <a:buNone/>
                </a:pPr>
                <a:endParaRPr lang="en-US" altLang="en-US" sz="1000" b="0" dirty="0"/>
              </a:p>
              <a:p>
                <a:pPr marL="0" indent="0" algn="just">
                  <a:lnSpc>
                    <a:spcPct val="90000"/>
                  </a:lnSpc>
                  <a:buNone/>
                </a:pPr>
                <a:r>
                  <a:rPr lang="en-US" altLang="en-US" sz="2000" dirty="0"/>
                  <a:t>The </a:t>
                </a:r>
                <a:r>
                  <a:rPr lang="en-US" altLang="en-US" sz="2000" b="1" dirty="0"/>
                  <a:t>forecast</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𝑦</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𝜏</m:t>
                        </m:r>
                      </m:sub>
                    </m:sSub>
                  </m:oMath>
                </a14:m>
                <a:r>
                  <a:rPr lang="en-US" altLang="en-US" sz="2000" dirty="0"/>
                  <a:t> is the prediction for </a:t>
                </a:r>
                <a14:m>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we use the shorthand notation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altLang="en-US" sz="2000" dirty="0"/>
                  <a:t> for the </a:t>
                </a:r>
                <a:r>
                  <a:rPr lang="en-US" altLang="en-US" sz="2000" b="1" dirty="0"/>
                  <a:t>next step prediction</a:t>
                </a:r>
                <a:r>
                  <a:rPr lang="en-US" altLang="en-US" sz="2000" dirty="0"/>
                  <a:t> of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a:t>
                </a:r>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forecast error</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𝑒</m:t>
                        </m:r>
                      </m:e>
                      <m:sub>
                        <m:r>
                          <a:rPr lang="en-US" altLang="en-US" sz="2000" b="0" i="1" dirty="0" smtClean="0">
                            <a:latin typeface="Cambria Math" panose="02040503050406030204" pitchFamily="18" charset="0"/>
                          </a:rPr>
                          <m:t>𝑡</m:t>
                        </m:r>
                      </m:sub>
                    </m:sSub>
                    <m:r>
                      <a:rPr lang="en-US" altLang="en-US" sz="2000" b="0" i="1" dirty="0" smtClean="0">
                        <a:latin typeface="Cambria Math" panose="02040503050406030204" pitchFamily="18" charset="0"/>
                      </a:rPr>
                      <m:t> </m:t>
                    </m:r>
                  </m:oMath>
                </a14:m>
                <a:r>
                  <a:rPr lang="en-US" altLang="en-US" sz="2000" dirty="0"/>
                  <a:t>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is the difference between the forecast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and the actual value of the time series at time </a:t>
                </a:r>
                <a14:m>
                  <m:oMath xmlns:m="http://schemas.openxmlformats.org/officeDocument/2006/math">
                    <m:r>
                      <a:rPr lang="en-US" altLang="en-US" sz="2000" i="1" dirty="0">
                        <a:latin typeface="Cambria Math" panose="02040503050406030204" pitchFamily="18" charset="0"/>
                      </a:rPr>
                      <m:t>𝑡</m:t>
                    </m:r>
                    <m:r>
                      <a:rPr lang="en-US" altLang="en-US" sz="2000" i="1" dirty="0">
                        <a:latin typeface="Cambria Math" panose="02040503050406030204" pitchFamily="18" charset="0"/>
                      </a:rPr>
                      <m:t> </m:t>
                    </m:r>
                  </m:oMath>
                </a14:m>
                <a:r>
                  <a:rPr lang="en-US" altLang="en-US" sz="2000" dirty="0"/>
                  <a:t>: </a:t>
                </a:r>
              </a:p>
              <a:p>
                <a:pPr lvl="1" algn="just">
                  <a:lnSpc>
                    <a:spcPct val="90000"/>
                  </a:lnSpc>
                  <a:buSzPct val="100000"/>
                  <a:buFont typeface="Wingdings" panose="05000000000000000000" pitchFamily="2" charset="2"/>
                  <a:buChar char="§"/>
                </a:pPr>
                <a:r>
                  <a:rPr lang="en-US" altLang="en-US" sz="1800" dirty="0"/>
                  <a:t>For a </a:t>
                </a:r>
                <a:r>
                  <a:rPr lang="en-US" altLang="en-US" sz="1800" b="1" dirty="0"/>
                  <a:t>multiple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b="0" i="1" dirty="0" smtClean="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ea typeface="Cambria Math" panose="02040503050406030204" pitchFamily="18" charset="0"/>
                          </a:rPr>
                          <m:t>𝜏</m:t>
                        </m:r>
                        <m:r>
                          <a:rPr lang="en-US" altLang="en-US" sz="1800" b="0" i="1" dirty="0" smtClean="0">
                            <a:latin typeface="Cambria Math" panose="02040503050406030204" pitchFamily="18" charset="0"/>
                            <a:ea typeface="Cambria Math" panose="02040503050406030204" pitchFamily="18" charset="0"/>
                          </a:rPr>
                          <m:t>,</m:t>
                        </m:r>
                        <m:r>
                          <a:rPr lang="en-US" altLang="en-US" sz="1800" b="0" i="1" dirty="0" smtClean="0">
                            <a:latin typeface="Cambria Math" panose="02040503050406030204" pitchFamily="18" charset="0"/>
                            <a:ea typeface="Cambria Math" panose="02040503050406030204" pitchFamily="18" charset="0"/>
                          </a:rPr>
                          <m:t>𝑡</m:t>
                        </m:r>
                      </m:sub>
                    </m:sSub>
                    <m:r>
                      <a:rPr lang="en-US" altLang="en-US" sz="1800" b="0" i="1" dirty="0" smtClean="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lvl="1" algn="just">
                  <a:lnSpc>
                    <a:spcPct val="90000"/>
                  </a:lnSpc>
                  <a:buSzPct val="100000"/>
                  <a:buFont typeface="Wingdings" panose="05000000000000000000" pitchFamily="2" charset="2"/>
                  <a:buChar char="§"/>
                </a:pPr>
                <a:r>
                  <a:rPr lang="en-US" altLang="en-US" sz="1800" dirty="0"/>
                  <a:t>For a </a:t>
                </a:r>
                <a:r>
                  <a:rPr lang="en-US" altLang="en-US" sz="1800" b="1" dirty="0"/>
                  <a:t>next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ea typeface="Cambria Math" panose="02040503050406030204" pitchFamily="18" charset="0"/>
                          </a:rPr>
                          <m:t>𝑡</m:t>
                        </m:r>
                      </m:sub>
                    </m:sSub>
                    <m:r>
                      <a:rPr lang="en-US" altLang="en-US" sz="1800" i="1" dirty="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mean absolute deviation</a:t>
                </a:r>
                <a:r>
                  <a:rPr lang="en-US" altLang="en-US" sz="2000" dirty="0"/>
                  <a:t> </a:t>
                </a:r>
                <a14:m>
                  <m:oMath xmlns:m="http://schemas.openxmlformats.org/officeDocument/2006/math">
                    <m:d>
                      <m:dPr>
                        <m:ctrlPr>
                          <a:rPr lang="en-US" altLang="en-US" sz="2000" i="1" smtClean="0">
                            <a:latin typeface="Cambria Math" panose="02040503050406030204" pitchFamily="18" charset="0"/>
                          </a:rPr>
                        </m:ctrlPr>
                      </m:dPr>
                      <m:e>
                        <m:r>
                          <m:rPr>
                            <m:nor/>
                          </m:rPr>
                          <a:rPr lang="en-US" altLang="en-US" sz="2000">
                            <a:latin typeface="Cambria Math" panose="02040503050406030204" pitchFamily="18" charset="0"/>
                          </a:rPr>
                          <m:t>MAD</m:t>
                        </m:r>
                        <m:r>
                          <a:rPr lang="en-US" altLang="en-US" sz="2000" i="1">
                            <a:latin typeface="Cambria Math" panose="02040503050406030204" pitchFamily="18" charset="0"/>
                          </a:rPr>
                          <m:t>=</m:t>
                        </m:r>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𝑛</m:t>
                            </m:r>
                          </m:e>
                          <m:sup>
                            <m:r>
                              <a:rPr lang="en-US" altLang="en-US" sz="2000" b="0" i="1" smtClean="0">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d>
                              <m:dPr>
                                <m:begChr m:val="|"/>
                                <m:endChr m:val="|"/>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d>
                          </m:e>
                        </m:nary>
                      </m:e>
                    </m:d>
                  </m:oMath>
                </a14:m>
                <a:r>
                  <a:rPr lang="en-US" altLang="en-US" sz="2000" dirty="0"/>
                  <a:t> and the </a:t>
                </a:r>
                <a:r>
                  <a:rPr lang="en-US" altLang="en-US" sz="2000" b="1" dirty="0"/>
                  <a:t>mean square error</a:t>
                </a:r>
                <a:r>
                  <a:rPr lang="en-US" altLang="en-US" sz="2000" dirty="0"/>
                  <a:t> </a:t>
                </a:r>
                <a14:m>
                  <m:oMath xmlns:m="http://schemas.openxmlformats.org/officeDocument/2006/math">
                    <m:d>
                      <m:dPr>
                        <m:ctrlPr>
                          <a:rPr lang="en-US" altLang="en-US" sz="2000" i="1">
                            <a:latin typeface="Cambria Math" panose="02040503050406030204" pitchFamily="18" charset="0"/>
                          </a:rPr>
                        </m:ctrlPr>
                      </m:dPr>
                      <m:e>
                        <m:r>
                          <m:rPr>
                            <m:nor/>
                          </m:rPr>
                          <a:rPr lang="en-US" altLang="en-US" sz="2000">
                            <a:latin typeface="Cambria Math" panose="02040503050406030204" pitchFamily="18" charset="0"/>
                          </a:rPr>
                          <m:t>M</m:t>
                        </m:r>
                        <m:r>
                          <m:rPr>
                            <m:nor/>
                          </m:rPr>
                          <a:rPr lang="en-US" altLang="en-US" sz="2000" b="0" i="0" smtClean="0">
                            <a:latin typeface="Cambria Math" panose="02040503050406030204" pitchFamily="18" charset="0"/>
                          </a:rPr>
                          <m:t>SE</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𝑛</m:t>
                            </m:r>
                          </m:e>
                          <m:sup>
                            <m:r>
                              <a:rPr lang="en-US" altLang="en-US" sz="2000" i="1">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sSup>
                              <m:sSupPr>
                                <m:ctrlPr>
                                  <a:rPr lang="en-US" altLang="en-US" sz="2000" i="1" smtClean="0">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sup>
                                <m:r>
                                  <a:rPr lang="en-US" altLang="en-US" sz="2000" b="0" i="1" smtClean="0">
                                    <a:latin typeface="Cambria Math" panose="02040503050406030204" pitchFamily="18" charset="0"/>
                                  </a:rPr>
                                  <m:t>2</m:t>
                                </m:r>
                              </m:sup>
                            </m:sSup>
                          </m:e>
                        </m:nary>
                      </m:e>
                    </m:d>
                  </m:oMath>
                </a14:m>
                <a:r>
                  <a:rPr lang="en-US" altLang="en-US" sz="2000" dirty="0"/>
                  <a:t> can be used to compare the relative forecasting merits of various models.</a:t>
                </a:r>
              </a:p>
              <a:p>
                <a:pPr lvl="1" algn="just">
                  <a:lnSpc>
                    <a:spcPct val="90000"/>
                  </a:lnSpc>
                  <a:buFont typeface="Wingdings" panose="05000000000000000000" pitchFamily="2" charset="2"/>
                  <a:buChar char="§"/>
                </a:pPr>
                <a:endParaRPr lang="en-US" altLang="en-US" sz="1601" dirty="0"/>
              </a:p>
              <a:p>
                <a:pPr marL="0" indent="0" algn="just">
                  <a:lnSpc>
                    <a:spcPct val="90000"/>
                  </a:lnSpc>
                  <a:buNone/>
                </a:pPr>
                <a:endParaRPr lang="en-US" altLang="en-US" sz="1800" dirty="0"/>
              </a:p>
              <a:p>
                <a:pPr marL="57133" indent="0" algn="just">
                  <a:buNone/>
                </a:pPr>
                <a:endParaRPr lang="en-US" sz="1800" dirty="0"/>
              </a:p>
              <a:p>
                <a:pPr marL="57133" indent="0" algn="just">
                  <a:buNone/>
                </a:pPr>
                <a:endParaRPr lang="en-US" sz="18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1567" r="-627"/>
                </a:stretch>
              </a:blipFill>
            </p:spPr>
            <p:txBody>
              <a:bodyPr/>
              <a:lstStyle/>
              <a:p>
                <a:r>
                  <a:rPr lang="en-US">
                    <a:noFill/>
                  </a:rPr>
                  <a:t> </a:t>
                </a:r>
              </a:p>
            </p:txBody>
          </p:sp>
        </mc:Fallback>
      </mc:AlternateContent>
    </p:spTree>
    <p:extLst>
      <p:ext uri="{BB962C8B-B14F-4D97-AF65-F5344CB8AC3E}">
        <p14:creationId xmlns:p14="http://schemas.microsoft.com/office/powerpoint/2010/main" val="12997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Filtering Methods</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b="1" dirty="0"/>
                  <a:t>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arithmetic average of the most recent </a:t>
                </a:r>
                <a14:m>
                  <m:oMath xmlns:m="http://schemas.openxmlformats.org/officeDocument/2006/math">
                    <m:r>
                      <a:rPr lang="en-US" sz="2000" i="1" dirty="0" smtClean="0">
                        <a:latin typeface="Cambria Math" panose="02040503050406030204" pitchFamily="18" charset="0"/>
                      </a:rPr>
                      <m:t>𝑁</m:t>
                    </m:r>
                  </m:oMath>
                </a14:m>
                <a:r>
                  <a:rPr lang="en-US" sz="2000" dirty="0"/>
                  <a:t> observations:</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smtClean="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f>
                        <m:fPr>
                          <m:ctrlPr>
                            <a:rPr lang="en-US" altLang="en-US" sz="2000" b="0" i="1" dirty="0" smtClean="0">
                              <a:latin typeface="Cambria Math" panose="02040503050406030204" pitchFamily="18" charset="0"/>
                            </a:rPr>
                          </m:ctrlPr>
                        </m:fPr>
                        <m:num>
                          <m:r>
                            <a:rPr lang="en-US" altLang="en-US" sz="2000" b="0" i="1" dirty="0" smtClean="0">
                              <a:latin typeface="Cambria Math" panose="02040503050406030204" pitchFamily="18" charset="0"/>
                            </a:rPr>
                            <m:t>1</m:t>
                          </m:r>
                        </m:num>
                        <m:den>
                          <m:r>
                            <a:rPr lang="en-US" altLang="en-US" sz="2000" b="0" i="1" dirty="0" smtClean="0">
                              <a:latin typeface="Cambria Math" panose="02040503050406030204" pitchFamily="18" charset="0"/>
                            </a:rPr>
                            <m:t>𝑁</m:t>
                          </m:r>
                        </m:den>
                      </m:f>
                      <m:nary>
                        <m:naryPr>
                          <m:chr m:val="∑"/>
                          <m:ctrlPr>
                            <a:rPr lang="en-US" altLang="en-US" sz="2000" b="0" i="1" dirty="0" smtClean="0">
                              <a:latin typeface="Cambria Math" panose="02040503050406030204" pitchFamily="18" charset="0"/>
                            </a:rPr>
                          </m:ctrlPr>
                        </m:naryPr>
                        <m:sub>
                          <m:r>
                            <m:rPr>
                              <m:brk m:alnAt="23"/>
                            </m:rPr>
                            <a:rPr lang="en-US" altLang="en-US" sz="2000" b="0" i="1" dirty="0" smtClean="0">
                              <a:latin typeface="Cambria Math" panose="02040503050406030204" pitchFamily="18" charset="0"/>
                            </a:rPr>
                            <m:t>𝑖</m:t>
                          </m:r>
                          <m:r>
                            <a:rPr lang="en-US" altLang="en-US" sz="2000" b="0" i="1" dirty="0" smtClean="0">
                              <a:latin typeface="Cambria Math" panose="02040503050406030204" pitchFamily="18" charset="0"/>
                            </a:rPr>
                            <m:t>=0</m:t>
                          </m:r>
                        </m:sub>
                        <m:sup>
                          <m:r>
                            <a:rPr lang="en-US" altLang="en-US" sz="2000" b="0" i="1" dirty="0" smtClean="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i="0" dirty="0" smtClean="0">
                        <a:latin typeface="Cambria Math" panose="02040503050406030204" pitchFamily="18" charset="0"/>
                      </a:rPr>
                      <m:t>MA</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𝑁</m:t>
                        </m:r>
                      </m:e>
                    </m:d>
                  </m:oMath>
                </a14:m>
                <a:r>
                  <a:rPr lang="en-US" sz="1800" dirty="0"/>
                  <a:t> provides </a:t>
                </a:r>
                <a:r>
                  <a:rPr lang="en-US" sz="1800" b="1" dirty="0"/>
                  <a:t>stable forecasts</a:t>
                </a:r>
                <a:r>
                  <a:rPr lang="en-US" sz="1800" dirty="0"/>
                  <a:t>; bad data (e.g. irregular points, bad stretches) </a:t>
                </a:r>
                <a:r>
                  <a:rPr lang="en-US" sz="1800" b="1" dirty="0"/>
                  <a:t>is eventually removed</a:t>
                </a:r>
                <a:r>
                  <a:rPr lang="en-US" sz="1800" dirty="0"/>
                  <a:t> from the prediction process </a:t>
                </a:r>
              </a:p>
              <a:p>
                <a:pPr marL="685680" lvl="1" indent="-285750" algn="just">
                  <a:buSzPct val="100000"/>
                  <a:buFont typeface="Wingdings" panose="05000000000000000000" pitchFamily="2" charset="2"/>
                  <a:buChar char="§"/>
                </a:pPr>
                <a:r>
                  <a:rPr lang="en-US" sz="1800" dirty="0"/>
                  <a:t>requires saving a lot of past data points; </a:t>
                </a:r>
                <a:r>
                  <a:rPr lang="en-US" sz="1800" b="1" dirty="0"/>
                  <a:t>lags</a:t>
                </a:r>
                <a:r>
                  <a:rPr lang="en-US" sz="1800" dirty="0"/>
                  <a:t> behind the actual trend; ignores complex relationships in data</a:t>
                </a:r>
              </a:p>
              <a:p>
                <a:pPr marL="0" indent="0" algn="just">
                  <a:buNone/>
                </a:pPr>
                <a:endParaRPr lang="en-US" sz="1000" dirty="0"/>
              </a:p>
              <a:p>
                <a:pPr marL="0" indent="0" algn="just">
                  <a:buNone/>
                </a:pPr>
                <a:r>
                  <a:rPr lang="en-US" sz="2000" b="1" dirty="0"/>
                  <a:t>Weighted 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attaches importance to certain observations in the form of weights (recent observations could have more influence than older observations, for example):</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nary>
                        <m:naryPr>
                          <m:chr m:val="∑"/>
                          <m:ctrlPr>
                            <a:rPr lang="en-US" altLang="en-US" sz="2000" i="1" dirty="0">
                              <a:latin typeface="Cambria Math" panose="02040503050406030204" pitchFamily="18" charset="0"/>
                            </a:rPr>
                          </m:ctrlPr>
                        </m:naryPr>
                        <m:sub>
                          <m:r>
                            <m:rPr>
                              <m:brk m:alnAt="23"/>
                            </m:rPr>
                            <a:rPr lang="en-US" altLang="en-US" sz="2000" i="1" dirty="0">
                              <a:latin typeface="Cambria Math" panose="02040503050406030204" pitchFamily="18" charset="0"/>
                            </a:rPr>
                            <m:t>𝑖</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0</m:t>
                          </m:r>
                        </m:sub>
                        <m:sup>
                          <m:r>
                            <a:rPr lang="en-US" altLang="en-US" sz="2000" i="1" dirty="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i="1" dirty="0">
                                  <a:latin typeface="Cambria Math" panose="02040503050406030204" pitchFamily="18" charset="0"/>
                                </a:rPr>
                              </m:ctrlPr>
                            </m:sSubPr>
                            <m:e>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𝑤</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W</m:t>
                    </m:r>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may </a:t>
                </a:r>
                <a:r>
                  <a:rPr lang="en-US" sz="1800" b="1" dirty="0"/>
                  <a:t>reduce the lag</a:t>
                </a:r>
                <a:r>
                  <a:rPr lang="en-US" sz="1800" dirty="0"/>
                  <a:t> shown by </a:t>
                </a:r>
                <a14:m>
                  <m:oMath xmlns:m="http://schemas.openxmlformats.org/officeDocument/2006/math">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but there is no obvious way to introduce a weighing scheme </a:t>
                </a:r>
                <a14:m>
                  <m:oMath xmlns:m="http://schemas.openxmlformats.org/officeDocument/2006/math">
                    <m:nary>
                      <m:naryPr>
                        <m:chr m:val="∑"/>
                        <m:limLoc m:val="subSup"/>
                        <m:supHide m:val="on"/>
                        <m:ctrlPr>
                          <a:rPr lang="en-US" sz="1800" i="1" smtClean="0">
                            <a:latin typeface="Cambria Math" panose="02040503050406030204" pitchFamily="18" charset="0"/>
                          </a:rPr>
                        </m:ctrlPr>
                      </m:naryPr>
                      <m:sub>
                        <m:r>
                          <m:rPr>
                            <m:brk m:alnAt="9"/>
                          </m:rPr>
                          <a:rPr lang="en-US" sz="1800" b="0" i="1" smtClean="0">
                            <a:latin typeface="Cambria Math" panose="02040503050406030204" pitchFamily="18" charset="0"/>
                          </a:rPr>
                          <m:t>𝑖</m:t>
                        </m:r>
                      </m:sub>
                      <m:sup/>
                      <m:e>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𝑤</m:t>
                            </m:r>
                          </m:e>
                          <m:sub>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a:latin typeface="Cambria Math" panose="02040503050406030204" pitchFamily="18" charset="0"/>
                              </a:rPr>
                              <m:t>𝑖</m:t>
                            </m:r>
                          </m:sub>
                        </m:sSub>
                      </m:e>
                    </m:nary>
                    <m:r>
                      <a:rPr lang="en-US" sz="1800" b="0" i="1" smtClean="0">
                        <a:latin typeface="Cambria Math" panose="02040503050406030204" pitchFamily="18" charset="0"/>
                      </a:rPr>
                      <m:t>=1</m:t>
                    </m:r>
                  </m:oMath>
                </a14:m>
                <a:r>
                  <a:rPr lang="en-US" sz="1800" dirty="0"/>
                  <a:t>.</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14360" r="-627" b="-19843"/>
                </a:stretch>
              </a:blipFill>
            </p:spPr>
            <p:txBody>
              <a:bodyPr/>
              <a:lstStyle/>
              <a:p>
                <a:r>
                  <a:rPr lang="en-US">
                    <a:noFill/>
                  </a:rPr>
                  <a:t> </a:t>
                </a:r>
              </a:p>
            </p:txBody>
          </p:sp>
        </mc:Fallback>
      </mc:AlternateContent>
    </p:spTree>
    <p:extLst>
      <p:ext uri="{BB962C8B-B14F-4D97-AF65-F5344CB8AC3E}">
        <p14:creationId xmlns:p14="http://schemas.microsoft.com/office/powerpoint/2010/main" val="31679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Filtering Methods</a:t>
            </a: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b="1" dirty="0"/>
                  <a:t>Exponential smoothing with parameter </a:t>
                </a:r>
                <a14:m>
                  <m:oMath xmlns:m="http://schemas.openxmlformats.org/officeDocument/2006/math">
                    <m:r>
                      <a:rPr lang="en-US" sz="2000" b="1" i="1" smtClean="0">
                        <a:latin typeface="Cambria Math" panose="02040503050406030204" pitchFamily="18" charset="0"/>
                        <a:ea typeface="Cambria Math" panose="02040503050406030204" pitchFamily="18" charset="0"/>
                      </a:rPr>
                      <m:t>𝜶</m:t>
                    </m:r>
                  </m:oMath>
                </a14:m>
                <a:r>
                  <a:rPr lang="en-US" sz="2000" b="1" dirty="0"/>
                  <a:t>: </a:t>
                </a:r>
                <a:r>
                  <a:rPr lang="en-US" sz="2000" dirty="0"/>
                  <a:t>weighted moving average with declining weights for past data: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b="0" i="1" dirty="0" smtClean="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sz="2000" dirty="0"/>
                  <a:t>.</a:t>
                </a:r>
              </a:p>
              <a:p>
                <a:pPr marL="685680" lvl="1" indent="-285750" algn="just">
                  <a:buSzPct val="100000"/>
                  <a:buFont typeface="Wingdings" panose="05000000000000000000" pitchFamily="2" charset="2"/>
                  <a:buChar char="§"/>
                </a:pPr>
                <a:r>
                  <a:rPr lang="en-US" sz="1800" b="0" dirty="0"/>
                  <a:t>By iterating the above relation, we see that </a:t>
                </a:r>
                <a14:m>
                  <m:oMath xmlns:m="http://schemas.openxmlformats.org/officeDocument/2006/math">
                    <m:r>
                      <m:rPr>
                        <m:nor/>
                      </m:rPr>
                      <a:rPr lang="en-US" sz="1800" b="0" i="0" dirty="0" smtClean="0">
                        <a:latin typeface="Cambria Math" panose="02040503050406030204" pitchFamily="18" charset="0"/>
                      </a:rPr>
                      <m:t>ES</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ea typeface="Cambria Math" panose="02040503050406030204" pitchFamily="18" charset="0"/>
                          </a:rPr>
                          <m:t>𝛼</m:t>
                        </m:r>
                      </m:e>
                    </m:d>
                  </m:oMath>
                </a14:m>
                <a:r>
                  <a:rPr lang="en-US" sz="1800" dirty="0"/>
                  <a:t> </a:t>
                </a:r>
                <a:r>
                  <a:rPr lang="en-US" sz="1800" b="1" dirty="0"/>
                  <a:t>carries the entire past history of the series</a:t>
                </a:r>
                <a:r>
                  <a:rPr lang="en-US" sz="1800" dirty="0"/>
                  <a:t>, without the need to save past data points.</a:t>
                </a:r>
              </a:p>
              <a:p>
                <a:pPr marL="685680" lvl="1" indent="-285750" algn="just">
                  <a:buSzPct val="100000"/>
                  <a:buFont typeface="Wingdings" panose="05000000000000000000" pitchFamily="2" charset="2"/>
                  <a:buChar char="§"/>
                </a:pPr>
                <a:r>
                  <a:rPr lang="en-US" sz="1800" dirty="0"/>
                  <a:t>Small values of </a:t>
                </a:r>
                <a14:m>
                  <m:oMath xmlns:m="http://schemas.openxmlformats.org/officeDocument/2006/math">
                    <m:r>
                      <a:rPr lang="en-US" altLang="en-US" sz="1800" i="1" dirty="0">
                        <a:latin typeface="Cambria Math" panose="02040503050406030204" pitchFamily="18" charset="0"/>
                        <a:ea typeface="Cambria Math" panose="02040503050406030204" pitchFamily="18" charset="0"/>
                      </a:rPr>
                      <m:t>𝛼</m:t>
                    </m:r>
                  </m:oMath>
                </a14:m>
                <a:r>
                  <a:rPr lang="en-US" sz="1800" dirty="0"/>
                  <a:t> produce </a:t>
                </a:r>
                <a:r>
                  <a:rPr lang="en-US" sz="1800" b="1" dirty="0"/>
                  <a:t>stable forecasts with low variability</a:t>
                </a:r>
                <a:r>
                  <a:rPr lang="en-US" sz="1800" dirty="0"/>
                  <a:t>, but they increase the lag.</a:t>
                </a:r>
              </a:p>
              <a:p>
                <a:pPr marL="0" indent="0" algn="just">
                  <a:buNone/>
                </a:pPr>
                <a:endParaRPr lang="en-US" sz="1800" dirty="0"/>
              </a:p>
              <a:p>
                <a:pPr marL="0" indent="0" algn="just">
                  <a:buNone/>
                </a:pPr>
                <a:r>
                  <a:rPr lang="en-US" sz="2000" b="1" dirty="0"/>
                  <a:t>Double exponential smoothing with parameters </a:t>
                </a:r>
                <a14:m>
                  <m:oMath xmlns:m="http://schemas.openxmlformats.org/officeDocument/2006/math">
                    <m:r>
                      <a:rPr lang="en-US" sz="2000" b="1" i="1">
                        <a:latin typeface="Cambria Math" panose="02040503050406030204" pitchFamily="18" charset="0"/>
                        <a:ea typeface="Cambria Math" panose="02040503050406030204" pitchFamily="18" charset="0"/>
                      </a:rPr>
                      <m:t>𝜶</m:t>
                    </m:r>
                    <m:r>
                      <a:rPr lang="en-US" sz="2000" b="1" i="1">
                        <a:latin typeface="Cambria Math" panose="02040503050406030204" pitchFamily="18" charset="0"/>
                        <a:ea typeface="Cambria Math" panose="02040503050406030204" pitchFamily="18" charset="0"/>
                      </a:rPr>
                      <m:t> </m:t>
                    </m:r>
                  </m:oMath>
                </a14:m>
                <a:r>
                  <a:rPr lang="en-US" sz="2000" b="1" dirty="0"/>
                  <a:t> and </a:t>
                </a:r>
                <a14:m>
                  <m:oMath xmlns:m="http://schemas.openxmlformats.org/officeDocument/2006/math">
                    <m:r>
                      <a:rPr lang="en-US" sz="2000" b="1" i="1" smtClean="0">
                        <a:latin typeface="Cambria Math" panose="02040503050406030204" pitchFamily="18" charset="0"/>
                        <a:ea typeface="Cambria Math" panose="02040503050406030204" pitchFamily="18" charset="0"/>
                      </a:rPr>
                      <m:t>𝜷</m:t>
                    </m:r>
                  </m:oMath>
                </a14:m>
                <a:r>
                  <a:rPr lang="en-US" sz="2000" b="1" dirty="0"/>
                  <a:t> (Holt’s Method): </a:t>
                </a:r>
                <a:r>
                  <a:rPr lang="en-US" sz="2000" dirty="0"/>
                  <a:t>requires separate smoothing for the slope and the intercept if a linear trend is present: </a:t>
                </a:r>
                <a:endParaRPr lang="en-US" altLang="en-US" sz="20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e>
                      </m:d>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𝑀</m:t>
                              </m:r>
                            </m:e>
                            <m:sub>
                              <m:r>
                                <a:rPr lang="en-US" altLang="en-US" sz="2000" i="1" dirty="0">
                                  <a:latin typeface="Cambria Math" panose="02040503050406030204" pitchFamily="18" charset="0"/>
                                  <a:ea typeface="Cambria Math" panose="02040503050406030204" pitchFamily="18" charset="0"/>
                                </a:rPr>
                                <m:t>𝑡</m:t>
                              </m:r>
                              <m:r>
                                <a:rPr lang="en-US" altLang="en-US" sz="2000" i="1" dirty="0">
                                  <a:latin typeface="Cambria Math" panose="02040503050406030204" pitchFamily="18" charset="0"/>
                                  <a:ea typeface="Cambria Math" panose="02040503050406030204" pitchFamily="18" charset="0"/>
                                </a:rPr>
                                <m:t>−1</m:t>
                              </m:r>
                            </m:sub>
                          </m:sSub>
                        </m:e>
                      </m:d>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𝛽</m:t>
                      </m:r>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e>
                      </m:d>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smtClean="0">
                              <a:latin typeface="Cambria Math" panose="02040503050406030204" pitchFamily="18" charset="0"/>
                              <a:ea typeface="Cambria Math" panose="02040503050406030204" pitchFamily="18" charset="0"/>
                            </a:rPr>
                            <m:t>𝛽</m:t>
                          </m:r>
                        </m:e>
                      </m:d>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HM</m:t>
                    </m:r>
                    <m:d>
                      <m:dPr>
                        <m:ctrlPr>
                          <a:rPr lang="en-US" sz="1800" i="1" dirty="0">
                            <a:latin typeface="Cambria Math" panose="02040503050406030204" pitchFamily="18" charset="0"/>
                          </a:rPr>
                        </m:ctrlPr>
                      </m:dPr>
                      <m:e>
                        <m:r>
                          <a:rPr lang="en-US" sz="1800" b="0" i="1">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𝛽</m:t>
                        </m:r>
                      </m:e>
                    </m:d>
                  </m:oMath>
                </a14:m>
                <a:r>
                  <a:rPr lang="en-US" sz="1800" dirty="0"/>
                  <a:t> makes </a:t>
                </a:r>
                <a:r>
                  <a:rPr lang="en-US" sz="1800" b="1" dirty="0"/>
                  <a:t>multi-step predictions</a:t>
                </a:r>
                <a:r>
                  <a:rPr lang="en-US" sz="1800" dirty="0"/>
                  <a:t> which can be quickly revised: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b="0" i="1" dirty="0" smtClean="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𝐵</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𝑀</m:t>
                        </m:r>
                      </m:e>
                      <m:sub>
                        <m:r>
                          <a:rPr lang="en-US" altLang="en-US" sz="1800" i="1" dirty="0">
                            <a:latin typeface="Cambria Math" panose="02040503050406030204" pitchFamily="18" charset="0"/>
                          </a:rPr>
                          <m:t>𝑡</m:t>
                        </m:r>
                      </m:sub>
                    </m:sSub>
                  </m:oMath>
                </a14:m>
                <a:r>
                  <a:rPr lang="en-US" sz="1800" dirty="0"/>
                  <a:t>.</a:t>
                </a:r>
              </a:p>
              <a:p>
                <a:pPr marL="399930" lvl="1" indent="0" algn="just">
                  <a:buNone/>
                </a:pPr>
                <a:r>
                  <a:rPr lang="en-US" dirty="0"/>
                  <a:t> </a:t>
                </a:r>
              </a:p>
              <a:p>
                <a:pPr marL="0" indent="0" algn="just">
                  <a:buNone/>
                </a:pPr>
                <a:r>
                  <a:rPr lang="en-US" sz="2000" b="1" dirty="0"/>
                  <a:t>Triple exponential smoothing (Winter’s Method) </a:t>
                </a:r>
                <a:r>
                  <a:rPr lang="en-US" sz="2000" dirty="0"/>
                  <a:t>also incorporates a smoothing factor for </a:t>
                </a:r>
                <a:r>
                  <a:rPr lang="en-US" sz="2000" b="1" dirty="0"/>
                  <a:t>seasonal factors</a:t>
                </a:r>
                <a:r>
                  <a:rPr lang="en-US" sz="2000" dirty="0"/>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r>
                      <a:rPr lang="en-US" altLang="en-US" sz="2000" i="1" dirty="0">
                        <a:latin typeface="Cambria Math" panose="02040503050406030204" pitchFamily="18" charset="0"/>
                      </a:rPr>
                      <m:t>=</m:t>
                    </m:r>
                    <m:d>
                      <m:dPr>
                        <m:ctrlPr>
                          <a:rPr lang="en-US" altLang="en-US" sz="2000" i="1" dirty="0" smtClean="0">
                            <a:latin typeface="Cambria Math" panose="02040503050406030204" pitchFamily="18" charset="0"/>
                          </a:rPr>
                        </m:ctrlPr>
                      </m:dPr>
                      <m:e>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sub>
                        </m:sSub>
                      </m:e>
                    </m:d>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𝑐</m:t>
                        </m:r>
                      </m:e>
                      <m:sub>
                        <m:r>
                          <a:rPr lang="en-US" altLang="en-US" sz="2000" i="1" dirty="0" smtClean="0">
                            <a:latin typeface="Cambria Math" panose="02040503050406030204" pitchFamily="18" charset="0"/>
                            <a:ea typeface="Cambria Math" panose="02040503050406030204" pitchFamily="18" charset="0"/>
                          </a:rPr>
                          <m:t>𝜏</m:t>
                        </m:r>
                      </m:sub>
                    </m:sSub>
                  </m:oMath>
                </a14:m>
                <a:r>
                  <a:rPr lang="en-US" sz="2000" dirty="0"/>
                  <a:t>.</a:t>
                </a:r>
              </a:p>
              <a:p>
                <a:pPr marL="685680" lvl="1" indent="-285750" algn="just">
                  <a:buSzPct val="100000"/>
                  <a:buFont typeface="Wingdings" panose="05000000000000000000" pitchFamily="2" charset="2"/>
                  <a:buChar char="§"/>
                </a:pPr>
                <a:r>
                  <a:rPr lang="en-US" sz="1800" dirty="0"/>
                  <a:t>Winter’s Method requires two complete cycles to provide initial estimates, and a third cycle for fine-tuning.</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2" y="1754491"/>
                <a:ext cx="10123915" cy="4853136"/>
              </a:xfrm>
              <a:blipFill>
                <a:blip r:embed="rId2"/>
                <a:stretch>
                  <a:fillRect l="-753" t="-1305" r="-627"/>
                </a:stretch>
              </a:blipFill>
            </p:spPr>
            <p:txBody>
              <a:bodyPr/>
              <a:lstStyle/>
              <a:p>
                <a:r>
                  <a:rPr lang="en-US">
                    <a:noFill/>
                  </a:rPr>
                  <a:t> </a:t>
                </a:r>
              </a:p>
            </p:txBody>
          </p:sp>
        </mc:Fallback>
      </mc:AlternateContent>
    </p:spTree>
    <p:extLst>
      <p:ext uri="{BB962C8B-B14F-4D97-AF65-F5344CB8AC3E}">
        <p14:creationId xmlns:p14="http://schemas.microsoft.com/office/powerpoint/2010/main" val="427954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Other Considerations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2" y="1754491"/>
            <a:ext cx="10123915" cy="4853136"/>
          </a:xfrm>
        </p:spPr>
        <p:txBody>
          <a:bodyPr>
            <a:normAutofit lnSpcReduction="10000"/>
          </a:bodyPr>
          <a:lstStyle/>
          <a:p>
            <a:pPr marL="0" indent="0" algn="just">
              <a:buNone/>
            </a:pPr>
            <a:r>
              <a:rPr lang="en-US" sz="2000" dirty="0"/>
              <a:t>Methods that are too sophisticated can be unreliable over the long-term.</a:t>
            </a:r>
          </a:p>
          <a:p>
            <a:pPr marL="0" indent="0" algn="just">
              <a:buNone/>
            </a:pPr>
            <a:endParaRPr lang="en-US" sz="1000" dirty="0"/>
          </a:p>
          <a:p>
            <a:pPr marL="0" indent="0" algn="just">
              <a:buNone/>
            </a:pPr>
            <a:r>
              <a:rPr lang="en-US" sz="2000" dirty="0"/>
              <a:t>Another family of methods to consider: </a:t>
            </a:r>
            <a:r>
              <a:rPr lang="en-US" sz="2000" b="1" dirty="0"/>
              <a:t>Box-Jenkins</a:t>
            </a:r>
            <a:r>
              <a:rPr lang="en-US" sz="2000" dirty="0"/>
              <a:t>, which require substantial data history, use the correlation structure of the data (none of the filtering methods do) and can provide much-improved forecasts in some situations.</a:t>
            </a:r>
          </a:p>
          <a:p>
            <a:pPr marL="0" indent="0" algn="just">
              <a:buNone/>
            </a:pPr>
            <a:endParaRPr lang="en-US" sz="1000" dirty="0"/>
          </a:p>
          <a:p>
            <a:pPr marL="0" indent="0" algn="just">
              <a:buNone/>
            </a:pPr>
            <a:r>
              <a:rPr lang="en-US" sz="2000" dirty="0"/>
              <a:t>Bayesian inference and Monte-Carlo Markov Chains could also be used if we have some prior information/belief regarding the structure of the time series and the auxiliary variables, but there is some controversy regarding non-frequentist approaches. </a:t>
            </a:r>
          </a:p>
        </p:txBody>
      </p:sp>
    </p:spTree>
    <p:extLst>
      <p:ext uri="{BB962C8B-B14F-4D97-AF65-F5344CB8AC3E}">
        <p14:creationId xmlns:p14="http://schemas.microsoft.com/office/powerpoint/2010/main" val="36809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Automated Trend Extraction  </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628800"/>
            <a:ext cx="10123914" cy="4853136"/>
          </a:xfrm>
        </p:spPr>
        <p:txBody>
          <a:bodyPr>
            <a:normAutofit lnSpcReduction="10000"/>
          </a:bodyPr>
          <a:lstStyle/>
          <a:p>
            <a:pPr marL="0" indent="0" algn="just">
              <a:buNone/>
            </a:pPr>
            <a:r>
              <a:rPr lang="en-US" sz="2000" dirty="0"/>
              <a:t>Ideally, </a:t>
            </a:r>
            <a:r>
              <a:rPr lang="en-US" sz="2000" b="1" dirty="0"/>
              <a:t>trend extraction should not be automated</a:t>
            </a:r>
            <a:r>
              <a:rPr lang="en-US" sz="2000" dirty="0"/>
              <a:t>. There are ways to program the methods (such as proc X12 in SAS in R) to automatically select the model (additive, multiplicative, etc.), to search for outliers and level shifts, etc., but the tests that are used are NOT perfect and visual examination is typically needed to confirm the procedure’s decisions. </a:t>
            </a:r>
          </a:p>
          <a:p>
            <a:pPr marL="0" indent="0" algn="just">
              <a:buNone/>
            </a:pPr>
            <a:endParaRPr lang="en-US" sz="800" dirty="0"/>
          </a:p>
          <a:p>
            <a:pPr marL="0" indent="0" algn="just">
              <a:buNone/>
            </a:pPr>
            <a:r>
              <a:rPr lang="en-US" sz="2000" dirty="0"/>
              <a:t>That being said, it is possible to provide an algorithm that one would expect to de-trend and de-</a:t>
            </a:r>
            <a:r>
              <a:rPr lang="en-US" sz="2000" dirty="0" err="1"/>
              <a:t>seasonalize</a:t>
            </a:r>
            <a:r>
              <a:rPr lang="en-US" sz="2000" dirty="0"/>
              <a:t> a time series most of the time (the caveat being that unless one verifies the results on a given time series, one cannot be sure that the assumptions built into the algorithms applied to that time series). </a:t>
            </a:r>
          </a:p>
          <a:p>
            <a:pPr marL="0" indent="0" algn="just">
              <a:buNone/>
            </a:pPr>
            <a:endParaRPr lang="en-US" sz="800" dirty="0"/>
          </a:p>
          <a:p>
            <a:pPr marL="0" indent="0" algn="just">
              <a:buNone/>
            </a:pPr>
            <a:r>
              <a:rPr lang="en-US" sz="2000" dirty="0"/>
              <a:t>MATLAB has a time series module; some of the documentation gives suggestions as to how to automate trend extraction. But MATLAB is not a native time-series environment: SAS or R are preferred alternatives. </a:t>
            </a:r>
          </a:p>
          <a:p>
            <a:pPr marL="0" indent="0" algn="just">
              <a:buNone/>
            </a:pPr>
            <a:endParaRPr lang="en-US" sz="800" dirty="0"/>
          </a:p>
          <a:p>
            <a:pPr marL="0" indent="0" algn="just">
              <a:buNone/>
            </a:pPr>
            <a:r>
              <a:rPr lang="en-US" sz="2000" dirty="0"/>
              <a:t>A possible algorithm can be prepared once specific time series are exhibited. </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274085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The ultimate goal of this project is to compare quarterly and/or monthly performance data, irrespective of the transit season, in order to determine how well the network is performing, as it applies to the </a:t>
            </a:r>
            <a:r>
              <a:rPr lang="en-CA" i="1" dirty="0"/>
              <a:t>Shanghai </a:t>
            </a:r>
            <a:r>
              <a:rPr lang="en-CA" dirty="0"/>
              <a:t>→</a:t>
            </a:r>
            <a:r>
              <a:rPr lang="en-CA" i="1" dirty="0"/>
              <a:t> Port Metro Vancouver/Prince Rupert </a:t>
            </a:r>
            <a:r>
              <a:rPr lang="en-CA" dirty="0"/>
              <a:t>→</a:t>
            </a:r>
            <a:r>
              <a:rPr lang="en-CA" i="1" dirty="0"/>
              <a:t> Toronto</a:t>
            </a:r>
            <a:r>
              <a:rPr lang="en-CA" dirty="0"/>
              <a:t> corridors, and to produce a scoring methodology which could then be applied to other corridors.</a:t>
            </a:r>
          </a:p>
        </p:txBody>
      </p:sp>
      <p:pic>
        <p:nvPicPr>
          <p:cNvPr id="4" name="Picture 3">
            <a:extLst>
              <a:ext uri="{FF2B5EF4-FFF2-40B4-BE49-F238E27FC236}">
                <a16:creationId xmlns:a16="http://schemas.microsoft.com/office/drawing/2014/main" id="{1781CFC3-2B4B-FB42-9990-EFE28946544C}"/>
              </a:ext>
            </a:extLst>
          </p:cNvPr>
          <p:cNvPicPr/>
          <p:nvPr/>
        </p:nvPicPr>
        <p:blipFill>
          <a:blip r:embed="rId3">
            <a:extLst>
              <a:ext uri="{28A0092B-C50C-407E-A947-70E740481C1C}">
                <a14:useLocalDpi xmlns:a14="http://schemas.microsoft.com/office/drawing/2010/main" val="0"/>
              </a:ext>
            </a:extLst>
          </a:blip>
          <a:stretch>
            <a:fillRect/>
          </a:stretch>
        </p:blipFill>
        <p:spPr>
          <a:xfrm>
            <a:off x="4447116" y="3645024"/>
            <a:ext cx="3972167" cy="2448302"/>
          </a:xfrm>
          <a:prstGeom prst="rect">
            <a:avLst/>
          </a:prstGeom>
        </p:spPr>
      </p:pic>
    </p:spTree>
    <p:extLst>
      <p:ext uri="{BB962C8B-B14F-4D97-AF65-F5344CB8AC3E}">
        <p14:creationId xmlns:p14="http://schemas.microsoft.com/office/powerpoint/2010/main" val="385205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The supply chain under investigation has </a:t>
            </a:r>
            <a:r>
              <a:rPr lang="en-CA" b="1" dirty="0"/>
              <a:t>Shanghai</a:t>
            </a:r>
            <a:r>
              <a:rPr lang="en-CA" dirty="0"/>
              <a:t> as the point of origin of shipments, with </a:t>
            </a:r>
            <a:r>
              <a:rPr lang="en-CA" b="1" dirty="0"/>
              <a:t>Toronto</a:t>
            </a:r>
            <a:r>
              <a:rPr lang="en-CA" dirty="0"/>
              <a:t> as the final destination; the containers enter the country either through </a:t>
            </a:r>
            <a:r>
              <a:rPr lang="en-CA" b="1" dirty="0"/>
              <a:t>Vancouver</a:t>
            </a:r>
            <a:r>
              <a:rPr lang="en-CA" dirty="0"/>
              <a:t> or </a:t>
            </a:r>
            <a:r>
              <a:rPr lang="en-CA" b="1" dirty="0"/>
              <a:t>Prince Rupert</a:t>
            </a:r>
            <a:r>
              <a:rPr lang="en-CA" dirty="0"/>
              <a:t>. </a:t>
            </a:r>
          </a:p>
          <a:p>
            <a:pPr marL="0" indent="0" algn="just">
              <a:lnSpc>
                <a:spcPct val="110000"/>
              </a:lnSpc>
              <a:buNone/>
            </a:pPr>
            <a:r>
              <a:rPr lang="en-CA" dirty="0"/>
              <a:t>Containers leave their point of origin by </a:t>
            </a:r>
            <a:r>
              <a:rPr lang="en-CA" b="1" dirty="0"/>
              <a:t>boat</a:t>
            </a:r>
            <a:r>
              <a:rPr lang="en-CA" dirty="0"/>
              <a:t>, arrive and </a:t>
            </a:r>
            <a:r>
              <a:rPr lang="en-CA" b="1" dirty="0"/>
              <a:t>dwell</a:t>
            </a:r>
            <a:r>
              <a:rPr lang="en-CA" dirty="0"/>
              <a:t> in either of the two ports before reaching their final destination by </a:t>
            </a:r>
            <a:r>
              <a:rPr lang="en-CA" b="1" dirty="0"/>
              <a:t>rail</a:t>
            </a:r>
            <a:r>
              <a:rPr lang="en-CA" dirty="0"/>
              <a:t>. </a:t>
            </a:r>
          </a:p>
        </p:txBody>
      </p:sp>
      <p:pic>
        <p:nvPicPr>
          <p:cNvPr id="4" name="Picture 3">
            <a:extLst>
              <a:ext uri="{FF2B5EF4-FFF2-40B4-BE49-F238E27FC236}">
                <a16:creationId xmlns:a16="http://schemas.microsoft.com/office/drawing/2014/main" id="{1781CFC3-2B4B-FB42-9990-EFE28946544C}"/>
              </a:ext>
            </a:extLst>
          </p:cNvPr>
          <p:cNvPicPr/>
          <p:nvPr/>
        </p:nvPicPr>
        <p:blipFill>
          <a:blip r:embed="rId3">
            <a:extLst>
              <a:ext uri="{28A0092B-C50C-407E-A947-70E740481C1C}">
                <a14:useLocalDpi xmlns:a14="http://schemas.microsoft.com/office/drawing/2010/main" val="0"/>
              </a:ext>
            </a:extLst>
          </a:blip>
          <a:stretch>
            <a:fillRect/>
          </a:stretch>
        </p:blipFill>
        <p:spPr>
          <a:xfrm>
            <a:off x="4447116" y="3645024"/>
            <a:ext cx="3972167" cy="2448302"/>
          </a:xfrm>
          <a:prstGeom prst="rect">
            <a:avLst/>
          </a:prstGeom>
        </p:spPr>
      </p:pic>
    </p:spTree>
    <p:extLst>
      <p:ext uri="{BB962C8B-B14F-4D97-AF65-F5344CB8AC3E}">
        <p14:creationId xmlns:p14="http://schemas.microsoft.com/office/powerpoint/2010/main" val="27650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For each of the three segments (Marine Transit, Port Dwell, Rail Transit), the data consists of the monthly empirical distribution of transit times</a:t>
            </a:r>
          </a:p>
          <a:p>
            <a:pPr lvl="1" algn="just">
              <a:lnSpc>
                <a:spcPct val="110000"/>
              </a:lnSpc>
              <a:buFont typeface="Wingdings" pitchFamily="2" charset="2"/>
              <a:buChar char="§"/>
            </a:pPr>
            <a:r>
              <a:rPr lang="en-CA" dirty="0"/>
              <a:t>from January 2010 to March 2013 (for Port Dwell) </a:t>
            </a:r>
          </a:p>
          <a:p>
            <a:pPr lvl="1" algn="just">
              <a:lnSpc>
                <a:spcPct val="110000"/>
              </a:lnSpc>
              <a:buFont typeface="Wingdings" pitchFamily="2" charset="2"/>
              <a:buChar char="§"/>
            </a:pPr>
            <a:r>
              <a:rPr lang="en-CA" dirty="0"/>
              <a:t>from January 2010 to April 2013 (for Marine and Rail)</a:t>
            </a:r>
          </a:p>
          <a:p>
            <a:pPr marL="0" indent="0" algn="just">
              <a:lnSpc>
                <a:spcPct val="110000"/>
              </a:lnSpc>
              <a:buNone/>
            </a:pPr>
            <a:endParaRPr lang="en-CA" sz="100" dirty="0"/>
          </a:p>
          <a:p>
            <a:pPr marL="0" indent="0" algn="just">
              <a:lnSpc>
                <a:spcPct val="110000"/>
              </a:lnSpc>
              <a:buNone/>
            </a:pPr>
            <a:r>
              <a:rPr lang="en-CA" dirty="0"/>
              <a:t>The data is built from sub-samples (assumed to be randomly selected and fully representative) of all containers entering the appropriate segment.</a:t>
            </a:r>
          </a:p>
        </p:txBody>
      </p:sp>
    </p:spTree>
    <p:extLst>
      <p:ext uri="{BB962C8B-B14F-4D97-AF65-F5344CB8AC3E}">
        <p14:creationId xmlns:p14="http://schemas.microsoft.com/office/powerpoint/2010/main" val="5074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Each segment’s performance was measured using Fluidity Indicators, which are computed using various statistics of the transit/dwelling time distributions for each of the supply chain segments. The main indicators under consideration were: </a:t>
                </a:r>
              </a:p>
              <a:p>
                <a:pPr lvl="1" algn="just">
                  <a:lnSpc>
                    <a:spcPct val="110000"/>
                  </a:lnSpc>
                  <a:buFont typeface="Wingdings" pitchFamily="2" charset="2"/>
                  <a:buChar char="§"/>
                </a:pPr>
                <a:r>
                  <a:rPr lang="en-CA" b="1" i="1" dirty="0"/>
                  <a:t>Reliability Indicator </a:t>
                </a:r>
                <a:r>
                  <a:rPr lang="en-CA" dirty="0"/>
                  <a:t>(RI) – the ratio of the 95</a:t>
                </a:r>
                <a:r>
                  <a:rPr lang="en-CA" baseline="30000" dirty="0"/>
                  <a:t>th</a:t>
                </a:r>
                <a:r>
                  <a:rPr lang="en-CA" dirty="0"/>
                  <a:t> percentile to the 5</a:t>
                </a:r>
                <a:r>
                  <a:rPr lang="en-CA" baseline="30000" dirty="0"/>
                  <a:t>th</a:t>
                </a:r>
                <a:r>
                  <a:rPr lang="en-CA" dirty="0"/>
                  <a:t> percentile of transit/dwelling times (a high RI indicates high volatility, whereas a low RI </a:t>
                </a:r>
                <a14:m>
                  <m:oMath xmlns:m="http://schemas.openxmlformats.org/officeDocument/2006/math">
                    <m:r>
                      <a:rPr lang="en-CA" b="0" i="1" smtClean="0">
                        <a:latin typeface="Cambria Math" panose="02040503050406030204" pitchFamily="18" charset="0"/>
                      </a:rPr>
                      <m:t>(</m:t>
                    </m:r>
                    <m:r>
                      <a:rPr lang="en-CA" i="1"/>
                      <m:t>≈1</m:t>
                    </m:r>
                    <m:r>
                      <a:rPr lang="en-CA" b="0" i="1" smtClean="0">
                        <a:latin typeface="Cambria Math" panose="02040503050406030204" pitchFamily="18" charset="0"/>
                      </a:rPr>
                      <m:t>)</m:t>
                    </m:r>
                  </m:oMath>
                </a14:m>
                <a:r>
                  <a:rPr lang="en-CA" dirty="0"/>
                  <a:t> indicates a reliable corridor);</a:t>
                </a:r>
              </a:p>
              <a:p>
                <a:pPr lvl="1" algn="just">
                  <a:lnSpc>
                    <a:spcPct val="110000"/>
                  </a:lnSpc>
                  <a:buFont typeface="Wingdings" pitchFamily="2" charset="2"/>
                  <a:buChar char="§"/>
                </a:pPr>
                <a:r>
                  <a:rPr lang="en-CA" b="1" i="1" dirty="0"/>
                  <a:t>Buffer Index</a:t>
                </a:r>
                <a:r>
                  <a:rPr lang="en-CA" b="1" dirty="0"/>
                  <a:t> </a:t>
                </a:r>
                <a:r>
                  <a:rPr lang="en-CA" dirty="0"/>
                  <a:t>(BI) – the ratio of the positive difference between the 95</a:t>
                </a:r>
                <a:r>
                  <a:rPr lang="en-CA" baseline="30000" dirty="0"/>
                  <a:t>th</a:t>
                </a:r>
                <a:r>
                  <a:rPr lang="en-CA" dirty="0"/>
                  <a:t> percentile and the mean, to the mean. A small BI (</a:t>
                </a:r>
                <a14:m>
                  <m:oMath xmlns:m="http://schemas.openxmlformats.org/officeDocument/2006/math">
                    <m:r>
                      <a:rPr lang="en-CA" i="1"/>
                      <m:t>≈0</m:t>
                    </m:r>
                  </m:oMath>
                </a14:m>
                <a:r>
                  <a:rPr lang="en-CA" dirty="0"/>
                  <a:t>) indicates that the mean and the 95</a:t>
                </a:r>
                <a:r>
                  <a:rPr lang="en-CA" baseline="30000" dirty="0"/>
                  <a:t>th</a:t>
                </a:r>
                <a:r>
                  <a:rPr lang="en-CA" dirty="0"/>
                  <a:t> percentile transit times are roughly the same, and so that there is only slight variability in the upper (longer) transit/dwelling times; a large BI indicates that the variability of the longer transit/dwelling times is high, and that outliers might be found in that domain;</a:t>
                </a:r>
              </a:p>
              <a:p>
                <a:pPr lvl="1" algn="just">
                  <a:lnSpc>
                    <a:spcPct val="110000"/>
                  </a:lnSpc>
                  <a:buFont typeface="Wingdings" pitchFamily="2" charset="2"/>
                  <a:buChar char="§"/>
                </a:pPr>
                <a:r>
                  <a:rPr lang="en-CA" b="1" i="1" dirty="0"/>
                  <a:t>Coefficient of Variation</a:t>
                </a:r>
                <a:r>
                  <a:rPr lang="en-CA" dirty="0"/>
                  <a:t> (CV) – the ratio of the standard deviation of transit/dwelling times to the mean transit time.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1371243" y="1754491"/>
                <a:ext cx="10123914" cy="4853136"/>
              </a:xfrm>
              <a:blipFill>
                <a:blip r:embed="rId3"/>
                <a:stretch>
                  <a:fillRect l="-753" t="-522" r="-627"/>
                </a:stretch>
              </a:blipFill>
            </p:spPr>
            <p:txBody>
              <a:bodyPr/>
              <a:lstStyle/>
              <a:p>
                <a:r>
                  <a:rPr lang="en-US">
                    <a:noFill/>
                  </a:rPr>
                  <a:t> </a:t>
                </a:r>
              </a:p>
            </p:txBody>
          </p:sp>
        </mc:Fallback>
      </mc:AlternateContent>
    </p:spTree>
    <p:extLst>
      <p:ext uri="{BB962C8B-B14F-4D97-AF65-F5344CB8AC3E}">
        <p14:creationId xmlns:p14="http://schemas.microsoft.com/office/powerpoint/2010/main" val="95146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Problem Description</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1371243" y="1754491"/>
            <a:ext cx="10123914" cy="4853136"/>
          </a:xfrm>
        </p:spPr>
        <p:txBody>
          <a:bodyPr>
            <a:normAutofit lnSpcReduction="10000"/>
          </a:bodyPr>
          <a:lstStyle/>
          <a:p>
            <a:pPr marL="0" indent="0" algn="just">
              <a:lnSpc>
                <a:spcPct val="110000"/>
              </a:lnSpc>
              <a:buNone/>
            </a:pPr>
            <a:r>
              <a:rPr lang="en-CA" dirty="0"/>
              <a:t>The time series of monthly indicators (which are derived from the monthly transit/dwelling time distributions in each segment) were then </a:t>
            </a:r>
            <a:r>
              <a:rPr lang="en-CA" b="1" dirty="0"/>
              <a:t>decomposed</a:t>
            </a:r>
            <a:r>
              <a:rPr lang="en-CA" dirty="0"/>
              <a:t> into their </a:t>
            </a:r>
          </a:p>
          <a:p>
            <a:pPr lvl="1" algn="just">
              <a:lnSpc>
                <a:spcPct val="110000"/>
              </a:lnSpc>
              <a:buFont typeface="Wingdings" pitchFamily="2" charset="2"/>
              <a:buChar char="§"/>
            </a:pPr>
            <a:r>
              <a:rPr lang="en-CA" dirty="0"/>
              <a:t>trend;</a:t>
            </a:r>
          </a:p>
          <a:p>
            <a:pPr lvl="1" algn="just">
              <a:lnSpc>
                <a:spcPct val="110000"/>
              </a:lnSpc>
              <a:buFont typeface="Wingdings" pitchFamily="2" charset="2"/>
              <a:buChar char="§"/>
            </a:pPr>
            <a:r>
              <a:rPr lang="en-CA" dirty="0"/>
              <a:t>seasonal component (seasonality, trading-day, moving-holiday), and </a:t>
            </a:r>
          </a:p>
          <a:p>
            <a:pPr lvl="1" algn="just">
              <a:lnSpc>
                <a:spcPct val="110000"/>
              </a:lnSpc>
              <a:buFont typeface="Wingdings" pitchFamily="2" charset="2"/>
              <a:buChar char="§"/>
            </a:pPr>
            <a:r>
              <a:rPr lang="en-CA" dirty="0"/>
              <a:t>irregular component.</a:t>
            </a:r>
          </a:p>
          <a:p>
            <a:pPr algn="just">
              <a:lnSpc>
                <a:spcPct val="110000"/>
              </a:lnSpc>
            </a:pPr>
            <a:endParaRPr lang="en-CA" sz="100" dirty="0"/>
          </a:p>
          <a:p>
            <a:pPr marL="0" indent="0" algn="just">
              <a:lnSpc>
                <a:spcPct val="110000"/>
              </a:lnSpc>
              <a:buNone/>
            </a:pPr>
            <a:r>
              <a:rPr lang="en-CA" dirty="0"/>
              <a:t>The trend and the seasonal components provide the </a:t>
            </a:r>
            <a:r>
              <a:rPr lang="en-CA" b="1" dirty="0"/>
              <a:t>expected behaviour</a:t>
            </a:r>
            <a:r>
              <a:rPr lang="en-CA" dirty="0"/>
              <a:t> of the indicator time series; the irregular component arose as a consequence of supply chain </a:t>
            </a:r>
            <a:r>
              <a:rPr lang="en-CA" b="1" dirty="0"/>
              <a:t>volatility</a:t>
            </a:r>
            <a:r>
              <a:rPr lang="en-CA" dirty="0"/>
              <a:t>.</a:t>
            </a:r>
          </a:p>
          <a:p>
            <a:pPr marL="0" indent="0" algn="just">
              <a:lnSpc>
                <a:spcPct val="110000"/>
              </a:lnSpc>
              <a:buNone/>
            </a:pPr>
            <a:endParaRPr lang="en-CA" sz="100" dirty="0"/>
          </a:p>
          <a:p>
            <a:pPr marL="0" indent="0" algn="just">
              <a:lnSpc>
                <a:spcPct val="110000"/>
              </a:lnSpc>
              <a:buNone/>
            </a:pPr>
            <a:r>
              <a:rPr lang="en-CA" dirty="0"/>
              <a:t>A high irregular component at a given time point indicates a poor performance against expectations for that month.   </a:t>
            </a:r>
          </a:p>
        </p:txBody>
      </p:sp>
    </p:spTree>
    <p:extLst>
      <p:ext uri="{BB962C8B-B14F-4D97-AF65-F5344CB8AC3E}">
        <p14:creationId xmlns:p14="http://schemas.microsoft.com/office/powerpoint/2010/main" val="4338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{E51A64CF-DFE1-A94F-8E52-D732F0F31947}tf10001072</Template>
  <TotalTime>0</TotalTime>
  <Words>4406</Words>
  <Application>Microsoft Macintosh PowerPoint</Application>
  <PresentationFormat>Custom</PresentationFormat>
  <Paragraphs>294</Paragraphs>
  <Slides>46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Cambria Math</vt:lpstr>
      <vt:lpstr>Courier New</vt:lpstr>
      <vt:lpstr>Euphemia</vt:lpstr>
      <vt:lpstr>Franklin Gothic Book</vt:lpstr>
      <vt:lpstr>Wingdings</vt:lpstr>
      <vt:lpstr>Wingdings 3</vt:lpstr>
      <vt:lpstr>Crop</vt:lpstr>
      <vt:lpstr>Analysis of Fluidity Indicators and Seasonality Adjustments for Containers Transit Times in a  Multi-Modal Supply Chain</vt:lpstr>
      <vt:lpstr>Outline</vt:lpstr>
      <vt:lpstr>Problem description</vt:lpstr>
      <vt:lpstr>Problem Description </vt:lpstr>
      <vt:lpstr>Problem Description </vt:lpstr>
      <vt:lpstr>Problem Description </vt:lpstr>
      <vt:lpstr>Problem Description </vt:lpstr>
      <vt:lpstr>Problem Description </vt:lpstr>
      <vt:lpstr>Problem Description </vt:lpstr>
      <vt:lpstr>ILLUSTRATION</vt:lpstr>
      <vt:lpstr>Basic Concepts </vt:lpstr>
      <vt:lpstr>Components Hierarchy </vt:lpstr>
      <vt:lpstr>Breaks</vt:lpstr>
      <vt:lpstr>Models</vt:lpstr>
      <vt:lpstr>Models – Multiplicative </vt:lpstr>
      <vt:lpstr>Models – Multiplicative </vt:lpstr>
      <vt:lpstr>Models – Additive </vt:lpstr>
      <vt:lpstr>Models – Pseudo-Additive</vt:lpstr>
      <vt:lpstr>Calendar Effects</vt:lpstr>
      <vt:lpstr>Seasonal/Cyclical Adjustment Methodology</vt:lpstr>
      <vt:lpstr>Seasonal/Cyclical Adjustment Methodology</vt:lpstr>
      <vt:lpstr>Seasonal/Cyclical Adjustment Methodology</vt:lpstr>
      <vt:lpstr>Seasonal/Cyclical Adjustment Methodology</vt:lpstr>
      <vt:lpstr>Seasonal/Cyclical Adjustment Methodology</vt:lpstr>
      <vt:lpstr>Data Quality Issues</vt:lpstr>
      <vt:lpstr>ILLUSTRATION</vt:lpstr>
      <vt:lpstr>Illustration Shanghai → Vancouver</vt:lpstr>
      <vt:lpstr>Model Selection </vt:lpstr>
      <vt:lpstr>Trading-Day and Easter Effects, Level Shifts and Outliers </vt:lpstr>
      <vt:lpstr>Diagnostic Plots </vt:lpstr>
      <vt:lpstr>Diagnostic Plots</vt:lpstr>
      <vt:lpstr>Diagnostic Plots</vt:lpstr>
      <vt:lpstr>Diagnostic Plots</vt:lpstr>
      <vt:lpstr>Comparison (Vancouver to Toronto BI)</vt:lpstr>
      <vt:lpstr>Consulting  post-mortem</vt:lpstr>
      <vt:lpstr>Consulting Post-Mortem </vt:lpstr>
      <vt:lpstr>Additional notes</vt:lpstr>
      <vt:lpstr>Basic Notions </vt:lpstr>
      <vt:lpstr>Basic Notions – Methods  </vt:lpstr>
      <vt:lpstr>De-trending Time Series Data  </vt:lpstr>
      <vt:lpstr>De-trending Time Series Data – Methods   </vt:lpstr>
      <vt:lpstr>Notation and Forecast Evaluation  </vt:lpstr>
      <vt:lpstr>Filtering Methods</vt:lpstr>
      <vt:lpstr>Filtering Methods</vt:lpstr>
      <vt:lpstr>Other Considerations </vt:lpstr>
      <vt:lpstr>Automated Trend Extraction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2015-12-30T17:38:20Z</dcterms:created>
  <dcterms:modified xsi:type="dcterms:W3CDTF">2018-09-09T04:32:37Z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