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5"/>
  </p:notesMasterIdLst>
  <p:sldIdLst>
    <p:sldId id="1816" r:id="rId5"/>
    <p:sldId id="1311" r:id="rId6"/>
    <p:sldId id="1312" r:id="rId7"/>
    <p:sldId id="1313" r:id="rId8"/>
    <p:sldId id="1314" r:id="rId9"/>
    <p:sldId id="1821" r:id="rId10"/>
    <p:sldId id="1861" r:id="rId11"/>
    <p:sldId id="2014" r:id="rId12"/>
    <p:sldId id="1935" r:id="rId13"/>
    <p:sldId id="1940" r:id="rId14"/>
  </p:sldIdLst>
  <p:sldSz cx="12192000" cy="6858000"/>
  <p:notesSz cx="6858000" cy="9144000"/>
  <p:defaultTextStyle>
    <a:defPPr>
      <a:defRPr lang="en-US"/>
    </a:defPPr>
    <a:lvl1pPr marL="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0F"/>
    <a:srgbClr val="C8C8C8"/>
    <a:srgbClr val="B3B3B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5493F-3756-2F4D-8FAA-EAC3129B227F}" v="1" dt="2020-09-09T22:53:23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1348" autoAdjust="0"/>
    <p:restoredTop sz="94626" autoAdjust="0"/>
  </p:normalViewPr>
  <p:slideViewPr>
    <p:cSldViewPr snapToGrid="0">
      <p:cViewPr varScale="1">
        <p:scale>
          <a:sx n="109" d="100"/>
          <a:sy n="109" d="100"/>
        </p:scale>
        <p:origin x="216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4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Boily" userId="4ace92db-0572-4382-889e-50f73e2bf144" providerId="ADAL" clId="{C805493F-3756-2F4D-8FAA-EAC3129B227F}"/>
    <pc:docChg chg="custSel modSld modMainMaster">
      <pc:chgData name="Patrick Boily" userId="4ace92db-0572-4382-889e-50f73e2bf144" providerId="ADAL" clId="{C805493F-3756-2F4D-8FAA-EAC3129B227F}" dt="2020-09-09T22:53:23.041" v="2" actId="113"/>
      <pc:docMkLst>
        <pc:docMk/>
      </pc:docMkLst>
      <pc:sldChg chg="modSp mod">
        <pc:chgData name="Patrick Boily" userId="4ace92db-0572-4382-889e-50f73e2bf144" providerId="ADAL" clId="{C805493F-3756-2F4D-8FAA-EAC3129B227F}" dt="2020-09-09T22:53:05.446" v="0" actId="20577"/>
        <pc:sldMkLst>
          <pc:docMk/>
          <pc:sldMk cId="1355869040" sldId="1816"/>
        </pc:sldMkLst>
        <pc:spChg chg="mod">
          <ac:chgData name="Patrick Boily" userId="4ace92db-0572-4382-889e-50f73e2bf144" providerId="ADAL" clId="{C805493F-3756-2F4D-8FAA-EAC3129B227F}" dt="2020-09-09T22:53:05.446" v="0" actId="20577"/>
          <ac:spMkLst>
            <pc:docMk/>
            <pc:sldMk cId="1355869040" sldId="1816"/>
            <ac:spMk id="3" creationId="{FE32EDE0-EABA-4747-9C04-64E9483C6198}"/>
          </ac:spMkLst>
        </pc:spChg>
      </pc:sldChg>
      <pc:sldMasterChg chg="delSp mod modSldLayout">
        <pc:chgData name="Patrick Boily" userId="4ace92db-0572-4382-889e-50f73e2bf144" providerId="ADAL" clId="{C805493F-3756-2F4D-8FAA-EAC3129B227F}" dt="2020-09-09T22:53:23.041" v="2" actId="113"/>
        <pc:sldMasterMkLst>
          <pc:docMk/>
          <pc:sldMasterMk cId="0" sldId="2147483648"/>
        </pc:sldMasterMkLst>
        <pc:picChg chg="del">
          <ac:chgData name="Patrick Boily" userId="4ace92db-0572-4382-889e-50f73e2bf144" providerId="ADAL" clId="{C805493F-3756-2F4D-8FAA-EAC3129B227F}" dt="2020-09-09T22:53:16.317" v="1" actId="478"/>
          <ac:picMkLst>
            <pc:docMk/>
            <pc:sldMasterMk cId="0" sldId="2147483648"/>
            <ac:picMk id="15" creationId="{F5D0EF7E-A1BF-DB4E-8D36-37CE67C02497}"/>
          </ac:picMkLst>
        </pc:picChg>
        <pc:sldLayoutChg chg="modSp">
          <pc:chgData name="Patrick Boily" userId="4ace92db-0572-4382-889e-50f73e2bf144" providerId="ADAL" clId="{C805493F-3756-2F4D-8FAA-EAC3129B227F}" dt="2020-09-09T22:53:23.041" v="2" actId="113"/>
          <pc:sldLayoutMkLst>
            <pc:docMk/>
            <pc:sldMasterMk cId="0" sldId="2147483648"/>
            <pc:sldLayoutMk cId="0" sldId="2147483651"/>
          </pc:sldLayoutMkLst>
          <pc:spChg chg="mod">
            <ac:chgData name="Patrick Boily" userId="4ace92db-0572-4382-889e-50f73e2bf144" providerId="ADAL" clId="{C805493F-3756-2F4D-8FAA-EAC3129B227F}" dt="2020-09-09T22:53:23.041" v="2" actId="113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4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9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3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8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92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8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9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accent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988A18B-8B08-49D2-8EDD-D63CF2B0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675" y="1"/>
            <a:ext cx="9153078" cy="54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8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4140767"/>
          </a:xfrm>
        </p:spPr>
        <p:txBody>
          <a:bodyPr/>
          <a:lstStyle>
            <a:lvl1pPr>
              <a:defRPr>
                <a:latin typeface="Dagny OT" panose="020B0504020201020104" pitchFamily="34" charset="77"/>
              </a:defRPr>
            </a:lvl1pPr>
            <a:lvl2pPr>
              <a:defRPr>
                <a:latin typeface="Dagny OT" panose="020B0504020201020104" pitchFamily="34" charset="77"/>
              </a:defRPr>
            </a:lvl2pPr>
            <a:lvl3pPr>
              <a:defRPr>
                <a:latin typeface="Dagny OT" panose="020B0504020201020104" pitchFamily="34" charset="77"/>
              </a:defRPr>
            </a:lvl3pPr>
            <a:lvl4pPr>
              <a:defRPr>
                <a:latin typeface="Dagny OT" panose="020B0504020201020104" pitchFamily="34" charset="77"/>
              </a:defRPr>
            </a:lvl4pPr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5"/>
            <a:ext cx="11290860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1"/>
            <a:ext cx="11029615" cy="1497508"/>
          </a:xfrm>
        </p:spPr>
        <p:txBody>
          <a:bodyPr anchor="b">
            <a:normAutofit/>
          </a:bodyPr>
          <a:lstStyle>
            <a:lvl1pPr algn="l">
              <a:defRPr sz="3600" b="1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5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5422391" cy="4093260"/>
          </a:xfrm>
        </p:spPr>
        <p:txBody>
          <a:bodyPr>
            <a:normAutofit/>
          </a:bodyPr>
          <a:lstStyle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>
            <a:lvl4pPr>
              <a:defRPr>
                <a:latin typeface="Dagny OT" panose="020B0504020201020104" pitchFamily="34" charset="77"/>
              </a:defRPr>
            </a:lvl4pPr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5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7"/>
            <a:ext cx="4909445" cy="689514"/>
          </a:xfrm>
        </p:spPr>
        <p:txBody>
          <a:bodyPr anchor="ctr"/>
          <a:lstStyle>
            <a:lvl1pPr algn="l">
              <a:defRPr sz="21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5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  <a:latin typeface="Dagny OT" panose="020B0504020201020104" pitchFamily="34" charset="7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7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9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6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457182" indent="0">
              <a:buNone/>
              <a:defRPr sz="1500"/>
            </a:lvl2pPr>
            <a:lvl3pPr marL="914363" indent="0">
              <a:buNone/>
              <a:defRPr sz="1500"/>
            </a:lvl3pPr>
            <a:lvl4pPr marL="1371545" indent="0">
              <a:buNone/>
              <a:defRPr sz="1500"/>
            </a:lvl4pPr>
            <a:lvl5pPr marL="1828727" indent="0">
              <a:buNone/>
              <a:defRPr sz="1500"/>
            </a:lvl5pPr>
            <a:lvl6pPr marL="2285909" indent="0">
              <a:buNone/>
              <a:defRPr sz="1500"/>
            </a:lvl6pPr>
            <a:lvl7pPr marL="2743090" indent="0">
              <a:buNone/>
              <a:defRPr sz="1500"/>
            </a:lvl7pPr>
            <a:lvl8pPr marL="3200272" indent="0">
              <a:buNone/>
              <a:defRPr sz="1500"/>
            </a:lvl8pPr>
            <a:lvl9pPr marL="3657454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8" y="5722593"/>
            <a:ext cx="11029617" cy="5986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 sz="1961">
                <a:solidFill>
                  <a:schemeClr val="tx1">
                    <a:lumMod val="75000"/>
                  </a:schemeClr>
                </a:solidFill>
              </a:defRPr>
            </a:lvl2pPr>
            <a:lvl3pPr marL="224097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448193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672290" indent="0">
              <a:buNone/>
              <a:defRPr b="0" i="0">
                <a:solidFill>
                  <a:schemeClr val="tx1">
                    <a:lumMod val="75000"/>
                  </a:schemeClr>
                </a:solidFill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85398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36" tIns="45719" rIns="91436" bIns="45719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/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1" y="6455412"/>
            <a:ext cx="4097020" cy="2739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9037320" y="6407719"/>
            <a:ext cx="2377440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en-US" b="0" i="0">
                <a:solidFill>
                  <a:schemeClr val="accent2"/>
                </a:solidFill>
                <a:latin typeface="Dagny OT" panose="020B0504020201020104" pitchFamily="34" charset="77"/>
              </a:rPr>
              <a:t>data-action-lab.com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182" rtl="0" eaLnBrk="1" latinLnBrk="0" hangingPunct="1">
        <a:spcBef>
          <a:spcPct val="0"/>
        </a:spcBef>
        <a:buNone/>
        <a:defRPr sz="2800" b="1" i="0" kern="1200" cap="all">
          <a:solidFill>
            <a:schemeClr val="bg1"/>
          </a:solidFill>
          <a:latin typeface="Dagny OT" panose="020B0504020201020104" pitchFamily="34" charset="77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88" indent="-305988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29975" indent="-305988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1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899964" indent="-269989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1950" indent="-2339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1936" indent="-2339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4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12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00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888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lcharts.com/" TargetMode="External"/><Relationship Id="rId2" Type="http://schemas.openxmlformats.org/officeDocument/2006/relationships/hyperlink" Target="http://www.visualcinnam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werbi.microsoft.com/en-us/blo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dataphys.org/list/" TargetMode="External"/><Relationship Id="rId3" Type="http://schemas.openxmlformats.org/officeDocument/2006/relationships/hyperlink" Target="http://understandinggraphics.com/visualizations/information-display-tips/" TargetMode="External"/><Relationship Id="rId7" Type="http://schemas.openxmlformats.org/officeDocument/2006/relationships/hyperlink" Target="https://www.csc.ncsu.edu/faculty/healey/P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arthobservatory.nasa.gov/blogs/elegantfigures/2013/03/14/is-animation-an-effective-tool-for-data-visualization/" TargetMode="External"/><Relationship Id="rId5" Type="http://schemas.openxmlformats.org/officeDocument/2006/relationships/hyperlink" Target="https://en.wikipedia.org/wiki/Interactive_data_visualization" TargetMode="External"/><Relationship Id="rId4" Type="http://schemas.openxmlformats.org/officeDocument/2006/relationships/hyperlink" Target="https://www.amazon.com/Making-Maps-Third-Visual-Design/dp/1462509983/ref=dp_ob_title_b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designerdepo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isleading_graphs" TargetMode="External"/><Relationship Id="rId5" Type="http://schemas.openxmlformats.org/officeDocument/2006/relationships/hyperlink" Target="https://en.wikipedia.org/wiki/Data_visualization" TargetMode="External"/><Relationship Id="rId4" Type="http://schemas.openxmlformats.org/officeDocument/2006/relationships/hyperlink" Target="http://www.flowingdata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-statistics.co/Top50-Ggplot2-Visualizations-MasterList-R-Cod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relik.net/category/data-visualization/" TargetMode="External"/><Relationship Id="rId4" Type="http://schemas.openxmlformats.org/officeDocument/2006/relationships/hyperlink" Target="https://www.fastcodesign.com/3069008/the-problem-with-interactive-graphi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-action-lab.com/wp-content/uploads/2018/11/DSRS_GGP2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S5UxLHbUKc" TargetMode="External"/><Relationship Id="rId3" Type="http://schemas.openxmlformats.org/officeDocument/2006/relationships/hyperlink" Target="https://mastering-shiny.org/" TargetMode="External"/><Relationship Id="rId7" Type="http://schemas.openxmlformats.org/officeDocument/2006/relationships/hyperlink" Target="https://www.youtube.com/watch?v=BAWkuv1HXy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iQiPytKHEwY" TargetMode="External"/><Relationship Id="rId5" Type="http://schemas.openxmlformats.org/officeDocument/2006/relationships/hyperlink" Target="http://www.datavis.ca/gallery/re-minard.php" TargetMode="External"/><Relationship Id="rId4" Type="http://schemas.openxmlformats.org/officeDocument/2006/relationships/hyperlink" Target="http://icad.org/icad2017/icad2017_paper_27.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uclid.psych.yorku.ca/www/psy6135/tutorials/Minard.html" TargetMode="External"/><Relationship Id="rId3" Type="http://schemas.openxmlformats.org/officeDocument/2006/relationships/hyperlink" Target="https://ggplot2-book.org/" TargetMode="External"/><Relationship Id="rId7" Type="http://schemas.openxmlformats.org/officeDocument/2006/relationships/hyperlink" Target="https://venngage.com/blog/color-blind-friendly-palett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.ubc.ca/~jenny/STAT545A/block17_colorsGgplot2Qualitative.html" TargetMode="External"/><Relationship Id="rId5" Type="http://schemas.openxmlformats.org/officeDocument/2006/relationships/hyperlink" Target="https://ecoquants.com/nps-r-workshop/" TargetMode="External"/><Relationship Id="rId4" Type="http://schemas.openxmlformats.org/officeDocument/2006/relationships/hyperlink" Target="https://rafalab.github.io/dsbook/index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coquants.com/nps-r-workshop/" TargetMode="External"/><Relationship Id="rId3" Type="http://schemas.openxmlformats.org/officeDocument/2006/relationships/hyperlink" Target="https://rafalab.github.io/dsbook/index.html" TargetMode="External"/><Relationship Id="rId7" Type="http://schemas.openxmlformats.org/officeDocument/2006/relationships/hyperlink" Target="https://www.c-sharpcorner.com/article/create-power-bi-visual-using-r-script-visual-bar-chart2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Konstantinos_Ioannou/how-to-create-an-r-custom-visual-html-for-powerbi-7f2d2e44e453" TargetMode="External"/><Relationship Id="rId5" Type="http://schemas.openxmlformats.org/officeDocument/2006/relationships/hyperlink" Target="https://www.red-gate.com/simple-talk/sql/bi/power-bi-introduction-working-with-r-scripts-in-power-bi-desktop-part-3/" TargetMode="External"/><Relationship Id="rId4" Type="http://schemas.openxmlformats.org/officeDocument/2006/relationships/hyperlink" Target="https://docs.microsoft.com/en-us/power-bi/visuals/service-r-visual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-action-lab.com/2018/10/22/data-visualizations-that-changed-history-part-1" TargetMode="External"/><Relationship Id="rId2" Type="http://schemas.openxmlformats.org/officeDocument/2006/relationships/hyperlink" Target="https://youtu.be/tS_2_IQ5gR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-action-lab.com/wp-content/uploads/2020/08/Report-Module-1-Tuftes-Fondamental-Principles-of-Analytical-Desig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8160-2747-D74C-A2EF-F9E9D756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2EDE0-EABA-4747-9C04-64E9483C6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6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D604-0589-7C4D-BDC8-62EE4B76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3175-1BC3-0B43-ABB2-27CC6681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>
                <a:hlinkClick r:id="rId2"/>
              </a:rPr>
              <a:t>www.visualcinnamon.com</a:t>
            </a:r>
            <a:r>
              <a:rPr lang="en-CA"/>
              <a:t> (inspirational infographics and design blog)</a:t>
            </a:r>
          </a:p>
          <a:p>
            <a:pPr marL="0" indent="0">
              <a:buNone/>
            </a:pPr>
            <a:endParaRPr lang="en-CA" sz="500">
              <a:hlinkClick r:id="rId3"/>
            </a:endParaRPr>
          </a:p>
          <a:p>
            <a:pPr marL="0" indent="0">
              <a:buNone/>
            </a:pPr>
            <a:r>
              <a:rPr lang="en-CA">
                <a:hlinkClick r:id="rId3"/>
              </a:rPr>
              <a:t>https://excelcharts.com</a:t>
            </a:r>
            <a:r>
              <a:rPr lang="en-CA"/>
              <a:t> (chart design, don’t let the excel focus fool you!)</a:t>
            </a:r>
          </a:p>
          <a:p>
            <a:pPr marL="0" indent="0">
              <a:buNone/>
            </a:pPr>
            <a:endParaRPr lang="en-CA" sz="500">
              <a:hlinkClick r:id="rId4"/>
            </a:endParaRPr>
          </a:p>
          <a:p>
            <a:pPr marL="0" indent="0">
              <a:buNone/>
            </a:pPr>
            <a:r>
              <a:rPr lang="en-CA">
                <a:hlinkClick r:id="rId4"/>
              </a:rPr>
              <a:t>https://powerbi.microsoft.com/en-us/blog/</a:t>
            </a:r>
            <a:r>
              <a:rPr lang="en-CA"/>
              <a:t> (general Power BI know how)</a:t>
            </a:r>
          </a:p>
          <a:p>
            <a:pPr marL="0" indent="0">
              <a:buNone/>
            </a:pPr>
            <a:endParaRPr lang="en-CA" sz="500"/>
          </a:p>
          <a:p>
            <a:pPr marL="0" indent="0">
              <a:buNone/>
            </a:pPr>
            <a:r>
              <a:rPr lang="en-CA"/>
              <a:t>“</a:t>
            </a:r>
            <a:r>
              <a:rPr lang="en-CA" i="1"/>
              <a:t>A Data Visualization Guide for Business Professionals</a:t>
            </a:r>
            <a:r>
              <a:rPr lang="en-CA"/>
              <a:t>”, C. N. </a:t>
            </a:r>
            <a:r>
              <a:rPr lang="en-CA" err="1"/>
              <a:t>Knaflic</a:t>
            </a:r>
            <a:r>
              <a:rPr lang="en-CA"/>
              <a:t>, Wiley 2015</a:t>
            </a:r>
          </a:p>
          <a:p>
            <a:pPr marL="0" indent="0">
              <a:buNone/>
            </a:pPr>
            <a:endParaRPr lang="en-CA" sz="500"/>
          </a:p>
          <a:p>
            <a:pPr marL="0" indent="0">
              <a:buNone/>
            </a:pPr>
            <a:r>
              <a:rPr lang="en-CA"/>
              <a:t>“</a:t>
            </a:r>
            <a:r>
              <a:rPr lang="en-CA" i="1"/>
              <a:t>Data at Work</a:t>
            </a:r>
            <a:r>
              <a:rPr lang="en-CA"/>
              <a:t>”, Jorge Camoes, New Riders 2016</a:t>
            </a:r>
          </a:p>
          <a:p>
            <a:pPr marL="0" indent="0">
              <a:buNone/>
            </a:pPr>
            <a:endParaRPr lang="en-CA" sz="500"/>
          </a:p>
          <a:p>
            <a:pPr marL="0" indent="0">
              <a:buNone/>
            </a:pPr>
            <a:r>
              <a:rPr lang="en-CA"/>
              <a:t>“</a:t>
            </a:r>
            <a:r>
              <a:rPr lang="en-CA" i="1"/>
              <a:t>Cool Infographics</a:t>
            </a:r>
            <a:r>
              <a:rPr lang="en-CA"/>
              <a:t>”, Randy Krum, Wiley 2014</a:t>
            </a:r>
          </a:p>
        </p:txBody>
      </p:sp>
    </p:spTree>
    <p:extLst>
      <p:ext uri="{BB962C8B-B14F-4D97-AF65-F5344CB8AC3E}">
        <p14:creationId xmlns:p14="http://schemas.microsoft.com/office/powerpoint/2010/main" val="7159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US" sz="2100" dirty="0">
                <a:latin typeface="Dagny OT" panose="020B0504020201020104" pitchFamily="34" charset="0"/>
                <a:hlinkClick r:id="rId3"/>
              </a:rPr>
              <a:t>Understanding Graphics</a:t>
            </a:r>
            <a:r>
              <a:rPr lang="en-US" sz="2100" dirty="0">
                <a:latin typeface="Dagny OT" panose="020B0504020201020104" pitchFamily="34" charset="0"/>
              </a:rPr>
              <a:t>: </a:t>
            </a:r>
            <a:r>
              <a:rPr lang="en-US" sz="2100" dirty="0">
                <a:latin typeface="Dagny OT" panose="020B0504020201020104" pitchFamily="34" charset="0"/>
                <a:hlinkClick r:id="rId3"/>
              </a:rPr>
              <a:t>understandinggraphics.com/visualizations/information-display-tips/</a:t>
            </a:r>
            <a:r>
              <a:rPr lang="en-US" sz="2100" dirty="0">
                <a:latin typeface="Dagny OT" panose="020B0504020201020104" pitchFamily="34" charset="0"/>
              </a:rPr>
              <a:t> </a:t>
            </a: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US" sz="2100" dirty="0" err="1">
                <a:latin typeface="Dagny OT" panose="020B0504020201020104" pitchFamily="34" charset="0"/>
              </a:rPr>
              <a:t>Krygier</a:t>
            </a:r>
            <a:r>
              <a:rPr lang="en-US" sz="2100" dirty="0">
                <a:latin typeface="Dagny OT" panose="020B0504020201020104" pitchFamily="34" charset="0"/>
              </a:rPr>
              <a:t>, J., Wood, D., [2016], </a:t>
            </a:r>
            <a:r>
              <a:rPr lang="en-US" sz="2100" i="1" dirty="0">
                <a:latin typeface="Dagny OT" panose="020B0504020201020104" pitchFamily="34" charset="0"/>
                <a:hlinkClick r:id="rId4"/>
              </a:rPr>
              <a:t>Making Maps: A Visual Guide to Map Design for GIS</a:t>
            </a:r>
            <a:r>
              <a:rPr lang="en-US" sz="2100" dirty="0">
                <a:latin typeface="Dagny OT" panose="020B0504020201020104" pitchFamily="34" charset="0"/>
              </a:rPr>
              <a:t>, Guilford Press</a:t>
            </a: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US" sz="2100" dirty="0">
                <a:latin typeface="Dagny OT" panose="020B0504020201020104" pitchFamily="34" charset="0"/>
                <a:hlinkClick r:id="rId5"/>
              </a:rPr>
              <a:t>Interactive Data Visualization</a:t>
            </a:r>
            <a:r>
              <a:rPr lang="en-US" sz="2100" dirty="0">
                <a:latin typeface="Dagny OT" panose="020B0504020201020104" pitchFamily="34" charset="0"/>
              </a:rPr>
              <a:t> on Wikipedia</a:t>
            </a: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US" sz="2100" dirty="0">
                <a:latin typeface="Dagny OT" panose="020B0504020201020104" pitchFamily="34" charset="0"/>
                <a:hlinkClick r:id="rId6"/>
              </a:rPr>
              <a:t>Is animation an effective tool for data visualization?</a:t>
            </a:r>
            <a:r>
              <a:rPr lang="en-US" sz="2100" dirty="0">
                <a:latin typeface="Dagny OT" panose="020B0504020201020104" pitchFamily="34" charset="0"/>
              </a:rPr>
              <a:t>, NASA </a:t>
            </a: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US" sz="2100" dirty="0">
                <a:latin typeface="Dagny OT" panose="020B0504020201020104" pitchFamily="34" charset="0"/>
                <a:hlinkClick r:id="rId7"/>
              </a:rPr>
              <a:t>Perception in Visualization</a:t>
            </a:r>
            <a:r>
              <a:rPr lang="en-US" sz="2100" dirty="0">
                <a:latin typeface="Dagny OT" panose="020B0504020201020104" pitchFamily="34" charset="0"/>
              </a:rPr>
              <a:t>, C.G. Healey (very cool!)</a:t>
            </a: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US" sz="2100" dirty="0">
                <a:latin typeface="Dagny OT" panose="020B0504020201020104" pitchFamily="34" charset="0"/>
                <a:hlinkClick r:id="rId8"/>
              </a:rPr>
              <a:t>Data Physicalizations</a:t>
            </a:r>
            <a:endParaRPr lang="en-US" sz="2100" dirty="0">
              <a:latin typeface="Dagny OT" panose="020B0504020201020104" pitchFamily="34" charset="0"/>
            </a:endParaRP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US" sz="2100" dirty="0">
                <a:latin typeface="Dagny OT" panose="020B0504020201020104" pitchFamily="34" charset="0"/>
              </a:rPr>
              <a:t>Tufte, E. [2001], </a:t>
            </a:r>
            <a:r>
              <a:rPr lang="en-US" sz="2100" i="1" dirty="0">
                <a:latin typeface="Dagny OT" panose="020B0504020201020104" pitchFamily="34" charset="0"/>
              </a:rPr>
              <a:t>The Visual Display of Quantitative Information</a:t>
            </a:r>
            <a:r>
              <a:rPr lang="en-US" sz="2100" dirty="0">
                <a:latin typeface="Dagny OT" panose="020B0504020201020104" pitchFamily="34" charset="0"/>
              </a:rPr>
              <a:t>, Graphics Press.</a:t>
            </a: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US" sz="2100" dirty="0">
                <a:latin typeface="Dagny OT" panose="020B0504020201020104" pitchFamily="34" charset="0"/>
              </a:rPr>
              <a:t>Hu, D. [1954], </a:t>
            </a:r>
            <a:r>
              <a:rPr lang="en-US" sz="2100" i="1" dirty="0">
                <a:latin typeface="Dagny OT" panose="020B0504020201020104" pitchFamily="34" charset="0"/>
              </a:rPr>
              <a:t>How to Lie With Statistics</a:t>
            </a:r>
            <a:r>
              <a:rPr lang="en-US" sz="2100" dirty="0">
                <a:latin typeface="Dagny OT" panose="020B0504020201020104" pitchFamily="34" charset="0"/>
              </a:rPr>
              <a:t>, Norton</a:t>
            </a: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US" sz="2100" dirty="0">
                <a:latin typeface="Dagny OT" panose="020B0504020201020104" pitchFamily="34" charset="0"/>
              </a:rPr>
              <a:t>Tufte, E. [2008], </a:t>
            </a:r>
            <a:r>
              <a:rPr lang="en-US" sz="2100" i="1" dirty="0">
                <a:latin typeface="Dagny OT" panose="020B0504020201020104" pitchFamily="34" charset="0"/>
              </a:rPr>
              <a:t>Beautiful Evidence</a:t>
            </a:r>
            <a:r>
              <a:rPr lang="en-US" sz="2100" dirty="0">
                <a:latin typeface="Dagny OT" panose="020B0504020201020104" pitchFamily="34" charset="0"/>
              </a:rPr>
              <a:t>, Graphics Press</a:t>
            </a:r>
          </a:p>
        </p:txBody>
      </p:sp>
    </p:spTree>
    <p:extLst>
      <p:ext uri="{BB962C8B-B14F-4D97-AF65-F5344CB8AC3E}">
        <p14:creationId xmlns:p14="http://schemas.microsoft.com/office/powerpoint/2010/main" val="127489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US" sz="2100" dirty="0" err="1">
                <a:latin typeface="Dagny OT" panose="020B0504020201020104" pitchFamily="34" charset="0"/>
              </a:rPr>
              <a:t>Nussbaumer</a:t>
            </a:r>
            <a:r>
              <a:rPr lang="en-US" sz="2100" dirty="0">
                <a:latin typeface="Dagny OT" panose="020B0504020201020104" pitchFamily="34" charset="0"/>
              </a:rPr>
              <a:t> </a:t>
            </a:r>
            <a:r>
              <a:rPr lang="en-US" sz="2100" dirty="0" err="1">
                <a:latin typeface="Dagny OT" panose="020B0504020201020104" pitchFamily="34" charset="0"/>
              </a:rPr>
              <a:t>Knaflic</a:t>
            </a:r>
            <a:r>
              <a:rPr lang="en-US" sz="2100" dirty="0">
                <a:latin typeface="Dagny OT" panose="020B0504020201020104" pitchFamily="34" charset="0"/>
              </a:rPr>
              <a:t>, C. [2015], </a:t>
            </a:r>
            <a:r>
              <a:rPr lang="en-US" sz="2100" i="1" dirty="0">
                <a:latin typeface="Dagny OT" panose="020B0504020201020104" pitchFamily="34" charset="0"/>
              </a:rPr>
              <a:t>Storytelling with Data</a:t>
            </a:r>
            <a:r>
              <a:rPr lang="en-US" sz="2100" dirty="0">
                <a:latin typeface="Dagny OT" panose="020B0504020201020104" pitchFamily="34" charset="0"/>
              </a:rPr>
              <a:t>, Wiley</a:t>
            </a: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US" sz="2100" dirty="0">
                <a:latin typeface="Dagny OT" panose="020B0504020201020104" pitchFamily="34" charset="0"/>
              </a:rPr>
              <a:t>Cairo, A. [2013], </a:t>
            </a:r>
            <a:r>
              <a:rPr lang="en-US" sz="2100" i="1" dirty="0">
                <a:latin typeface="Dagny OT" panose="020B0504020201020104" pitchFamily="34" charset="0"/>
              </a:rPr>
              <a:t>The Functional Art</a:t>
            </a:r>
            <a:r>
              <a:rPr lang="en-US" sz="2100" dirty="0">
                <a:latin typeface="Dagny OT" panose="020B0504020201020104" pitchFamily="34" charset="0"/>
              </a:rPr>
              <a:t>, New Riders</a:t>
            </a: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US" sz="2100" dirty="0">
                <a:latin typeface="Dagny OT" panose="020B0504020201020104" pitchFamily="34" charset="0"/>
              </a:rPr>
              <a:t>Cairo, A. [2016], </a:t>
            </a:r>
            <a:r>
              <a:rPr lang="en-US" sz="2100" i="1" dirty="0">
                <a:latin typeface="Dagny OT" panose="020B0504020201020104" pitchFamily="34" charset="0"/>
              </a:rPr>
              <a:t>The Truthful Art</a:t>
            </a:r>
            <a:r>
              <a:rPr lang="en-US" sz="2100" dirty="0">
                <a:latin typeface="Dagny OT" panose="020B0504020201020104" pitchFamily="34" charset="0"/>
              </a:rPr>
              <a:t>, New Riders</a:t>
            </a: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US" sz="2100" dirty="0">
                <a:latin typeface="Dagny OT" panose="020B0504020201020104" pitchFamily="34" charset="0"/>
              </a:rPr>
              <a:t>Cairo, A. [2019], </a:t>
            </a:r>
            <a:r>
              <a:rPr lang="en-US" sz="2100" i="1" dirty="0">
                <a:latin typeface="Dagny OT" panose="020B0504020201020104" pitchFamily="34" charset="0"/>
              </a:rPr>
              <a:t>How Charts Lie</a:t>
            </a:r>
            <a:r>
              <a:rPr lang="en-US" sz="2100" dirty="0">
                <a:latin typeface="Dagny OT" panose="020B0504020201020104" pitchFamily="34" charset="0"/>
              </a:rPr>
              <a:t>, New Riders</a:t>
            </a: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US" sz="2100" dirty="0" err="1">
                <a:latin typeface="Dagny OT" panose="020B0504020201020104" pitchFamily="34" charset="0"/>
              </a:rPr>
              <a:t>Meireilles</a:t>
            </a:r>
            <a:r>
              <a:rPr lang="en-US" sz="2100" dirty="0">
                <a:latin typeface="Dagny OT" panose="020B0504020201020104" pitchFamily="34" charset="0"/>
              </a:rPr>
              <a:t>, I. [2013], </a:t>
            </a:r>
            <a:r>
              <a:rPr lang="en-US" sz="2100" i="1" dirty="0">
                <a:latin typeface="Dagny OT" panose="020B0504020201020104" pitchFamily="34" charset="0"/>
              </a:rPr>
              <a:t>Design for Information</a:t>
            </a:r>
            <a:r>
              <a:rPr lang="en-US" sz="2100" dirty="0">
                <a:latin typeface="Dagny OT" panose="020B0504020201020104" pitchFamily="34" charset="0"/>
              </a:rPr>
              <a:t>, Rockport</a:t>
            </a:r>
            <a:endParaRPr lang="en-US" sz="2100" i="1" dirty="0">
              <a:latin typeface="Dagny OT" panose="020B0504020201020104" pitchFamily="34" charset="0"/>
            </a:endParaRP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US" sz="2100" dirty="0">
                <a:latin typeface="Dagny OT" panose="020B0504020201020104" pitchFamily="34" charset="0"/>
              </a:rPr>
              <a:t>50 Great Examples of Data Visualization: </a:t>
            </a:r>
            <a:r>
              <a:rPr lang="en-US" sz="2100" dirty="0">
                <a:latin typeface="Dagny OT" panose="020B0504020201020104" pitchFamily="34" charset="0"/>
                <a:hlinkClick r:id="rId3"/>
              </a:rPr>
              <a:t>http://www.webdesignerdepot.com</a:t>
            </a:r>
            <a:endParaRPr lang="en-US" sz="2100" dirty="0">
              <a:latin typeface="Dagny OT" panose="020B0504020201020104" pitchFamily="34" charset="0"/>
            </a:endParaRP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US" sz="2100" dirty="0">
                <a:latin typeface="Dagny OT" panose="020B0504020201020104" pitchFamily="34" charset="0"/>
              </a:rPr>
              <a:t>Nathan </a:t>
            </a:r>
            <a:r>
              <a:rPr lang="en-US" sz="2100" dirty="0" err="1">
                <a:latin typeface="Dagny OT" panose="020B0504020201020104" pitchFamily="34" charset="0"/>
              </a:rPr>
              <a:t>Yau’s</a:t>
            </a:r>
            <a:r>
              <a:rPr lang="en-US" sz="2100" dirty="0">
                <a:latin typeface="Dagny OT" panose="020B0504020201020104" pitchFamily="34" charset="0"/>
              </a:rPr>
              <a:t> </a:t>
            </a:r>
            <a:r>
              <a:rPr lang="en-US" sz="2100" dirty="0">
                <a:latin typeface="Dagny OT" panose="020B0504020201020104" pitchFamily="34" charset="0"/>
                <a:hlinkClick r:id="rId4"/>
              </a:rPr>
              <a:t>FlowingData.com</a:t>
            </a:r>
            <a:endParaRPr lang="en-US" sz="2100" dirty="0">
              <a:latin typeface="Dagny OT" panose="020B0504020201020104" pitchFamily="34" charset="0"/>
            </a:endParaRP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US" sz="2100" dirty="0">
                <a:latin typeface="Dagny OT" panose="020B0504020201020104" pitchFamily="34" charset="0"/>
                <a:hlinkClick r:id="rId5"/>
              </a:rPr>
              <a:t>Data Visualization</a:t>
            </a:r>
            <a:r>
              <a:rPr lang="en-US" sz="2100" dirty="0">
                <a:latin typeface="Dagny OT" panose="020B0504020201020104" pitchFamily="34" charset="0"/>
              </a:rPr>
              <a:t> on Wikipedia</a:t>
            </a: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US" sz="2100" dirty="0">
                <a:latin typeface="Dagny OT" panose="020B0504020201020104" pitchFamily="34" charset="0"/>
                <a:hlinkClick r:id="rId6"/>
              </a:rPr>
              <a:t>Misleading Graphs</a:t>
            </a:r>
            <a:r>
              <a:rPr lang="en-US" sz="2100" dirty="0">
                <a:latin typeface="Dagny OT" panose="020B0504020201020104" pitchFamily="34" charset="0"/>
              </a:rPr>
              <a:t> on Wikipedia</a:t>
            </a:r>
          </a:p>
        </p:txBody>
      </p:sp>
    </p:spTree>
    <p:extLst>
      <p:ext uri="{BB962C8B-B14F-4D97-AF65-F5344CB8AC3E}">
        <p14:creationId xmlns:p14="http://schemas.microsoft.com/office/powerpoint/2010/main" val="228346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CA" sz="2100">
                <a:latin typeface="Dagny OT" panose="020B0504020201020104" pitchFamily="34" charset="0"/>
              </a:rPr>
              <a:t>Prabhakaran, S., </a:t>
            </a:r>
            <a:r>
              <a:rPr lang="en-US" sz="2100">
                <a:latin typeface="Dagny OT" panose="020B0504020201020104" pitchFamily="34" charset="0"/>
                <a:hlinkClick r:id="rId3"/>
              </a:rPr>
              <a:t>Top 50 ggplot2 Visualizations</a:t>
            </a:r>
            <a:r>
              <a:rPr lang="en-US" sz="2100">
                <a:latin typeface="Dagny OT" panose="020B0504020201020104" pitchFamily="34" charset="0"/>
              </a:rPr>
              <a:t> </a:t>
            </a:r>
            <a:r>
              <a:rPr lang="en-CA" sz="2100">
                <a:latin typeface="Dagny OT" panose="020B0504020201020104" pitchFamily="34" charset="0"/>
              </a:rPr>
              <a:t>(with Master List R Code).</a:t>
            </a:r>
            <a:endParaRPr lang="en-US" sz="2100">
              <a:latin typeface="Dagny OT" panose="020B0504020201020104" pitchFamily="34" charset="0"/>
            </a:endParaRP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US" sz="2100">
                <a:latin typeface="Dagny OT" panose="020B0504020201020104" pitchFamily="34" charset="0"/>
              </a:rPr>
              <a:t>Miller, M. [2017], </a:t>
            </a:r>
            <a:r>
              <a:rPr lang="en-US" sz="2100" i="1">
                <a:latin typeface="Dagny OT" panose="020B0504020201020104" pitchFamily="34" charset="0"/>
                <a:hlinkClick r:id="rId4"/>
              </a:rPr>
              <a:t>The problem with Interactive graphics</a:t>
            </a:r>
            <a:r>
              <a:rPr lang="en-US" sz="2100">
                <a:latin typeface="Dagny OT" panose="020B0504020201020104" pitchFamily="34" charset="0"/>
              </a:rPr>
              <a:t>, Co.Design</a:t>
            </a: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US" sz="2100">
                <a:latin typeface="Dagny OT" panose="020B0504020201020104" pitchFamily="34" charset="0"/>
              </a:rPr>
              <a:t>Wickham, H. [2016], </a:t>
            </a:r>
            <a:r>
              <a:rPr lang="en-US" sz="2100" i="1">
                <a:latin typeface="Dagny OT" panose="020B0504020201020104" pitchFamily="34" charset="0"/>
              </a:rPr>
              <a:t>ggplot2: Elegant Graphics for Data Analysis </a:t>
            </a:r>
            <a:r>
              <a:rPr lang="en-US" sz="2100">
                <a:latin typeface="Dagny OT" panose="020B0504020201020104" pitchFamily="34" charset="0"/>
              </a:rPr>
              <a:t>(2</a:t>
            </a:r>
            <a:r>
              <a:rPr lang="en-US" sz="2100" baseline="30000">
                <a:latin typeface="Dagny OT" panose="020B0504020201020104" pitchFamily="34" charset="0"/>
              </a:rPr>
              <a:t>nd</a:t>
            </a:r>
            <a:r>
              <a:rPr lang="en-US" sz="2100">
                <a:latin typeface="Dagny OT" panose="020B0504020201020104" pitchFamily="34" charset="0"/>
              </a:rPr>
              <a:t> ed), Springer.</a:t>
            </a: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US" sz="2100">
                <a:latin typeface="Dagny OT" panose="020B0504020201020104" pitchFamily="34" charset="0"/>
              </a:rPr>
              <a:t>Gorelik, B., </a:t>
            </a:r>
            <a:r>
              <a:rPr lang="en-US" sz="2100">
                <a:latin typeface="Dagny OT" panose="020B0504020201020104" pitchFamily="34" charset="0"/>
                <a:hlinkClick r:id="rId5"/>
              </a:rPr>
              <a:t>Data Visualization</a:t>
            </a:r>
            <a:r>
              <a:rPr lang="en-US" sz="2100">
                <a:latin typeface="Dagny OT" panose="020B0504020201020104" pitchFamily="34" charset="0"/>
              </a:rPr>
              <a:t> (blog).</a:t>
            </a: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CA" sz="2100">
                <a:latin typeface="Dagny OT" panose="020B0504020201020104" pitchFamily="34" charset="0"/>
              </a:rPr>
              <a:t>Chang, W. [2013], R Graphics Cookbook, O’Reilly.</a:t>
            </a: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CA" sz="2100">
                <a:latin typeface="Dagny OT" panose="020B0504020201020104" pitchFamily="34" charset="0"/>
              </a:rPr>
              <a:t>Wickham, H. [2009], A Layered Grammar of Graphics, Journal of Computational and Graphical Statistics 19:3–28.</a:t>
            </a: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CA" sz="2100">
                <a:latin typeface="Dagny OT" panose="020B0504020201020104" pitchFamily="34" charset="0"/>
              </a:rPr>
              <a:t>Horton, N.J., Kleinman, K. [2016], Using R and RStudio for Data Management, Statistical Analysis, and Graphics, 2nd ed., CRC Press.</a:t>
            </a:r>
          </a:p>
          <a:p>
            <a:pPr marL="0" indent="0">
              <a:buClr>
                <a:schemeClr val="tx2"/>
              </a:buClr>
              <a:buSzPct val="100000"/>
              <a:buNone/>
            </a:pPr>
            <a:r>
              <a:rPr lang="en-CA" sz="2100">
                <a:latin typeface="Dagny OT" panose="020B0504020201020104" pitchFamily="34" charset="0"/>
              </a:rPr>
              <a:t>Healey, K. [2018], Data Visualization: A Practical Introduction.</a:t>
            </a:r>
          </a:p>
        </p:txBody>
      </p:sp>
    </p:spTree>
    <p:extLst>
      <p:ext uri="{BB962C8B-B14F-4D97-AF65-F5344CB8AC3E}">
        <p14:creationId xmlns:p14="http://schemas.microsoft.com/office/powerpoint/2010/main" val="222986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291719" cy="41407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100">
                <a:latin typeface="Dagny OT" panose="020B0504020201020104" pitchFamily="34" charset="0"/>
              </a:rPr>
              <a:t>Kabacoff, R.I. [2011], R in Action, Second Edition: Data analysis and graphics with R, Live.</a:t>
            </a:r>
            <a:endParaRPr lang="en-CA" sz="2100"/>
          </a:p>
          <a:p>
            <a:pPr marL="0" indent="0">
              <a:buNone/>
            </a:pPr>
            <a:r>
              <a:rPr lang="en-CA" sz="2100"/>
              <a:t>Maindonald, J.H. [2008], Using R for Data Analysis and Graphics: Introduction, Code and Commentary.</a:t>
            </a:r>
          </a:p>
          <a:p>
            <a:pPr marL="0" indent="0">
              <a:buNone/>
            </a:pPr>
            <a:r>
              <a:rPr lang="en-CA" sz="2100"/>
              <a:t>Tyner, S., Briatte, F., Hofmann, H. [2017], Network Visualization with ggplot2, The R Journal, vol. 9(1).</a:t>
            </a:r>
          </a:p>
          <a:p>
            <a:pPr marL="0" indent="0">
              <a:buNone/>
            </a:pPr>
            <a:r>
              <a:rPr lang="en-CA" sz="2100"/>
              <a:t>Broman, K. [2016], Data Visualization with ggplot2.</a:t>
            </a:r>
          </a:p>
          <a:p>
            <a:pPr marL="0" indent="0">
              <a:buNone/>
            </a:pPr>
            <a:r>
              <a:rPr lang="en-CA" sz="2100"/>
              <a:t>Robinson, D., Visualizing Data Using ggplot2, on varianceexplained.org.</a:t>
            </a:r>
          </a:p>
          <a:p>
            <a:pPr marL="0" indent="0">
              <a:buNone/>
            </a:pPr>
            <a:r>
              <a:rPr lang="en-CA" sz="2100"/>
              <a:t>Manipulating, analyzing and exporting data with tidyverse, on datacarpentry.org.</a:t>
            </a:r>
          </a:p>
          <a:p>
            <a:pPr marL="0" indent="0">
              <a:buNone/>
            </a:pPr>
            <a:r>
              <a:rPr lang="en-CA" sz="2100"/>
              <a:t>Wickham, H. [2014], </a:t>
            </a:r>
            <a:r>
              <a:rPr lang="en-CA" sz="2100" i="1"/>
              <a:t>Tidy Data</a:t>
            </a:r>
            <a:r>
              <a:rPr lang="en-CA" sz="2100"/>
              <a:t>, Journal of Statistical Software, v59, n10.</a:t>
            </a:r>
          </a:p>
          <a:p>
            <a:pPr marL="0" indent="0">
              <a:buNone/>
            </a:pPr>
            <a:r>
              <a:rPr lang="en-CA" sz="2100"/>
              <a:t>Gashim, E., Boily, P. [2018], A ggplot2 Primer, </a:t>
            </a:r>
            <a:r>
              <a:rPr lang="en-CA" sz="2100">
                <a:hlinkClick r:id="rId3"/>
              </a:rPr>
              <a:t>data-action-lab.com</a:t>
            </a:r>
            <a:endParaRPr lang="en-CA" sz="2100"/>
          </a:p>
        </p:txBody>
      </p:sp>
    </p:spTree>
    <p:extLst>
      <p:ext uri="{BB962C8B-B14F-4D97-AF65-F5344CB8AC3E}">
        <p14:creationId xmlns:p14="http://schemas.microsoft.com/office/powerpoint/2010/main" val="411420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291719" cy="41407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100">
                <a:latin typeface="Dagny OT" panose="020B0504020201020104" pitchFamily="34" charset="0"/>
              </a:rPr>
              <a:t>Wickham, H. [2020], Mastering Shiny, </a:t>
            </a:r>
            <a:r>
              <a:rPr lang="en-CA" sz="2100">
                <a:latin typeface="Dagny OT" panose="020B0504020201020104" pitchFamily="34" charset="0"/>
                <a:hlinkClick r:id="rId3"/>
              </a:rPr>
              <a:t>https://mastering-shiny.org</a:t>
            </a:r>
            <a:r>
              <a:rPr lang="en-CA" sz="2100">
                <a:latin typeface="Dagny OT" panose="020B0504020201020104" pitchFamily="34" charset="0"/>
              </a:rPr>
              <a:t> </a:t>
            </a:r>
          </a:p>
          <a:p>
            <a:pPr marL="0" indent="0">
              <a:buNone/>
            </a:pPr>
            <a:r>
              <a:rPr lang="en-CA" sz="2100">
                <a:latin typeface="Dagny OT" panose="020B0504020201020104" pitchFamily="34" charset="0"/>
              </a:rPr>
              <a:t>Tomlinson, B.J., et al. [2017], Solar System Sonification: Exploring Earth and Its Neighbours Through Sound, ICAD 2017, </a:t>
            </a:r>
            <a:r>
              <a:rPr lang="en-CA" sz="2100">
                <a:latin typeface="Dagny OT" panose="020B0504020201020104" pitchFamily="34" charset="0"/>
                <a:hlinkClick r:id="rId4"/>
              </a:rPr>
              <a:t>http://icad.org/icad2017/icad2017_paper_27.pdf</a:t>
            </a:r>
            <a:r>
              <a:rPr lang="en-CA" sz="2100">
                <a:latin typeface="Dagny OT" panose="020B0504020201020104" pitchFamily="34" charset="0"/>
              </a:rPr>
              <a:t> </a:t>
            </a:r>
          </a:p>
          <a:p>
            <a:pPr marL="0" indent="0">
              <a:buNone/>
            </a:pPr>
            <a:r>
              <a:rPr lang="en-CA" sz="2100">
                <a:latin typeface="Dagny OT" panose="020B0504020201020104" pitchFamily="34" charset="0"/>
              </a:rPr>
              <a:t>Friendly, M., </a:t>
            </a:r>
            <a:r>
              <a:rPr lang="en-CA" sz="2100" i="1">
                <a:latin typeface="Dagny OT" panose="020B0504020201020104" pitchFamily="34" charset="0"/>
              </a:rPr>
              <a:t>Re-Visions of Minard</a:t>
            </a:r>
            <a:r>
              <a:rPr lang="en-CA" sz="2100">
                <a:latin typeface="Dagny OT" panose="020B0504020201020104" pitchFamily="34" charset="0"/>
              </a:rPr>
              <a:t>,  </a:t>
            </a:r>
            <a:r>
              <a:rPr lang="en-CA" sz="2100">
                <a:latin typeface="Dagny OT" panose="020B0504020201020104" pitchFamily="34" charset="0"/>
                <a:hlinkClick r:id="rId5"/>
              </a:rPr>
              <a:t>http://www.datavis.ca/gallery/re-minard.php</a:t>
            </a:r>
            <a:endParaRPr lang="en-CA" sz="2100">
              <a:latin typeface="Dagny OT" panose="020B0504020201020104" pitchFamily="34" charset="0"/>
            </a:endParaRPr>
          </a:p>
          <a:p>
            <a:pPr marL="0" indent="0">
              <a:buNone/>
            </a:pPr>
            <a:r>
              <a:rPr lang="en-CA" sz="2100"/>
              <a:t>Asquith, L., </a:t>
            </a:r>
            <a:r>
              <a:rPr lang="en-CA" sz="2100" i="1"/>
              <a:t>Listening to data from the Large Hadron Collider</a:t>
            </a:r>
            <a:r>
              <a:rPr lang="en-CA" sz="2100"/>
              <a:t>, </a:t>
            </a:r>
            <a:r>
              <a:rPr lang="en-CA" sz="2100">
                <a:latin typeface="Dagny OT" panose="020B0504020201020104" pitchFamily="34" charset="0"/>
                <a:hlinkClick r:id="rId6"/>
              </a:rPr>
              <a:t>https://www.youtube.com/watch?v=iQiPytKHEwY</a:t>
            </a:r>
            <a:endParaRPr lang="en-CA" sz="2100">
              <a:latin typeface="Dagny OT" panose="020B0504020201020104" pitchFamily="34" charset="0"/>
            </a:endParaRPr>
          </a:p>
          <a:p>
            <a:pPr marL="0" indent="0">
              <a:buNone/>
            </a:pPr>
            <a:r>
              <a:rPr lang="en-CA" sz="2100"/>
              <a:t>True Love Waits - The Inner Solar System Plays Radiohead's Saddest Song (Feat. Thom Gill), </a:t>
            </a:r>
            <a:r>
              <a:rPr lang="en-CA" sz="2100">
                <a:hlinkClick r:id="rId7"/>
              </a:rPr>
              <a:t>https://www.youtube.com/watch?v=BAWkuv1HXy4</a:t>
            </a:r>
            <a:r>
              <a:rPr lang="en-CA" sz="2100"/>
              <a:t> </a:t>
            </a:r>
          </a:p>
          <a:p>
            <a:pPr marL="0" indent="0">
              <a:buNone/>
            </a:pPr>
            <a:r>
              <a:rPr lang="en-CA" sz="2100"/>
              <a:t>TRAPPIST Sounds : TRAPPIST-1 Planetary System Translated Directly Into Music </a:t>
            </a:r>
            <a:r>
              <a:rPr lang="en-CA" sz="2100">
                <a:hlinkClick r:id="rId8"/>
              </a:rPr>
              <a:t>https://www.youtube.com/watch?v=WS5UxLHbUKc</a:t>
            </a:r>
            <a:r>
              <a:rPr lang="en-CA" sz="21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15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291719" cy="41407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100"/>
              <a:t>Wickham, H. [in progress], </a:t>
            </a:r>
            <a:r>
              <a:rPr lang="en-CA" sz="2100" i="1"/>
              <a:t>ggplot2: Elegant Graphics for Data Analysis</a:t>
            </a:r>
            <a:r>
              <a:rPr lang="en-CA" sz="2100"/>
              <a:t>, </a:t>
            </a:r>
            <a:r>
              <a:rPr lang="en-CA" sz="2100">
                <a:hlinkClick r:id="rId3"/>
              </a:rPr>
              <a:t>https://ggplot2-book.org</a:t>
            </a:r>
            <a:r>
              <a:rPr lang="en-CA" sz="2100"/>
              <a:t> </a:t>
            </a:r>
          </a:p>
          <a:p>
            <a:pPr marL="0" indent="0">
              <a:buNone/>
            </a:pPr>
            <a:endParaRPr lang="en-CA" sz="500"/>
          </a:p>
          <a:p>
            <a:pPr marL="0" indent="0">
              <a:buNone/>
            </a:pPr>
            <a:r>
              <a:rPr lang="en-CA" sz="2100"/>
              <a:t>Irizarry, R.A. [2020], </a:t>
            </a:r>
            <a:r>
              <a:rPr lang="en-CA" sz="2100" i="1"/>
              <a:t>Data Analysis and Prediction Algorithms with R </a:t>
            </a:r>
            <a:r>
              <a:rPr lang="en-CA" sz="2100">
                <a:latin typeface="Dagny OT" panose="020B0504020201020104" pitchFamily="34" charset="0"/>
                <a:hlinkClick r:id="rId4"/>
              </a:rPr>
              <a:t>https://rafalab.github.io/dsbook/index.html</a:t>
            </a:r>
            <a:r>
              <a:rPr lang="en-CA" sz="2100">
                <a:latin typeface="Dagny OT" panose="020B0504020201020104" pitchFamily="34" charset="0"/>
              </a:rPr>
              <a:t> </a:t>
            </a:r>
          </a:p>
          <a:p>
            <a:pPr marL="0" indent="0">
              <a:buNone/>
            </a:pPr>
            <a:endParaRPr lang="en-CA" sz="500">
              <a:latin typeface="Dagny OT" panose="020B0504020201020104" pitchFamily="34" charset="0"/>
              <a:hlinkClick r:id="rId5"/>
            </a:endParaRPr>
          </a:p>
          <a:p>
            <a:pPr marL="0" indent="0">
              <a:buNone/>
            </a:pPr>
            <a:r>
              <a:rPr lang="en-CA" sz="2100">
                <a:latin typeface="Dagny OT" panose="020B0504020201020104" pitchFamily="34" charset="0"/>
                <a:hlinkClick r:id="rId5"/>
              </a:rPr>
              <a:t>https://ecoquants.com/nps-r-workshop/</a:t>
            </a:r>
            <a:r>
              <a:rPr lang="en-CA" sz="2100">
                <a:latin typeface="Dagny OT" panose="020B0504020201020104" pitchFamily="34" charset="0"/>
              </a:rPr>
              <a:t> </a:t>
            </a:r>
          </a:p>
          <a:p>
            <a:pPr marL="0" indent="0">
              <a:buNone/>
            </a:pPr>
            <a:endParaRPr lang="en-CA" sz="500">
              <a:latin typeface="Dagny OT" panose="020B0504020201020104" pitchFamily="34" charset="0"/>
              <a:hlinkClick r:id="rId6"/>
            </a:endParaRPr>
          </a:p>
          <a:p>
            <a:pPr marL="0" indent="0">
              <a:buNone/>
            </a:pPr>
            <a:r>
              <a:rPr lang="en-CA" sz="2100">
                <a:latin typeface="Dagny OT" panose="020B0504020201020104" pitchFamily="34" charset="0"/>
                <a:hlinkClick r:id="rId6"/>
              </a:rPr>
              <a:t>https://www.stat.ubc.ca/~jenny/STAT545A/block17_colorsGgplot2Qualitative.html</a:t>
            </a:r>
            <a:r>
              <a:rPr lang="en-CA" sz="2100">
                <a:latin typeface="Dagny OT" panose="020B0504020201020104" pitchFamily="34" charset="0"/>
              </a:rPr>
              <a:t> </a:t>
            </a:r>
          </a:p>
          <a:p>
            <a:pPr marL="0" indent="0">
              <a:buNone/>
            </a:pPr>
            <a:endParaRPr lang="en-CA" sz="500">
              <a:latin typeface="Dagny OT" panose="020B0504020201020104" pitchFamily="34" charset="0"/>
              <a:hlinkClick r:id="rId7"/>
            </a:endParaRPr>
          </a:p>
          <a:p>
            <a:pPr marL="0" indent="0">
              <a:buNone/>
            </a:pPr>
            <a:r>
              <a:rPr lang="en-CA" sz="2100">
                <a:latin typeface="Dagny OT" panose="020B0504020201020104" pitchFamily="34" charset="0"/>
                <a:hlinkClick r:id="rId7"/>
              </a:rPr>
              <a:t>https://venngage.com/blog/color-blind-friendly-palette/</a:t>
            </a:r>
            <a:endParaRPr lang="en-CA" sz="2100">
              <a:latin typeface="Dagny OT" panose="020B0504020201020104" pitchFamily="34" charset="0"/>
            </a:endParaRPr>
          </a:p>
          <a:p>
            <a:pPr marL="0" indent="0">
              <a:buNone/>
            </a:pPr>
            <a:endParaRPr lang="en-CA" sz="500">
              <a:latin typeface="Dagny OT" panose="020B0504020201020104" pitchFamily="34" charset="0"/>
              <a:hlinkClick r:id="rId8"/>
            </a:endParaRPr>
          </a:p>
          <a:p>
            <a:pPr marL="0" indent="0">
              <a:buNone/>
            </a:pPr>
            <a:r>
              <a:rPr lang="en-CA" sz="2100">
                <a:latin typeface="Dagny OT" panose="020B0504020201020104" pitchFamily="34" charset="0"/>
                <a:hlinkClick r:id="rId8"/>
              </a:rPr>
              <a:t>http://euclid.psych.yorku.ca/www/psy6135/tutorials/Minard.html</a:t>
            </a:r>
            <a:r>
              <a:rPr lang="en-CA" sz="2100">
                <a:latin typeface="Dagny OT" panose="020B05040202010201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171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291719" cy="41407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100"/>
              <a:t>Wickham, H. [in progress], </a:t>
            </a:r>
            <a:r>
              <a:rPr lang="en-CA" sz="2100" i="1"/>
              <a:t>Mastering Shiny</a:t>
            </a:r>
            <a:r>
              <a:rPr lang="en-CA" sz="2100"/>
              <a:t>,</a:t>
            </a:r>
            <a:r>
              <a:rPr lang="en-CA" sz="2100" i="1"/>
              <a:t> </a:t>
            </a:r>
            <a:r>
              <a:rPr lang="en-CA" sz="2100">
                <a:latin typeface="Dagny OT" panose="020B0504020201020104" pitchFamily="34" charset="0"/>
                <a:hlinkClick r:id="rId3"/>
              </a:rPr>
              <a:t>https://mastering-shiny.org</a:t>
            </a:r>
            <a:endParaRPr lang="en-CA" sz="2100">
              <a:latin typeface="Dagny OT" panose="020B0504020201020104" pitchFamily="34" charset="0"/>
            </a:endParaRPr>
          </a:p>
          <a:p>
            <a:pPr marL="0" indent="0">
              <a:buNone/>
            </a:pPr>
            <a:endParaRPr lang="en-US" sz="500">
              <a:hlinkClick r:id="rId4"/>
            </a:endParaRPr>
          </a:p>
          <a:p>
            <a:pPr marL="0" indent="0">
              <a:buNone/>
            </a:pPr>
            <a:r>
              <a:rPr lang="en-US" sz="2100">
                <a:hlinkClick r:id="rId4"/>
              </a:rPr>
              <a:t>https://docs.microsoft.com/en-us/power-bi/visuals/service-r-visuals</a:t>
            </a:r>
            <a:endParaRPr lang="en-US" sz="2100"/>
          </a:p>
          <a:p>
            <a:pPr marL="0" indent="0">
              <a:buNone/>
            </a:pPr>
            <a:endParaRPr lang="en-US" sz="500">
              <a:hlinkClick r:id="rId5"/>
            </a:endParaRPr>
          </a:p>
          <a:p>
            <a:pPr marL="0" indent="0">
              <a:buNone/>
            </a:pPr>
            <a:r>
              <a:rPr lang="en-US" sz="2100">
                <a:hlinkClick r:id="rId5"/>
              </a:rPr>
              <a:t>https://www.red-gate.com/simple-talk/sql/bi/power-bi-introduction-working-with-r-scripts-in-power-bi-desktop-part-3/</a:t>
            </a:r>
            <a:endParaRPr lang="en-US" sz="2100"/>
          </a:p>
          <a:p>
            <a:pPr marL="0" indent="0">
              <a:buNone/>
            </a:pPr>
            <a:endParaRPr lang="en-US" sz="500">
              <a:hlinkClick r:id="rId6"/>
            </a:endParaRPr>
          </a:p>
          <a:p>
            <a:pPr marL="0" indent="0">
              <a:buNone/>
            </a:pPr>
            <a:r>
              <a:rPr lang="en-US" sz="2100">
                <a:hlinkClick r:id="rId6"/>
              </a:rPr>
              <a:t>https://medium.com/@Konstantinos_Ioannou/how-to-create-an-r-custom-visual-html-for-powerbi-7f2d2e44e453</a:t>
            </a:r>
            <a:endParaRPr lang="en-US" sz="2100"/>
          </a:p>
          <a:p>
            <a:pPr marL="0" indent="0">
              <a:buNone/>
            </a:pPr>
            <a:endParaRPr lang="en-US" sz="500">
              <a:hlinkClick r:id="rId7"/>
            </a:endParaRPr>
          </a:p>
          <a:p>
            <a:pPr marL="0" indent="0">
              <a:buNone/>
            </a:pPr>
            <a:r>
              <a:rPr lang="en-US" sz="2100">
                <a:hlinkClick r:id="rId7"/>
              </a:rPr>
              <a:t>https://www.c-sharpcorner.com/article/create-power-bi-visual-using-r-script-visual-bar-chart2/</a:t>
            </a:r>
            <a:r>
              <a:rPr lang="en-US" sz="2100"/>
              <a:t> Installing R for Power BI</a:t>
            </a:r>
          </a:p>
          <a:p>
            <a:pPr marL="0" indent="0">
              <a:buNone/>
            </a:pPr>
            <a:endParaRPr lang="en-CA" sz="500">
              <a:latin typeface="Dagny OT" panose="020B0504020201020104" pitchFamily="34" charset="0"/>
              <a:hlinkClick r:id="rId8"/>
            </a:endParaRPr>
          </a:p>
        </p:txBody>
      </p:sp>
    </p:spTree>
    <p:extLst>
      <p:ext uri="{BB962C8B-B14F-4D97-AF65-F5344CB8AC3E}">
        <p14:creationId xmlns:p14="http://schemas.microsoft.com/office/powerpoint/2010/main" val="182235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D754-2C50-044D-B510-D9A798B3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E85F-1043-FC4F-B586-00C6E803E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/>
              <a:t>Data Action Lab Podcast: 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1800"/>
              <a:t>Episode #1: Data Visualization Q &amp; A, [coming soon]</a:t>
            </a:r>
          </a:p>
          <a:p>
            <a:pPr lvl="1">
              <a:buSzPct val="100000"/>
              <a:buFont typeface="Wingdings" pitchFamily="2" charset="2"/>
              <a:buChar char="§"/>
            </a:pPr>
            <a:r>
              <a:rPr lang="en-US" sz="1800"/>
              <a:t>Episode #3: </a:t>
            </a:r>
            <a:r>
              <a:rPr lang="en-US" sz="1800" i="1"/>
              <a:t>Minard’s March to Moscow</a:t>
            </a:r>
            <a:r>
              <a:rPr lang="en-US" sz="1800"/>
              <a:t>, </a:t>
            </a:r>
            <a:r>
              <a:rPr lang="en-US" sz="1800">
                <a:hlinkClick r:id="rId2"/>
              </a:rPr>
              <a:t>https://youtu.be/tS_2_IQ5gRw</a:t>
            </a:r>
            <a:endParaRPr lang="en-US" sz="1800"/>
          </a:p>
          <a:p>
            <a:pPr lvl="1">
              <a:buFontTx/>
              <a:buChar char="-"/>
            </a:pPr>
            <a:endParaRPr lang="en-US" sz="500"/>
          </a:p>
          <a:p>
            <a:pPr marL="0" indent="0">
              <a:buNone/>
            </a:pPr>
            <a:r>
              <a:rPr lang="en-US" sz="2100"/>
              <a:t>Davies, S. [2018], </a:t>
            </a:r>
            <a:r>
              <a:rPr lang="en-US" sz="2100" i="1"/>
              <a:t>Visualizations that changed history - part 1</a:t>
            </a:r>
            <a:r>
              <a:rPr lang="en-US" sz="2100"/>
              <a:t>, Data Action Lab Blog,  </a:t>
            </a:r>
            <a:r>
              <a:rPr lang="en-US" sz="2100">
                <a:hlinkClick r:id="rId3"/>
              </a:rPr>
              <a:t>https://www.data-action-lab.com/2018/10/22/data-visualizations-that-changed-history-part-1</a:t>
            </a:r>
            <a:endParaRPr lang="en-US" sz="2100"/>
          </a:p>
          <a:p>
            <a:pPr marL="0" indent="0">
              <a:buNone/>
            </a:pPr>
            <a:endParaRPr lang="en-US" sz="500"/>
          </a:p>
          <a:p>
            <a:pPr marL="0" indent="0">
              <a:buNone/>
            </a:pPr>
            <a:r>
              <a:rPr lang="en-US" sz="2100"/>
              <a:t>Boily, P. [2020], </a:t>
            </a:r>
            <a:r>
              <a:rPr lang="en-US" sz="2100" i="1"/>
              <a:t>Tufte’s Fundamental Principles of Analytical Design</a:t>
            </a:r>
            <a:r>
              <a:rPr lang="en-US" sz="2100"/>
              <a:t>, Data Action Lab Blog, </a:t>
            </a:r>
            <a:r>
              <a:rPr lang="en-US" sz="2100">
                <a:hlinkClick r:id="rId4"/>
              </a:rPr>
              <a:t>https://www.data-action-lab.com/wp-content/uploads/2020/08/Report-Module-1-Tuftes-Fondamental-Principles-of-Analytical-Design.pdf</a:t>
            </a:r>
            <a:r>
              <a:rPr lang="en-US" sz="2100"/>
              <a:t> </a:t>
            </a:r>
            <a:endParaRPr lang="en-US" sz="500"/>
          </a:p>
          <a:p>
            <a:pPr marL="0" indent="0">
              <a:buNone/>
            </a:pPr>
            <a:endParaRPr lang="en-US" sz="500"/>
          </a:p>
          <a:p>
            <a:pPr marL="0" indent="0">
              <a:buNone/>
            </a:pPr>
            <a:r>
              <a:rPr lang="en-US" sz="2100"/>
              <a:t>Minard, C. J. [1869], ``Carte figurative des </a:t>
            </a:r>
            <a:r>
              <a:rPr lang="en-US" sz="2100" err="1"/>
              <a:t>pertes</a:t>
            </a:r>
            <a:r>
              <a:rPr lang="en-US" sz="2100"/>
              <a:t> </a:t>
            </a:r>
            <a:r>
              <a:rPr lang="en-US" sz="2100" err="1"/>
              <a:t>successives</a:t>
            </a:r>
            <a:r>
              <a:rPr lang="en-US" sz="2100"/>
              <a:t> </a:t>
            </a:r>
            <a:r>
              <a:rPr lang="en-US" sz="2100" err="1"/>
              <a:t>en</a:t>
            </a:r>
            <a:r>
              <a:rPr lang="en-US" sz="2100"/>
              <a:t> hommes de </a:t>
            </a:r>
            <a:r>
              <a:rPr lang="en-US" sz="2100" err="1"/>
              <a:t>l'Armée</a:t>
            </a:r>
            <a:r>
              <a:rPr lang="en-US" sz="2100"/>
              <a:t> </a:t>
            </a:r>
            <a:r>
              <a:rPr lang="en-US" sz="2100" err="1"/>
              <a:t>Française</a:t>
            </a:r>
            <a:r>
              <a:rPr lang="en-US" sz="2100"/>
              <a:t> dans la </a:t>
            </a:r>
            <a:r>
              <a:rPr lang="en-US" sz="2100" err="1"/>
              <a:t>campagne</a:t>
            </a:r>
            <a:r>
              <a:rPr lang="en-US" sz="2100"/>
              <a:t> de </a:t>
            </a:r>
            <a:r>
              <a:rPr lang="en-US" sz="2100" err="1"/>
              <a:t>Russie</a:t>
            </a:r>
            <a:r>
              <a:rPr lang="en-US" sz="2100"/>
              <a:t> 1812-1813''.</a:t>
            </a:r>
          </a:p>
        </p:txBody>
      </p:sp>
    </p:spTree>
    <p:extLst>
      <p:ext uri="{BB962C8B-B14F-4D97-AF65-F5344CB8AC3E}">
        <p14:creationId xmlns:p14="http://schemas.microsoft.com/office/powerpoint/2010/main" val="270650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Custom 11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D55816"/>
      </a:hlink>
      <a:folHlink>
        <a:srgbClr val="B26B02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C320AD1FA7AF49AD3F65A6C6282314" ma:contentTypeVersion="13" ma:contentTypeDescription="Create a new document." ma:contentTypeScope="" ma:versionID="0b490748f079ae88b68d0b45c00d4d5e">
  <xsd:schema xmlns:xsd="http://www.w3.org/2001/XMLSchema" xmlns:xs="http://www.w3.org/2001/XMLSchema" xmlns:p="http://schemas.microsoft.com/office/2006/metadata/properties" xmlns:ns2="48e51f69-d585-4695-9488-9f1e0dda2451" xmlns:ns3="8af2e75b-a049-4411-93ed-ab3193f50e08" targetNamespace="http://schemas.microsoft.com/office/2006/metadata/properties" ma:root="true" ma:fieldsID="fb0a8822ad2523c0ac6614f4b86ca9cc" ns2:_="" ns3:_="">
    <xsd:import namespace="48e51f69-d585-4695-9488-9f1e0dda2451"/>
    <xsd:import namespace="8af2e75b-a049-4411-93ed-ab3193f50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e51f69-d585-4695-9488-9f1e0dda24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697c125e-d6d8-4378-9252-3cf41b42e9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f2e75b-a049-4411-93ed-ab3193f50e08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cfb195f3-8cc8-4cd2-8a7d-b59319b37a0f}" ma:internalName="TaxCatchAll" ma:showField="CatchAllData" ma:web="8af2e75b-a049-4411-93ed-ab3193f50e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8e51f69-d585-4695-9488-9f1e0dda2451">
      <Terms xmlns="http://schemas.microsoft.com/office/infopath/2007/PartnerControls"/>
    </lcf76f155ced4ddcb4097134ff3c332f>
    <TaxCatchAll xmlns="8af2e75b-a049-4411-93ed-ab3193f50e08" xsi:nil="true"/>
  </documentManagement>
</p:properties>
</file>

<file path=customXml/itemProps1.xml><?xml version="1.0" encoding="utf-8"?>
<ds:datastoreItem xmlns:ds="http://schemas.openxmlformats.org/officeDocument/2006/customXml" ds:itemID="{C9371250-3F0A-4DD7-960E-8A2D865DFF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BC32AB-D228-44C3-9883-29D02A8854B1}"/>
</file>

<file path=customXml/itemProps3.xml><?xml version="1.0" encoding="utf-8"?>
<ds:datastoreItem xmlns:ds="http://schemas.openxmlformats.org/officeDocument/2006/customXml" ds:itemID="{22EDC264-CFF2-4234-A17E-9BCF5601879B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48e51f69-d585-4695-9488-9f1e0dda2451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4099</TotalTime>
  <Words>1068</Words>
  <Application>Microsoft Macintosh PowerPoint</Application>
  <PresentationFormat>Widescreen</PresentationFormat>
  <Paragraphs>97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Dagny OT</vt:lpstr>
      <vt:lpstr>Wingdings</vt:lpstr>
      <vt:lpstr>Wingdings 2</vt:lpstr>
      <vt:lpstr>Dividend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AND DATA VISUALIZATION</dc:title>
  <dc:creator>Patrick Boily</dc:creator>
  <cp:lastModifiedBy>Patrick Boily</cp:lastModifiedBy>
  <cp:revision>193</cp:revision>
  <dcterms:created xsi:type="dcterms:W3CDTF">2020-08-02T19:49:53Z</dcterms:created>
  <dcterms:modified xsi:type="dcterms:W3CDTF">2020-09-09T22:53:24Z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0x0101003BC320AD1FA7AF49AD3F65A6C6282314</vt:lpwstr>
  </property>
  <property fmtid="{D5CDD505-2E9C-101B-9397-08002B2CF9AE}" pid="3" name="MediaServiceImageTags">
    <vt:lpwstr/>
  </property>
</Properties>
</file>