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1"/>
  </p:notesMasterIdLst>
  <p:sldIdLst>
    <p:sldId id="256" r:id="rId2"/>
    <p:sldId id="1475" r:id="rId3"/>
    <p:sldId id="1385" r:id="rId4"/>
    <p:sldId id="1386" r:id="rId5"/>
    <p:sldId id="1484" r:id="rId6"/>
    <p:sldId id="1388" r:id="rId7"/>
    <p:sldId id="1391" r:id="rId8"/>
    <p:sldId id="1396" r:id="rId9"/>
    <p:sldId id="1398" r:id="rId10"/>
    <p:sldId id="1399" r:id="rId11"/>
    <p:sldId id="1401" r:id="rId12"/>
    <p:sldId id="1405" r:id="rId13"/>
    <p:sldId id="1412" r:id="rId14"/>
    <p:sldId id="1415" r:id="rId15"/>
    <p:sldId id="1414" r:id="rId16"/>
    <p:sldId id="1427" r:id="rId17"/>
    <p:sldId id="1428" r:id="rId18"/>
    <p:sldId id="1447" r:id="rId19"/>
    <p:sldId id="1483" r:id="rId20"/>
    <p:sldId id="1434" r:id="rId21"/>
    <p:sldId id="1436" r:id="rId22"/>
    <p:sldId id="1437" r:id="rId23"/>
    <p:sldId id="1438" r:id="rId24"/>
    <p:sldId id="1439" r:id="rId25"/>
    <p:sldId id="1440" r:id="rId26"/>
    <p:sldId id="1454" r:id="rId27"/>
    <p:sldId id="1451" r:id="rId28"/>
    <p:sldId id="1452" r:id="rId29"/>
    <p:sldId id="148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711D6-A39D-427C-A1F8-821D3D808D1C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E4137-9C57-4BE7-8509-9D67AAFC4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1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92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73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076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0932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0932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18" y="5155854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416386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817" y="5722592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data-action-lab.com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985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60B4BC-DC82-2F4B-8259-A31908DA326A}"/>
              </a:ext>
            </a:extLst>
          </p:cNvPr>
          <p:cNvPicPr/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0" y="6455412"/>
            <a:ext cx="4097020" cy="2739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C22A88A-9765-D941-BD45-B945CFE47F40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D46C79E-AEC5-A44D-8507-F79BD078FCEA}"/>
              </a:ext>
            </a:extLst>
          </p:cNvPr>
          <p:cNvSpPr txBox="1"/>
          <p:nvPr userDrawn="1"/>
        </p:nvSpPr>
        <p:spPr>
          <a:xfrm>
            <a:off x="9037320" y="6407719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B3B3B3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data-action-lab.com</a:t>
            </a:r>
            <a:endParaRPr lang="en-US" dirty="0">
              <a:solidFill>
                <a:srgbClr val="B3B3B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None/>
        <a:defRPr sz="24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data-action-lab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8D90DkCLhI" TargetMode="External"/><Relationship Id="rId2" Type="http://schemas.openxmlformats.org/officeDocument/2006/relationships/hyperlink" Target="https://www.youtube.com/watch?v=bxe2T-V8X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3blue1brown.com/videos/2017/10/9/neural-networ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asimovinstitute.org/neural-network-zoo/?imm_mid=0e8927&amp;cmp=em-data-na-na-newsltr_ai_20160926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imovinstitute.org/neural-network-zoo/?imm_mid=0e8927&amp;cmp=em-data-na-na-newsltr_ai_20160926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amim/generating-captions-c31f00e8396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uardian.com/technology/2015/jun/18/google-image-recognition-neural-network-androids-dream-electric-sheep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INTELLIGENCE </a:t>
            </a:r>
            <a:br>
              <a:rPr lang="en-US" dirty="0"/>
            </a:br>
            <a:r>
              <a:rPr lang="en-US" dirty="0"/>
              <a:t>AND 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SETTING THE STAGE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0" y="6455225"/>
            <a:ext cx="4097020" cy="274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37320" y="6407719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hlinkClick r:id="rId4"/>
              </a:rPr>
              <a:t>data-action-lab.com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3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/>
              <a:t>Algorithms allow ANNs to </a:t>
            </a:r>
            <a:r>
              <a:rPr lang="en-US" b="1" dirty="0"/>
              <a:t>learn</a:t>
            </a:r>
            <a:r>
              <a:rPr lang="en-US" dirty="0"/>
              <a:t> (i.e. generate the function and its internal values) </a:t>
            </a:r>
            <a:r>
              <a:rPr lang="en-US" b="1" dirty="0"/>
              <a:t>automatically</a:t>
            </a:r>
            <a:r>
              <a:rPr lang="en-US" dirty="0"/>
              <a:t>.</a:t>
            </a:r>
          </a:p>
          <a:p>
            <a:pPr algn="just">
              <a:lnSpc>
                <a:spcPct val="100000"/>
              </a:lnSpc>
            </a:pPr>
            <a:endParaRPr lang="en-US" sz="500" dirty="0"/>
          </a:p>
          <a:p>
            <a:pPr algn="just">
              <a:lnSpc>
                <a:spcPct val="100000"/>
              </a:lnSpc>
            </a:pPr>
            <a:r>
              <a:rPr lang="en-US" dirty="0"/>
              <a:t>ANNs can be used for:</a:t>
            </a:r>
          </a:p>
          <a:p>
            <a:pPr marL="1143000" lvl="1" indent="-457200" algn="just">
              <a:lnSpc>
                <a:spcPct val="100000"/>
              </a:lnSpc>
              <a:buFont typeface="Wingdings" charset="2"/>
              <a:buChar char="§"/>
            </a:pPr>
            <a:r>
              <a:rPr lang="en-US" dirty="0"/>
              <a:t>supervised learning (</a:t>
            </a:r>
            <a:r>
              <a:rPr lang="en-US" b="1" dirty="0"/>
              <a:t>multi-layered feedforward neural networks</a:t>
            </a:r>
            <a:r>
              <a:rPr lang="en-US" dirty="0"/>
              <a:t>)</a:t>
            </a:r>
          </a:p>
          <a:p>
            <a:pPr marL="1143000" lvl="1" indent="-457200" algn="just">
              <a:lnSpc>
                <a:spcPct val="100000"/>
              </a:lnSpc>
              <a:buFont typeface="Wingdings" charset="2"/>
              <a:buChar char="§"/>
            </a:pPr>
            <a:r>
              <a:rPr lang="en-US" dirty="0"/>
              <a:t>unsupervised learning (</a:t>
            </a:r>
            <a:r>
              <a:rPr lang="en-US" b="1" dirty="0"/>
              <a:t>self-organizing maps</a:t>
            </a:r>
            <a:r>
              <a:rPr lang="en-US" dirty="0"/>
              <a:t>)</a:t>
            </a:r>
          </a:p>
          <a:p>
            <a:pPr marL="1143000" lvl="1" indent="-457200" algn="just">
              <a:lnSpc>
                <a:spcPct val="100000"/>
              </a:lnSpc>
              <a:buFont typeface="Wingdings" charset="2"/>
              <a:buChar char="§"/>
            </a:pPr>
            <a:r>
              <a:rPr lang="en-US" dirty="0"/>
              <a:t>reinforcement learning.</a:t>
            </a:r>
          </a:p>
          <a:p>
            <a:pPr algn="just">
              <a:lnSpc>
                <a:spcPct val="100000"/>
              </a:lnSpc>
            </a:pPr>
            <a:endParaRPr lang="en-US" sz="500" dirty="0"/>
          </a:p>
          <a:p>
            <a:pPr algn="just">
              <a:lnSpc>
                <a:spcPct val="100000"/>
              </a:lnSpc>
            </a:pPr>
            <a:r>
              <a:rPr lang="en-US" dirty="0"/>
              <a:t>Technically, the only requirement is the ability to minimize a cost function (</a:t>
            </a:r>
            <a:r>
              <a:rPr lang="en-US" b="1" dirty="0"/>
              <a:t>optimization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6705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A606F8C-35CA-DE40-98FE-29A03DD826D8}"/>
              </a:ext>
            </a:extLst>
          </p:cNvPr>
          <p:cNvSpPr/>
          <p:nvPr/>
        </p:nvSpPr>
        <p:spPr>
          <a:xfrm>
            <a:off x="92869" y="107156"/>
            <a:ext cx="12087225" cy="6786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49" y="215838"/>
            <a:ext cx="10833712" cy="642631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724"/>
            <a:ext cx="6858001" cy="1325563"/>
          </a:xfrm>
        </p:spPr>
        <p:txBody>
          <a:bodyPr/>
          <a:lstStyle/>
          <a:p>
            <a:pPr algn="ctr"/>
            <a:r>
              <a:rPr lang="en-US" b="1" dirty="0">
                <a:latin typeface="Charter" pitchFamily="2" charset="0"/>
              </a:rPr>
              <a:t>Network Topology </a:t>
            </a:r>
            <a:br>
              <a:rPr lang="en-US" b="1" dirty="0">
                <a:latin typeface="Charter" pitchFamily="2" charset="0"/>
              </a:rPr>
            </a:br>
            <a:r>
              <a:rPr lang="en-US" b="1" dirty="0">
                <a:latin typeface="Charter" pitchFamily="2" charset="0"/>
              </a:rPr>
              <a:t>and Terminology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1993900" y="4000500"/>
            <a:ext cx="419100" cy="3142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10188" y="3428996"/>
            <a:ext cx="608074" cy="385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14225" y="3381396"/>
                <a:ext cx="9906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smtClean="0">
                          <a:solidFill>
                            <a:srgbClr val="00B0F0"/>
                          </a:solidFill>
                          <a:latin typeface="Cambria Math" charset="0"/>
                        </a:rPr>
                        <m:t>𝒘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225" y="3381396"/>
                <a:ext cx="99060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6550" y="3684992"/>
                <a:ext cx="8128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smtClean="0">
                          <a:solidFill>
                            <a:srgbClr val="008F00"/>
                          </a:solidFill>
                          <a:latin typeface="Cambria Math" charset="0"/>
                        </a:rPr>
                        <m:t>𝒙</m:t>
                      </m:r>
                    </m:oMath>
                  </m:oMathPara>
                </a14:m>
                <a:endParaRPr lang="en-US" sz="2400" dirty="0">
                  <a:solidFill>
                    <a:srgbClr val="008F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0" y="3684992"/>
                <a:ext cx="812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528050" y="1368521"/>
                <a:ext cx="5270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𝒛</m:t>
                      </m:r>
                    </m:oMath>
                  </m:oMathPara>
                </a14:m>
                <a:endParaRPr lang="en-US" sz="2400" dirty="0">
                  <a:solidFill>
                    <a:srgbClr val="008F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050" y="1368521"/>
                <a:ext cx="52705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464800" y="1368521"/>
                <a:ext cx="8890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smtClean="0">
                          <a:solidFill>
                            <a:srgbClr val="FFC000"/>
                          </a:solidFill>
                          <a:latin typeface="Cambria Math" charset="0"/>
                        </a:rPr>
                        <m:t>𝒂</m:t>
                      </m:r>
                      <m:r>
                        <a:rPr lang="en-CA" sz="2400" b="1" i="1" smtClean="0">
                          <a:solidFill>
                            <a:srgbClr val="FFC000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CA" sz="2400" b="1" i="1" smtClean="0">
                          <a:solidFill>
                            <a:srgbClr val="FFC000"/>
                          </a:solidFill>
                          <a:latin typeface="Cambria Math" charset="0"/>
                        </a:rPr>
                        <m:t>𝒛</m:t>
                      </m:r>
                      <m:r>
                        <a:rPr lang="en-CA" sz="2400" b="1" i="1" smtClean="0">
                          <a:solidFill>
                            <a:srgbClr val="FFC00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8F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4800" y="1368521"/>
                <a:ext cx="88900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914400" y="6197600"/>
            <a:ext cx="1854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18262" y="6223057"/>
            <a:ext cx="2079438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458200" y="6197600"/>
            <a:ext cx="1854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14400" y="3354524"/>
            <a:ext cx="1854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34625" y="1775952"/>
            <a:ext cx="1854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437281" y="4079756"/>
            <a:ext cx="10414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49800" y="3081786"/>
            <a:ext cx="990600" cy="3345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332850" y="1826752"/>
            <a:ext cx="1854200" cy="713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395810" y="693555"/>
            <a:ext cx="1046890" cy="713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54900" y="693555"/>
            <a:ext cx="689100" cy="713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3315085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Signal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74276" y="1912492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Edge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8148" y="6093263"/>
            <a:ext cx="2225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Dagny OT" panose="020B0504020201020104" pitchFamily="34" charset="77"/>
                <a:ea typeface="Helvetica Light" charset="0"/>
                <a:cs typeface="Helvetica Light" charset="0"/>
              </a:rPr>
              <a:t>Input Layer</a:t>
            </a:r>
            <a:endParaRPr lang="en-US" sz="2400" dirty="0">
              <a:latin typeface="Dagny OT" panose="020B0504020201020104" pitchFamily="34" charset="77"/>
              <a:ea typeface="Helvetica Light" charset="0"/>
              <a:cs typeface="Helvetica Light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95800" y="6093263"/>
            <a:ext cx="287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Dagny OT" panose="020B0504020201020104" pitchFamily="34" charset="77"/>
                <a:ea typeface="Helvetica Light" charset="0"/>
                <a:cs typeface="Helvetica Light" charset="0"/>
              </a:rPr>
              <a:t>Hidden Layer(s)</a:t>
            </a:r>
            <a:endParaRPr lang="en-US" sz="2400" dirty="0">
              <a:latin typeface="Dagny OT" panose="020B0504020201020104" pitchFamily="34" charset="77"/>
              <a:ea typeface="Helvetica Light" charset="0"/>
              <a:cs typeface="Helvetica Light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61499" y="6093262"/>
            <a:ext cx="2820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Output Layer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10188" y="3032452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Weight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7770" y="631680"/>
            <a:ext cx="1047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Helvetica Light" charset="0"/>
                <a:ea typeface="Helvetica Light" charset="0"/>
                <a:cs typeface="Helvetica Light" charset="0"/>
              </a:rPr>
              <a:t>Net Input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24430" y="631680"/>
            <a:ext cx="1218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>
                <a:latin typeface="Helvetica Light" charset="0"/>
                <a:ea typeface="Helvetica Light" charset="0"/>
                <a:cs typeface="Helvetica Light" charset="0"/>
              </a:rPr>
              <a:t>Node Output</a:t>
            </a:r>
            <a:endParaRPr lang="en-US" sz="2400" i="1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27731" y="4236010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Node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691030" y="3651053"/>
            <a:ext cx="1218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09236" y="4060499"/>
                <a:ext cx="9906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400" b="1" i="1" smtClean="0">
                              <a:solidFill>
                                <a:srgbClr val="12171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1" i="1" smtClean="0">
                              <a:solidFill>
                                <a:srgbClr val="121711"/>
                              </a:solidFill>
                              <a:latin typeface="Cambria Math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236" y="4060499"/>
                <a:ext cx="990600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8033" r="-21472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7961499" y="1917484"/>
            <a:ext cx="2665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 charset="0"/>
                <a:ea typeface="Helvetica Light" charset="0"/>
                <a:cs typeface="Helvetica Light" charset="0"/>
              </a:rPr>
              <a:t>Activation Node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E16956B-DAED-0743-9532-DE3DE7073DC5}"/>
              </a:ext>
            </a:extLst>
          </p:cNvPr>
          <p:cNvSpPr txBox="1">
            <a:spLocks/>
          </p:cNvSpPr>
          <p:nvPr/>
        </p:nvSpPr>
        <p:spPr>
          <a:xfrm>
            <a:off x="257695" y="265724"/>
            <a:ext cx="739001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Network Topology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and Terminology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673350" y="1721081"/>
            <a:ext cx="3594420" cy="3532971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43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00F092A-CECA-3D49-BCF5-44FC4AE8B169}"/>
              </a:ext>
            </a:extLst>
          </p:cNvPr>
          <p:cNvSpPr/>
          <p:nvPr/>
        </p:nvSpPr>
        <p:spPr>
          <a:xfrm>
            <a:off x="92869" y="107156"/>
            <a:ext cx="12087225" cy="6786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 Network</a:t>
            </a:r>
            <a:endParaRPr lang="en-US" sz="24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34" y="1612465"/>
            <a:ext cx="11836159" cy="4624039"/>
          </a:xfrm>
        </p:spPr>
      </p:pic>
      <p:sp>
        <p:nvSpPr>
          <p:cNvPr id="10" name="Rectangle 9"/>
          <p:cNvSpPr/>
          <p:nvPr/>
        </p:nvSpPr>
        <p:spPr>
          <a:xfrm>
            <a:off x="3273194" y="4876975"/>
            <a:ext cx="115212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357639" y="1899170"/>
            <a:ext cx="115212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068609" y="1531502"/>
                <a:ext cx="2803110" cy="3855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CA" sz="24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𝑨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lang="en-CA" sz="24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𝑨</m:t>
                          </m:r>
                          <m:r>
                            <a:rPr lang="en-CA" sz="24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CA" sz="24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𝑪</m:t>
                          </m:r>
                        </m:sub>
                      </m:sSub>
                      <m:r>
                        <a:rPr lang="en-CA" sz="24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CA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𝑩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lang="en-CA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𝑩</m:t>
                          </m:r>
                          <m:r>
                            <a:rPr lang="en-CA" sz="24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CA" sz="24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8F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609" y="1531502"/>
                <a:ext cx="2803110" cy="385555"/>
              </a:xfrm>
              <a:prstGeom prst="rect">
                <a:avLst/>
              </a:prstGeom>
              <a:blipFill rotWithShape="0">
                <a:blip r:embed="rId3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068609" y="5874038"/>
                <a:ext cx="2803110" cy="3855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CA" sz="24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𝑨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lang="en-CA" sz="24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𝑨</m:t>
                          </m:r>
                          <m:r>
                            <a:rPr lang="en-CA" sz="24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CA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𝑫</m:t>
                          </m:r>
                        </m:sub>
                      </m:sSub>
                      <m:r>
                        <a:rPr lang="en-CA" sz="24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CA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𝑩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lang="en-CA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𝑩</m:t>
                          </m:r>
                          <m:r>
                            <a:rPr lang="en-CA" sz="24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CA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8F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609" y="5874038"/>
                <a:ext cx="2803110" cy="385555"/>
              </a:xfrm>
              <a:prstGeom prst="rect">
                <a:avLst/>
              </a:prstGeom>
              <a:blipFill rotWithShape="0">
                <a:blip r:embed="rId4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>
            <a:extLst>
              <a:ext uri="{FF2B5EF4-FFF2-40B4-BE49-F238E27FC236}">
                <a16:creationId xmlns:a16="http://schemas.microsoft.com/office/drawing/2014/main" id="{19A13EEE-1A00-0C46-9A7C-51D52E790C5B}"/>
              </a:ext>
            </a:extLst>
          </p:cNvPr>
          <p:cNvSpPr txBox="1">
            <a:spLocks/>
          </p:cNvSpPr>
          <p:nvPr/>
        </p:nvSpPr>
        <p:spPr>
          <a:xfrm>
            <a:off x="301260" y="602383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Feed Forward Network</a:t>
            </a:r>
            <a:br>
              <a:rPr lang="en-US">
                <a:solidFill>
                  <a:schemeClr val="tx2"/>
                </a:solidFill>
              </a:rPr>
            </a:b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46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 in Matrix Notation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dirty="0"/>
                  <a:t>This </a:t>
                </a:r>
                <a:r>
                  <a:rPr lang="en-US" i="1" dirty="0"/>
                  <a:t>vanilla</a:t>
                </a:r>
                <a:r>
                  <a:rPr lang="en-US" dirty="0"/>
                  <a:t> neural net example can be expressed as:</a:t>
                </a:r>
              </a:p>
              <a:p>
                <a:pPr marL="0" indent="0" algn="just">
                  <a:buNone/>
                </a:pPr>
                <a:endParaRPr lang="en-US" sz="10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CA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CA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CA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CA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(3)</m:t>
                              </m:r>
                            </m:sup>
                          </m:sSup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CA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CA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1" i="1" smtClean="0">
                                  <a:solidFill>
                                    <a:srgbClr val="008F00"/>
                                  </a:solidFill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𝑿</m:t>
                              </m:r>
                              <m:sSup>
                                <m:sSupPr>
                                  <m:ctrlPr>
                                    <a:rPr lang="en-CA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CA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CA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CA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ea typeface="Charter Roman" charset="0"/>
                  <a:cs typeface="Charter Roman" charset="0"/>
                </a:endParaRPr>
              </a:p>
              <a:p>
                <a:pPr algn="just"/>
                <a:endParaRPr lang="en-US" sz="1000" dirty="0">
                  <a:ea typeface="Charter Roman" charset="0"/>
                  <a:cs typeface="Charter Roman" charset="0"/>
                </a:endParaRPr>
              </a:p>
              <a:p>
                <a:pPr algn="just"/>
                <a:r>
                  <a:rPr lang="en-US" dirty="0">
                    <a:ea typeface="Charter Roman" charset="0"/>
                    <a:cs typeface="Charter Roman" charset="0"/>
                  </a:rPr>
                  <a:t>In a nutshell, at each node, the neural net</a:t>
                </a:r>
              </a:p>
              <a:p>
                <a:pPr marL="1143000" lvl="1" indent="-457200" algn="just">
                  <a:buAutoNum type="arabicPeriod"/>
                </a:pPr>
                <a:r>
                  <a:rPr lang="en-US" dirty="0">
                    <a:ea typeface="Charter Roman" charset="0"/>
                    <a:cs typeface="Charter Roman" charset="0"/>
                  </a:rPr>
                  <a:t>computes a </a:t>
                </a:r>
                <a:r>
                  <a:rPr lang="en-US" b="1" dirty="0">
                    <a:solidFill>
                      <a:srgbClr val="0070C0"/>
                    </a:solidFill>
                    <a:ea typeface="Charter Roman" charset="0"/>
                    <a:cs typeface="Charter Roman" charset="0"/>
                  </a:rPr>
                  <a:t>weighted</a:t>
                </a:r>
                <a:r>
                  <a:rPr lang="en-US" dirty="0">
                    <a:solidFill>
                      <a:srgbClr val="FF0000"/>
                    </a:solidFill>
                    <a:ea typeface="Charter Roman" charset="0"/>
                    <a:cs typeface="Charter Roman" charset="0"/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  <a:ea typeface="Charter Roman" charset="0"/>
                    <a:cs typeface="Charter Roman" charset="0"/>
                  </a:rPr>
                  <a:t>sum</a:t>
                </a:r>
                <a:r>
                  <a:rPr lang="en-US" dirty="0">
                    <a:ea typeface="Charter Roman" charset="0"/>
                    <a:cs typeface="Charter Roman" charset="0"/>
                  </a:rPr>
                  <a:t> of </a:t>
                </a:r>
                <a:r>
                  <a:rPr lang="en-US" b="1" dirty="0">
                    <a:solidFill>
                      <a:srgbClr val="008F00"/>
                    </a:solidFill>
                    <a:ea typeface="Charter Roman" charset="0"/>
                    <a:cs typeface="Charter Roman" charset="0"/>
                  </a:rPr>
                  <a:t>inputs</a:t>
                </a:r>
              </a:p>
              <a:p>
                <a:pPr marL="1143000" lvl="1" indent="-457200" algn="just">
                  <a:buAutoNum type="arabicPeriod"/>
                </a:pPr>
                <a:r>
                  <a:rPr lang="en-US" dirty="0">
                    <a:ea typeface="Charter Roman" charset="0"/>
                    <a:cs typeface="Charter Roman" charset="0"/>
                  </a:rPr>
                  <a:t>applies </a:t>
                </a:r>
                <a:r>
                  <a:rPr lang="en-US" b="1" dirty="0">
                    <a:solidFill>
                      <a:srgbClr val="FFC000"/>
                    </a:solidFill>
                    <a:ea typeface="Charter Roman" charset="0"/>
                    <a:cs typeface="Charter Roman" charset="0"/>
                  </a:rPr>
                  <a:t>activation</a:t>
                </a:r>
                <a:r>
                  <a:rPr lang="en-US" dirty="0">
                    <a:ea typeface="Charter Roman" charset="0"/>
                    <a:cs typeface="Charter Roman" charset="0"/>
                  </a:rPr>
                  <a:t> functions, and</a:t>
                </a:r>
              </a:p>
              <a:p>
                <a:pPr marL="1143000" lvl="1" indent="-457200" algn="just">
                  <a:buAutoNum type="arabicPeriod"/>
                </a:pPr>
                <a:r>
                  <a:rPr lang="en-US" dirty="0">
                    <a:ea typeface="Charter Roman" charset="0"/>
                    <a:cs typeface="Charter Roman" charset="0"/>
                  </a:rPr>
                  <a:t>sends a </a:t>
                </a:r>
                <a:r>
                  <a:rPr lang="en-US" b="1" dirty="0">
                    <a:solidFill>
                      <a:srgbClr val="FFC000"/>
                    </a:solidFill>
                    <a:ea typeface="Charter Roman" charset="0"/>
                    <a:cs typeface="Charter Roman" charset="0"/>
                  </a:rPr>
                  <a:t>signal</a:t>
                </a:r>
                <a:r>
                  <a:rPr lang="en-US" dirty="0">
                    <a:ea typeface="Charter Roman" charset="0"/>
                    <a:cs typeface="Charter Roman" charset="0"/>
                  </a:rPr>
                  <a:t>,</a:t>
                </a:r>
              </a:p>
              <a:p>
                <a:pPr marL="1143000" lvl="1" indent="-457200" algn="just">
                  <a:buAutoNum type="arabicPeriod"/>
                </a:pPr>
                <a:endParaRPr lang="en-US" sz="500" b="1" dirty="0">
                  <a:solidFill>
                    <a:srgbClr val="FFC000"/>
                  </a:solidFill>
                  <a:ea typeface="Charter Roman" charset="0"/>
                  <a:cs typeface="Charter Roman" charset="0"/>
                </a:endParaRPr>
              </a:p>
              <a:p>
                <a:pPr algn="just"/>
                <a:r>
                  <a:rPr lang="en-US" dirty="0">
                    <a:ea typeface="Charter Roman" charset="0"/>
                    <a:cs typeface="Charter Roman" charset="0"/>
                  </a:rPr>
                  <a:t>until the signal reaches the final </a:t>
                </a:r>
                <a:r>
                  <a:rPr lang="en-US" b="1" dirty="0">
                    <a:ea typeface="Charter Roman" charset="0"/>
                    <a:cs typeface="Charter Roman" charset="0"/>
                  </a:rPr>
                  <a:t>output</a:t>
                </a:r>
                <a:r>
                  <a:rPr lang="en-US" dirty="0">
                    <a:ea typeface="Charter Roman" charset="0"/>
                    <a:cs typeface="Charter Roman" charset="0"/>
                  </a:rPr>
                  <a:t> node.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6" b="-1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86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Objective</a:t>
            </a:r>
            <a:endParaRPr lang="en-US" sz="24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34" y="1903420"/>
            <a:ext cx="11836159" cy="4624039"/>
          </a:xfrm>
        </p:spPr>
      </p:pic>
      <p:sp>
        <p:nvSpPr>
          <p:cNvPr id="3" name="Rectangle 2"/>
          <p:cNvSpPr/>
          <p:nvPr/>
        </p:nvSpPr>
        <p:spPr>
          <a:xfrm>
            <a:off x="2858807" y="1976936"/>
            <a:ext cx="858266" cy="427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5434" y="6222094"/>
            <a:ext cx="115212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35952" y="3292799"/>
            <a:ext cx="115212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35952" y="3707583"/>
            <a:ext cx="115212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85073" y="1874859"/>
            <a:ext cx="1588801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40822" y="6148484"/>
            <a:ext cx="1584176" cy="320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096741" y="3204035"/>
            <a:ext cx="1797119" cy="3150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85072" y="3939512"/>
            <a:ext cx="63233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423177" y="4871691"/>
            <a:ext cx="929715" cy="303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71532" y="5855024"/>
            <a:ext cx="912684" cy="3385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357639" y="1899170"/>
            <a:ext cx="115212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147746" y="2642336"/>
            <a:ext cx="115212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85072" y="3390808"/>
            <a:ext cx="458375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97330" y="3599631"/>
            <a:ext cx="115212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97330" y="4167401"/>
            <a:ext cx="10943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173874" y="2302537"/>
            <a:ext cx="220974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299874" y="2796113"/>
            <a:ext cx="1080004" cy="321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25833" y="5426923"/>
            <a:ext cx="2214410" cy="3507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373193" y="4121842"/>
            <a:ext cx="1698400" cy="3999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415252" y="2389090"/>
            <a:ext cx="220974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353132" y="5504298"/>
            <a:ext cx="2214410" cy="3507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764331" y="1900619"/>
            <a:ext cx="1588801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682228" y="6258169"/>
            <a:ext cx="1818868" cy="355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78128" y="6258750"/>
            <a:ext cx="1818868" cy="355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07298" y="1834942"/>
            <a:ext cx="1818868" cy="355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2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– ANN Training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dirty="0"/>
                  <a:t>Given a signal, an ANN can produce an output, as long as the weights are specified.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sz="10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dirty="0"/>
                  <a:t>For </a:t>
                </a:r>
                <a:r>
                  <a:rPr lang="en-US" b="1" dirty="0"/>
                  <a:t>supervised</a:t>
                </a:r>
                <a:r>
                  <a:rPr lang="en-US" dirty="0"/>
                  <a:t> learning tasks (i.e. when an ANN attempts to emulate the results of training examples), simply picking weights at random is a failing proposition. 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sz="1000" dirty="0"/>
              </a:p>
              <a:p>
                <a:pPr algn="just">
                  <a:lnSpc>
                    <a:spcPct val="100000"/>
                  </a:lnSpc>
                </a:pPr>
                <a:r>
                  <a:rPr lang="en-US" b="1" dirty="0"/>
                  <a:t>Backpropagation </a:t>
                </a:r>
                <a:r>
                  <a:rPr lang="en-US" dirty="0"/>
                  <a:t>is a method to optimize the choice of the weights against an error function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1" i="1">
                            <a:latin typeface="Cambria Math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dirty="0"/>
                  <a:t> (usually done with numerical methods: gradient descent).</a:t>
                </a:r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6" r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259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</a:t>
            </a:r>
            <a:endParaRPr lang="en-US" sz="2800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ANNs can be quite </a:t>
            </a:r>
            <a:r>
              <a:rPr lang="en-US" b="1" dirty="0"/>
              <a:t>accurate</a:t>
            </a:r>
            <a:r>
              <a:rPr lang="en-US" dirty="0"/>
              <a:t> when making predictions – better than other algorithms with a proper set up.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ANNs often work when other things fail:</a:t>
            </a:r>
          </a:p>
          <a:p>
            <a:pPr lvl="1" algn="just"/>
            <a:r>
              <a:rPr lang="en-US" dirty="0"/>
              <a:t>when the relationship between attributes is </a:t>
            </a:r>
            <a:r>
              <a:rPr lang="en-US" b="1" dirty="0"/>
              <a:t>complex</a:t>
            </a:r>
          </a:p>
          <a:p>
            <a:pPr lvl="1" algn="just"/>
            <a:r>
              <a:rPr lang="en-US" dirty="0"/>
              <a:t>when there are a lot of dependencies/</a:t>
            </a:r>
            <a:r>
              <a:rPr lang="en-US" b="1" dirty="0"/>
              <a:t>nonlinear relationships</a:t>
            </a:r>
          </a:p>
          <a:p>
            <a:pPr lvl="1" algn="just"/>
            <a:r>
              <a:rPr lang="en-US" b="1" dirty="0"/>
              <a:t>messy</a:t>
            </a:r>
            <a:r>
              <a:rPr lang="en-US" dirty="0"/>
              <a:t>, highly connected inputs (images, text and speech)</a:t>
            </a:r>
          </a:p>
          <a:p>
            <a:pPr lvl="1" algn="just"/>
            <a:r>
              <a:rPr lang="en-US" dirty="0"/>
              <a:t>non-linear classification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ANNs are relatively easy to set up (with available packages).</a:t>
            </a:r>
          </a:p>
          <a:p>
            <a:pPr algn="just"/>
            <a:r>
              <a:rPr lang="en-US" dirty="0"/>
              <a:t>ANNs degrade gracefully (important in robotics).</a:t>
            </a:r>
          </a:p>
        </p:txBody>
      </p:sp>
    </p:spTree>
    <p:extLst>
      <p:ext uri="{BB962C8B-B14F-4D97-AF65-F5344CB8AC3E}">
        <p14:creationId xmlns:p14="http://schemas.microsoft.com/office/powerpoint/2010/main" val="204138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US" sz="2800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/>
              <a:t>ANNs are relatively slow (creating and using) and prone to overfitting (may require </a:t>
            </a:r>
            <a:r>
              <a:rPr lang="en-US" b="1" dirty="0"/>
              <a:t>large/diverse </a:t>
            </a:r>
            <a:r>
              <a:rPr lang="en-US" dirty="0"/>
              <a:t>training set).</a:t>
            </a:r>
          </a:p>
          <a:p>
            <a:pPr algn="just">
              <a:lnSpc>
                <a:spcPct val="100000"/>
              </a:lnSpc>
            </a:pPr>
            <a:endParaRPr lang="en-US" sz="800" dirty="0"/>
          </a:p>
          <a:p>
            <a:pPr algn="just">
              <a:lnSpc>
                <a:spcPct val="100000"/>
              </a:lnSpc>
            </a:pPr>
            <a:r>
              <a:rPr lang="en-US" dirty="0"/>
              <a:t>ANNs usually do not provide good interpretation (unlike decision trees or logistic regression, say). Can you live with that? </a:t>
            </a:r>
            <a:endParaRPr lang="en-US" sz="800" dirty="0"/>
          </a:p>
          <a:p>
            <a:pPr algn="just">
              <a:lnSpc>
                <a:spcPct val="100000"/>
              </a:lnSpc>
            </a:pPr>
            <a:endParaRPr lang="en-US" sz="800" dirty="0"/>
          </a:p>
          <a:p>
            <a:pPr algn="just">
              <a:lnSpc>
                <a:spcPct val="100000"/>
              </a:lnSpc>
            </a:pPr>
            <a:r>
              <a:rPr lang="en-US" dirty="0"/>
              <a:t>No algorithms for selecting the optimal network topology.</a:t>
            </a:r>
          </a:p>
          <a:p>
            <a:pPr algn="just">
              <a:lnSpc>
                <a:spcPct val="100000"/>
              </a:lnSpc>
            </a:pPr>
            <a:endParaRPr lang="en-US" sz="800" dirty="0"/>
          </a:p>
          <a:p>
            <a:pPr algn="just">
              <a:lnSpc>
                <a:spcPct val="100000"/>
              </a:lnSpc>
            </a:pPr>
            <a:r>
              <a:rPr lang="en-US" dirty="0"/>
              <a:t>Even when they do perform better than other options, ANNs may not perform that much better due to </a:t>
            </a:r>
            <a:r>
              <a:rPr lang="en-US" b="1" dirty="0"/>
              <a:t>No Free-Lunch Theorems</a:t>
            </a:r>
            <a:r>
              <a:rPr lang="en-US" dirty="0"/>
              <a:t>; and they’re susceptible to various forms of </a:t>
            </a:r>
            <a:r>
              <a:rPr lang="en-US" b="1" dirty="0"/>
              <a:t>adversarial attacks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5180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B969-13E0-EE43-9086-45A34C18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biggest challenge (to our minds) is to overcome the black box nature of ANNs. How important is it to you and your organization to be able to explain data-driven decisions?  </a:t>
            </a:r>
            <a:endParaRPr lang="en-US" dirty="0"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67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 VIDEOS (BRILLIANT!)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405761" cy="4140767"/>
          </a:xfrm>
        </p:spPr>
        <p:txBody>
          <a:bodyPr/>
          <a:lstStyle/>
          <a:p>
            <a:pPr marL="342900" indent="-342900">
              <a:buSzPct val="100000"/>
              <a:buFont typeface="+mj-lt"/>
              <a:buAutoNum type="arabicPeriod"/>
            </a:pPr>
            <a:r>
              <a:rPr lang="en-US" dirty="0"/>
              <a:t>Neural Networks Demystified, Welch Labs </a:t>
            </a:r>
            <a:r>
              <a:rPr lang="en-US" dirty="0">
                <a:hlinkClick r:id="rId2"/>
              </a:rPr>
              <a:t>https://www.youtube.com/watch?v=bxe2T-V8XRs</a:t>
            </a:r>
            <a:r>
              <a:rPr lang="en-US" dirty="0"/>
              <a:t> (first in the series)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US" dirty="0"/>
              <a:t>Learning to See, Welch Labs</a:t>
            </a:r>
            <a:br>
              <a:rPr lang="en-US" dirty="0"/>
            </a:br>
            <a:r>
              <a:rPr lang="en-US" dirty="0">
                <a:hlinkClick r:id="rId3"/>
              </a:rPr>
              <a:t>https://www.youtube.com/watch?v=i8D90DkCLhI</a:t>
            </a:r>
            <a:r>
              <a:rPr lang="en-US" dirty="0"/>
              <a:t> (first in the series)</a:t>
            </a:r>
            <a:endParaRPr lang="en-US" sz="1000" dirty="0">
              <a:hlinkClick r:id="rId4"/>
            </a:endParaRP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US" dirty="0"/>
              <a:t>Neural Networks, 3 Blue 1 Brown </a:t>
            </a:r>
            <a:r>
              <a:rPr lang="en-US" dirty="0">
                <a:hlinkClick r:id="rId4"/>
              </a:rPr>
              <a:t>https://www.3blue1brown.com/videos/2017/10/9/neural-network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5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94D2-6ABC-5B46-B94F-4146698C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2BA52-55DE-4D40-B249-A1389DC15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A Brief History of A.I.</a:t>
            </a:r>
          </a:p>
          <a:p>
            <a:pPr marL="457200" indent="-457200">
              <a:buAutoNum type="arabicPeriod"/>
            </a:pPr>
            <a:r>
              <a:rPr lang="en-US" dirty="0"/>
              <a:t>Basics of Neural Networks</a:t>
            </a:r>
          </a:p>
          <a:p>
            <a:pPr marL="457200" indent="-457200">
              <a:buAutoNum type="arabicPeriod"/>
            </a:pPr>
            <a:r>
              <a:rPr lang="en-US" dirty="0"/>
              <a:t>Case Study: Japanese Pharmacy Chain</a:t>
            </a:r>
          </a:p>
          <a:p>
            <a:pPr marL="457200" indent="-457200">
              <a:buAutoNum type="arabicPeriod"/>
            </a:pPr>
            <a:r>
              <a:rPr lang="en-US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247780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JAPANESE PHARMACY – Context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CA" dirty="0"/>
                  <a:t>6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CA" dirty="0"/>
                  <a:t> as costly to sell to a new customer than to an existing one </a:t>
                </a:r>
                <a:br>
                  <a:rPr lang="en-CA" dirty="0"/>
                </a:br>
                <a:r>
                  <a:rPr lang="en-CA" sz="1800" dirty="0"/>
                  <a:t>(</a:t>
                </a:r>
                <a:r>
                  <a:rPr lang="en-CA" sz="1800" dirty="0" err="1"/>
                  <a:t>Kalakota</a:t>
                </a:r>
                <a:r>
                  <a:rPr lang="en-CA" sz="1800" dirty="0"/>
                  <a:t>, Robinson, Tapscott, 1999)</a:t>
                </a:r>
              </a:p>
              <a:p>
                <a:pPr>
                  <a:lnSpc>
                    <a:spcPct val="100000"/>
                  </a:lnSpc>
                </a:pPr>
                <a:endParaRPr lang="en-CA" sz="1000" dirty="0"/>
              </a:p>
              <a:p>
                <a:pPr>
                  <a:lnSpc>
                    <a:spcPct val="100000"/>
                  </a:lnSpc>
                </a:pPr>
                <a:r>
                  <a:rPr lang="en-CA" dirty="0"/>
                  <a:t>Annual customer retention up by 5% can lead to an 85% increase in profits </a:t>
                </a:r>
                <a:br>
                  <a:rPr lang="en-CA" dirty="0"/>
                </a:br>
                <a:r>
                  <a:rPr lang="en-CA" sz="1800" dirty="0"/>
                  <a:t>(</a:t>
                </a:r>
                <a:r>
                  <a:rPr lang="en-CA" sz="1800" dirty="0" err="1"/>
                  <a:t>Kalakota</a:t>
                </a:r>
                <a:r>
                  <a:rPr lang="en-CA" sz="1800" dirty="0"/>
                  <a:t>, Robinson, Tapscott, 1999)</a:t>
                </a:r>
              </a:p>
              <a:p>
                <a:pPr>
                  <a:lnSpc>
                    <a:spcPct val="100000"/>
                  </a:lnSpc>
                </a:pPr>
                <a:endParaRPr lang="en-CA" sz="1000" dirty="0"/>
              </a:p>
              <a:p>
                <a:pPr>
                  <a:lnSpc>
                    <a:spcPct val="100000"/>
                  </a:lnSpc>
                </a:pPr>
                <a:r>
                  <a:rPr lang="en-CA" dirty="0"/>
                  <a:t>Retaining the “right” customers plays a role in long-term profitability</a:t>
                </a:r>
                <a:r>
                  <a:rPr lang="en-CA" sz="1800" dirty="0"/>
                  <a:t> (</a:t>
                </a:r>
                <a:r>
                  <a:rPr lang="en-CA" sz="1800" dirty="0" err="1"/>
                  <a:t>Reicheld</a:t>
                </a:r>
                <a:r>
                  <a:rPr lang="en-CA" sz="1800" dirty="0"/>
                  <a:t>, 1993)</a:t>
                </a:r>
              </a:p>
              <a:p>
                <a:pPr>
                  <a:lnSpc>
                    <a:spcPct val="100000"/>
                  </a:lnSpc>
                </a:pPr>
                <a:endParaRPr lang="en-CA" sz="1000" dirty="0"/>
              </a:p>
              <a:p>
                <a:pPr>
                  <a:lnSpc>
                    <a:spcPct val="100000"/>
                  </a:lnSpc>
                </a:pPr>
                <a:r>
                  <a:rPr lang="en-CA" dirty="0"/>
                  <a:t>How can </a:t>
                </a:r>
                <a:r>
                  <a:rPr lang="en-CA" b="1" dirty="0"/>
                  <a:t>loyal</a:t>
                </a:r>
                <a:r>
                  <a:rPr lang="en-CA" dirty="0"/>
                  <a:t> and </a:t>
                </a:r>
                <a:r>
                  <a:rPr lang="en-CA" b="1" dirty="0"/>
                  <a:t>profitable</a:t>
                </a:r>
                <a:r>
                  <a:rPr lang="en-CA" dirty="0"/>
                  <a:t> customers be identified </a:t>
                </a:r>
                <a:r>
                  <a:rPr lang="en-CA" b="1" dirty="0"/>
                  <a:t>early on</a:t>
                </a:r>
                <a:r>
                  <a:rPr lang="en-CA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5B21DB8-9226-B244-818F-C377995DA0AD}"/>
              </a:ext>
            </a:extLst>
          </p:cNvPr>
          <p:cNvSpPr/>
          <p:nvPr/>
        </p:nvSpPr>
        <p:spPr>
          <a:xfrm>
            <a:off x="1" y="0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SzPct val="100000"/>
            </a:pPr>
            <a:r>
              <a:rPr lang="en-US" sz="2000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[A Neural Network Application to Identify High-Value Customers for a Large Retail Store in Ja</a:t>
            </a:r>
            <a:r>
              <a:rPr lang="en-US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pan, </a:t>
            </a:r>
            <a:r>
              <a:rPr lang="en-US" dirty="0" err="1">
                <a:latin typeface="Dagny OT" panose="020B0504020201020104" pitchFamily="34" charset="77"/>
                <a:ea typeface="Helvetica Light" charset="0"/>
                <a:cs typeface="Helvetica Light" charset="0"/>
              </a:rPr>
              <a:t>Ip,et</a:t>
            </a:r>
            <a:r>
              <a:rPr lang="en-US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 al.]</a:t>
            </a:r>
            <a:endParaRPr lang="en-US" i="1" dirty="0">
              <a:latin typeface="Dagny OT" panose="020B0504020201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4585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JAPANESE PHARMACY – LEARNING Flow</a:t>
            </a:r>
          </a:p>
        </p:txBody>
      </p:sp>
      <p:sp>
        <p:nvSpPr>
          <p:cNvPr id="5" name="Rectangle 4"/>
          <p:cNvSpPr/>
          <p:nvPr/>
        </p:nvSpPr>
        <p:spPr>
          <a:xfrm>
            <a:off x="3014753" y="3659350"/>
            <a:ext cx="1494503" cy="11700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87566" y="3659350"/>
            <a:ext cx="1494503" cy="11700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60379" y="3659350"/>
            <a:ext cx="1494503" cy="11700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49165" y="2243159"/>
            <a:ext cx="1425677" cy="1032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521978" y="5229995"/>
            <a:ext cx="1425677" cy="1032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4"/>
            <a:endCxn id="5" idx="0"/>
          </p:cNvCxnSpPr>
          <p:nvPr/>
        </p:nvCxnSpPr>
        <p:spPr>
          <a:xfrm>
            <a:off x="3762004" y="3275776"/>
            <a:ext cx="1" cy="3835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</p:cNvCxnSpPr>
          <p:nvPr/>
        </p:nvCxnSpPr>
        <p:spPr>
          <a:xfrm>
            <a:off x="4509256" y="4244369"/>
            <a:ext cx="9783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1"/>
          </p:cNvCxnSpPr>
          <p:nvPr/>
        </p:nvCxnSpPr>
        <p:spPr>
          <a:xfrm>
            <a:off x="6982069" y="4244369"/>
            <a:ext cx="9783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0"/>
            <a:endCxn id="6" idx="2"/>
          </p:cNvCxnSpPr>
          <p:nvPr/>
        </p:nvCxnSpPr>
        <p:spPr>
          <a:xfrm flipV="1">
            <a:off x="6234817" y="4829388"/>
            <a:ext cx="1" cy="400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0"/>
          </p:cNvCxnSpPr>
          <p:nvPr/>
        </p:nvCxnSpPr>
        <p:spPr>
          <a:xfrm rot="16200000" flipH="1" flipV="1">
            <a:off x="6420347" y="1748260"/>
            <a:ext cx="376195" cy="4198373"/>
          </a:xfrm>
          <a:prstGeom prst="bentConnector4">
            <a:avLst>
              <a:gd name="adj1" fmla="val -324740"/>
              <a:gd name="adj2" fmla="val 9145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014751" y="3782704"/>
            <a:ext cx="1460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Train Neural Network Model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87564" y="3796771"/>
            <a:ext cx="1494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Apply NN Model to </a:t>
            </a:r>
            <a:br>
              <a:rPr lang="en-US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</a:br>
            <a:r>
              <a:rPr lang="en-US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Test Data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960375" y="3796771"/>
            <a:ext cx="1494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Dagny OT" panose="020B0504020201020104" pitchFamily="34" charset="77"/>
                <a:ea typeface="Helvetica Light" charset="0"/>
                <a:cs typeface="Helvetica Light" charset="0"/>
              </a:rPr>
              <a:t>Assess NN Model Performance</a:t>
            </a:r>
            <a:endParaRPr lang="en-US" dirty="0">
              <a:latin typeface="Dagny OT" panose="020B0504020201020104" pitchFamily="34" charset="77"/>
              <a:ea typeface="Helvetica Light" charset="0"/>
              <a:cs typeface="Helvetica Light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87563" y="5561637"/>
            <a:ext cx="149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Testing Data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97542" y="2571697"/>
            <a:ext cx="149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Training Data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86231" y="2078116"/>
            <a:ext cx="423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Fine-Tune Model</a:t>
            </a:r>
          </a:p>
        </p:txBody>
      </p:sp>
    </p:spTree>
    <p:extLst>
      <p:ext uri="{BB962C8B-B14F-4D97-AF65-F5344CB8AC3E}">
        <p14:creationId xmlns:p14="http://schemas.microsoft.com/office/powerpoint/2010/main" val="296724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JAPANESE PHARMACY –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A" dirty="0"/>
              <a:t>114,069 customers who made purchases during a 1-yr period</a:t>
            </a:r>
          </a:p>
          <a:p>
            <a:pPr>
              <a:lnSpc>
                <a:spcPct val="100000"/>
              </a:lnSpc>
            </a:pPr>
            <a:endParaRPr lang="en-CA" sz="1000" dirty="0"/>
          </a:p>
          <a:p>
            <a:pPr>
              <a:lnSpc>
                <a:spcPct val="100000"/>
              </a:lnSpc>
            </a:pPr>
            <a:r>
              <a:rPr lang="en-CA" dirty="0"/>
              <a:t>Customer value measured using </a:t>
            </a:r>
          </a:p>
          <a:p>
            <a:pPr lvl="1">
              <a:lnSpc>
                <a:spcPct val="100000"/>
              </a:lnSpc>
              <a:buFont typeface="Wingdings" charset="2"/>
              <a:buChar char="§"/>
            </a:pPr>
            <a:r>
              <a:rPr lang="en-CA" dirty="0"/>
              <a:t>frequency of visit (1 </a:t>
            </a:r>
            <a:r>
              <a:rPr lang="mr-IN" dirty="0"/>
              <a:t>–</a:t>
            </a:r>
            <a:r>
              <a:rPr lang="en-CA" dirty="0"/>
              <a:t> 5 scale)  </a:t>
            </a:r>
          </a:p>
          <a:p>
            <a:pPr lvl="1">
              <a:lnSpc>
                <a:spcPct val="100000"/>
              </a:lnSpc>
              <a:buFont typeface="Wingdings" charset="2"/>
              <a:buChar char="§"/>
            </a:pPr>
            <a:r>
              <a:rPr lang="en-CA" dirty="0"/>
              <a:t>profitability per visit (1 </a:t>
            </a:r>
            <a:r>
              <a:rPr lang="mr-IN" dirty="0"/>
              <a:t>–</a:t>
            </a:r>
            <a:r>
              <a:rPr lang="en-CA" dirty="0"/>
              <a:t> 5 scale) </a:t>
            </a:r>
          </a:p>
          <a:p>
            <a:pPr>
              <a:lnSpc>
                <a:spcPct val="100000"/>
              </a:lnSpc>
            </a:pPr>
            <a:endParaRPr lang="en-CA" sz="1000" dirty="0"/>
          </a:p>
          <a:p>
            <a:pPr>
              <a:lnSpc>
                <a:spcPct val="100000"/>
              </a:lnSpc>
            </a:pPr>
            <a:r>
              <a:rPr lang="en-CA" b="1" dirty="0"/>
              <a:t>High-value customers </a:t>
            </a:r>
            <a:r>
              <a:rPr lang="en-CA" dirty="0"/>
              <a:t>(HVC): (4,5), (5,4), (5,5), making up 10.6% of observations</a:t>
            </a:r>
          </a:p>
          <a:p>
            <a:pPr>
              <a:lnSpc>
                <a:spcPct val="100000"/>
              </a:lnSpc>
            </a:pPr>
            <a:endParaRPr lang="en-CA" sz="1000" dirty="0"/>
          </a:p>
          <a:p>
            <a:pPr>
              <a:lnSpc>
                <a:spcPct val="100000"/>
              </a:lnSpc>
            </a:pPr>
            <a:r>
              <a:rPr lang="en-CA" dirty="0"/>
              <a:t>HVCs generate 52.5% of profits, 38.4% of revenues</a:t>
            </a:r>
          </a:p>
        </p:txBody>
      </p:sp>
    </p:spTree>
    <p:extLst>
      <p:ext uri="{BB962C8B-B14F-4D97-AF65-F5344CB8AC3E}">
        <p14:creationId xmlns:p14="http://schemas.microsoft.com/office/powerpoint/2010/main" val="339345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JAPANESE PHARMACY –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A" b="1" dirty="0">
                <a:latin typeface="Helvetica" pitchFamily="2" charset="0"/>
              </a:rPr>
              <a:t>Target variable:</a:t>
            </a:r>
            <a:r>
              <a:rPr lang="en-CA" dirty="0"/>
              <a:t> customer value</a:t>
            </a:r>
          </a:p>
          <a:p>
            <a:pPr>
              <a:lnSpc>
                <a:spcPct val="100000"/>
              </a:lnSpc>
            </a:pPr>
            <a:endParaRPr lang="en-CA" sz="1000" dirty="0"/>
          </a:p>
          <a:p>
            <a:pPr>
              <a:lnSpc>
                <a:spcPct val="100000"/>
              </a:lnSpc>
            </a:pPr>
            <a:r>
              <a:rPr lang="en-CA" b="1" dirty="0">
                <a:latin typeface="Helvetica" pitchFamily="2" charset="0"/>
              </a:rPr>
              <a:t>Input variables: </a:t>
            </a:r>
            <a:r>
              <a:rPr lang="en-CA" dirty="0"/>
              <a:t>total number of categories purchased, profit per visit, # of units purchased per visit, # visits, purchase of: </a:t>
            </a:r>
          </a:p>
          <a:p>
            <a:pPr>
              <a:lnSpc>
                <a:spcPct val="100000"/>
              </a:lnSpc>
            </a:pPr>
            <a:endParaRPr lang="en-CA" sz="1000" dirty="0"/>
          </a:p>
          <a:p>
            <a:pPr>
              <a:lnSpc>
                <a:spcPct val="100000"/>
              </a:lnSpc>
            </a:pPr>
            <a:r>
              <a:rPr lang="en-CA" dirty="0"/>
              <a:t>All variables were scaled from 0 </a:t>
            </a:r>
            <a:r>
              <a:rPr lang="mr-IN" dirty="0"/>
              <a:t>–</a:t>
            </a:r>
            <a:r>
              <a:rPr lang="en-CA" dirty="0"/>
              <a:t> 1:</a:t>
            </a:r>
          </a:p>
          <a:p>
            <a:pPr>
              <a:lnSpc>
                <a:spcPct val="100000"/>
              </a:lnSpc>
            </a:pPr>
            <a:endParaRPr lang="en-CA" dirty="0"/>
          </a:p>
          <a:p>
            <a:pPr>
              <a:lnSpc>
                <a:spcPct val="100000"/>
              </a:lnSpc>
            </a:pPr>
            <a:endParaRPr lang="en-CA" dirty="0"/>
          </a:p>
          <a:p>
            <a:pPr>
              <a:lnSpc>
                <a:spcPct val="100000"/>
              </a:lnSpc>
            </a:pPr>
            <a:endParaRPr lang="en-CA" dirty="0"/>
          </a:p>
          <a:p>
            <a:pPr>
              <a:lnSpc>
                <a:spcPct val="100000"/>
              </a:lnSpc>
            </a:pP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74571" y="4356786"/>
            <a:ext cx="10515601" cy="2151523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sz="2000" dirty="0">
                <a:solidFill>
                  <a:schemeClr val="tx2"/>
                </a:solidFill>
                <a:latin typeface="Dagny OT" panose="020B0504020201020104" pitchFamily="34" charset="77"/>
              </a:rPr>
              <a:t>paper product</a:t>
            </a:r>
          </a:p>
          <a:p>
            <a:pPr lvl="1"/>
            <a:r>
              <a:rPr lang="en-CA" sz="2000" dirty="0">
                <a:solidFill>
                  <a:schemeClr val="tx2"/>
                </a:solidFill>
                <a:latin typeface="Dagny OT" panose="020B0504020201020104" pitchFamily="34" charset="77"/>
              </a:rPr>
              <a:t>detergent</a:t>
            </a:r>
          </a:p>
          <a:p>
            <a:pPr lvl="1"/>
            <a:r>
              <a:rPr lang="en-CA" sz="2000" dirty="0">
                <a:solidFill>
                  <a:schemeClr val="tx2"/>
                </a:solidFill>
                <a:latin typeface="Dagny OT" panose="020B0504020201020104" pitchFamily="34" charset="77"/>
              </a:rPr>
              <a:t>eye drops</a:t>
            </a:r>
          </a:p>
          <a:p>
            <a:pPr lvl="1"/>
            <a:r>
              <a:rPr lang="en-CA" sz="2000" dirty="0">
                <a:solidFill>
                  <a:schemeClr val="tx2"/>
                </a:solidFill>
                <a:latin typeface="Dagny OT" panose="020B0504020201020104" pitchFamily="34" charset="77"/>
              </a:rPr>
              <a:t>kitchen cleaner</a:t>
            </a:r>
          </a:p>
          <a:p>
            <a:pPr lvl="1"/>
            <a:r>
              <a:rPr lang="en-CA" sz="2000" dirty="0">
                <a:solidFill>
                  <a:schemeClr val="tx2"/>
                </a:solidFill>
                <a:latin typeface="Dagny OT" panose="020B0504020201020104" pitchFamily="34" charset="77"/>
              </a:rPr>
              <a:t>bottled supplement </a:t>
            </a:r>
          </a:p>
          <a:p>
            <a:pPr lvl="1"/>
            <a:endParaRPr lang="en-CA" sz="2000" dirty="0">
              <a:solidFill>
                <a:schemeClr val="tx2"/>
              </a:solidFill>
              <a:latin typeface="Dagny OT" panose="020B0504020201020104" pitchFamily="34" charset="77"/>
            </a:endParaRPr>
          </a:p>
          <a:p>
            <a:pPr lvl="1"/>
            <a:r>
              <a:rPr lang="en-CA" sz="2000" dirty="0">
                <a:solidFill>
                  <a:schemeClr val="tx2"/>
                </a:solidFill>
                <a:latin typeface="Dagny OT" panose="020B0504020201020104" pitchFamily="34" charset="77"/>
              </a:rPr>
              <a:t>hair care products</a:t>
            </a:r>
          </a:p>
          <a:p>
            <a:pPr lvl="1"/>
            <a:r>
              <a:rPr lang="en-CA" sz="2000" dirty="0">
                <a:solidFill>
                  <a:schemeClr val="tx2"/>
                </a:solidFill>
                <a:latin typeface="Dagny OT" panose="020B0504020201020104" pitchFamily="34" charset="77"/>
              </a:rPr>
              <a:t>fabric softener</a:t>
            </a:r>
          </a:p>
          <a:p>
            <a:pPr lvl="1"/>
            <a:r>
              <a:rPr lang="en-CA" sz="2000" dirty="0">
                <a:solidFill>
                  <a:schemeClr val="tx2"/>
                </a:solidFill>
                <a:latin typeface="Dagny OT" panose="020B0504020201020104" pitchFamily="34" charset="77"/>
              </a:rPr>
              <a:t>household cleaner</a:t>
            </a:r>
          </a:p>
          <a:p>
            <a:pPr lvl="1"/>
            <a:r>
              <a:rPr lang="en-CA" sz="2000" dirty="0">
                <a:solidFill>
                  <a:schemeClr val="tx2"/>
                </a:solidFill>
                <a:latin typeface="Dagny OT" panose="020B0504020201020104" pitchFamily="34" charset="77"/>
              </a:rPr>
              <a:t>toothpaste</a:t>
            </a:r>
          </a:p>
          <a:p>
            <a:pPr lvl="1"/>
            <a:r>
              <a:rPr lang="en-CA" sz="2000" dirty="0">
                <a:solidFill>
                  <a:schemeClr val="tx2"/>
                </a:solidFill>
                <a:latin typeface="Dagny OT" panose="020B0504020201020104" pitchFamily="34" charset="77"/>
              </a:rPr>
              <a:t>cold medicine</a:t>
            </a:r>
          </a:p>
        </p:txBody>
      </p:sp>
    </p:spTree>
    <p:extLst>
      <p:ext uri="{BB962C8B-B14F-4D97-AF65-F5344CB8AC3E}">
        <p14:creationId xmlns:p14="http://schemas.microsoft.com/office/powerpoint/2010/main" val="215091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JAPANESE PHARMACY –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A" b="1" dirty="0"/>
              <a:t>Learning set: </a:t>
            </a:r>
            <a:r>
              <a:rPr lang="en-CA" dirty="0"/>
              <a:t>104,069 observations (selected randomly)</a:t>
            </a:r>
          </a:p>
          <a:p>
            <a:pPr>
              <a:lnSpc>
                <a:spcPct val="100000"/>
              </a:lnSpc>
            </a:pPr>
            <a:endParaRPr lang="en-CA" sz="1000" dirty="0"/>
          </a:p>
          <a:p>
            <a:pPr>
              <a:lnSpc>
                <a:spcPct val="100000"/>
              </a:lnSpc>
            </a:pPr>
            <a:r>
              <a:rPr lang="en-CA" b="1" dirty="0"/>
              <a:t>Training/Testing set ratio:</a:t>
            </a:r>
            <a:r>
              <a:rPr lang="en-CA" dirty="0"/>
              <a:t> 70-to-30</a:t>
            </a:r>
          </a:p>
          <a:p>
            <a:pPr>
              <a:lnSpc>
                <a:spcPct val="100000"/>
              </a:lnSpc>
            </a:pPr>
            <a:endParaRPr lang="en-CA" sz="1000" dirty="0"/>
          </a:p>
          <a:p>
            <a:pPr>
              <a:lnSpc>
                <a:spcPct val="100000"/>
              </a:lnSpc>
            </a:pPr>
            <a:r>
              <a:rPr lang="en-CA" b="1" dirty="0"/>
              <a:t>Validation set: </a:t>
            </a:r>
            <a:r>
              <a:rPr lang="en-CA" dirty="0"/>
              <a:t>remaining</a:t>
            </a:r>
            <a:r>
              <a:rPr lang="en-CA" b="1" dirty="0"/>
              <a:t> </a:t>
            </a:r>
            <a:r>
              <a:rPr lang="en-CA" dirty="0"/>
              <a:t>10,000 observations</a:t>
            </a:r>
          </a:p>
          <a:p>
            <a:pPr>
              <a:lnSpc>
                <a:spcPct val="100000"/>
              </a:lnSpc>
            </a:pPr>
            <a:endParaRPr lang="en-CA" sz="1000" dirty="0"/>
          </a:p>
          <a:p>
            <a:pPr>
              <a:lnSpc>
                <a:spcPct val="100000"/>
              </a:lnSpc>
            </a:pPr>
            <a:r>
              <a:rPr lang="en-CA" b="1" dirty="0"/>
              <a:t>Calibration metrics: </a:t>
            </a:r>
            <a:r>
              <a:rPr lang="en-CA" dirty="0"/>
              <a:t>predictive accuracy, overall accuracy</a:t>
            </a:r>
          </a:p>
          <a:p>
            <a:pPr>
              <a:lnSpc>
                <a:spcPct val="100000"/>
              </a:lnSpc>
            </a:pPr>
            <a:endParaRPr lang="en-CA" sz="1000" dirty="0"/>
          </a:p>
          <a:p>
            <a:pPr algn="ctr">
              <a:lnSpc>
                <a:spcPct val="100000"/>
              </a:lnSpc>
            </a:pPr>
            <a:r>
              <a:rPr lang="en-CA" dirty="0"/>
              <a:t>predictive accuracy = # correctly predicted HVCs / # HVCs</a:t>
            </a:r>
          </a:p>
          <a:p>
            <a:pPr algn="ctr">
              <a:lnSpc>
                <a:spcPct val="100000"/>
              </a:lnSpc>
            </a:pPr>
            <a:r>
              <a:rPr lang="en-CA" dirty="0"/>
              <a:t>overall accuracy = # correctly predicted class / # customers</a:t>
            </a:r>
          </a:p>
        </p:txBody>
      </p:sp>
    </p:spTree>
    <p:extLst>
      <p:ext uri="{BB962C8B-B14F-4D97-AF65-F5344CB8AC3E}">
        <p14:creationId xmlns:p14="http://schemas.microsoft.com/office/powerpoint/2010/main" val="346177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JAPANESE PHARMACY –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4137177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en-CA" dirty="0"/>
                  <a:t>Using a </a:t>
                </a:r>
                <a:r>
                  <a:rPr lang="en-CA" b="1" dirty="0"/>
                  <a:t>Multilayered Feed Forward Neural Network </a:t>
                </a:r>
                <a:r>
                  <a:rPr lang="en-CA" dirty="0"/>
                  <a:t>(MFFN), researchers were able to capture 80% of the HVCs by targeting (a model-specified) 25% of new customers. </a:t>
                </a:r>
              </a:p>
              <a:p>
                <a:pPr>
                  <a:lnSpc>
                    <a:spcPct val="100000"/>
                  </a:lnSpc>
                </a:pPr>
                <a:endParaRPr lang="en-CA" sz="1000" dirty="0"/>
              </a:p>
              <a:p>
                <a:pPr algn="just">
                  <a:lnSpc>
                    <a:spcPct val="100000"/>
                  </a:lnSpc>
                </a:pPr>
                <a:r>
                  <a:rPr lang="en-CA" dirty="0"/>
                  <a:t>At a threshold parameter value of 30%, the model performs 5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CA" dirty="0"/>
                  <a:t> better than randomly classifying customers.</a:t>
                </a:r>
              </a:p>
              <a:p>
                <a:pPr algn="just"/>
                <a:endParaRPr lang="en-CA" sz="1000" dirty="0"/>
              </a:p>
              <a:p>
                <a:endParaRPr lang="en-CA" dirty="0"/>
              </a:p>
              <a:p>
                <a:r>
                  <a:rPr lang="en-CA" dirty="0"/>
                  <a:t> </a:t>
                </a:r>
                <a:r>
                  <a:rPr lang="en-CA" b="1" dirty="0"/>
                  <a:t> 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4137177"/>
              </a:xfrm>
              <a:blipFill>
                <a:blip r:embed="rId2"/>
                <a:stretch>
                  <a:fillRect l="-806" r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07338"/>
              </p:ext>
            </p:extLst>
          </p:nvPr>
        </p:nvGraphicFramePr>
        <p:xfrm>
          <a:off x="3393355" y="4602399"/>
          <a:ext cx="540528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7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2066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Dagny OT" panose="020B0504020201020104" pitchFamily="34" charset="77"/>
                          <a:ea typeface="Helvetica Light" charset="0"/>
                          <a:cs typeface="Helvetica Light" charset="0"/>
                        </a:rPr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Dagny OT" panose="020B0504020201020104" pitchFamily="34" charset="77"/>
                          <a:ea typeface="Helvetica Light" charset="0"/>
                          <a:cs typeface="Helvetica Light" charset="0"/>
                        </a:rPr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Dagny OT" panose="020B0504020201020104" pitchFamily="34" charset="77"/>
                          <a:ea typeface="Helvetica Light" charset="0"/>
                          <a:cs typeface="Helvetica Light" charset="0"/>
                        </a:rPr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6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2"/>
                          </a:solidFill>
                          <a:latin typeface="Dagny OT" panose="020B0504020201020104" pitchFamily="34" charset="77"/>
                          <a:ea typeface="Helvetica Light" charset="0"/>
                          <a:cs typeface="Helvetica Light" charset="0"/>
                        </a:rPr>
                        <a:t>Predictive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2"/>
                          </a:solidFill>
                          <a:latin typeface="Dagny OT" panose="020B0504020201020104" pitchFamily="34" charset="77"/>
                          <a:ea typeface="Helvetica Light" charset="0"/>
                          <a:cs typeface="Helvetica Light" charset="0"/>
                        </a:rPr>
                        <a:t>55.6%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2"/>
                          </a:solidFill>
                          <a:latin typeface="Dagny OT" panose="020B0504020201020104" pitchFamily="34" charset="77"/>
                          <a:ea typeface="Helvetica Light" charset="0"/>
                          <a:cs typeface="Helvetica Light" charset="0"/>
                        </a:rPr>
                        <a:t>57.4%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06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2"/>
                          </a:solidFill>
                          <a:latin typeface="Dagny OT" panose="020B0504020201020104" pitchFamily="34" charset="77"/>
                          <a:ea typeface="Helvetica Light" charset="0"/>
                          <a:cs typeface="Helvetica Light" charset="0"/>
                        </a:rPr>
                        <a:t>Overall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2"/>
                          </a:solidFill>
                          <a:latin typeface="Dagny OT" panose="020B0504020201020104" pitchFamily="34" charset="77"/>
                          <a:ea typeface="Helvetica Light" charset="0"/>
                          <a:cs typeface="Helvetica Light" charset="0"/>
                        </a:rPr>
                        <a:t>90.6%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2"/>
                          </a:solidFill>
                          <a:latin typeface="Dagny OT" panose="020B0504020201020104" pitchFamily="34" charset="77"/>
                          <a:ea typeface="Helvetica Light" charset="0"/>
                          <a:cs typeface="Helvetica Light" charset="0"/>
                        </a:rPr>
                        <a:t>91.2%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06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2"/>
                          </a:solidFill>
                          <a:latin typeface="Dagny OT" panose="020B0504020201020104" pitchFamily="34" charset="77"/>
                          <a:ea typeface="Helvetica Light" charset="0"/>
                          <a:cs typeface="Helvetica Light" charset="0"/>
                        </a:rPr>
                        <a:t>%</a:t>
                      </a:r>
                      <a:r>
                        <a:rPr lang="en-US" b="0" i="0" baseline="0" dirty="0">
                          <a:solidFill>
                            <a:schemeClr val="tx2"/>
                          </a:solidFill>
                          <a:latin typeface="Dagny OT" panose="020B0504020201020104" pitchFamily="34" charset="77"/>
                          <a:ea typeface="Helvetica Light" charset="0"/>
                          <a:cs typeface="Helvetica Light" charset="0"/>
                        </a:rPr>
                        <a:t> Classified as HVC</a:t>
                      </a:r>
                      <a:endParaRPr lang="en-US" b="0" i="0" dirty="0">
                        <a:solidFill>
                          <a:schemeClr val="tx2"/>
                        </a:solidFill>
                        <a:latin typeface="Dagny OT" panose="020B0504020201020104" pitchFamily="34" charset="77"/>
                        <a:ea typeface="Helvetica Light" charset="0"/>
                        <a:cs typeface="Helvetica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2"/>
                          </a:solidFill>
                          <a:latin typeface="Dagny OT" panose="020B0504020201020104" pitchFamily="34" charset="77"/>
                          <a:ea typeface="Helvetica Light" charset="0"/>
                          <a:cs typeface="Helvetica Light" charset="0"/>
                        </a:rPr>
                        <a:t>10.6%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2"/>
                          </a:solidFill>
                          <a:latin typeface="Dagny OT" panose="020B0504020201020104" pitchFamily="34" charset="77"/>
                          <a:ea typeface="Helvetica Light" charset="0"/>
                          <a:cs typeface="Helvetica Light" charset="0"/>
                        </a:rPr>
                        <a:t>10.3%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36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Networks</a:t>
            </a:r>
            <a:endParaRPr lang="en-US" sz="2800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Deep Learning networks are simply ANNs with </a:t>
            </a:r>
            <a:r>
              <a:rPr lang="en-US" b="1" dirty="0"/>
              <a:t>a large number of hidden layers </a:t>
            </a:r>
            <a:r>
              <a:rPr lang="en-US" dirty="0"/>
              <a:t>(and various types of nodes)</a:t>
            </a:r>
          </a:p>
          <a:p>
            <a:pPr algn="just"/>
            <a:endParaRPr lang="en-US" sz="1000" dirty="0"/>
          </a:p>
          <a:p>
            <a:pPr algn="just"/>
            <a:r>
              <a:rPr lang="en-US" b="1" dirty="0"/>
              <a:t>Types:</a:t>
            </a:r>
          </a:p>
          <a:p>
            <a:pPr lvl="1"/>
            <a:r>
              <a:rPr lang="en-US" i="1" dirty="0"/>
              <a:t>Convolution Neural Networks</a:t>
            </a:r>
            <a:br>
              <a:rPr lang="en-US" dirty="0"/>
            </a:br>
            <a:r>
              <a:rPr lang="en-US" sz="2000" dirty="0"/>
              <a:t>Handwritten digit recognition, 99.7% accuracy in 2013, Self-driving cars</a:t>
            </a:r>
          </a:p>
          <a:p>
            <a:pPr lvl="1"/>
            <a:r>
              <a:rPr lang="en-US" i="1" dirty="0"/>
              <a:t>Recurrent Neural Networks</a:t>
            </a:r>
            <a:br>
              <a:rPr lang="en-US" dirty="0"/>
            </a:br>
            <a:r>
              <a:rPr lang="en-US" sz="2000" dirty="0"/>
              <a:t>Natural language processing (speech recognition, machine translation, etc.)</a:t>
            </a:r>
          </a:p>
          <a:p>
            <a:pPr lvl="1" algn="just"/>
            <a:r>
              <a:rPr lang="en-US" i="1" dirty="0" err="1"/>
              <a:t>Autoencoders</a:t>
            </a:r>
            <a:endParaRPr lang="en-US" i="1" dirty="0"/>
          </a:p>
          <a:p>
            <a:pPr lvl="1"/>
            <a:r>
              <a:rPr lang="en-US" i="1" dirty="0"/>
              <a:t>Restricted Boltzmann Machines</a:t>
            </a:r>
            <a:br>
              <a:rPr lang="en-US" dirty="0"/>
            </a:br>
            <a:r>
              <a:rPr lang="en-US" sz="2000" dirty="0" err="1"/>
              <a:t>BellKor’s</a:t>
            </a:r>
            <a:r>
              <a:rPr lang="en-US" sz="2000" dirty="0"/>
              <a:t> Pragmatic Chaos, Netflix Prize, 2009</a:t>
            </a:r>
          </a:p>
        </p:txBody>
      </p:sp>
    </p:spTree>
    <p:extLst>
      <p:ext uri="{BB962C8B-B14F-4D97-AF65-F5344CB8AC3E}">
        <p14:creationId xmlns:p14="http://schemas.microsoft.com/office/powerpoint/2010/main" val="231458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B5B628-894E-BE44-B59D-29827AD4624C}"/>
              </a:ext>
            </a:extLst>
          </p:cNvPr>
          <p:cNvSpPr/>
          <p:nvPr/>
        </p:nvSpPr>
        <p:spPr>
          <a:xfrm>
            <a:off x="369333" y="232756"/>
            <a:ext cx="11600994" cy="6594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-1876956" y="1876957"/>
            <a:ext cx="4123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Fjodor</a:t>
            </a:r>
            <a:r>
              <a:rPr lang="en-US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 van Veen, </a:t>
            </a:r>
            <a:r>
              <a:rPr lang="en-US" dirty="0">
                <a:latin typeface="Dagny OT" panose="020B0504020201020104" pitchFamily="34" charset="77"/>
                <a:ea typeface="Helvetica Light" charset="0"/>
                <a:cs typeface="Helvetica Light" charset="0"/>
                <a:hlinkClick r:id="rId2"/>
              </a:rPr>
              <a:t>Asimov Institute</a:t>
            </a:r>
            <a:r>
              <a:rPr lang="en-US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, 2016]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" t="3026" r="2378" b="1744"/>
          <a:stretch/>
        </p:blipFill>
        <p:spPr>
          <a:xfrm>
            <a:off x="619434" y="0"/>
            <a:ext cx="10766321" cy="6827423"/>
          </a:xfrm>
        </p:spPr>
      </p:pic>
    </p:spTree>
    <p:extLst>
      <p:ext uri="{BB962C8B-B14F-4D97-AF65-F5344CB8AC3E}">
        <p14:creationId xmlns:p14="http://schemas.microsoft.com/office/powerpoint/2010/main" val="37018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F6ED08-0DB1-AB41-8A5D-EFE131714101}"/>
              </a:ext>
            </a:extLst>
          </p:cNvPr>
          <p:cNvSpPr/>
          <p:nvPr/>
        </p:nvSpPr>
        <p:spPr>
          <a:xfrm>
            <a:off x="369333" y="155181"/>
            <a:ext cx="11600994" cy="6594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58" y="41079"/>
            <a:ext cx="8626132" cy="680753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5DE0DC-41DC-594C-BAE6-71ABBBE97294}"/>
              </a:ext>
            </a:extLst>
          </p:cNvPr>
          <p:cNvSpPr/>
          <p:nvPr/>
        </p:nvSpPr>
        <p:spPr>
          <a:xfrm rot="16200000">
            <a:off x="-1876956" y="1876957"/>
            <a:ext cx="4123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Fjodor</a:t>
            </a:r>
            <a:r>
              <a:rPr lang="en-US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 van Veen, </a:t>
            </a:r>
            <a:r>
              <a:rPr lang="en-US" dirty="0">
                <a:latin typeface="Dagny OT" panose="020B0504020201020104" pitchFamily="34" charset="77"/>
                <a:ea typeface="Helvetica Light" charset="0"/>
                <a:cs typeface="Helvetica Light" charset="0"/>
                <a:hlinkClick r:id="rId3"/>
              </a:rPr>
              <a:t>Asimov Institute</a:t>
            </a:r>
            <a:r>
              <a:rPr lang="en-US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, 2016]</a:t>
            </a:r>
          </a:p>
        </p:txBody>
      </p:sp>
    </p:spTree>
    <p:extLst>
      <p:ext uri="{BB962C8B-B14F-4D97-AF65-F5344CB8AC3E}">
        <p14:creationId xmlns:p14="http://schemas.microsoft.com/office/powerpoint/2010/main" val="261187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US" sz="2800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5786357" cy="4140767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/>
              <a:t>Require </a:t>
            </a:r>
            <a:r>
              <a:rPr lang="en-US" b="1" dirty="0"/>
              <a:t>large</a:t>
            </a:r>
            <a:r>
              <a:rPr lang="en-US" dirty="0"/>
              <a:t>, </a:t>
            </a:r>
            <a:r>
              <a:rPr lang="en-US" b="1" dirty="0"/>
              <a:t>diverse</a:t>
            </a:r>
            <a:r>
              <a:rPr lang="en-US" dirty="0"/>
              <a:t>, and </a:t>
            </a:r>
            <a:r>
              <a:rPr lang="en-US" b="1" dirty="0"/>
              <a:t>correctly labeled </a:t>
            </a:r>
            <a:r>
              <a:rPr lang="en-US" dirty="0"/>
              <a:t>training sets.</a:t>
            </a:r>
          </a:p>
          <a:p>
            <a:pPr algn="just">
              <a:lnSpc>
                <a:spcPct val="100000"/>
              </a:lnSpc>
            </a:pPr>
            <a:endParaRPr lang="en-US" sz="500" dirty="0"/>
          </a:p>
          <a:p>
            <a:pPr algn="just">
              <a:lnSpc>
                <a:spcPct val="100000"/>
              </a:lnSpc>
            </a:pPr>
            <a:r>
              <a:rPr lang="en-US" dirty="0"/>
              <a:t>Accurate on average, but they can still be </a:t>
            </a:r>
            <a:r>
              <a:rPr lang="en-US" b="1" dirty="0"/>
              <a:t>spectacularly</a:t>
            </a:r>
            <a:r>
              <a:rPr lang="en-US" dirty="0"/>
              <a:t> wrong. </a:t>
            </a:r>
            <a:endParaRPr lang="en-US" sz="800" dirty="0"/>
          </a:p>
          <a:p>
            <a:pPr algn="just">
              <a:lnSpc>
                <a:spcPct val="100000"/>
              </a:lnSpc>
            </a:pPr>
            <a:endParaRPr lang="en-US" sz="500" dirty="0"/>
          </a:p>
          <a:p>
            <a:pPr algn="just">
              <a:lnSpc>
                <a:spcPct val="100000"/>
              </a:lnSpc>
            </a:pPr>
            <a:r>
              <a:rPr lang="en-US" dirty="0"/>
              <a:t>They can be “hacked” (NFL).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/>
            <a:endParaRPr lang="en-US" sz="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8"/>
          <a:stretch/>
        </p:blipFill>
        <p:spPr>
          <a:xfrm>
            <a:off x="6481348" y="2517056"/>
            <a:ext cx="5256223" cy="272038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89504" y="5349095"/>
            <a:ext cx="11029615" cy="9270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dirty="0">
                <a:solidFill>
                  <a:schemeClr val="tx2"/>
                </a:solidFill>
                <a:latin typeface="Dagny OT" panose="020B0504020201020104" pitchFamily="34" charset="77"/>
              </a:rPr>
              <a:t>Humans don’t need that much labeled data to make decisions: so </a:t>
            </a:r>
            <a:r>
              <a:rPr lang="en-US" sz="2400" b="1" dirty="0">
                <a:solidFill>
                  <a:schemeClr val="tx2"/>
                </a:solidFill>
                <a:latin typeface="Dagny OT" panose="020B0504020201020104" pitchFamily="34" charset="77"/>
              </a:rPr>
              <a:t>what’s really going on under the hood</a:t>
            </a:r>
            <a:r>
              <a:rPr lang="en-US" sz="2400" dirty="0">
                <a:solidFill>
                  <a:schemeClr val="tx2"/>
                </a:solidFill>
                <a:latin typeface="Dagny OT" panose="020B0504020201020104" pitchFamily="34" charset="77"/>
              </a:rPr>
              <a:t>? (3</a:t>
            </a:r>
            <a:r>
              <a:rPr lang="en-US" sz="2400" baseline="30000" dirty="0">
                <a:solidFill>
                  <a:schemeClr val="tx2"/>
                </a:solidFill>
                <a:latin typeface="Dagny OT" panose="020B0504020201020104" pitchFamily="34" charset="77"/>
              </a:rPr>
              <a:t>rd</a:t>
            </a:r>
            <a:r>
              <a:rPr lang="en-US" sz="2400" dirty="0">
                <a:solidFill>
                  <a:schemeClr val="tx2"/>
                </a:solidFill>
                <a:latin typeface="Dagny OT" panose="020B0504020201020104" pitchFamily="34" charset="77"/>
              </a:rPr>
              <a:t> AI Winter?) </a:t>
            </a:r>
          </a:p>
        </p:txBody>
      </p:sp>
      <p:sp>
        <p:nvSpPr>
          <p:cNvPr id="4" name="Rectangle 3"/>
          <p:cNvSpPr/>
          <p:nvPr/>
        </p:nvSpPr>
        <p:spPr>
          <a:xfrm>
            <a:off x="8997512" y="-11379"/>
            <a:ext cx="319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[@</a:t>
            </a:r>
            <a:r>
              <a:rPr lang="en-US" dirty="0" err="1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samim</a:t>
            </a:r>
            <a:r>
              <a:rPr lang="en-US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, </a:t>
            </a:r>
            <a:r>
              <a:rPr lang="en-US" dirty="0" err="1">
                <a:latin typeface="Dagny OT" panose="020B0504020201020104" pitchFamily="34" charset="77"/>
                <a:ea typeface="Helvetica Light" charset="0"/>
                <a:cs typeface="Helvetica Light" charset="0"/>
                <a:hlinkClick r:id="rId3"/>
              </a:rPr>
              <a:t>medium.com</a:t>
            </a:r>
            <a:r>
              <a:rPr lang="en-US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27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75A906-773A-5C46-AC79-F2B060205516}"/>
              </a:ext>
            </a:extLst>
          </p:cNvPr>
          <p:cNvSpPr/>
          <p:nvPr/>
        </p:nvSpPr>
        <p:spPr>
          <a:xfrm>
            <a:off x="369333" y="0"/>
            <a:ext cx="1167503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49" y="88889"/>
            <a:ext cx="11133703" cy="6680222"/>
          </a:xfrm>
        </p:spPr>
      </p:pic>
      <p:sp>
        <p:nvSpPr>
          <p:cNvPr id="3" name="Rectangle 2"/>
          <p:cNvSpPr/>
          <p:nvPr/>
        </p:nvSpPr>
        <p:spPr>
          <a:xfrm rot="16200000">
            <a:off x="-2889252" y="2889253"/>
            <a:ext cx="6147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[Yes, Androids Do Dream of Electric Sheep, </a:t>
            </a:r>
            <a:r>
              <a:rPr lang="en-US" dirty="0">
                <a:latin typeface="Dagny OT" panose="020B0504020201020104" pitchFamily="34" charset="77"/>
                <a:ea typeface="Helvetica Light" charset="0"/>
                <a:cs typeface="Helvetica Light" charset="0"/>
                <a:hlinkClick r:id="rId3"/>
              </a:rPr>
              <a:t>The Guardian UK</a:t>
            </a:r>
            <a:r>
              <a:rPr lang="en-US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7638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“</a:t>
            </a:r>
            <a:r>
              <a:rPr lang="en-US" dirty="0" err="1"/>
              <a:t>AlphaGo</a:t>
            </a:r>
            <a:r>
              <a:rPr lang="en-US" dirty="0"/>
              <a:t> vanquishes world’s top Go player, marking A.I.’s superiority over human mind” </a:t>
            </a:r>
            <a:r>
              <a:rPr lang="en-US" sz="1800" dirty="0"/>
              <a:t>[</a:t>
            </a:r>
            <a:r>
              <a:rPr lang="en-US" sz="1800" i="1" dirty="0"/>
              <a:t>South China Morning Post</a:t>
            </a:r>
            <a:r>
              <a:rPr lang="en-US" sz="1800" dirty="0"/>
              <a:t>, May 27, 2017]</a:t>
            </a:r>
          </a:p>
          <a:p>
            <a:pPr>
              <a:lnSpc>
                <a:spcPct val="100000"/>
              </a:lnSpc>
            </a:pPr>
            <a:endParaRPr lang="en-US" sz="1000" dirty="0"/>
          </a:p>
          <a:p>
            <a:pPr>
              <a:lnSpc>
                <a:spcPct val="100000"/>
              </a:lnSpc>
            </a:pPr>
            <a:r>
              <a:rPr lang="en-US" dirty="0"/>
              <a:t>“A Japanese A.I. program just wrote a short novel, and it almost won a literary prize” </a:t>
            </a:r>
            <a:r>
              <a:rPr lang="en-US" sz="1800" dirty="0"/>
              <a:t>[</a:t>
            </a:r>
            <a:r>
              <a:rPr lang="en-US" sz="1800" i="1" dirty="0"/>
              <a:t>Digital Trends</a:t>
            </a:r>
            <a:r>
              <a:rPr lang="en-US" sz="1800" dirty="0"/>
              <a:t>, March 23, 2016]</a:t>
            </a:r>
          </a:p>
          <a:p>
            <a:pPr>
              <a:lnSpc>
                <a:spcPct val="100000"/>
              </a:lnSpc>
            </a:pPr>
            <a:endParaRPr lang="en-US" sz="1000" dirty="0"/>
          </a:p>
          <a:p>
            <a:pPr>
              <a:lnSpc>
                <a:spcPct val="100000"/>
              </a:lnSpc>
            </a:pPr>
            <a:r>
              <a:rPr lang="en-US" dirty="0"/>
              <a:t>“Elon Musk: Artificial intelligence may spark World War III” </a:t>
            </a:r>
            <a:br>
              <a:rPr lang="en-US" dirty="0"/>
            </a:br>
            <a:r>
              <a:rPr lang="en-US" sz="1800" dirty="0"/>
              <a:t>[</a:t>
            </a:r>
            <a:r>
              <a:rPr lang="en-US" sz="1800" i="1" dirty="0"/>
              <a:t>CNET</a:t>
            </a:r>
            <a:r>
              <a:rPr lang="en-US" sz="1800" dirty="0"/>
              <a:t>, September 4, 2017]</a:t>
            </a:r>
          </a:p>
          <a:p>
            <a:pPr>
              <a:lnSpc>
                <a:spcPct val="100000"/>
              </a:lnSpc>
            </a:pPr>
            <a:endParaRPr lang="en-US" sz="1000" dirty="0"/>
          </a:p>
          <a:p>
            <a:pPr>
              <a:lnSpc>
                <a:spcPct val="100000"/>
              </a:lnSpc>
            </a:pPr>
            <a:r>
              <a:rPr lang="en-US" dirty="0"/>
              <a:t>“A.I. hype has peaked so what’s next?” </a:t>
            </a:r>
            <a:r>
              <a:rPr lang="en-US" sz="1800" dirty="0"/>
              <a:t>[</a:t>
            </a:r>
            <a:r>
              <a:rPr lang="en-US" sz="1800" i="1" dirty="0"/>
              <a:t>TechCrunch</a:t>
            </a:r>
            <a:r>
              <a:rPr lang="en-US" sz="1800" dirty="0"/>
              <a:t>, September 30, 2017]</a:t>
            </a:r>
          </a:p>
        </p:txBody>
      </p:sp>
    </p:spTree>
    <p:extLst>
      <p:ext uri="{BB962C8B-B14F-4D97-AF65-F5344CB8AC3E}">
        <p14:creationId xmlns:p14="http://schemas.microsoft.com/office/powerpoint/2010/main" val="11194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2A6C25-5977-2843-9638-38D50B6FE28F}"/>
              </a:ext>
            </a:extLst>
          </p:cNvPr>
          <p:cNvSpPr/>
          <p:nvPr/>
        </p:nvSpPr>
        <p:spPr>
          <a:xfrm>
            <a:off x="2260270" y="2905780"/>
            <a:ext cx="76714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Dagny OT" panose="020B0504020201020104" pitchFamily="34" charset="77"/>
              </a:rPr>
              <a:t>Q: How many legs does a cat have if you call the tail a leg?</a:t>
            </a:r>
          </a:p>
          <a:p>
            <a:r>
              <a:rPr lang="en-US" sz="2400" dirty="0">
                <a:latin typeface="Dagny OT" panose="020B0504020201020104" pitchFamily="34" charset="77"/>
              </a:rPr>
              <a:t>A: Four. Calling the tail a leg doesn’t make it a leg.</a:t>
            </a:r>
          </a:p>
          <a:p>
            <a:pPr algn="r"/>
            <a:r>
              <a:rPr lang="en-US" sz="1400" dirty="0">
                <a:latin typeface="Dagny OT" panose="020B0504020201020104" pitchFamily="34" charset="77"/>
              </a:rPr>
              <a:t>(old riddle, attributed to Abraham Lincoln)</a:t>
            </a:r>
          </a:p>
        </p:txBody>
      </p:sp>
    </p:spTree>
    <p:extLst>
      <p:ext uri="{BB962C8B-B14F-4D97-AF65-F5344CB8AC3E}">
        <p14:creationId xmlns:p14="http://schemas.microsoft.com/office/powerpoint/2010/main" val="265579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Artificial Intelligence (A.I.)?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What are the </a:t>
            </a:r>
            <a:r>
              <a:rPr lang="en-US" b="1" dirty="0"/>
              <a:t>essential qualities and skills </a:t>
            </a:r>
            <a:r>
              <a:rPr lang="en-US" dirty="0"/>
              <a:t>of an intelligence?</a:t>
            </a:r>
          </a:p>
          <a:p>
            <a:pPr marL="1143000" lvl="1" indent="-457200" algn="just">
              <a:buFont typeface="Wingdings" charset="2"/>
              <a:buChar char="§"/>
            </a:pPr>
            <a:r>
              <a:rPr lang="en-US" dirty="0"/>
              <a:t>provides flexible responses in various scenarios</a:t>
            </a:r>
          </a:p>
          <a:p>
            <a:pPr marL="1143000" lvl="1" indent="-457200" algn="just">
              <a:buFont typeface="Wingdings" charset="2"/>
              <a:buChar char="§"/>
            </a:pPr>
            <a:r>
              <a:rPr lang="en-US" dirty="0"/>
              <a:t>takes advantage of lucky circumstances</a:t>
            </a:r>
          </a:p>
          <a:p>
            <a:pPr marL="1143000" lvl="1" indent="-457200" algn="just">
              <a:buFont typeface="Wingdings" charset="2"/>
              <a:buChar char="§"/>
            </a:pPr>
            <a:r>
              <a:rPr lang="en-US" dirty="0"/>
              <a:t>makes sense out of contradictory messages</a:t>
            </a:r>
          </a:p>
          <a:p>
            <a:pPr marL="1143000" lvl="1" indent="-457200" algn="just">
              <a:buFont typeface="Wingdings" charset="2"/>
              <a:buChar char="§"/>
            </a:pPr>
            <a:r>
              <a:rPr lang="en-US" dirty="0"/>
              <a:t>recognizes the relative importance of a situation’s elements</a:t>
            </a:r>
          </a:p>
          <a:p>
            <a:pPr marL="1143000" lvl="1" indent="-457200" algn="just">
              <a:buFont typeface="Wingdings" charset="2"/>
              <a:buChar char="§"/>
            </a:pPr>
            <a:r>
              <a:rPr lang="en-US" dirty="0"/>
              <a:t>finds similarities between different situations</a:t>
            </a:r>
          </a:p>
          <a:p>
            <a:pPr marL="1143000" lvl="1" indent="-457200" algn="just">
              <a:buFont typeface="Wingdings" charset="2"/>
              <a:buChar char="§"/>
            </a:pPr>
            <a:r>
              <a:rPr lang="en-US" dirty="0"/>
              <a:t>draws distinctions between similar situations</a:t>
            </a:r>
          </a:p>
          <a:p>
            <a:pPr marL="1143000" lvl="1" indent="-457200" algn="just">
              <a:buFont typeface="Wingdings" charset="2"/>
              <a:buChar char="§"/>
            </a:pPr>
            <a:r>
              <a:rPr lang="en-US" dirty="0"/>
              <a:t>comes up with new ideas from scratch or by re-arranging previous known concepts</a:t>
            </a:r>
          </a:p>
        </p:txBody>
      </p:sp>
      <p:sp>
        <p:nvSpPr>
          <p:cNvPr id="4" name="Rectangle 3"/>
          <p:cNvSpPr/>
          <p:nvPr/>
        </p:nvSpPr>
        <p:spPr>
          <a:xfrm>
            <a:off x="8030284" y="0"/>
            <a:ext cx="4161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[D. </a:t>
            </a:r>
            <a:r>
              <a:rPr lang="en-US" dirty="0" err="1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Hoftsadter</a:t>
            </a:r>
            <a:r>
              <a:rPr lang="en-US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, </a:t>
            </a:r>
            <a:r>
              <a:rPr lang="en-US" i="1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Gödel, Escher, Bach</a:t>
            </a:r>
            <a:r>
              <a:rPr lang="en-US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, 1979]</a:t>
            </a:r>
          </a:p>
        </p:txBody>
      </p:sp>
    </p:spTree>
    <p:extLst>
      <p:ext uri="{BB962C8B-B14F-4D97-AF65-F5344CB8AC3E}">
        <p14:creationId xmlns:p14="http://schemas.microsoft.com/office/powerpoint/2010/main" val="122735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Artificial Intelligence?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34851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A.I. research is defined as the study of </a:t>
            </a:r>
            <a:r>
              <a:rPr lang="en-US" b="1" dirty="0">
                <a:latin typeface="Helvetica" pitchFamily="2" charset="0"/>
              </a:rPr>
              <a:t>intelligent agents</a:t>
            </a:r>
            <a:r>
              <a:rPr lang="en-US" dirty="0"/>
              <a:t>: any device that perceives its environment and takes actions that maximize its chance of success at some goal.</a:t>
            </a:r>
          </a:p>
        </p:txBody>
      </p:sp>
      <p:sp>
        <p:nvSpPr>
          <p:cNvPr id="4" name="Rectangle 3"/>
          <p:cNvSpPr/>
          <p:nvPr/>
        </p:nvSpPr>
        <p:spPr>
          <a:xfrm>
            <a:off x="8854227" y="-9448"/>
            <a:ext cx="3337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[Artificial Intelligence, </a:t>
            </a:r>
            <a:r>
              <a:rPr lang="en-US" i="1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Wikipedia</a:t>
            </a:r>
            <a:r>
              <a:rPr lang="en-US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]</a:t>
            </a:r>
          </a:p>
        </p:txBody>
      </p:sp>
      <p:sp>
        <p:nvSpPr>
          <p:cNvPr id="5" name="Rectangle 4"/>
          <p:cNvSpPr/>
          <p:nvPr/>
        </p:nvSpPr>
        <p:spPr>
          <a:xfrm>
            <a:off x="581192" y="3685272"/>
            <a:ext cx="11029614" cy="286232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algn="just"/>
            <a:r>
              <a:rPr lang="en-US" sz="2400" b="1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Examples</a:t>
            </a:r>
          </a:p>
          <a:p>
            <a:pPr marL="914400" lvl="1" indent="-457200" algn="just">
              <a:buFont typeface="Wingdings" charset="2"/>
              <a:buChar char="§"/>
            </a:pPr>
            <a:r>
              <a:rPr lang="en-US" sz="20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Expert Systems </a:t>
            </a:r>
          </a:p>
          <a:p>
            <a:pPr lvl="1" algn="just"/>
            <a:r>
              <a:rPr lang="en-US" sz="15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TurboTax, WebMD, technical support, insurance claim processing, air traffic control, etc.</a:t>
            </a:r>
            <a:endParaRPr lang="en-US" sz="2800" dirty="0">
              <a:solidFill>
                <a:schemeClr val="tx2"/>
              </a:solidFill>
              <a:latin typeface="Dagny OT" panose="020B0504020201020104" pitchFamily="34" charset="77"/>
              <a:ea typeface="Helvetica Light" charset="0"/>
              <a:cs typeface="Helvetica Light" charset="0"/>
            </a:endParaRPr>
          </a:p>
          <a:p>
            <a:pPr marL="914400" lvl="1" indent="-457200" algn="just">
              <a:buFont typeface="Wingdings" charset="2"/>
              <a:buChar char="§"/>
            </a:pPr>
            <a:r>
              <a:rPr lang="en-US" sz="20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Decision-Making </a:t>
            </a:r>
          </a:p>
          <a:p>
            <a:pPr lvl="1" algn="just"/>
            <a:r>
              <a:rPr lang="en-US" sz="15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Deep Blue, auto-pilot systems, ”smart” meters, etc.</a:t>
            </a:r>
          </a:p>
          <a:p>
            <a:pPr marL="914400" lvl="1" indent="-457200" algn="just">
              <a:buFont typeface="Wingdings" charset="2"/>
              <a:buChar char="§"/>
            </a:pPr>
            <a:r>
              <a:rPr lang="en-US" sz="20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Natural Language Proc</a:t>
            </a:r>
            <a:r>
              <a:rPr lang="en-US" sz="28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.</a:t>
            </a:r>
          </a:p>
          <a:p>
            <a:pPr lvl="1" algn="just"/>
            <a:r>
              <a:rPr lang="en-US" sz="15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machine translation, Siri, named-entity recognition, etc.</a:t>
            </a:r>
          </a:p>
          <a:p>
            <a:pPr algn="just"/>
            <a:endParaRPr lang="en-US" sz="2800" dirty="0">
              <a:solidFill>
                <a:schemeClr val="tx2"/>
              </a:solidFill>
              <a:latin typeface="Dagny OT" panose="020B0504020201020104" pitchFamily="34" charset="77"/>
              <a:ea typeface="Helvetica Light" charset="0"/>
              <a:cs typeface="Helvetica Light" charset="0"/>
            </a:endParaRPr>
          </a:p>
          <a:p>
            <a:pPr algn="just"/>
            <a:endParaRPr lang="en-US" sz="2400" dirty="0">
              <a:solidFill>
                <a:schemeClr val="tx2"/>
              </a:solidFill>
              <a:latin typeface="Dagny OT" panose="020B0504020201020104" pitchFamily="34" charset="77"/>
              <a:ea typeface="Helvetica Light" charset="0"/>
              <a:cs typeface="Helvetica Light" charset="0"/>
            </a:endParaRPr>
          </a:p>
          <a:p>
            <a:pPr marL="914400" lvl="1" indent="-457200" algn="just">
              <a:buFont typeface="Wingdings" charset="2"/>
              <a:buChar char="§"/>
            </a:pPr>
            <a:r>
              <a:rPr lang="en-US" sz="20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Recommenders</a:t>
            </a:r>
          </a:p>
          <a:p>
            <a:pPr lvl="1" algn="just"/>
            <a:r>
              <a:rPr lang="en-US" sz="15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Google, Expedia, Facebook, LinkedIn, Netflix, Amazon, etc.</a:t>
            </a:r>
          </a:p>
          <a:p>
            <a:pPr marL="914400" lvl="1" indent="-457200" algn="just">
              <a:buFont typeface="Wingdings" charset="2"/>
              <a:buChar char="§"/>
            </a:pPr>
            <a:r>
              <a:rPr lang="en-US" sz="20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Content generators</a:t>
            </a:r>
          </a:p>
          <a:p>
            <a:pPr lvl="1" algn="just"/>
            <a:r>
              <a:rPr lang="en-US" sz="15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music composer, novel writer, animation creator, etc.</a:t>
            </a:r>
          </a:p>
          <a:p>
            <a:pPr marL="914400" lvl="1" indent="-457200" algn="just">
              <a:buFont typeface="Wingdings" charset="2"/>
              <a:buChar char="§"/>
            </a:pPr>
            <a:r>
              <a:rPr lang="en-US" sz="20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Classifiers</a:t>
            </a:r>
          </a:p>
          <a:p>
            <a:pPr lvl="1" algn="just"/>
            <a:r>
              <a:rPr lang="en-US" sz="15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facial recognition, object identification, fraud detection, etc.</a:t>
            </a:r>
          </a:p>
        </p:txBody>
      </p:sp>
    </p:spTree>
    <p:extLst>
      <p:ext uri="{BB962C8B-B14F-4D97-AF65-F5344CB8AC3E}">
        <p14:creationId xmlns:p14="http://schemas.microsoft.com/office/powerpoint/2010/main" val="187427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Timeline (TL;DR)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671193"/>
            <a:ext cx="12192000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1950s    1960s    1970s    1980s    1990s    2000s    2010s    2020s</a:t>
            </a:r>
          </a:p>
        </p:txBody>
      </p:sp>
      <p:sp>
        <p:nvSpPr>
          <p:cNvPr id="19" name="Rectangle 18"/>
          <p:cNvSpPr/>
          <p:nvPr/>
        </p:nvSpPr>
        <p:spPr>
          <a:xfrm rot="19037600">
            <a:off x="619685" y="3755282"/>
            <a:ext cx="3069942" cy="1511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rot="3036143">
            <a:off x="2806580" y="3452920"/>
            <a:ext cx="1965663" cy="2234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18142237">
            <a:off x="3854611" y="3420054"/>
            <a:ext cx="2244657" cy="1164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rot="3925217">
            <a:off x="4912074" y="3422756"/>
            <a:ext cx="2209752" cy="1425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6755363">
            <a:off x="5477427" y="3252933"/>
            <a:ext cx="2293954" cy="153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rot="20567442">
            <a:off x="6694247" y="1844425"/>
            <a:ext cx="2293954" cy="153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19772463">
            <a:off x="8742704" y="947435"/>
            <a:ext cx="2293954" cy="153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6703" y="6206056"/>
            <a:ext cx="13371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Turing 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35515" y="1847360"/>
            <a:ext cx="173539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Initial Optimism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10780" y="4611607"/>
            <a:ext cx="1248698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1</a:t>
            </a:r>
            <a:r>
              <a:rPr lang="en-US" sz="2800" baseline="300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st</a:t>
            </a:r>
            <a:r>
              <a:rPr lang="en-US" sz="28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 A.I. Winter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63275" y="1875539"/>
            <a:ext cx="17353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Revival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74193" y="4625814"/>
            <a:ext cx="1528186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2</a:t>
            </a:r>
            <a:r>
              <a:rPr lang="en-US" sz="2800" baseline="300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nd</a:t>
            </a:r>
            <a:r>
              <a:rPr lang="en-US" sz="28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 A.I. Winter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97315" y="2372085"/>
            <a:ext cx="206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Modern A.I.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40589" y="-12034"/>
            <a:ext cx="87021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???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216548" y="2567970"/>
            <a:ext cx="87021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???</a:t>
            </a:r>
          </a:p>
        </p:txBody>
      </p:sp>
      <p:sp>
        <p:nvSpPr>
          <p:cNvPr id="28" name="Rectangle 27"/>
          <p:cNvSpPr/>
          <p:nvPr/>
        </p:nvSpPr>
        <p:spPr>
          <a:xfrm rot="2198025">
            <a:off x="9478346" y="1757228"/>
            <a:ext cx="2293954" cy="153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69887" y="727076"/>
            <a:ext cx="2730996" cy="954107"/>
          </a:xfrm>
          <a:prstGeom prst="rec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Deep Learning and Big Data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6864" y="6518568"/>
            <a:ext cx="21732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Dartmouth Summer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51121" y="6516881"/>
            <a:ext cx="21732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Backpropagation</a:t>
            </a:r>
            <a:endParaRPr lang="en-US" dirty="0">
              <a:solidFill>
                <a:schemeClr val="tx2"/>
              </a:solidFill>
              <a:latin typeface="Dagny OT" panose="020B0504020201020104" pitchFamily="34" charset="77"/>
              <a:ea typeface="Helvetica Light" charset="0"/>
              <a:cs typeface="Helvetica Light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02166" y="6206056"/>
            <a:ext cx="24310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5</a:t>
            </a:r>
            <a:r>
              <a:rPr lang="en-US" baseline="3000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th</a:t>
            </a:r>
            <a:r>
              <a:rPr lang="en-US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 Generation Project</a:t>
            </a:r>
            <a:endParaRPr lang="en-US" dirty="0">
              <a:solidFill>
                <a:schemeClr val="tx2"/>
              </a:solidFill>
              <a:latin typeface="Dagny OT" panose="020B0504020201020104" pitchFamily="34" charset="77"/>
              <a:ea typeface="Helvetica Light" charset="0"/>
              <a:cs typeface="Helvetica Light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17678" y="6516881"/>
            <a:ext cx="21732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Deep Blue</a:t>
            </a:r>
            <a:endParaRPr lang="en-US" dirty="0">
              <a:solidFill>
                <a:schemeClr val="tx2"/>
              </a:solidFill>
              <a:latin typeface="Dagny OT" panose="020B0504020201020104" pitchFamily="34" charset="77"/>
              <a:ea typeface="Helvetica Light" charset="0"/>
              <a:cs typeface="Helvetica Light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58656" y="6206056"/>
            <a:ext cx="24310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Human Brain Project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16398" y="6516881"/>
            <a:ext cx="21732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Stanley</a:t>
            </a:r>
            <a:endParaRPr lang="en-US" dirty="0">
              <a:solidFill>
                <a:schemeClr val="tx2"/>
              </a:solidFill>
              <a:latin typeface="Dagny OT" panose="020B0504020201020104" pitchFamily="34" charset="77"/>
              <a:ea typeface="Helvetica Light" charset="0"/>
              <a:cs typeface="Helvetica Light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058231" y="6354833"/>
            <a:ext cx="21732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24361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A trained </a:t>
            </a:r>
            <a:r>
              <a:rPr lang="en-US" b="1" dirty="0"/>
              <a:t>Artificial Neural Network</a:t>
            </a:r>
            <a:r>
              <a:rPr lang="en-US" dirty="0"/>
              <a:t> (ANN) is a function that maps inputs to outputs in a useful way: </a:t>
            </a:r>
          </a:p>
          <a:p>
            <a:pPr marL="1143000" lvl="1" indent="-457200" algn="just">
              <a:lnSpc>
                <a:spcPct val="110000"/>
              </a:lnSpc>
              <a:buSzPct val="100000"/>
              <a:buFont typeface="Wingdings" charset="2"/>
              <a:buChar char="§"/>
            </a:pPr>
            <a:r>
              <a:rPr lang="en-US" dirty="0"/>
              <a:t>receives input(s)</a:t>
            </a:r>
          </a:p>
          <a:p>
            <a:pPr marL="1143000" lvl="1" indent="-457200" algn="just">
              <a:lnSpc>
                <a:spcPct val="110000"/>
              </a:lnSpc>
              <a:buSzPct val="100000"/>
              <a:buFont typeface="Wingdings" charset="2"/>
              <a:buChar char="§"/>
            </a:pPr>
            <a:r>
              <a:rPr lang="en-US" dirty="0"/>
              <a:t>computes values</a:t>
            </a:r>
          </a:p>
          <a:p>
            <a:pPr marL="1143000" lvl="1" indent="-457200" algn="just">
              <a:lnSpc>
                <a:spcPct val="110000"/>
              </a:lnSpc>
              <a:buSzPct val="100000"/>
              <a:buFont typeface="Wingdings" charset="2"/>
              <a:buChar char="§"/>
            </a:pPr>
            <a:r>
              <a:rPr lang="en-US" dirty="0"/>
              <a:t>provides output(s)</a:t>
            </a:r>
          </a:p>
          <a:p>
            <a:pPr algn="just">
              <a:lnSpc>
                <a:spcPct val="110000"/>
              </a:lnSpc>
            </a:pPr>
            <a:endParaRPr lang="en-US" sz="500" dirty="0"/>
          </a:p>
          <a:p>
            <a:pPr algn="just">
              <a:lnSpc>
                <a:spcPct val="110000"/>
              </a:lnSpc>
            </a:pPr>
            <a:r>
              <a:rPr lang="en-US" dirty="0"/>
              <a:t>ANNs use a Swiss-army-knife approach to things (</a:t>
            </a:r>
            <a:r>
              <a:rPr lang="en-US" b="1" dirty="0"/>
              <a:t>plenty of options, but it’s not always clear which one should be used</a:t>
            </a:r>
            <a:r>
              <a:rPr lang="en-US" dirty="0"/>
              <a:t>).</a:t>
            </a:r>
          </a:p>
          <a:p>
            <a:pPr algn="just">
              <a:lnSpc>
                <a:spcPct val="110000"/>
              </a:lnSpc>
            </a:pPr>
            <a:endParaRPr lang="en-US" sz="500" dirty="0"/>
          </a:p>
          <a:p>
            <a:pPr algn="just">
              <a:lnSpc>
                <a:spcPct val="110000"/>
              </a:lnSpc>
            </a:pPr>
            <a:r>
              <a:rPr lang="en-US" dirty="0"/>
              <a:t>The user does not need to decide much about the function or know much about the problem space in advance (</a:t>
            </a:r>
            <a:r>
              <a:rPr lang="en-US" b="1" dirty="0"/>
              <a:t>quiet model</a:t>
            </a:r>
            <a:r>
              <a:rPr lang="en-US" dirty="0"/>
              <a:t>).</a:t>
            </a:r>
          </a:p>
          <a:p>
            <a:pPr algn="just"/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307161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Custom 1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7F7F7F"/>
      </a:accent2>
      <a:accent3>
        <a:srgbClr val="A5A5A5"/>
      </a:accent3>
      <a:accent4>
        <a:srgbClr val="BFBFBF"/>
      </a:accent4>
      <a:accent5>
        <a:srgbClr val="F2F2F2"/>
      </a:accent5>
      <a:accent6>
        <a:srgbClr val="E1DFDF"/>
      </a:accent6>
      <a:hlink>
        <a:srgbClr val="CC9900"/>
      </a:hlink>
      <a:folHlink>
        <a:srgbClr val="96A9A9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193</TotalTime>
  <Words>1659</Words>
  <Application>Microsoft Macintosh PowerPoint</Application>
  <PresentationFormat>Widescreen</PresentationFormat>
  <Paragraphs>244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Calibri</vt:lpstr>
      <vt:lpstr>Cambria Math</vt:lpstr>
      <vt:lpstr>Charter</vt:lpstr>
      <vt:lpstr>Dagny OT</vt:lpstr>
      <vt:lpstr>Gill Sans MT</vt:lpstr>
      <vt:lpstr>Helvetica</vt:lpstr>
      <vt:lpstr>Helvetica Light</vt:lpstr>
      <vt:lpstr>Wingdings</vt:lpstr>
      <vt:lpstr>Wingdings 2</vt:lpstr>
      <vt:lpstr>Dividend</vt:lpstr>
      <vt:lpstr>ARTIFICIAL INTELLIGENCE  AND NEURAL NETWORKS</vt:lpstr>
      <vt:lpstr>OUTLINE</vt:lpstr>
      <vt:lpstr>PowerPoint Presentation</vt:lpstr>
      <vt:lpstr>Headlines</vt:lpstr>
      <vt:lpstr>PowerPoint Presentation</vt:lpstr>
      <vt:lpstr>What is Artificial Intelligence (A.I.)?</vt:lpstr>
      <vt:lpstr>What is Artificial Intelligence?</vt:lpstr>
      <vt:lpstr>Historical Timeline (TL;DR)</vt:lpstr>
      <vt:lpstr>Neural Networks in a Nutshell</vt:lpstr>
      <vt:lpstr>Neural Networks in a Nutshell</vt:lpstr>
      <vt:lpstr>Network Topology  and Terminology</vt:lpstr>
      <vt:lpstr>Feed Forward Network</vt:lpstr>
      <vt:lpstr>ANN in Matrix Notation</vt:lpstr>
      <vt:lpstr>Backpropagation Objective</vt:lpstr>
      <vt:lpstr>Backpropagation – ANN Training</vt:lpstr>
      <vt:lpstr>Strengths</vt:lpstr>
      <vt:lpstr>Limitations</vt:lpstr>
      <vt:lpstr>DISCUSSION</vt:lpstr>
      <vt:lpstr>Neural Networks  VIDEOS (BRILLIANT!)</vt:lpstr>
      <vt:lpstr>CASE STUDY: JAPANESE PHARMACY – Context</vt:lpstr>
      <vt:lpstr>CASE STUDY: JAPANESE PHARMACY – LEARNING Flow</vt:lpstr>
      <vt:lpstr>CASE STUDY: JAPANESE PHARMACY – Data</vt:lpstr>
      <vt:lpstr>CASE STUDY: JAPANESE PHARMACY – Data</vt:lpstr>
      <vt:lpstr>CASE STUDY: JAPANESE PHARMACY – Data</vt:lpstr>
      <vt:lpstr>CASE STUDY: JAPANESE PHARMACY – Results</vt:lpstr>
      <vt:lpstr>Deep Learning Networks</vt:lpstr>
      <vt:lpstr>PowerPoint Presentation</vt:lpstr>
      <vt:lpstr>PowerPoint Presentation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universals</dc:title>
  <dc:creator>pboily</dc:creator>
  <cp:lastModifiedBy>Patrick Boily</cp:lastModifiedBy>
  <cp:revision>33</cp:revision>
  <dcterms:created xsi:type="dcterms:W3CDTF">2018-12-12T19:39:04Z</dcterms:created>
  <dcterms:modified xsi:type="dcterms:W3CDTF">2019-11-20T02:14:21Z</dcterms:modified>
</cp:coreProperties>
</file>