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9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20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3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4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5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6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7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1475" r:id="rId3"/>
    <p:sldId id="1385" r:id="rId4"/>
    <p:sldId id="1386" r:id="rId5"/>
    <p:sldId id="1484" r:id="rId6"/>
    <p:sldId id="1388" r:id="rId7"/>
    <p:sldId id="1391" r:id="rId8"/>
    <p:sldId id="1396" r:id="rId9"/>
    <p:sldId id="1398" r:id="rId10"/>
    <p:sldId id="1399" r:id="rId11"/>
    <p:sldId id="1401" r:id="rId12"/>
    <p:sldId id="1405" r:id="rId13"/>
    <p:sldId id="1412" r:id="rId14"/>
    <p:sldId id="1415" r:id="rId15"/>
    <p:sldId id="1414" r:id="rId16"/>
    <p:sldId id="1427" r:id="rId17"/>
    <p:sldId id="1428" r:id="rId18"/>
    <p:sldId id="1447" r:id="rId19"/>
    <p:sldId id="1483" r:id="rId20"/>
    <p:sldId id="1434" r:id="rId21"/>
    <p:sldId id="1436" r:id="rId22"/>
    <p:sldId id="1437" r:id="rId23"/>
    <p:sldId id="1438" r:id="rId24"/>
    <p:sldId id="1439" r:id="rId25"/>
    <p:sldId id="1440" r:id="rId26"/>
    <p:sldId id="1454" r:id="rId27"/>
    <p:sldId id="1451" r:id="rId28"/>
    <p:sldId id="1452" r:id="rId29"/>
    <p:sldId id="14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14"/>
    </p:cViewPr>
  </p:sorterViewPr>
  <p:notesViewPr>
    <p:cSldViewPr snapToGrid="0">
      <p:cViewPr varScale="1">
        <p:scale>
          <a:sx n="84" d="100"/>
          <a:sy n="84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9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9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7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5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9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4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1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9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60B4BC-DC82-2F4B-8259-A31908DA326A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22A88A-9765-D941-BD45-B945CFE47F4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46C79E-AEC5-A44D-8507-F79BD078FCEA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hyperlink" Target="data-action-lab.com" TargetMode="Externa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50.png"/><Relationship Id="rId21" Type="http://schemas.openxmlformats.org/officeDocument/2006/relationships/tags" Target="../tags/tag71.xml"/><Relationship Id="rId34" Type="http://schemas.openxmlformats.org/officeDocument/2006/relationships/slideLayout" Target="../slideLayouts/slideLayout2.xml"/><Relationship Id="rId42" Type="http://schemas.openxmlformats.org/officeDocument/2006/relationships/image" Target="../media/image11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tags" Target="../tags/tag79.xml"/><Relationship Id="rId41" Type="http://schemas.openxmlformats.org/officeDocument/2006/relationships/image" Target="../media/image10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40" Type="http://schemas.openxmlformats.org/officeDocument/2006/relationships/image" Target="../media/image9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5.pn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notesSlide" Target="../notesSlides/notesSlide10.xml"/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tags" Target="../tags/tag83.xml"/><Relationship Id="rId3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.png"/><Relationship Id="rId5" Type="http://schemas.openxmlformats.org/officeDocument/2006/relationships/tags" Target="../tags/tag88.xml"/><Relationship Id="rId23" Type="http://schemas.openxmlformats.org/officeDocument/2006/relationships/image" Target="../media/image140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2.xml"/><Relationship Id="rId22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notesSlide" Target="../notesSlides/notesSlide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3blue1brown.com/videos/2017/10/9/neural-network" TargetMode="Externa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hyperlink" Target="https://www.youtube.com/watch?v=i8D90DkCLhI" TargetMode="External"/><Relationship Id="rId5" Type="http://schemas.openxmlformats.org/officeDocument/2006/relationships/hyperlink" Target="https://www.youtube.com/watch?v=bxe2T-V8XRs" TargetMode="Externa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19" Type="http://schemas.openxmlformats.org/officeDocument/2006/relationships/notesSlide" Target="../notesSlides/notesSlide20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12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hyperlink" Target="http://www.asimovinstitute.org/neural-network-zoo/?imm_mid=0e8927&amp;cmp=em-data-na-na-newsltr_ai_20160926" TargetMode="Externa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hyperlink" Target="http://www.asimovinstitute.org/neural-network-zoo/?imm_mid=0e8927&amp;cmp=em-data-na-na-newsltr_ai_20160926" TargetMode="Externa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0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9" Type="http://schemas.openxmlformats.org/officeDocument/2006/relationships/hyperlink" Target="https://medium.com/@samim/generating-captions-c31f00e8396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hyperlink" Target="https://www.theguardian.com/technology/2015/jun/18/google-image-recognition-neural-network-androids-dream-electric-sheep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notesSlide" Target="../notesSlides/notesSlide7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INTELLIGENCE ARTIFICIELLE</a:t>
            </a:r>
            <a:br>
              <a:rPr lang="fr-CA"/>
            </a:br>
            <a:r>
              <a:rPr lang="fr-CA"/>
              <a:t>ET RÉSEAUX NEURONAUX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PRÉPARATION DU TERRAIN</a:t>
            </a:r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>
                <a:hlinkClick r:id="rId10"/>
              </a:rPr>
              <a:t>data-action-lab.com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Les réseaux neuronaux en bref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fr-CA" dirty="0"/>
              <a:t>Des algorithmes permettent aux RNA d’</a:t>
            </a:r>
            <a:r>
              <a:rPr lang="fr-CA" b="1" dirty="0"/>
              <a:t>apprendre</a:t>
            </a:r>
            <a:r>
              <a:rPr lang="fr-CA" dirty="0"/>
              <a:t> (c.-à-d. de générer la fonction et ses valeurs internes) </a:t>
            </a:r>
            <a:r>
              <a:rPr lang="fr-CA" b="1" dirty="0"/>
              <a:t>automatiquement</a:t>
            </a:r>
            <a:r>
              <a:rPr lang="fr-CA" dirty="0"/>
              <a:t>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On peut avoir recours aux RNA pour :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fr-CA" dirty="0"/>
              <a:t>L’apprentissage supervisé (</a:t>
            </a:r>
            <a:r>
              <a:rPr lang="fr-CA" b="1" dirty="0"/>
              <a:t>réseaux neuronaux multicouches acycliques</a:t>
            </a:r>
            <a:r>
              <a:rPr lang="fr-CA" dirty="0"/>
              <a:t>)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fr-CA" dirty="0"/>
              <a:t>L’apprentissage non supervisé (</a:t>
            </a:r>
            <a:r>
              <a:rPr lang="fr-CA" b="1" dirty="0"/>
              <a:t>cartes </a:t>
            </a:r>
            <a:r>
              <a:rPr lang="fr-CA" b="1" dirty="0" err="1"/>
              <a:t>autoorganisables</a:t>
            </a:r>
            <a:r>
              <a:rPr lang="fr-CA" dirty="0"/>
              <a:t>)</a:t>
            </a:r>
          </a:p>
          <a:p>
            <a:pPr marL="1143000" lvl="1" indent="-457200" algn="just">
              <a:lnSpc>
                <a:spcPct val="100000"/>
              </a:lnSpc>
              <a:buFont typeface="Wingdings" charset="2"/>
              <a:buChar char="§"/>
            </a:pPr>
            <a:r>
              <a:rPr lang="fr-CA" dirty="0"/>
              <a:t>L’apprentissage par renforcement.</a:t>
            </a:r>
          </a:p>
          <a:p>
            <a:pPr algn="just">
              <a:lnSpc>
                <a:spcPct val="100000"/>
              </a:lnSpc>
            </a:pPr>
            <a:endParaRPr lang="en-US" sz="500" dirty="0"/>
          </a:p>
          <a:p>
            <a:pPr algn="just">
              <a:lnSpc>
                <a:spcPct val="100000"/>
              </a:lnSpc>
            </a:pPr>
            <a:r>
              <a:rPr lang="fr-CA" dirty="0"/>
              <a:t>Techniquement, la seule exigence consiste à pouvoir réduire au minimum la fonction coût (</a:t>
            </a:r>
            <a:r>
              <a:rPr lang="fr-CA" b="1" dirty="0"/>
              <a:t>optimisation</a:t>
            </a:r>
            <a:r>
              <a:rPr lang="fr-C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70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A606F8C-35CA-DE40-98FE-29A03DD826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869" y="107156"/>
            <a:ext cx="12087225" cy="6786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9" y="215838"/>
            <a:ext cx="10833712" cy="6426319"/>
          </a:xfr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0" y="265724"/>
            <a:ext cx="6858001" cy="1325563"/>
          </a:xfrm>
        </p:spPr>
        <p:txBody>
          <a:bodyPr/>
          <a:lstStyle/>
          <a:p>
            <a:pPr algn="ctr"/>
            <a:r>
              <a:rPr lang="fr-CA" b="1">
                <a:latin typeface="Charter" pitchFamily="2" charset="0"/>
              </a:rPr>
              <a:t>Topologie de réseau</a:t>
            </a:r>
            <a:br>
              <a:rPr lang="fr-CA" b="1">
                <a:latin typeface="Charter" pitchFamily="2" charset="0"/>
              </a:rPr>
            </a:br>
            <a:r>
              <a:rPr lang="fr-CA" b="1">
                <a:latin typeface="Charter" pitchFamily="2" charset="0"/>
              </a:rPr>
              <a:t>et terminologie</a:t>
            </a: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>
            <a:off x="1993900" y="4000500"/>
            <a:ext cx="419100" cy="314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4310188" y="3428996"/>
            <a:ext cx="608074" cy="385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747395" y="338139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395" y="3381396"/>
                <a:ext cx="990600" cy="369332"/>
              </a:xfrm>
              <a:prstGeom prst="rect">
                <a:avLst/>
              </a:prstGeom>
              <a:blipFill>
                <a:blip r:embed="rId3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6550" y="3684992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008F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0" y="3684992"/>
                <a:ext cx="81280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28050" y="1368521"/>
                <a:ext cx="5270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𝒛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50" y="1368521"/>
                <a:ext cx="527050" cy="369332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0464800" y="1368521"/>
                <a:ext cx="889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𝒂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𝒛</m:t>
                      </m:r>
                      <m:r>
                        <a:rPr lang="en-CA" sz="2400" b="1" i="1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0" y="1368521"/>
                <a:ext cx="889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914400" y="6197600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4918262" y="6223057"/>
            <a:ext cx="2079438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8458200" y="6197600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>
          <a:xfrm>
            <a:off x="914400" y="3354524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>
          <a:xfrm>
            <a:off x="2734625" y="1775952"/>
            <a:ext cx="1854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>
          <a:xfrm>
            <a:off x="5437281" y="4079756"/>
            <a:ext cx="10414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>
          <a:xfrm>
            <a:off x="4749800" y="3081786"/>
            <a:ext cx="990600" cy="334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8332850" y="1826752"/>
            <a:ext cx="1854200" cy="713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8"/>
            </p:custDataLst>
          </p:nvPr>
        </p:nvSpPr>
        <p:spPr>
          <a:xfrm>
            <a:off x="10395810" y="693555"/>
            <a:ext cx="1046890" cy="713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>
            <p:custDataLst>
              <p:tags r:id="rId19"/>
            </p:custDataLst>
          </p:nvPr>
        </p:nvSpPr>
        <p:spPr>
          <a:xfrm>
            <a:off x="7454900" y="693555"/>
            <a:ext cx="689100" cy="713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>
            <p:custDataLst>
              <p:tags r:id="rId20"/>
            </p:custDataLst>
          </p:nvPr>
        </p:nvSpPr>
        <p:spPr>
          <a:xfrm>
            <a:off x="0" y="331508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Signal</a:t>
            </a:r>
          </a:p>
        </p:txBody>
      </p:sp>
      <p:sp>
        <p:nvSpPr>
          <p:cNvPr id="24" name="TextBox 23"/>
          <p:cNvSpPr txBox="1"/>
          <p:nvPr>
            <p:custDataLst>
              <p:tags r:id="rId21"/>
            </p:custDataLst>
          </p:nvPr>
        </p:nvSpPr>
        <p:spPr>
          <a:xfrm>
            <a:off x="3474276" y="1912492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Arête</a:t>
            </a:r>
          </a:p>
        </p:txBody>
      </p:sp>
      <p:sp>
        <p:nvSpPr>
          <p:cNvPr id="25" name="TextBox 24"/>
          <p:cNvSpPr txBox="1"/>
          <p:nvPr>
            <p:custDataLst>
              <p:tags r:id="rId22"/>
            </p:custDataLst>
          </p:nvPr>
        </p:nvSpPr>
        <p:spPr>
          <a:xfrm>
            <a:off x="650140" y="6093263"/>
            <a:ext cx="238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Couche entrante</a:t>
            </a:r>
          </a:p>
        </p:txBody>
      </p:sp>
      <p:sp>
        <p:nvSpPr>
          <p:cNvPr id="26" name="TextBox 25"/>
          <p:cNvSpPr txBox="1"/>
          <p:nvPr>
            <p:custDataLst>
              <p:tags r:id="rId23"/>
            </p:custDataLst>
          </p:nvPr>
        </p:nvSpPr>
        <p:spPr>
          <a:xfrm>
            <a:off x="4495800" y="6093263"/>
            <a:ext cx="287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Couche(s) cachée(s)</a:t>
            </a:r>
          </a:p>
        </p:txBody>
      </p:sp>
      <p:sp>
        <p:nvSpPr>
          <p:cNvPr id="27" name="TextBox 26"/>
          <p:cNvSpPr txBox="1"/>
          <p:nvPr>
            <p:custDataLst>
              <p:tags r:id="rId24"/>
            </p:custDataLst>
          </p:nvPr>
        </p:nvSpPr>
        <p:spPr>
          <a:xfrm>
            <a:off x="7961499" y="6093262"/>
            <a:ext cx="28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Couche sortante</a:t>
            </a:r>
          </a:p>
        </p:txBody>
      </p:sp>
      <p:sp>
        <p:nvSpPr>
          <p:cNvPr id="28" name="TextBox 27"/>
          <p:cNvSpPr txBox="1"/>
          <p:nvPr>
            <p:custDataLst>
              <p:tags r:id="rId25"/>
            </p:custDataLst>
          </p:nvPr>
        </p:nvSpPr>
        <p:spPr>
          <a:xfrm>
            <a:off x="4345699" y="3032452"/>
            <a:ext cx="189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i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Pondération</a:t>
            </a:r>
          </a:p>
        </p:txBody>
      </p:sp>
      <p:sp>
        <p:nvSpPr>
          <p:cNvPr id="29" name="TextBox 28"/>
          <p:cNvSpPr txBox="1"/>
          <p:nvPr>
            <p:custDataLst>
              <p:tags r:id="rId26"/>
            </p:custDataLst>
          </p:nvPr>
        </p:nvSpPr>
        <p:spPr>
          <a:xfrm>
            <a:off x="7267770" y="551841"/>
            <a:ext cx="104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Donnée d’entrée nette</a:t>
            </a:r>
          </a:p>
        </p:txBody>
      </p:sp>
      <p:sp>
        <p:nvSpPr>
          <p:cNvPr id="30" name="TextBox 29"/>
          <p:cNvSpPr txBox="1"/>
          <p:nvPr>
            <p:custDataLst>
              <p:tags r:id="rId27"/>
            </p:custDataLst>
          </p:nvPr>
        </p:nvSpPr>
        <p:spPr>
          <a:xfrm>
            <a:off x="10224430" y="485851"/>
            <a:ext cx="121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Donnée de sortie du nœud</a:t>
            </a:r>
          </a:p>
        </p:txBody>
      </p:sp>
      <p:sp>
        <p:nvSpPr>
          <p:cNvPr id="31" name="TextBox 30"/>
          <p:cNvSpPr txBox="1"/>
          <p:nvPr>
            <p:custDataLst>
              <p:tags r:id="rId28"/>
            </p:custDataLst>
          </p:nvPr>
        </p:nvSpPr>
        <p:spPr>
          <a:xfrm>
            <a:off x="5227731" y="423601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Nœud</a:t>
            </a:r>
          </a:p>
        </p:txBody>
      </p:sp>
      <p:sp>
        <p:nvSpPr>
          <p:cNvPr id="32" name="TextBox 31"/>
          <p:cNvSpPr txBox="1"/>
          <p:nvPr>
            <p:custDataLst>
              <p:tags r:id="rId29"/>
            </p:custDataLst>
          </p:nvPr>
        </p:nvSpPr>
        <p:spPr>
          <a:xfrm>
            <a:off x="9552374" y="3651053"/>
            <a:ext cx="138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i="1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Donnée de sortie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9755968" y="4388974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1" i="1" smtClean="0">
                              <a:solidFill>
                                <a:srgbClr val="12171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1" i="1" smtClean="0">
                              <a:solidFill>
                                <a:srgbClr val="121711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68" y="4388974"/>
                <a:ext cx="990600" cy="369332"/>
              </a:xfrm>
              <a:prstGeom prst="rect">
                <a:avLst/>
              </a:prstGeom>
              <a:blipFill>
                <a:blip r:embed="rId42"/>
                <a:stretch>
                  <a:fillRect t="-18033" r="-2392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>
            <p:custDataLst>
              <p:tags r:id="rId31"/>
            </p:custDataLst>
          </p:nvPr>
        </p:nvSpPr>
        <p:spPr>
          <a:xfrm>
            <a:off x="7883050" y="1819112"/>
            <a:ext cx="26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Nœud d’activation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E16956B-DAED-0743-9532-DE3DE7073DC5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257695" y="265724"/>
            <a:ext cx="739001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>
                <a:solidFill>
                  <a:schemeClr val="tx2"/>
                </a:solidFill>
              </a:rPr>
              <a:t>Topologie de réseau</a:t>
            </a:r>
            <a:br>
              <a:rPr lang="fr-CA">
                <a:solidFill>
                  <a:schemeClr val="tx2"/>
                </a:solidFill>
              </a:rPr>
            </a:br>
            <a:r>
              <a:rPr lang="fr-CA">
                <a:solidFill>
                  <a:schemeClr val="tx2"/>
                </a:solidFill>
              </a:rPr>
              <a:t>et terminologie</a:t>
            </a:r>
          </a:p>
        </p:txBody>
      </p:sp>
      <p:sp>
        <p:nvSpPr>
          <p:cNvPr id="36" name="Rectangle 35"/>
          <p:cNvSpPr/>
          <p:nvPr>
            <p:custDataLst>
              <p:tags r:id="rId33"/>
            </p:custDataLst>
          </p:nvPr>
        </p:nvSpPr>
        <p:spPr>
          <a:xfrm>
            <a:off x="3673350" y="1721081"/>
            <a:ext cx="3594420" cy="3532971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0F092A-CECA-3D49-BCF5-44FC4AE8B16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869" y="107156"/>
            <a:ext cx="12087225" cy="6786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Réseau acyclique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4" y="1612465"/>
            <a:ext cx="11836159" cy="4624039"/>
          </a:xfrm>
        </p:spPr>
      </p:pic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3273194" y="4876975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5"/>
            </p:custDataLst>
          </p:nvPr>
        </p:nvSpPr>
        <p:spPr>
          <a:xfrm>
            <a:off x="9357639" y="189917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68609" y="1531502"/>
                <a:ext cx="2803110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09" y="1531502"/>
                <a:ext cx="2803110" cy="385555"/>
              </a:xfrm>
              <a:prstGeom prst="rect">
                <a:avLst/>
              </a:prstGeom>
              <a:blipFill rotWithShape="0">
                <a:blip r:embed="rId2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068609" y="5874038"/>
                <a:ext cx="2803110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CA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09" y="5874038"/>
                <a:ext cx="2803110" cy="385555"/>
              </a:xfrm>
              <a:prstGeom prst="rect">
                <a:avLst/>
              </a:prstGeom>
              <a:blipFill rotWithShape="0">
                <a:blip r:embed="rId2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19A13EEE-1A00-0C46-9A7C-51D52E790C5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1260" y="602383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>
                <a:solidFill>
                  <a:schemeClr val="tx2"/>
                </a:solidFill>
              </a:rPr>
              <a:t>Réseau acyclique</a:t>
            </a:r>
            <a:br>
              <a:rPr lang="fr-CA">
                <a:solidFill>
                  <a:schemeClr val="tx2"/>
                </a:solidFill>
              </a:rPr>
            </a:br>
            <a:endParaRPr lang="fr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RNA en notation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fr-CA" dirty="0"/>
                  <a:t>Cet exemple de réseau neuronal </a:t>
                </a:r>
                <a:r>
                  <a:rPr lang="fr-CA" i="1" dirty="0"/>
                  <a:t>standard</a:t>
                </a:r>
                <a:r>
                  <a:rPr lang="fr-CA" dirty="0"/>
                  <a:t> peut être exprimé ainsi :</a:t>
                </a:r>
              </a:p>
              <a:p>
                <a:pPr marL="0" indent="0" algn="just">
                  <a:buNone/>
                </a:pPr>
                <a:endParaRPr lang="en-US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 smtClean="0">
                                  <a:solidFill>
                                    <a:srgbClr val="008F00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CA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CA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/>
              </a:p>
              <a:p>
                <a:pPr algn="just"/>
                <a:endParaRPr lang="en-US" sz="1000" dirty="0">
                  <a:ea typeface="Charter Roman" charset="0"/>
                  <a:cs typeface="Charter Roman" charset="0"/>
                </a:endParaRPr>
              </a:p>
              <a:p>
                <a:pPr algn="just"/>
                <a:r>
                  <a:rPr lang="fr-CA" dirty="0"/>
                  <a:t>En bref, à chaque nœud, le réseau neuronal</a:t>
                </a:r>
              </a:p>
              <a:p>
                <a:pPr marL="1143000" lvl="1" indent="-457200" algn="just">
                  <a:buAutoNum type="arabicPeriod"/>
                </a:pPr>
                <a:r>
                  <a:rPr lang="fr-CA" dirty="0"/>
                  <a:t>Calcule la</a:t>
                </a:r>
                <a:r>
                  <a:rPr lang="fr-CA" dirty="0">
                    <a:solidFill>
                      <a:srgbClr val="FF0000"/>
                    </a:solidFill>
                    <a:ea typeface="Charter Roman" charset="0"/>
                    <a:cs typeface="Charter Roman" charset="0"/>
                  </a:rPr>
                  <a:t> </a:t>
                </a:r>
                <a:r>
                  <a:rPr lang="fr-CA" b="1" dirty="0">
                    <a:solidFill>
                      <a:srgbClr val="FF0000"/>
                    </a:solidFill>
                    <a:ea typeface="Charter Roman" charset="0"/>
                    <a:cs typeface="Charter Roman" charset="0"/>
                  </a:rPr>
                  <a:t>somme</a:t>
                </a:r>
                <a:r>
                  <a:rPr lang="fr-CA" dirty="0"/>
                  <a:t> </a:t>
                </a:r>
                <a:r>
                  <a:rPr lang="fr-CA" b="1" dirty="0">
                    <a:solidFill>
                      <a:srgbClr val="0070C0"/>
                    </a:solidFill>
                    <a:ea typeface="Charter Roman" charset="0"/>
                    <a:cs typeface="Charter Roman" charset="0"/>
                  </a:rPr>
                  <a:t>pondérée</a:t>
                </a:r>
                <a:r>
                  <a:rPr lang="fr-CA" dirty="0"/>
                  <a:t> des </a:t>
                </a:r>
                <a:r>
                  <a:rPr lang="fr-CA" b="1" dirty="0">
                    <a:solidFill>
                      <a:srgbClr val="008F00"/>
                    </a:solidFill>
                    <a:ea typeface="Charter Roman" charset="0"/>
                    <a:cs typeface="Charter Roman" charset="0"/>
                  </a:rPr>
                  <a:t>données d’entrée</a:t>
                </a:r>
              </a:p>
              <a:p>
                <a:pPr marL="1143000" lvl="1" indent="-457200" algn="just">
                  <a:buAutoNum type="arabicPeriod"/>
                </a:pPr>
                <a:r>
                  <a:rPr lang="fr-CA" dirty="0"/>
                  <a:t>Applique les fonctions d’</a:t>
                </a:r>
                <a:r>
                  <a:rPr lang="fr-CA" b="1" dirty="0">
                    <a:solidFill>
                      <a:srgbClr val="FFC000"/>
                    </a:solidFill>
                    <a:ea typeface="Charter Roman" charset="0"/>
                    <a:cs typeface="Charter Roman" charset="0"/>
                  </a:rPr>
                  <a:t>activation</a:t>
                </a:r>
                <a:r>
                  <a:rPr lang="fr-CA" dirty="0"/>
                  <a:t> et</a:t>
                </a:r>
              </a:p>
              <a:p>
                <a:pPr marL="1143000" lvl="1" indent="-457200" algn="just">
                  <a:buAutoNum type="arabicPeriod"/>
                </a:pPr>
                <a:r>
                  <a:rPr lang="fr-CA" dirty="0"/>
                  <a:t>Envoie un </a:t>
                </a:r>
                <a:r>
                  <a:rPr lang="fr-CA" b="1" dirty="0">
                    <a:solidFill>
                      <a:srgbClr val="FFC000"/>
                    </a:solidFill>
                    <a:ea typeface="Charter Roman" charset="0"/>
                    <a:cs typeface="Charter Roman" charset="0"/>
                  </a:rPr>
                  <a:t>signal</a:t>
                </a:r>
                <a:r>
                  <a:rPr lang="fr-CA" dirty="0"/>
                  <a:t>,</a:t>
                </a:r>
              </a:p>
              <a:p>
                <a:pPr marL="1143000" lvl="1" indent="-457200" algn="just">
                  <a:buAutoNum type="arabicPeriod"/>
                </a:pPr>
                <a:endParaRPr lang="en-US" sz="500" b="1" dirty="0">
                  <a:solidFill>
                    <a:srgbClr val="FFC000"/>
                  </a:solidFill>
                  <a:ea typeface="Charter Roman" charset="0"/>
                  <a:cs typeface="Charter Roman" charset="0"/>
                </a:endParaRPr>
              </a:p>
              <a:p>
                <a:pPr algn="just"/>
                <a:r>
                  <a:rPr lang="fr-CA" dirty="0"/>
                  <a:t>jusqu’à ce que le signal atteigne le dernier nœud de </a:t>
                </a:r>
                <a:r>
                  <a:rPr lang="fr-CA" b="1" dirty="0">
                    <a:ea typeface="Charter Roman" charset="0"/>
                    <a:cs typeface="Charter Roman" charset="0"/>
                  </a:rPr>
                  <a:t>sortie</a:t>
                </a:r>
                <a:r>
                  <a:rPr lang="fr-CA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29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Objectif de la rétropropagation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4" y="1903420"/>
            <a:ext cx="11836159" cy="4624039"/>
          </a:xfrm>
        </p:spPr>
      </p:pic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2858807" y="1976936"/>
            <a:ext cx="858266" cy="427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235434" y="6222094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4735952" y="3292799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>
          <a:xfrm>
            <a:off x="4735952" y="3707583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7"/>
            </p:custDataLst>
          </p:nvPr>
        </p:nvSpPr>
        <p:spPr>
          <a:xfrm>
            <a:off x="4585073" y="1874859"/>
            <a:ext cx="15888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7040822" y="6148484"/>
            <a:ext cx="1584176" cy="320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9096741" y="3204035"/>
            <a:ext cx="1797119" cy="315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10"/>
            </p:custDataLst>
          </p:nvPr>
        </p:nvSpPr>
        <p:spPr>
          <a:xfrm>
            <a:off x="4585072" y="3939512"/>
            <a:ext cx="63233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8423177" y="4871691"/>
            <a:ext cx="929715" cy="30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871532" y="5855024"/>
            <a:ext cx="912684" cy="338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13"/>
            </p:custDataLst>
          </p:nvPr>
        </p:nvSpPr>
        <p:spPr>
          <a:xfrm>
            <a:off x="9357639" y="1899170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4"/>
            </p:custDataLst>
          </p:nvPr>
        </p:nvSpPr>
        <p:spPr>
          <a:xfrm>
            <a:off x="7147746" y="2642336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5"/>
            </p:custDataLst>
          </p:nvPr>
        </p:nvSpPr>
        <p:spPr>
          <a:xfrm>
            <a:off x="4585072" y="3390808"/>
            <a:ext cx="45837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>
            <p:custDataLst>
              <p:tags r:id="rId16"/>
            </p:custDataLst>
          </p:nvPr>
        </p:nvSpPr>
        <p:spPr>
          <a:xfrm>
            <a:off x="4497330" y="3599631"/>
            <a:ext cx="115212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7"/>
            </p:custDataLst>
          </p:nvPr>
        </p:nvSpPr>
        <p:spPr>
          <a:xfrm>
            <a:off x="4497330" y="4167401"/>
            <a:ext cx="10943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18"/>
            </p:custDataLst>
          </p:nvPr>
        </p:nvSpPr>
        <p:spPr>
          <a:xfrm>
            <a:off x="6173874" y="2302537"/>
            <a:ext cx="220974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>
            <p:custDataLst>
              <p:tags r:id="rId19"/>
            </p:custDataLst>
          </p:nvPr>
        </p:nvSpPr>
        <p:spPr>
          <a:xfrm>
            <a:off x="8299874" y="2796113"/>
            <a:ext cx="1080004" cy="321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20"/>
            </p:custDataLst>
          </p:nvPr>
        </p:nvSpPr>
        <p:spPr>
          <a:xfrm>
            <a:off x="6525833" y="5426923"/>
            <a:ext cx="2214410" cy="35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1"/>
            </p:custDataLst>
          </p:nvPr>
        </p:nvSpPr>
        <p:spPr>
          <a:xfrm>
            <a:off x="10373193" y="4121842"/>
            <a:ext cx="1698400" cy="399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2"/>
            </p:custDataLst>
          </p:nvPr>
        </p:nvSpPr>
        <p:spPr>
          <a:xfrm>
            <a:off x="6415252" y="2389090"/>
            <a:ext cx="220974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3"/>
            </p:custDataLst>
          </p:nvPr>
        </p:nvSpPr>
        <p:spPr>
          <a:xfrm>
            <a:off x="6353132" y="5504298"/>
            <a:ext cx="2214410" cy="350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>
            <p:custDataLst>
              <p:tags r:id="rId24"/>
            </p:custDataLst>
          </p:nvPr>
        </p:nvSpPr>
        <p:spPr>
          <a:xfrm>
            <a:off x="4764331" y="1900619"/>
            <a:ext cx="15888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>
            <p:custDataLst>
              <p:tags r:id="rId25"/>
            </p:custDataLst>
          </p:nvPr>
        </p:nvSpPr>
        <p:spPr>
          <a:xfrm>
            <a:off x="4682228" y="6258169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>
            <p:custDataLst>
              <p:tags r:id="rId26"/>
            </p:custDataLst>
          </p:nvPr>
        </p:nvSpPr>
        <p:spPr>
          <a:xfrm>
            <a:off x="478128" y="6258750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27"/>
            </p:custDataLst>
          </p:nvPr>
        </p:nvSpPr>
        <p:spPr>
          <a:xfrm>
            <a:off x="307298" y="1834942"/>
            <a:ext cx="1818868" cy="35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Rétropropagation – apprentissage du RNA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/>
                  <a:t>Étant donné un signal, un RNA peut produire une donnée de sortie, pour autant que les pondérations soient précisées.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/>
                  <a:t>Pour les tâches d’apprentissage </a:t>
                </a:r>
                <a:r>
                  <a:rPr lang="fr-CA" b="1" dirty="0"/>
                  <a:t>supervisé</a:t>
                </a:r>
                <a:r>
                  <a:rPr lang="fr-CA" dirty="0"/>
                  <a:t> (c’est-à-dire lorsqu’un RNA tente d’imiter les résultats des exemples d’apprentissage), le simple fait de choisir des pondérations au hasard est une proposition défaillante.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La </a:t>
                </a:r>
                <a:r>
                  <a:rPr lang="fr-CA" b="1" dirty="0"/>
                  <a:t>rétropropagation </a:t>
                </a:r>
                <a:r>
                  <a:rPr lang="fr-CA" dirty="0"/>
                  <a:t>est une méthode d’optimisation du choix des pondérations par rapport à une fonction d’erreur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>
                            <a:latin typeface="Cambria Math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fr-CA" dirty="0"/>
                  <a:t> (généralement effectué à l’aide de méthodes numériques, telles l’algorithme du gradient). 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blipFill>
                <a:blip r:embed="rId5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5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Forces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Les RNA peuvent être assez </a:t>
            </a:r>
            <a:r>
              <a:rPr lang="fr-CA" b="1" dirty="0"/>
              <a:t>précis</a:t>
            </a:r>
            <a:r>
              <a:rPr lang="fr-CA" dirty="0"/>
              <a:t> pour faire des prédictions – plus que d’autres algorithmes, lorsqu’ils sont correctement configurés.</a:t>
            </a:r>
          </a:p>
          <a:p>
            <a:pPr algn="just"/>
            <a:endParaRPr lang="en-US" sz="500" dirty="0"/>
          </a:p>
          <a:p>
            <a:pPr algn="just"/>
            <a:r>
              <a:rPr lang="fr-CA" dirty="0"/>
              <a:t>Les RNA fonctionnent souvent lorsque d’autres méthodes échouent :</a:t>
            </a:r>
          </a:p>
          <a:p>
            <a:pPr lvl="1" algn="just"/>
            <a:r>
              <a:rPr lang="fr-CA" dirty="0"/>
              <a:t>Lorsque la relation entre les attributs est </a:t>
            </a:r>
            <a:r>
              <a:rPr lang="fr-CA" b="1" dirty="0"/>
              <a:t>complexe</a:t>
            </a:r>
          </a:p>
          <a:p>
            <a:pPr lvl="1" algn="just"/>
            <a:r>
              <a:rPr lang="fr-CA" dirty="0"/>
              <a:t>Lorsqu’il y a beaucoup de </a:t>
            </a:r>
            <a:r>
              <a:rPr lang="fr-CA" dirty="0" err="1"/>
              <a:t>dépendences</a:t>
            </a:r>
            <a:r>
              <a:rPr lang="fr-CA" dirty="0"/>
              <a:t>/</a:t>
            </a:r>
            <a:r>
              <a:rPr lang="fr-CA" b="1" dirty="0"/>
              <a:t>rapports non linéaires</a:t>
            </a:r>
          </a:p>
          <a:p>
            <a:pPr lvl="1" algn="just"/>
            <a:r>
              <a:rPr lang="fr-CA" dirty="0"/>
              <a:t>En présence de données d’entrée </a:t>
            </a:r>
            <a:r>
              <a:rPr lang="fr-CA" b="1" dirty="0"/>
              <a:t>désorganisées</a:t>
            </a:r>
            <a:r>
              <a:rPr lang="fr-CA" dirty="0"/>
              <a:t> et hautement connectées (images, texte et voix)</a:t>
            </a:r>
          </a:p>
          <a:p>
            <a:pPr lvl="1" algn="just"/>
            <a:r>
              <a:rPr lang="fr-CA" dirty="0"/>
              <a:t>Classification non linéaire</a:t>
            </a:r>
          </a:p>
          <a:p>
            <a:pPr algn="just"/>
            <a:endParaRPr lang="en-US" sz="500" dirty="0"/>
          </a:p>
          <a:p>
            <a:pPr algn="just"/>
            <a:r>
              <a:rPr lang="fr-CA" dirty="0"/>
              <a:t>Les RNA sont relativement faciles à configurer (avec les progiciels disponibles).</a:t>
            </a:r>
          </a:p>
          <a:p>
            <a:pPr algn="just"/>
            <a:r>
              <a:rPr lang="fr-CA" dirty="0"/>
              <a:t>Les RNA continuent de bien fonctionner avec le temps (ce qui est important en robotique).</a:t>
            </a:r>
          </a:p>
        </p:txBody>
      </p:sp>
    </p:spTree>
    <p:extLst>
      <p:ext uri="{BB962C8B-B14F-4D97-AF65-F5344CB8AC3E}">
        <p14:creationId xmlns:p14="http://schemas.microsoft.com/office/powerpoint/2010/main" val="20413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Limitations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Les RNA sont relativement lents (création et utilisation) et enclins au surapprentissage (peuvent nécessiter un ensemble d’apprentissage </a:t>
            </a:r>
            <a:r>
              <a:rPr lang="fr-CA" b="1" dirty="0"/>
              <a:t>important/diversifié</a:t>
            </a:r>
            <a:r>
              <a:rPr lang="fr-CA" dirty="0"/>
              <a:t>).</a:t>
            </a:r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fr-CA" dirty="0"/>
              <a:t>Les RNA ne fournissent généralement pas une bonne interprétation (contrairement aux arbres de décision ou à la régression logistique, par exemple). Pouvez-vous vous en accommoder? </a:t>
            </a:r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fr-CA" dirty="0"/>
              <a:t>Il n’existe pas d’algorithme pour sélectionner la topologie de réseau optimale.</a:t>
            </a:r>
          </a:p>
          <a:p>
            <a:pPr algn="just">
              <a:lnSpc>
                <a:spcPct val="100000"/>
              </a:lnSpc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fr-CA" dirty="0"/>
              <a:t>Même si les RNA produisent de meilleurs résultats que les autres options, ils peuvent ne pas être aussi performants en raison des </a:t>
            </a:r>
            <a:r>
              <a:rPr lang="fr-CA" b="1" dirty="0"/>
              <a:t>théorèmes « no free lunch »</a:t>
            </a:r>
            <a:r>
              <a:rPr lang="fr-CA" dirty="0"/>
              <a:t> et ils sont sujets à diverses formes d’</a:t>
            </a:r>
            <a:r>
              <a:rPr lang="fr-CA" b="1" dirty="0"/>
              <a:t>attaques malveillantes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18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B969-13E0-EE43-9086-45A34C188CE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Le plus grand défi (à notre avis) consiste à surmonter la nature de boîte noire des RNA. Dans quelle mesure est-il important pour vous et votre organisation de pouvoir expliquer les décisions fondées sur les données? </a:t>
            </a:r>
          </a:p>
        </p:txBody>
      </p:sp>
    </p:spTree>
    <p:extLst>
      <p:ext uri="{BB962C8B-B14F-4D97-AF65-F5344CB8AC3E}">
        <p14:creationId xmlns:p14="http://schemas.microsoft.com/office/powerpoint/2010/main" val="22046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VIDÉOS sur les réseaux neuronaux (EXCELLENTES!)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180496"/>
            <a:ext cx="11405761" cy="4140767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CA"/>
              <a:t>Neural Networks Demystified, Welch Labs </a:t>
            </a:r>
            <a:r>
              <a:rPr lang="fr-CA">
                <a:hlinkClick r:id="rId5"/>
              </a:rPr>
              <a:t>https://www.youtube.com/watch?v=bxe2T-V8XRs</a:t>
            </a:r>
            <a:r>
              <a:rPr lang="fr-CA"/>
              <a:t> (en anglais seulement, première vidéo de la série)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CA"/>
              <a:t>Learning to See, Welch Labs</a:t>
            </a:r>
            <a:br>
              <a:rPr lang="fr-CA"/>
            </a:br>
            <a:r>
              <a:rPr lang="fr-CA">
                <a:hlinkClick r:id="rId6"/>
              </a:rPr>
              <a:t>https://www.youtube.com/watch?v=i8D90DkCLhI</a:t>
            </a:r>
            <a:r>
              <a:rPr lang="fr-CA"/>
              <a:t> (en anglais seulement, première vidéo de la série)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CA"/>
              <a:t>Neural Networks, 3 Blue 1 Brown </a:t>
            </a:r>
            <a:r>
              <a:rPr lang="fr-CA">
                <a:hlinkClick r:id="rId7"/>
              </a:rPr>
              <a:t>https://www.3blue1brown.com/videos/2017/10/9/neural-network</a:t>
            </a:r>
            <a:r>
              <a:rPr lang="fr-CA"/>
              <a:t> (en anglais seulement)</a:t>
            </a:r>
          </a:p>
        </p:txBody>
      </p:sp>
    </p:spTree>
    <p:extLst>
      <p:ext uri="{BB962C8B-B14F-4D97-AF65-F5344CB8AC3E}">
        <p14:creationId xmlns:p14="http://schemas.microsoft.com/office/powerpoint/2010/main" val="36117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94D2-6ABC-5B46-B94F-4146698C86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APERÇU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BA52-55DE-4D40-B249-A1389DC15D3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CA" dirty="0"/>
              <a:t>Bref historique de l’intelligence artificielle</a:t>
            </a:r>
          </a:p>
          <a:p>
            <a:pPr marL="457200" indent="-457200">
              <a:buAutoNum type="arabicPeriod"/>
            </a:pPr>
            <a:r>
              <a:rPr lang="fr-CA" dirty="0"/>
              <a:t>Notions fondamentales sur les réseaux neuronaux</a:t>
            </a:r>
          </a:p>
          <a:p>
            <a:pPr marL="457200" indent="-457200">
              <a:buAutoNum type="arabicPeriod"/>
            </a:pPr>
            <a:r>
              <a:rPr lang="fr-CA" dirty="0"/>
              <a:t>Étude de cas : chaîne de pharmacies japonaise</a:t>
            </a:r>
          </a:p>
          <a:p>
            <a:pPr marL="457200" indent="-457200">
              <a:buAutoNum type="arabicPeriod"/>
            </a:pPr>
            <a:r>
              <a:rPr lang="fr-CA" dirty="0"/>
              <a:t>Apprentissage profond</a:t>
            </a:r>
          </a:p>
        </p:txBody>
      </p:sp>
    </p:spTree>
    <p:extLst>
      <p:ext uri="{BB962C8B-B14F-4D97-AF65-F5344CB8AC3E}">
        <p14:creationId xmlns:p14="http://schemas.microsoft.com/office/powerpoint/2010/main" val="24778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Contexte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81193" y="2180496"/>
                <a:ext cx="10391608" cy="41407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CA" dirty="0"/>
                  <a:t>6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fr-CA" dirty="0"/>
                  <a:t> plus coûteux de vendre à un nouveau client qu’à un client existant</a:t>
                </a:r>
                <a:br>
                  <a:rPr lang="fr-CA" dirty="0"/>
                </a:br>
                <a:r>
                  <a:rPr lang="fr-CA" sz="1800" dirty="0"/>
                  <a:t>(</a:t>
                </a:r>
                <a:r>
                  <a:rPr lang="fr-CA" sz="1800" dirty="0" err="1"/>
                  <a:t>Kalakota</a:t>
                </a:r>
                <a:r>
                  <a:rPr lang="fr-CA" sz="1800" dirty="0"/>
                  <a:t>, Robinson, </a:t>
                </a:r>
                <a:r>
                  <a:rPr lang="fr-CA" sz="1800" dirty="0" err="1"/>
                  <a:t>Tapscott</a:t>
                </a:r>
                <a:r>
                  <a:rPr lang="fr-CA" sz="1800" dirty="0"/>
                  <a:t>, 1999)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fr-CA" dirty="0"/>
                  <a:t>Une fidélisation annuelle de la clientèle de 5 % peut entraîner une augmentation de 85 % des bénéfices </a:t>
                </a:r>
                <a:br>
                  <a:rPr lang="fr-CA" dirty="0"/>
                </a:br>
                <a:r>
                  <a:rPr lang="fr-CA" sz="1800" dirty="0"/>
                  <a:t>(</a:t>
                </a:r>
                <a:r>
                  <a:rPr lang="fr-CA" sz="1800" dirty="0" err="1"/>
                  <a:t>Kalakota</a:t>
                </a:r>
                <a:r>
                  <a:rPr lang="fr-CA" sz="1800" dirty="0"/>
                  <a:t>, Robinson, </a:t>
                </a:r>
                <a:r>
                  <a:rPr lang="fr-CA" sz="1800" dirty="0" err="1"/>
                  <a:t>Tapscott</a:t>
                </a:r>
                <a:r>
                  <a:rPr lang="fr-CA" sz="1800" dirty="0"/>
                  <a:t>, 1999)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fr-CA" dirty="0"/>
                  <a:t>La fidélisation des « bons » clients joue un rôle dans la rentabilité à long terme</a:t>
                </a:r>
                <a:r>
                  <a:rPr lang="fr-CA" sz="1800" dirty="0"/>
                  <a:t> (</a:t>
                </a:r>
                <a:r>
                  <a:rPr lang="fr-CA" sz="1800" dirty="0" err="1"/>
                  <a:t>Reicheld</a:t>
                </a:r>
                <a:r>
                  <a:rPr lang="fr-CA" sz="1800" dirty="0"/>
                  <a:t>, 1993)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>
                  <a:lnSpc>
                    <a:spcPct val="100000"/>
                  </a:lnSpc>
                </a:pPr>
                <a:r>
                  <a:rPr lang="fr-CA" dirty="0"/>
                  <a:t>Comment peut-on reconnaître </a:t>
                </a:r>
                <a:r>
                  <a:rPr lang="fr-CA" b="1" dirty="0"/>
                  <a:t>dès le début</a:t>
                </a:r>
                <a:r>
                  <a:rPr lang="fr-CA" dirty="0"/>
                  <a:t> les clients </a:t>
                </a:r>
                <a:r>
                  <a:rPr lang="fr-CA" b="1" dirty="0"/>
                  <a:t>fidèles</a:t>
                </a:r>
                <a:r>
                  <a:rPr lang="fr-CA" dirty="0"/>
                  <a:t> et </a:t>
                </a:r>
                <a:r>
                  <a:rPr lang="fr-CA" b="1" dirty="0"/>
                  <a:t>rentables</a:t>
                </a:r>
                <a:r>
                  <a:rPr lang="fr-CA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10391608" cy="4140767"/>
              </a:xfrm>
              <a:blipFill>
                <a:blip r:embed="rId5"/>
                <a:stretch>
                  <a:fillRect l="-880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C68B6B1-8CE2-DF4C-91CA-0BFF7F05E97E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58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192" y="702156"/>
            <a:ext cx="11250252" cy="1013800"/>
          </a:xfrm>
        </p:spPr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Flux d’apprentissage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3014753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5487566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960379" y="3659350"/>
            <a:ext cx="1494503" cy="1170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5"/>
            </p:custDataLst>
          </p:nvPr>
        </p:nvSpPr>
        <p:spPr>
          <a:xfrm>
            <a:off x="3049165" y="2243159"/>
            <a:ext cx="1425677" cy="1032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6"/>
            </p:custDataLst>
          </p:nvPr>
        </p:nvSpPr>
        <p:spPr>
          <a:xfrm>
            <a:off x="5521978" y="5229995"/>
            <a:ext cx="1425677" cy="1032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4"/>
            <a:endCxn id="5" idx="0"/>
          </p:cNvCxnSpPr>
          <p:nvPr>
            <p:custDataLst>
              <p:tags r:id="rId7"/>
            </p:custDataLst>
          </p:nvPr>
        </p:nvCxnSpPr>
        <p:spPr>
          <a:xfrm>
            <a:off x="3762004" y="3275776"/>
            <a:ext cx="1" cy="38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>
            <p:custDataLst>
              <p:tags r:id="rId8"/>
            </p:custDataLst>
          </p:nvPr>
        </p:nvCxnSpPr>
        <p:spPr>
          <a:xfrm>
            <a:off x="4509256" y="4244369"/>
            <a:ext cx="978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>
            <p:custDataLst>
              <p:tags r:id="rId9"/>
            </p:custDataLst>
          </p:nvPr>
        </p:nvCxnSpPr>
        <p:spPr>
          <a:xfrm>
            <a:off x="6982069" y="4244369"/>
            <a:ext cx="978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6" idx="2"/>
          </p:cNvCxnSpPr>
          <p:nvPr>
            <p:custDataLst>
              <p:tags r:id="rId10"/>
            </p:custDataLst>
          </p:nvPr>
        </p:nvCxnSpPr>
        <p:spPr>
          <a:xfrm flipV="1">
            <a:off x="6234817" y="4829388"/>
            <a:ext cx="1" cy="40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</p:cNvCxnSpPr>
          <p:nvPr>
            <p:custDataLst>
              <p:tags r:id="rId11"/>
            </p:custDataLst>
          </p:nvPr>
        </p:nvCxnSpPr>
        <p:spPr>
          <a:xfrm rot="16200000" flipH="1" flipV="1">
            <a:off x="6420347" y="1748260"/>
            <a:ext cx="376195" cy="4198373"/>
          </a:xfrm>
          <a:prstGeom prst="bentConnector4">
            <a:avLst>
              <a:gd name="adj1" fmla="val -324740"/>
              <a:gd name="adj2" fmla="val 914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>
            <p:custDataLst>
              <p:tags r:id="rId12"/>
            </p:custDataLst>
          </p:nvPr>
        </p:nvSpPr>
        <p:spPr>
          <a:xfrm>
            <a:off x="3031960" y="3875037"/>
            <a:ext cx="1460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Formation du modèle de réseau neuronal</a:t>
            </a:r>
          </a:p>
        </p:txBody>
      </p:sp>
      <p:sp>
        <p:nvSpPr>
          <p:cNvPr id="39" name="TextBox 38"/>
          <p:cNvSpPr txBox="1"/>
          <p:nvPr>
            <p:custDataLst>
              <p:tags r:id="rId13"/>
            </p:custDataLst>
          </p:nvPr>
        </p:nvSpPr>
        <p:spPr>
          <a:xfrm>
            <a:off x="5487562" y="3667246"/>
            <a:ext cx="1494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Application du modèle de réseau neuronal</a:t>
            </a:r>
            <a:b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</a:br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aux données d’essai</a:t>
            </a:r>
          </a:p>
        </p:txBody>
      </p:sp>
      <p:sp>
        <p:nvSpPr>
          <p:cNvPr id="40" name="TextBox 39"/>
          <p:cNvSpPr txBox="1"/>
          <p:nvPr>
            <p:custDataLst>
              <p:tags r:id="rId14"/>
            </p:custDataLst>
          </p:nvPr>
        </p:nvSpPr>
        <p:spPr>
          <a:xfrm>
            <a:off x="7969253" y="3796771"/>
            <a:ext cx="1494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Évaluation du rendement du modèle de réseau neuronal</a:t>
            </a:r>
          </a:p>
        </p:txBody>
      </p:sp>
      <p:sp>
        <p:nvSpPr>
          <p:cNvPr id="41" name="TextBox 40"/>
          <p:cNvSpPr txBox="1"/>
          <p:nvPr>
            <p:custDataLst>
              <p:tags r:id="rId15"/>
            </p:custDataLst>
          </p:nvPr>
        </p:nvSpPr>
        <p:spPr>
          <a:xfrm>
            <a:off x="5496441" y="5570515"/>
            <a:ext cx="149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Données d’essai</a:t>
            </a:r>
          </a:p>
        </p:txBody>
      </p:sp>
      <p:sp>
        <p:nvSpPr>
          <p:cNvPr id="42" name="TextBox 41"/>
          <p:cNvSpPr txBox="1"/>
          <p:nvPr>
            <p:custDataLst>
              <p:tags r:id="rId16"/>
            </p:custDataLst>
          </p:nvPr>
        </p:nvSpPr>
        <p:spPr>
          <a:xfrm>
            <a:off x="2926520" y="2490945"/>
            <a:ext cx="16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Données d’apprentissage</a:t>
            </a:r>
          </a:p>
        </p:txBody>
      </p:sp>
      <p:sp>
        <p:nvSpPr>
          <p:cNvPr id="43" name="TextBox 42"/>
          <p:cNvSpPr txBox="1"/>
          <p:nvPr>
            <p:custDataLst>
              <p:tags r:id="rId17"/>
            </p:custDataLst>
          </p:nvPr>
        </p:nvSpPr>
        <p:spPr>
          <a:xfrm>
            <a:off x="4686231" y="2095872"/>
            <a:ext cx="423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Perfectionnement du modèle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664091-8B19-3A42-A53F-F40BC20836C4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72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dirty="0"/>
              <a:t>114 069 clients qui ont effectué des achats sur une période de 1 an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dirty="0"/>
              <a:t>Valeur du client mesurée par 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fr-CA" dirty="0"/>
              <a:t>La fréquence des visites (échelle de 1 à 5) 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fr-CA" dirty="0"/>
              <a:t>La rentabilité par visite (échelle de 1 à 5)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b="1" dirty="0"/>
              <a:t>Clients à valeur élevée </a:t>
            </a:r>
            <a:r>
              <a:rPr lang="fr-CA" dirty="0"/>
              <a:t>(CVE) : (4,5), (5,4), (5,5), représentent 10,6 % des observations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dirty="0"/>
              <a:t>Les CVE génèrent 52,5 % des profits, 38,4 % des revenus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CAB02-E901-C449-804C-8CBE78B2A749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34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b="1" dirty="0">
                <a:latin typeface="Helvetica" pitchFamily="2" charset="0"/>
              </a:rPr>
              <a:t>Variable cible :</a:t>
            </a:r>
            <a:r>
              <a:rPr lang="fr-CA" dirty="0"/>
              <a:t> valeur du client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b="1" dirty="0">
                <a:latin typeface="Helvetica" pitchFamily="2" charset="0"/>
              </a:rPr>
              <a:t>Variables d’entrée : </a:t>
            </a:r>
            <a:r>
              <a:rPr lang="fr-CA" dirty="0"/>
              <a:t>nombre total de catégories d’achat, profit par visite, nombre d’unités achetées par visite, nombre de visites, achat de : 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dirty="0"/>
              <a:t>Toutes les variables ont été mises à l’échelle de 0 à 1 :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74571" y="4356786"/>
            <a:ext cx="10515601" cy="21515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Produit en papier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Détergent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Gouttes ophtalmiques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Nettoyant de cuisine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Supplément en bouteille </a:t>
            </a:r>
          </a:p>
          <a:p>
            <a:pPr lvl="1"/>
            <a:endParaRPr lang="en-CA" sz="2000" dirty="0">
              <a:solidFill>
                <a:schemeClr val="tx2"/>
              </a:solidFill>
              <a:latin typeface="Dagny OT" panose="020B0504020201020104" pitchFamily="34" charset="77"/>
            </a:endParaRP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Produits de soins capillaires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Adoucissant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Nettoyant ménager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Pâte dentifrice</a:t>
            </a:r>
          </a:p>
          <a:p>
            <a:pPr lvl="1"/>
            <a:r>
              <a:rPr lang="fr-CA" sz="2000">
                <a:solidFill>
                  <a:schemeClr val="tx2"/>
                </a:solidFill>
                <a:latin typeface="Dagny OT" panose="020B0504020201020104" pitchFamily="34" charset="77"/>
              </a:rPr>
              <a:t>Médicaments contre le rhume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F02E4-CDD4-CA49-AB7E-90127EE616C7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0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CA" b="1" dirty="0"/>
              <a:t>Ensemble d’apprentissage : </a:t>
            </a:r>
            <a:r>
              <a:rPr lang="fr-CA" dirty="0"/>
              <a:t>104 069 observations (sélectionnées aléatoirement)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b="1" dirty="0"/>
              <a:t>Rapport ensemble d’apprentissage/ensemble d’essai :</a:t>
            </a:r>
            <a:r>
              <a:rPr lang="fr-CA" dirty="0"/>
              <a:t> 70 à 30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b="1" dirty="0"/>
              <a:t>Ensemble de validation : </a:t>
            </a:r>
            <a:r>
              <a:rPr lang="fr-CA" dirty="0"/>
              <a:t>10 000 observations restantes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>
              <a:lnSpc>
                <a:spcPct val="100000"/>
              </a:lnSpc>
            </a:pPr>
            <a:r>
              <a:rPr lang="fr-CA" b="1" dirty="0"/>
              <a:t>Paramètres d’étalonnage : </a:t>
            </a:r>
            <a:r>
              <a:rPr lang="fr-CA" dirty="0"/>
              <a:t>exactitude prédictive, exactitude globale</a:t>
            </a:r>
          </a:p>
          <a:p>
            <a:pPr>
              <a:lnSpc>
                <a:spcPct val="100000"/>
              </a:lnSpc>
            </a:pPr>
            <a:endParaRPr lang="en-CA" sz="1000" dirty="0"/>
          </a:p>
          <a:p>
            <a:pPr algn="ctr">
              <a:lnSpc>
                <a:spcPct val="100000"/>
              </a:lnSpc>
            </a:pPr>
            <a:r>
              <a:rPr lang="fr-CA" dirty="0"/>
              <a:t>Exactitude prédictive = nombre de CVE correctement prédits/nombre de CVE</a:t>
            </a:r>
          </a:p>
          <a:p>
            <a:pPr algn="ctr">
              <a:lnSpc>
                <a:spcPct val="100000"/>
              </a:lnSpc>
            </a:pPr>
            <a:r>
              <a:rPr lang="fr-CA" dirty="0"/>
              <a:t>Exactitude globale = nombre de clients dont la classe correcte est </a:t>
            </a:r>
            <a:br>
              <a:rPr lang="fr-CA" dirty="0"/>
            </a:br>
            <a:r>
              <a:rPr lang="fr-CA" dirty="0"/>
              <a:t>prédite/nombre de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2A112-1372-7140-A0F9-B88A0602428B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7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Étude de cas : pharmacies </a:t>
            </a:r>
            <a:r>
              <a:rPr lang="fr-CA" dirty="0" err="1"/>
              <a:t>japonaiseS</a:t>
            </a:r>
            <a:r>
              <a:rPr lang="fr-CA" dirty="0"/>
              <a:t> – Résultats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81192" y="2180496"/>
                <a:ext cx="11029615" cy="413717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À l’aide d’un </a:t>
                </a:r>
                <a:r>
                  <a:rPr lang="fr-CA" b="1" dirty="0"/>
                  <a:t>réseau neuronal multicouches acyclique</a:t>
                </a:r>
                <a:r>
                  <a:rPr lang="fr-CA" dirty="0"/>
                  <a:t>, les chercheurs ont été en mesure de capter 80 % des CVE en ciblant 25 % des nouveaux clients (pourcentage spécifié par le modèle). 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/>
              </a:p>
              <a:p>
                <a:pPr algn="just">
                  <a:lnSpc>
                    <a:spcPct val="100000"/>
                  </a:lnSpc>
                </a:pPr>
                <a:r>
                  <a:rPr lang="fr-CA" dirty="0"/>
                  <a:t>À une valeur de paramètre seuil de 30 %, le modèle donne des résultats 5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fr-CA" dirty="0"/>
                  <a:t> meilleurs que la classification aléatoire des clients.</a:t>
                </a:r>
              </a:p>
              <a:p>
                <a:pPr algn="just"/>
                <a:endParaRPr lang="en-CA" sz="1000" dirty="0"/>
              </a:p>
              <a:p>
                <a:endParaRPr lang="en-CA" dirty="0"/>
              </a:p>
              <a:p>
                <a:r>
                  <a:rPr lang="fr-CA" dirty="0"/>
                  <a:t> </a:t>
                </a:r>
                <a:endParaRPr lang="fr-CA" b="1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137177"/>
              </a:xfrm>
              <a:blipFill>
                <a:blip r:embed="rId6"/>
                <a:stretch>
                  <a:fillRect l="-829" t="-1180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04145911"/>
              </p:ext>
            </p:extLst>
          </p:nvPr>
        </p:nvGraphicFramePr>
        <p:xfrm>
          <a:off x="3153658" y="4691177"/>
          <a:ext cx="623247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fr-CA" b="1" i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Ensemble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i="0" dirty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Apprentissage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i="0"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Exactitude prédictive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55,6 %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57,4 %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Exactitude globale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90,6 %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91,2 %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66">
                <a:tc>
                  <a:txBody>
                    <a:bodyPr/>
                    <a:lstStyle/>
                    <a:p>
                      <a:pPr algn="ctr"/>
                      <a:r>
                        <a:rPr lang="fr-CA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%</a:t>
                      </a:r>
                      <a:r>
                        <a:rPr lang="fr-CA" b="0" i="0" baseline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 de clients classés comme 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10,6 %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0" i="0" dirty="0">
                          <a:solidFill>
                            <a:schemeClr val="tx2"/>
                          </a:solidFill>
                          <a:latin typeface="Dagny OT" panose="020B0504020201020104" pitchFamily="34" charset="77"/>
                          <a:ea typeface="Helvetica Light" charset="0"/>
                          <a:cs typeface="Helvetica Light" charset="0"/>
                        </a:rPr>
                        <a:t>10,3 %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FC2FA0-B824-D44B-AB18-E6899C891D96}"/>
              </a:ext>
            </a:extLst>
          </p:cNvPr>
          <p:cNvSpPr/>
          <p:nvPr/>
        </p:nvSpPr>
        <p:spPr>
          <a:xfrm>
            <a:off x="1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ct val="100000"/>
            </a:pPr>
            <a:r>
              <a:rPr lang="en-US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[A Neural Network Application to Identify High-Value Customers for a Large Retail Store in Ja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pan, </a:t>
            </a:r>
            <a:r>
              <a:rPr lang="en-US" dirty="0" err="1">
                <a:latin typeface="Dagny OT" panose="020B0504020201020104" pitchFamily="34" charset="77"/>
                <a:ea typeface="Helvetica Light" charset="0"/>
                <a:cs typeface="Helvetica Light" charset="0"/>
              </a:rPr>
              <a:t>Ip,et</a:t>
            </a:r>
            <a:r>
              <a:rPr lang="en-US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 al.]</a:t>
            </a:r>
            <a:endParaRPr lang="en-US" i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03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Réseaux d’apprentissage en profondeur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Les réseaux d’apprentissage en profondeur sont simplement des RNA qui comportent </a:t>
            </a:r>
            <a:r>
              <a:rPr lang="fr-CA" b="1" dirty="0"/>
              <a:t>un grand nombre de couches cachées </a:t>
            </a:r>
            <a:r>
              <a:rPr lang="fr-CA" dirty="0"/>
              <a:t>(et divers types de nœuds)</a:t>
            </a:r>
          </a:p>
          <a:p>
            <a:pPr algn="just"/>
            <a:endParaRPr lang="en-US" sz="1000" dirty="0"/>
          </a:p>
          <a:p>
            <a:pPr algn="just"/>
            <a:r>
              <a:rPr lang="fr-CA" b="1" dirty="0"/>
              <a:t>Types :</a:t>
            </a:r>
          </a:p>
          <a:p>
            <a:pPr lvl="1"/>
            <a:r>
              <a:rPr lang="fr-CA" i="1" dirty="0"/>
              <a:t>Réseaux neuronaux à convolution</a:t>
            </a:r>
            <a:br>
              <a:rPr lang="fr-CA" dirty="0"/>
            </a:br>
            <a:r>
              <a:rPr lang="fr-CA" sz="2000" dirty="0"/>
              <a:t>Reconnaissance des chiffres manuscrits, exactitude de 99,7 % en 2013, voitures sans chauffeur</a:t>
            </a:r>
          </a:p>
          <a:p>
            <a:pPr lvl="1"/>
            <a:r>
              <a:rPr lang="fr-CA" i="1" dirty="0"/>
              <a:t>Réseaux de neurones récurrents</a:t>
            </a:r>
            <a:br>
              <a:rPr lang="fr-CA" dirty="0"/>
            </a:br>
            <a:r>
              <a:rPr lang="fr-CA" sz="2000" dirty="0"/>
              <a:t>Traitement du langage naturel (reconnaissance de la parole, traduction automatique, etc.)</a:t>
            </a:r>
          </a:p>
          <a:p>
            <a:pPr lvl="1" algn="just"/>
            <a:r>
              <a:rPr lang="fr-CA" i="1" dirty="0"/>
              <a:t>Auto-encodeurs</a:t>
            </a:r>
          </a:p>
          <a:p>
            <a:pPr lvl="1"/>
            <a:r>
              <a:rPr lang="fr-CA" i="1" dirty="0"/>
              <a:t>Machines de Boltzmann restreintes</a:t>
            </a:r>
            <a:br>
              <a:rPr lang="fr-CA" dirty="0"/>
            </a:br>
            <a:r>
              <a:rPr lang="fr-CA" sz="2000" dirty="0" err="1"/>
              <a:t>BellKor’s</a:t>
            </a:r>
            <a:r>
              <a:rPr lang="fr-CA" sz="2000" dirty="0"/>
              <a:t> </a:t>
            </a:r>
            <a:r>
              <a:rPr lang="fr-CA" sz="2000" dirty="0" err="1"/>
              <a:t>Pragmatic</a:t>
            </a:r>
            <a:r>
              <a:rPr lang="fr-CA" sz="2000" dirty="0"/>
              <a:t> Chaos, Netflix </a:t>
            </a:r>
            <a:r>
              <a:rPr lang="fr-CA" sz="2000" dirty="0" err="1"/>
              <a:t>Prize</a:t>
            </a:r>
            <a:r>
              <a:rPr lang="fr-CA" sz="2000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314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5B628-894E-BE44-B59D-29827AD462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33" y="232756"/>
            <a:ext cx="11600994" cy="659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 rot="16200000">
            <a:off x="-1876956" y="187695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</a:t>
            </a:r>
            <a:r>
              <a:rPr lang="fr-CA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Fjodor</a:t>
            </a:r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van </a:t>
            </a:r>
            <a:r>
              <a:rPr lang="fr-CA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Veen</a:t>
            </a:r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</a:t>
            </a:r>
            <a:r>
              <a:rPr lang="fr-CA" dirty="0">
                <a:latin typeface="Dagny OT" panose="020B0504020201020104" pitchFamily="34" charset="77"/>
                <a:ea typeface="Helvetica Light" charset="0"/>
                <a:cs typeface="Helvetica Light" charset="0"/>
                <a:hlinkClick r:id="rId6"/>
              </a:rPr>
              <a:t>Asimov Institute</a:t>
            </a:r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2016 (en anglais seulement)]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3026" r="2378" b="1744"/>
          <a:stretch/>
        </p:blipFill>
        <p:spPr>
          <a:xfrm>
            <a:off x="619434" y="0"/>
            <a:ext cx="10766321" cy="6827423"/>
          </a:xfrm>
        </p:spPr>
      </p:pic>
    </p:spTree>
    <p:extLst>
      <p:ext uri="{BB962C8B-B14F-4D97-AF65-F5344CB8AC3E}">
        <p14:creationId xmlns:p14="http://schemas.microsoft.com/office/powerpoint/2010/main" val="3701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F6ED08-0DB1-AB41-8A5D-EFE13171410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33" y="155181"/>
            <a:ext cx="11600994" cy="659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41079"/>
            <a:ext cx="8626132" cy="68075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5DE0DC-41DC-594C-BAE6-71ABBBE972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876956" y="1876957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[Fjodor van Veen, </a:t>
            </a:r>
            <a:r>
              <a:rPr lang="fr-CA">
                <a:latin typeface="Dagny OT" panose="020B0504020201020104" pitchFamily="34" charset="77"/>
                <a:ea typeface="Helvetica Light" charset="0"/>
                <a:cs typeface="Helvetica Light" charset="0"/>
                <a:hlinkClick r:id="rId7"/>
              </a:rPr>
              <a:t>Asimov Institute</a:t>
            </a:r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2016 (en anglais seulement)]</a:t>
            </a:r>
          </a:p>
        </p:txBody>
      </p:sp>
    </p:spTree>
    <p:extLst>
      <p:ext uri="{BB962C8B-B14F-4D97-AF65-F5344CB8AC3E}">
        <p14:creationId xmlns:p14="http://schemas.microsoft.com/office/powerpoint/2010/main" val="26118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Limitations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216009"/>
            <a:ext cx="5786357" cy="307982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fr-CA" sz="2200" dirty="0"/>
              <a:t>Ils nécessitent des ensembles d’apprentissage </a:t>
            </a:r>
            <a:r>
              <a:rPr lang="fr-CA" sz="2200" b="1" dirty="0"/>
              <a:t>importants</a:t>
            </a:r>
            <a:r>
              <a:rPr lang="fr-CA" sz="2200" dirty="0"/>
              <a:t>, </a:t>
            </a:r>
            <a:r>
              <a:rPr lang="fr-CA" sz="2200" b="1" dirty="0"/>
              <a:t>diversifiés</a:t>
            </a:r>
            <a:r>
              <a:rPr lang="fr-CA" sz="2200" dirty="0"/>
              <a:t> et </a:t>
            </a:r>
            <a:r>
              <a:rPr lang="fr-CA" sz="2200" b="1" dirty="0"/>
              <a:t>correctement étiquetés</a:t>
            </a:r>
            <a:r>
              <a:rPr lang="fr-CA" sz="2200" dirty="0"/>
              <a:t>.</a:t>
            </a:r>
          </a:p>
          <a:p>
            <a:pPr algn="just">
              <a:lnSpc>
                <a:spcPct val="100000"/>
              </a:lnSpc>
            </a:pPr>
            <a:endParaRPr lang="en-US" sz="300" dirty="0"/>
          </a:p>
          <a:p>
            <a:pPr algn="just">
              <a:lnSpc>
                <a:spcPct val="100000"/>
              </a:lnSpc>
            </a:pPr>
            <a:r>
              <a:rPr lang="fr-CA" sz="2200" dirty="0"/>
              <a:t>Ils sont exacts en moyenne, mais peuvent toujours être </a:t>
            </a:r>
            <a:r>
              <a:rPr lang="fr-CA" sz="2200" b="1" dirty="0"/>
              <a:t>spectaculairement</a:t>
            </a:r>
            <a:r>
              <a:rPr lang="fr-CA" sz="2200" dirty="0"/>
              <a:t> faux. </a:t>
            </a:r>
          </a:p>
          <a:p>
            <a:pPr algn="just">
              <a:lnSpc>
                <a:spcPct val="100000"/>
              </a:lnSpc>
            </a:pPr>
            <a:endParaRPr lang="en-US" sz="300" dirty="0"/>
          </a:p>
          <a:p>
            <a:pPr algn="just">
              <a:lnSpc>
                <a:spcPct val="100000"/>
              </a:lnSpc>
            </a:pPr>
            <a:r>
              <a:rPr lang="fr-CA" sz="2200" dirty="0"/>
              <a:t>On peut les pirater (« No-Free Lunch »).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"/>
          <a:stretch/>
        </p:blipFill>
        <p:spPr>
          <a:xfrm>
            <a:off x="6481348" y="2517056"/>
            <a:ext cx="5256223" cy="27203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89504" y="5251440"/>
            <a:ext cx="11029615" cy="927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fr-CA" sz="2200" dirty="0">
                <a:solidFill>
                  <a:schemeClr val="tx2"/>
                </a:solidFill>
                <a:latin typeface="Dagny OT" panose="020B0504020201020104" pitchFamily="34" charset="77"/>
              </a:rPr>
              <a:t>Les êtres humains n’ont pas besoin d’autant de données étiquetées pour prendre des décisions : donc, </a:t>
            </a:r>
            <a:r>
              <a:rPr lang="fr-CA" sz="2200" b="1" dirty="0">
                <a:solidFill>
                  <a:schemeClr val="tx2"/>
                </a:solidFill>
                <a:latin typeface="Dagny OT" panose="020B0504020201020104" pitchFamily="34" charset="77"/>
              </a:rPr>
              <a:t>qu’est-ce qui se passe réellement là-dedans</a:t>
            </a:r>
            <a:r>
              <a:rPr lang="fr-CA" sz="2200" dirty="0">
                <a:solidFill>
                  <a:schemeClr val="tx2"/>
                </a:solidFill>
                <a:latin typeface="Dagny OT" panose="020B0504020201020104" pitchFamily="34" charset="77"/>
              </a:rPr>
              <a:t>? (3</a:t>
            </a:r>
            <a:r>
              <a:rPr lang="fr-CA" sz="2200" baseline="30000" dirty="0">
                <a:solidFill>
                  <a:schemeClr val="tx2"/>
                </a:solidFill>
                <a:latin typeface="Dagny OT" panose="020B0504020201020104" pitchFamily="34" charset="77"/>
              </a:rPr>
              <a:t>e</a:t>
            </a:r>
            <a:r>
              <a:rPr lang="fr-CA" sz="2200" dirty="0">
                <a:solidFill>
                  <a:schemeClr val="tx2"/>
                </a:solidFill>
                <a:latin typeface="Dagny OT" panose="020B0504020201020104" pitchFamily="34" charset="77"/>
              </a:rPr>
              <a:t> hiver de l’intelligence artificielle?) </a:t>
            </a:r>
          </a:p>
        </p:txBody>
      </p:sp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8997512" y="-11379"/>
            <a:ext cx="319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[@samim, </a:t>
            </a:r>
            <a:r>
              <a:rPr lang="fr-CA">
                <a:latin typeface="Dagny OT" panose="020B0504020201020104" pitchFamily="34" charset="77"/>
                <a:ea typeface="Helvetica Light" charset="0"/>
                <a:cs typeface="Helvetica Light" charset="0"/>
                <a:hlinkClick r:id="rId9"/>
              </a:rPr>
              <a:t>medium.com</a:t>
            </a:r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(en anglais seulement)]</a:t>
            </a:r>
          </a:p>
        </p:txBody>
      </p:sp>
    </p:spTree>
    <p:extLst>
      <p:ext uri="{BB962C8B-B14F-4D97-AF65-F5344CB8AC3E}">
        <p14:creationId xmlns:p14="http://schemas.microsoft.com/office/powerpoint/2010/main" val="40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5A906-773A-5C46-AC79-F2B0602055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33" y="0"/>
            <a:ext cx="1167503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9" y="88889"/>
            <a:ext cx="11133703" cy="6680222"/>
          </a:xfrm>
        </p:spPr>
      </p:pic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 rot="16200000">
            <a:off x="-3185102" y="3223058"/>
            <a:ext cx="67395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[Yes, </a:t>
            </a:r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Androids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Do </a:t>
            </a:r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Dream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of Electric </a:t>
            </a:r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Sheep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</a:t>
            </a:r>
            <a:r>
              <a:rPr lang="fr-CA" sz="1500" dirty="0">
                <a:latin typeface="Dagny OT" panose="020B0504020201020104" pitchFamily="34" charset="77"/>
                <a:ea typeface="Helvetica Light" charset="0"/>
                <a:cs typeface="Helvetica Light" charset="0"/>
                <a:hlinkClick r:id="rId7"/>
              </a:rPr>
              <a:t>The Guardian UK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(en anglais seulement)]</a:t>
            </a:r>
          </a:p>
        </p:txBody>
      </p:sp>
    </p:spTree>
    <p:extLst>
      <p:ext uri="{BB962C8B-B14F-4D97-AF65-F5344CB8AC3E}">
        <p14:creationId xmlns:p14="http://schemas.microsoft.com/office/powerpoint/2010/main" val="28763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Manchettes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CA" dirty="0"/>
              <a:t>« </a:t>
            </a:r>
            <a:r>
              <a:rPr lang="fr-CA" dirty="0" err="1"/>
              <a:t>AlphaGo</a:t>
            </a:r>
            <a:r>
              <a:rPr lang="fr-CA" dirty="0"/>
              <a:t> </a:t>
            </a:r>
            <a:r>
              <a:rPr lang="fr-CA" dirty="0" err="1"/>
              <a:t>vanquishes</a:t>
            </a:r>
            <a:r>
              <a:rPr lang="fr-CA" dirty="0"/>
              <a:t> </a:t>
            </a:r>
            <a:r>
              <a:rPr lang="fr-CA" dirty="0" err="1"/>
              <a:t>world’s</a:t>
            </a:r>
            <a:r>
              <a:rPr lang="fr-CA" dirty="0"/>
              <a:t> top Go </a:t>
            </a:r>
            <a:r>
              <a:rPr lang="fr-CA" dirty="0" err="1"/>
              <a:t>player</a:t>
            </a:r>
            <a:r>
              <a:rPr lang="fr-CA" dirty="0"/>
              <a:t>, </a:t>
            </a:r>
            <a:r>
              <a:rPr lang="fr-CA" dirty="0" err="1"/>
              <a:t>marking</a:t>
            </a:r>
            <a:r>
              <a:rPr lang="fr-CA" dirty="0"/>
              <a:t> </a:t>
            </a:r>
            <a:r>
              <a:rPr lang="fr-CA" dirty="0" err="1"/>
              <a:t>A.I.’s</a:t>
            </a:r>
            <a:r>
              <a:rPr lang="fr-CA" dirty="0"/>
              <a:t> </a:t>
            </a:r>
            <a:r>
              <a:rPr lang="fr-CA" dirty="0" err="1"/>
              <a:t>superiority</a:t>
            </a:r>
            <a:r>
              <a:rPr lang="fr-CA" dirty="0"/>
              <a:t> over </a:t>
            </a:r>
            <a:r>
              <a:rPr lang="fr-CA" dirty="0" err="1"/>
              <a:t>human</a:t>
            </a:r>
            <a:r>
              <a:rPr lang="fr-CA" dirty="0"/>
              <a:t> </a:t>
            </a:r>
            <a:r>
              <a:rPr lang="fr-CA" dirty="0" err="1"/>
              <a:t>mind</a:t>
            </a:r>
            <a:r>
              <a:rPr lang="fr-CA" dirty="0"/>
              <a:t> » (</a:t>
            </a:r>
            <a:r>
              <a:rPr lang="fr-CA" dirty="0" err="1"/>
              <a:t>AlphaGo</a:t>
            </a:r>
            <a:r>
              <a:rPr lang="fr-CA" dirty="0"/>
              <a:t> l’emporte sur le meilleur joueur de go au monde, marquant la supériorité de l’IA par rapport à l’esprit humain) </a:t>
            </a:r>
            <a:r>
              <a:rPr lang="fr-CA" sz="1800" dirty="0"/>
              <a:t>[</a:t>
            </a:r>
            <a:r>
              <a:rPr lang="fr-CA" sz="1800" i="1" dirty="0"/>
              <a:t>South China Morning Post</a:t>
            </a:r>
            <a:r>
              <a:rPr lang="fr-CA" sz="1800" dirty="0"/>
              <a:t>, 27 mai 2017]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fr-CA" dirty="0"/>
              <a:t>« A </a:t>
            </a:r>
            <a:r>
              <a:rPr lang="fr-CA" dirty="0" err="1"/>
              <a:t>Japanese</a:t>
            </a:r>
            <a:r>
              <a:rPr lang="fr-CA" dirty="0"/>
              <a:t> A.I. program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wrote</a:t>
            </a:r>
            <a:r>
              <a:rPr lang="fr-CA" dirty="0"/>
              <a:t> a short </a:t>
            </a:r>
            <a:r>
              <a:rPr lang="fr-CA" dirty="0" err="1"/>
              <a:t>novel</a:t>
            </a:r>
            <a:r>
              <a:rPr lang="fr-CA" dirty="0"/>
              <a:t>, and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almost</a:t>
            </a:r>
            <a:r>
              <a:rPr lang="fr-CA" dirty="0"/>
              <a:t> won a </a:t>
            </a:r>
            <a:r>
              <a:rPr lang="fr-CA" dirty="0" err="1"/>
              <a:t>literary</a:t>
            </a:r>
            <a:r>
              <a:rPr lang="fr-CA" dirty="0"/>
              <a:t> </a:t>
            </a:r>
            <a:r>
              <a:rPr lang="fr-CA" dirty="0" err="1"/>
              <a:t>prize</a:t>
            </a:r>
            <a:r>
              <a:rPr lang="fr-CA" dirty="0"/>
              <a:t> » (Un programme d’IA japonais vient d’écrire une nouvelle qui a presque remporté un prix littéraire) </a:t>
            </a:r>
            <a:r>
              <a:rPr lang="fr-CA" sz="1800" dirty="0"/>
              <a:t>[</a:t>
            </a:r>
            <a:r>
              <a:rPr lang="fr-CA" sz="1800" i="1" dirty="0"/>
              <a:t>Digital Trends</a:t>
            </a:r>
            <a:r>
              <a:rPr lang="fr-CA" sz="1800" dirty="0"/>
              <a:t>, 23 mars 2016]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fr-CA" dirty="0"/>
              <a:t>« Elon Musk: </a:t>
            </a:r>
            <a:r>
              <a:rPr lang="fr-CA" dirty="0" err="1"/>
              <a:t>Artificial</a:t>
            </a:r>
            <a:r>
              <a:rPr lang="fr-CA" dirty="0"/>
              <a:t> intelligence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spark</a:t>
            </a:r>
            <a:r>
              <a:rPr lang="fr-CA" dirty="0"/>
              <a:t> World </a:t>
            </a:r>
            <a:r>
              <a:rPr lang="fr-CA" dirty="0" err="1"/>
              <a:t>War</a:t>
            </a:r>
            <a:r>
              <a:rPr lang="fr-CA" dirty="0"/>
              <a:t> III » (Elon Musk : L’intelligence artificielle pourrait mettre le feu aux poudres de la Troisième Guerre mondiale) </a:t>
            </a:r>
            <a:br>
              <a:rPr lang="fr-CA" dirty="0"/>
            </a:br>
            <a:r>
              <a:rPr lang="fr-CA" sz="1800" dirty="0"/>
              <a:t>[</a:t>
            </a:r>
            <a:r>
              <a:rPr lang="fr-CA" sz="1800" i="1" dirty="0"/>
              <a:t>CNET</a:t>
            </a:r>
            <a:r>
              <a:rPr lang="fr-CA" sz="1800" dirty="0"/>
              <a:t>, 4 septembre 2017]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fr-CA" dirty="0"/>
              <a:t>« A.I. </a:t>
            </a:r>
            <a:r>
              <a:rPr lang="fr-CA" dirty="0" err="1"/>
              <a:t>hype</a:t>
            </a:r>
            <a:r>
              <a:rPr lang="fr-CA" dirty="0"/>
              <a:t> has </a:t>
            </a:r>
            <a:r>
              <a:rPr lang="fr-CA" dirty="0" err="1"/>
              <a:t>peaked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? » (Le battage médiatique autour de l’IA est arrivé à son apogée. Et maintenant?) </a:t>
            </a:r>
            <a:r>
              <a:rPr lang="fr-CA" sz="1800" dirty="0"/>
              <a:t>[</a:t>
            </a:r>
            <a:r>
              <a:rPr lang="fr-CA" sz="1800" i="1" dirty="0" err="1"/>
              <a:t>TechCrunch</a:t>
            </a:r>
            <a:r>
              <a:rPr lang="fr-CA" sz="1800" dirty="0"/>
              <a:t>, 30 septembre 2017]</a:t>
            </a:r>
          </a:p>
        </p:txBody>
      </p:sp>
    </p:spTree>
    <p:extLst>
      <p:ext uri="{BB962C8B-B14F-4D97-AF65-F5344CB8AC3E}">
        <p14:creationId xmlns:p14="http://schemas.microsoft.com/office/powerpoint/2010/main" val="1119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85D2E-2DBB-AF47-BA1B-F96C7A0568A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07075" y="2905780"/>
            <a:ext cx="93778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dirty="0">
                <a:latin typeface="Dagny OT" panose="020B0504020201020104" pitchFamily="34" charset="77"/>
              </a:rPr>
              <a:t>Q : Combien de pattes un chat a-t-il si vous appelez la queue une patte?</a:t>
            </a:r>
          </a:p>
          <a:p>
            <a:r>
              <a:rPr lang="fr-CA" sz="2400" dirty="0">
                <a:latin typeface="Dagny OT" panose="020B0504020201020104" pitchFamily="34" charset="77"/>
              </a:rPr>
              <a:t>R : Quatre. Dire que la queue est une patte n’en fait pas une patte.</a:t>
            </a:r>
          </a:p>
          <a:p>
            <a:pPr algn="r"/>
            <a:r>
              <a:rPr lang="fr-CA" sz="1400" dirty="0">
                <a:latin typeface="Dagny OT" panose="020B0504020201020104" pitchFamily="34" charset="77"/>
              </a:rPr>
              <a:t>(ancienne énigme, attribuée à Abraham Lincoln)</a:t>
            </a:r>
          </a:p>
        </p:txBody>
      </p:sp>
    </p:spTree>
    <p:extLst>
      <p:ext uri="{BB962C8B-B14F-4D97-AF65-F5344CB8AC3E}">
        <p14:creationId xmlns:p14="http://schemas.microsoft.com/office/powerpoint/2010/main" val="14579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l’intelligence artificielle (IA)?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fr-CA" dirty="0"/>
              <a:t>Quelles sont les </a:t>
            </a:r>
            <a:r>
              <a:rPr lang="fr-CA" b="1" dirty="0"/>
              <a:t>qualités et compétences essentielles</a:t>
            </a:r>
            <a:r>
              <a:rPr lang="fr-CA" dirty="0"/>
              <a:t> d’une intelligence?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fournit des réponses flexibles dans divers scénarios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tire parti des circonstances heureuses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donne un sens à des messages contradictoires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reconnaît l’importance relative des éléments d’une situation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trouve des similitudes entre des situations différentes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établit des distinctions entre des situations similaires</a:t>
            </a:r>
          </a:p>
          <a:p>
            <a:pPr marL="1143000" lvl="1" indent="-457200" algn="just">
              <a:buFont typeface="Wingdings" charset="2"/>
              <a:buChar char="§"/>
            </a:pPr>
            <a:r>
              <a:rPr lang="fr-CA" dirty="0"/>
              <a:t>Elle trouve de nouvelles idées à partir de rien ou en réorganisant des concepts déjà connus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8030284" y="0"/>
            <a:ext cx="4161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[D. Hoftsadter, </a:t>
            </a:r>
            <a:r>
              <a:rPr lang="fr-CA" i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Gödel, Escher, Bach</a:t>
            </a:r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1979]</a:t>
            </a:r>
          </a:p>
        </p:txBody>
      </p:sp>
    </p:spTree>
    <p:extLst>
      <p:ext uri="{BB962C8B-B14F-4D97-AF65-F5344CB8AC3E}">
        <p14:creationId xmlns:p14="http://schemas.microsoft.com/office/powerpoint/2010/main" val="12273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l’intelligence artificielle?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180496"/>
            <a:ext cx="11029615" cy="134851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CA" dirty="0"/>
              <a:t>La recherche en intelligence artificielle s’entend de l’étude des </a:t>
            </a:r>
            <a:r>
              <a:rPr lang="fr-CA" b="1" dirty="0">
                <a:latin typeface="Helvetica" pitchFamily="2" charset="0"/>
              </a:rPr>
              <a:t>agents intelligents</a:t>
            </a:r>
            <a:r>
              <a:rPr lang="fr-CA" dirty="0"/>
              <a:t> : tout dispositif qui perçoit son environnement et prend des mesures qui maximisent ses chances de succès dans la poursuite de ses objectifs.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8854227" y="-9448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[Intelligence artificielle, </a:t>
            </a:r>
            <a:r>
              <a:rPr lang="fr-CA" i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Wikipédia</a:t>
            </a:r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]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581192" y="3649760"/>
            <a:ext cx="11029614" cy="27699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fr-CA" sz="2400" b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Exemples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Systèmes experts </a:t>
            </a:r>
          </a:p>
          <a:p>
            <a:pPr lvl="1" algn="just"/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TurboTax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</a:t>
            </a:r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WebMD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, assistance technique, traitement des réclamations d’assurance, contrôle du trafic aérien,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Prise de décision </a:t>
            </a:r>
          </a:p>
          <a:p>
            <a:pPr lvl="1" algn="just"/>
            <a:r>
              <a:rPr lang="fr-CA" sz="1500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Deep</a:t>
            </a:r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Blue, systèmes de pilotage automatique, compteurs « intelligents »,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Traitement du langage naturel</a:t>
            </a:r>
          </a:p>
          <a:p>
            <a:pPr lvl="1" algn="just"/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Traduction automatique, Siri, reconnaissance d’entités nommées, etc.</a:t>
            </a:r>
          </a:p>
          <a:p>
            <a:pPr algn="just"/>
            <a:endParaRPr lang="en-US" sz="2800" dirty="0">
              <a:solidFill>
                <a:schemeClr val="tx2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Systèmes de recommandation</a:t>
            </a:r>
          </a:p>
          <a:p>
            <a:pPr lvl="1" algn="just"/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Google, Expedia, Facebook, LinkedIn, Netflix, Amazon,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Producteurs de contenu</a:t>
            </a:r>
          </a:p>
          <a:p>
            <a:pPr lvl="1" algn="just"/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Compositeur de musique, rédacteur de romans, créateur de dessins animés, etc.</a:t>
            </a:r>
          </a:p>
          <a:p>
            <a:pPr marL="914400" lvl="1" indent="-457200" algn="just">
              <a:buFont typeface="Wingdings" charset="2"/>
              <a:buChar char="§"/>
            </a:pPr>
            <a:r>
              <a:rPr lang="fr-CA" sz="2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Classificateurs</a:t>
            </a:r>
          </a:p>
          <a:p>
            <a:pPr lvl="1" algn="just"/>
            <a:r>
              <a:rPr lang="fr-CA" sz="15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Reconnaissance facile, identification d’objets, détection des fraudes, etc.</a:t>
            </a:r>
          </a:p>
        </p:txBody>
      </p:sp>
    </p:spTree>
    <p:extLst>
      <p:ext uri="{BB962C8B-B14F-4D97-AF65-F5344CB8AC3E}">
        <p14:creationId xmlns:p14="http://schemas.microsoft.com/office/powerpoint/2010/main" val="18742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Frise chronologique (TL;DR)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0" y="5671193"/>
            <a:ext cx="12192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1950      1960      1970      1980      1990      2000      2010      2020</a:t>
            </a:r>
          </a:p>
        </p:txBody>
      </p:sp>
      <p:sp>
        <p:nvSpPr>
          <p:cNvPr id="19" name="Rectangle 18"/>
          <p:cNvSpPr/>
          <p:nvPr>
            <p:custDataLst>
              <p:tags r:id="rId3"/>
            </p:custDataLst>
          </p:nvPr>
        </p:nvSpPr>
        <p:spPr>
          <a:xfrm rot="19037600">
            <a:off x="619685" y="3755282"/>
            <a:ext cx="3069942" cy="151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4"/>
            </p:custDataLst>
          </p:nvPr>
        </p:nvSpPr>
        <p:spPr>
          <a:xfrm rot="3036143">
            <a:off x="2806580" y="3452920"/>
            <a:ext cx="1965663" cy="223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5"/>
            </p:custDataLst>
          </p:nvPr>
        </p:nvSpPr>
        <p:spPr>
          <a:xfrm rot="18142237">
            <a:off x="3854611" y="3420054"/>
            <a:ext cx="2244657" cy="1164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>
            <p:custDataLst>
              <p:tags r:id="rId6"/>
            </p:custDataLst>
          </p:nvPr>
        </p:nvSpPr>
        <p:spPr>
          <a:xfrm rot="3925217">
            <a:off x="4912074" y="3422756"/>
            <a:ext cx="2209752" cy="1425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7"/>
            </p:custDataLst>
          </p:nvPr>
        </p:nvSpPr>
        <p:spPr>
          <a:xfrm rot="16755363">
            <a:off x="5477427" y="3252933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8"/>
            </p:custDataLst>
          </p:nvPr>
        </p:nvSpPr>
        <p:spPr>
          <a:xfrm rot="20567442">
            <a:off x="6694247" y="1844425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9"/>
            </p:custDataLst>
          </p:nvPr>
        </p:nvSpPr>
        <p:spPr>
          <a:xfrm rot="19772463">
            <a:off x="8742704" y="947435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10"/>
            </p:custDataLst>
          </p:nvPr>
        </p:nvSpPr>
        <p:spPr>
          <a:xfrm>
            <a:off x="-46703" y="6161666"/>
            <a:ext cx="17157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Test de Turing</a:t>
            </a:r>
          </a:p>
        </p:txBody>
      </p:sp>
      <p:sp>
        <p:nvSpPr>
          <p:cNvPr id="7" name="TextBox 6"/>
          <p:cNvSpPr txBox="1"/>
          <p:nvPr>
            <p:custDataLst>
              <p:tags r:id="rId11"/>
            </p:custDataLst>
          </p:nvPr>
        </p:nvSpPr>
        <p:spPr>
          <a:xfrm>
            <a:off x="2308880" y="1909506"/>
            <a:ext cx="18699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Optimisme initial</a:t>
            </a:r>
          </a:p>
        </p:txBody>
      </p:sp>
      <p:sp>
        <p:nvSpPr>
          <p:cNvPr id="8" name="TextBox 7"/>
          <p:cNvSpPr txBox="1"/>
          <p:nvPr>
            <p:custDataLst>
              <p:tags r:id="rId12"/>
            </p:custDataLst>
          </p:nvPr>
        </p:nvSpPr>
        <p:spPr>
          <a:xfrm>
            <a:off x="2986195" y="4487318"/>
            <a:ext cx="21732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1</a:t>
            </a:r>
            <a:r>
              <a:rPr lang="fr-CA" sz="2400" baseline="30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er</a:t>
            </a:r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 hiver de l’intelligence artificielle</a:t>
            </a:r>
          </a:p>
        </p:txBody>
      </p:sp>
      <p:sp>
        <p:nvSpPr>
          <p:cNvPr id="9" name="TextBox 8"/>
          <p:cNvSpPr txBox="1"/>
          <p:nvPr>
            <p:custDataLst>
              <p:tags r:id="rId13"/>
            </p:custDataLst>
          </p:nvPr>
        </p:nvSpPr>
        <p:spPr>
          <a:xfrm>
            <a:off x="4563274" y="1937685"/>
            <a:ext cx="19780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Renaissance</a:t>
            </a:r>
          </a:p>
        </p:txBody>
      </p:sp>
      <p:sp>
        <p:nvSpPr>
          <p:cNvPr id="10" name="TextBox 9"/>
          <p:cNvSpPr txBox="1"/>
          <p:nvPr>
            <p:custDataLst>
              <p:tags r:id="rId14"/>
            </p:custDataLst>
          </p:nvPr>
        </p:nvSpPr>
        <p:spPr>
          <a:xfrm>
            <a:off x="5474192" y="4487318"/>
            <a:ext cx="224220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2</a:t>
            </a:r>
            <a:r>
              <a:rPr lang="fr-CA" sz="2400" baseline="300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</a:t>
            </a:r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 hiver de l’intelligence artificielle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6681905" y="2372085"/>
            <a:ext cx="206477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Intelligence artificielle moderne</a:t>
            </a:r>
          </a:p>
        </p:txBody>
      </p:sp>
      <p:sp>
        <p:nvSpPr>
          <p:cNvPr id="26" name="TextBox 25"/>
          <p:cNvSpPr txBox="1"/>
          <p:nvPr>
            <p:custDataLst>
              <p:tags r:id="rId16"/>
            </p:custDataLst>
          </p:nvPr>
        </p:nvSpPr>
        <p:spPr>
          <a:xfrm>
            <a:off x="10740589" y="-12034"/>
            <a:ext cx="8702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  <p:sp>
        <p:nvSpPr>
          <p:cNvPr id="27" name="TextBox 26"/>
          <p:cNvSpPr txBox="1"/>
          <p:nvPr>
            <p:custDataLst>
              <p:tags r:id="rId17"/>
            </p:custDataLst>
          </p:nvPr>
        </p:nvSpPr>
        <p:spPr>
          <a:xfrm>
            <a:off x="11216548" y="2567970"/>
            <a:ext cx="8702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800" b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  <p:sp>
        <p:nvSpPr>
          <p:cNvPr id="28" name="Rectangle 27"/>
          <p:cNvSpPr/>
          <p:nvPr>
            <p:custDataLst>
              <p:tags r:id="rId18"/>
            </p:custDataLst>
          </p:nvPr>
        </p:nvSpPr>
        <p:spPr>
          <a:xfrm rot="2198025">
            <a:off x="9478346" y="1757228"/>
            <a:ext cx="2293954" cy="153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19"/>
            </p:custDataLst>
          </p:nvPr>
        </p:nvSpPr>
        <p:spPr>
          <a:xfrm>
            <a:off x="8769887" y="611664"/>
            <a:ext cx="2730996" cy="1200329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Apprentissage en profondeur et mégadonnées</a:t>
            </a:r>
          </a:p>
        </p:txBody>
      </p:sp>
      <p:sp>
        <p:nvSpPr>
          <p:cNvPr id="29" name="TextBox 28"/>
          <p:cNvSpPr txBox="1"/>
          <p:nvPr>
            <p:custDataLst>
              <p:tags r:id="rId20"/>
            </p:custDataLst>
          </p:nvPr>
        </p:nvSpPr>
        <p:spPr>
          <a:xfrm>
            <a:off x="476864" y="6518568"/>
            <a:ext cx="28569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Conférence de Dartmouth</a:t>
            </a:r>
          </a:p>
        </p:txBody>
      </p:sp>
      <p:sp>
        <p:nvSpPr>
          <p:cNvPr id="30" name="TextBox 29"/>
          <p:cNvSpPr txBox="1"/>
          <p:nvPr>
            <p:custDataLst>
              <p:tags r:id="rId21"/>
            </p:custDataLst>
          </p:nvPr>
        </p:nvSpPr>
        <p:spPr>
          <a:xfrm>
            <a:off x="4424487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Rétropropagation</a:t>
            </a:r>
          </a:p>
        </p:txBody>
      </p:sp>
      <p:sp>
        <p:nvSpPr>
          <p:cNvPr id="31" name="TextBox 30"/>
          <p:cNvSpPr txBox="1"/>
          <p:nvPr>
            <p:custDataLst>
              <p:tags r:id="rId22"/>
            </p:custDataLst>
          </p:nvPr>
        </p:nvSpPr>
        <p:spPr>
          <a:xfrm>
            <a:off x="5002166" y="6161666"/>
            <a:ext cx="2431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Projet de 5</a:t>
            </a:r>
            <a:r>
              <a:rPr lang="fr-CA" baseline="300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e</a:t>
            </a:r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génération</a:t>
            </a:r>
          </a:p>
        </p:txBody>
      </p:sp>
      <p:sp>
        <p:nvSpPr>
          <p:cNvPr id="32" name="TextBox 31"/>
          <p:cNvSpPr txBox="1"/>
          <p:nvPr>
            <p:custDataLst>
              <p:tags r:id="rId23"/>
            </p:custDataLst>
          </p:nvPr>
        </p:nvSpPr>
        <p:spPr>
          <a:xfrm>
            <a:off x="6217678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Deep</a:t>
            </a:r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 Blue</a:t>
            </a:r>
          </a:p>
        </p:txBody>
      </p:sp>
      <p:sp>
        <p:nvSpPr>
          <p:cNvPr id="33" name="TextBox 32"/>
          <p:cNvSpPr txBox="1"/>
          <p:nvPr>
            <p:custDataLst>
              <p:tags r:id="rId24"/>
            </p:custDataLst>
          </p:nvPr>
        </p:nvSpPr>
        <p:spPr>
          <a:xfrm>
            <a:off x="7341833" y="6161666"/>
            <a:ext cx="48896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Projet du cerveau humain (Human Brain Project)</a:t>
            </a:r>
          </a:p>
        </p:txBody>
      </p:sp>
      <p:sp>
        <p:nvSpPr>
          <p:cNvPr id="34" name="TextBox 33"/>
          <p:cNvSpPr txBox="1"/>
          <p:nvPr>
            <p:custDataLst>
              <p:tags r:id="rId25"/>
            </p:custDataLst>
          </p:nvPr>
        </p:nvSpPr>
        <p:spPr>
          <a:xfrm>
            <a:off x="7716398" y="6516881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Stanley</a:t>
            </a:r>
          </a:p>
        </p:txBody>
      </p:sp>
      <p:sp>
        <p:nvSpPr>
          <p:cNvPr id="35" name="TextBox 34"/>
          <p:cNvSpPr txBox="1"/>
          <p:nvPr>
            <p:custDataLst>
              <p:tags r:id="rId26"/>
            </p:custDataLst>
          </p:nvPr>
        </p:nvSpPr>
        <p:spPr>
          <a:xfrm>
            <a:off x="10058231" y="6354833"/>
            <a:ext cx="2173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436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Les réseaux neuronaux en bref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fr-CA" dirty="0"/>
              <a:t>Un </a:t>
            </a:r>
            <a:r>
              <a:rPr lang="fr-CA" b="1" dirty="0"/>
              <a:t>réseau de neurones artificiels</a:t>
            </a:r>
            <a:r>
              <a:rPr lang="fr-CA" dirty="0"/>
              <a:t> (RNA) formé est une fonction qui met en correspondance les données d’entrée et de sortie de manière utile : 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fr-CA" dirty="0"/>
              <a:t>Il reçoit la ou les données d’entrée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fr-CA" dirty="0"/>
              <a:t>Il calcule les valeurs</a:t>
            </a:r>
          </a:p>
          <a:p>
            <a:pPr marL="1143000" lvl="1" indent="-457200" algn="just">
              <a:lnSpc>
                <a:spcPct val="110000"/>
              </a:lnSpc>
              <a:buSzPct val="100000"/>
              <a:buFont typeface="Wingdings" charset="2"/>
              <a:buChar char="§"/>
            </a:pPr>
            <a:r>
              <a:rPr lang="fr-CA" dirty="0"/>
              <a:t>Il fournit la ou les données de sortie</a:t>
            </a:r>
          </a:p>
          <a:p>
            <a:pPr algn="just">
              <a:lnSpc>
                <a:spcPct val="110000"/>
              </a:lnSpc>
            </a:pPr>
            <a:endParaRPr lang="en-US" sz="500" dirty="0"/>
          </a:p>
          <a:p>
            <a:pPr algn="just">
              <a:lnSpc>
                <a:spcPct val="110000"/>
              </a:lnSpc>
            </a:pPr>
            <a:r>
              <a:rPr lang="fr-CA" dirty="0"/>
              <a:t>Les RNA font appel à une approche du genre couteau suisse (</a:t>
            </a:r>
            <a:r>
              <a:rPr lang="fr-CA" b="1" dirty="0"/>
              <a:t>beaucoup d’options, mais on ne sait pas toujours laquelle utiliser</a:t>
            </a:r>
            <a:r>
              <a:rPr lang="fr-CA" dirty="0"/>
              <a:t>).</a:t>
            </a:r>
          </a:p>
          <a:p>
            <a:pPr algn="just">
              <a:lnSpc>
                <a:spcPct val="110000"/>
              </a:lnSpc>
            </a:pPr>
            <a:endParaRPr lang="en-US" sz="500" dirty="0"/>
          </a:p>
          <a:p>
            <a:pPr algn="just">
              <a:lnSpc>
                <a:spcPct val="110000"/>
              </a:lnSpc>
            </a:pPr>
            <a:r>
              <a:rPr lang="fr-CA" dirty="0"/>
              <a:t>L’utilisateur n’a pas besoin de prendre de nombreuses décisions au sujet de la fonction ou d’en savoir beaucoup sur l’espace de problème à l’avance (</a:t>
            </a:r>
            <a:r>
              <a:rPr lang="fr-CA" b="1" dirty="0"/>
              <a:t>modèle silencieux</a:t>
            </a:r>
            <a:r>
              <a:rPr lang="fr-CA" dirty="0"/>
              <a:t>).</a:t>
            </a:r>
          </a:p>
          <a:p>
            <a:pPr algn="just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0716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7F7F7F"/>
      </a:accent2>
      <a:accent3>
        <a:srgbClr val="A5A5A5"/>
      </a:accent3>
      <a:accent4>
        <a:srgbClr val="BFBFBF"/>
      </a:accent4>
      <a:accent5>
        <a:srgbClr val="F2F2F2"/>
      </a:accent5>
      <a:accent6>
        <a:srgbClr val="E1DFDF"/>
      </a:accent6>
      <a:hlink>
        <a:srgbClr val="CC9900"/>
      </a:hlink>
      <a:folHlink>
        <a:srgbClr val="96A9A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226</TotalTime>
  <Words>2115</Words>
  <Application>Microsoft Macintosh PowerPoint</Application>
  <PresentationFormat>Widescreen</PresentationFormat>
  <Paragraphs>274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Charter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INTELLIGENCE ARTIFICIELLE ET RÉSEAUX NEURONAUX</vt:lpstr>
      <vt:lpstr>APERÇU</vt:lpstr>
      <vt:lpstr>PowerPoint Presentation</vt:lpstr>
      <vt:lpstr>Manchettes</vt:lpstr>
      <vt:lpstr>PowerPoint Presentation</vt:lpstr>
      <vt:lpstr>Qu’est-ce que l’intelligence artificielle (IA)?</vt:lpstr>
      <vt:lpstr>Qu’est-ce que l’intelligence artificielle?</vt:lpstr>
      <vt:lpstr>Frise chronologique (TL;DR)</vt:lpstr>
      <vt:lpstr>Les réseaux neuronaux en bref</vt:lpstr>
      <vt:lpstr>Les réseaux neuronaux en bref</vt:lpstr>
      <vt:lpstr>Topologie de réseau et terminologie</vt:lpstr>
      <vt:lpstr>Réseau acyclique</vt:lpstr>
      <vt:lpstr>RNA en notation matricielle</vt:lpstr>
      <vt:lpstr>Objectif de la rétropropagation</vt:lpstr>
      <vt:lpstr>Rétropropagation – apprentissage du RNA</vt:lpstr>
      <vt:lpstr>Forces</vt:lpstr>
      <vt:lpstr>Limitations</vt:lpstr>
      <vt:lpstr>DISCUSSION</vt:lpstr>
      <vt:lpstr>VIDÉOS sur les réseaux neuronaux (EXCELLENTES!)</vt:lpstr>
      <vt:lpstr>Étude de cas : pharmacies japonaiseS – Contexte</vt:lpstr>
      <vt:lpstr>Étude de cas : pharmacies japonaiseS – Flux d’apprentissage</vt:lpstr>
      <vt:lpstr>Étude de cas : pharmacies japonaiseS – Données</vt:lpstr>
      <vt:lpstr>Étude de cas : pharmacies japonaiseS – Données</vt:lpstr>
      <vt:lpstr>Étude de cas : pharmacies japonaiseS – Données</vt:lpstr>
      <vt:lpstr>Étude de cas : pharmacies japonaiseS – Résultats</vt:lpstr>
      <vt:lpstr>Réseaux d’apprentissage en profondeur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Patrick Boily</cp:lastModifiedBy>
  <cp:revision>39</cp:revision>
  <dcterms:created xsi:type="dcterms:W3CDTF">2018-12-12T19:39:04Z</dcterms:created>
  <dcterms:modified xsi:type="dcterms:W3CDTF">2019-11-20T02:14:19Z</dcterms:modified>
</cp:coreProperties>
</file>