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1306" r:id="rId3"/>
    <p:sldId id="1341" r:id="rId4"/>
    <p:sldId id="1342" r:id="rId5"/>
    <p:sldId id="1343" r:id="rId6"/>
    <p:sldId id="1351" r:id="rId7"/>
    <p:sldId id="1554" r:id="rId8"/>
    <p:sldId id="1555" r:id="rId9"/>
    <p:sldId id="1349" r:id="rId10"/>
    <p:sldId id="1352" r:id="rId11"/>
    <p:sldId id="1353" r:id="rId12"/>
    <p:sldId id="1557" r:id="rId13"/>
    <p:sldId id="1558" r:id="rId14"/>
    <p:sldId id="1356" r:id="rId15"/>
    <p:sldId id="1559" r:id="rId16"/>
    <p:sldId id="1561" r:id="rId17"/>
    <p:sldId id="1745" r:id="rId18"/>
    <p:sldId id="1746" r:id="rId19"/>
    <p:sldId id="1360" r:id="rId20"/>
    <p:sldId id="411" r:id="rId21"/>
    <p:sldId id="259" r:id="rId22"/>
    <p:sldId id="1546" r:id="rId23"/>
    <p:sldId id="1550" r:id="rId24"/>
    <p:sldId id="1551" r:id="rId25"/>
    <p:sldId id="1780" r:id="rId26"/>
    <p:sldId id="1788" r:id="rId27"/>
  </p:sldIdLst>
  <p:sldSz cx="12192000" cy="685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49" autoAdjust="0"/>
    <p:restoredTop sz="94354" autoAdjust="0"/>
  </p:normalViewPr>
  <p:slideViewPr>
    <p:cSldViewPr snapToGrid="0">
      <p:cViewPr varScale="1">
        <p:scale>
          <a:sx n="76" d="100"/>
          <a:sy n="76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12/3/19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2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5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5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6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ckoboard.com/blog/building-great-dashboards-6-golden-rules-to-successful-dashboard-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dmonton.ca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bookofdashboards.com/dashboards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tillion.com/insights/why-great-dashboard-software-doesnt-always-equal-great-dashboard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bookofdashboards.com/dashboard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VISUALIZATION AND REPORTING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aesTHETICS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Aesthetics</a:t>
            </a:r>
            <a:r>
              <a:rPr lang="en-CA" dirty="0"/>
              <a:t> refer to the displayed attributes of the data.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They map the data to an attribute (such as the size or shape of a marker) and generate an appropriate legend.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Aesthetics are specified with the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function.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Aesthetics can be specified within the data function or within a geom. If they’re specified within the data function then they apply to all specified </a:t>
            </a:r>
            <a:r>
              <a:rPr lang="en-CA" dirty="0" err="1"/>
              <a:t>geoms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8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aesTHETICS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Helvetica Light" panose="020B0403020202020204" pitchFamily="34" charset="0"/>
              </a:rPr>
              <a:t>The aesthetics</a:t>
            </a:r>
            <a:r>
              <a:rPr lang="en-CA" dirty="0"/>
              <a:t> available to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(scatterplot), as an example, are: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Important difference</a:t>
            </a:r>
            <a:r>
              <a:rPr lang="en-CA" dirty="0"/>
              <a:t> between specifying characteristics (like colour and shape) inside and outside the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function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inside: assigned colour or shape automatically based on the data.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outside: not mapped to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1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6390D9-895F-BE4F-8FD7-D5268810936E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" y="2655686"/>
            <a:ext cx="5854700" cy="2921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983358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6390D9-895F-BE4F-8FD7-D5268810936E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" y="2655686"/>
            <a:ext cx="5854700" cy="292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53975-0882-BC40-91C6-B3DC3817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1043744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facetS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In </a:t>
            </a:r>
            <a:r>
              <a:rPr lang="en-CA" i="1" dirty="0"/>
              <a:t>ggplot2</a:t>
            </a:r>
            <a:r>
              <a:rPr lang="en-CA" dirty="0"/>
              <a:t> parlance, small multiples are referred to as </a:t>
            </a:r>
            <a:r>
              <a:rPr lang="en-CA" b="1" dirty="0"/>
              <a:t>facets</a:t>
            </a:r>
            <a:r>
              <a:rPr lang="en-CA" dirty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CA" dirty="0" err="1">
                <a:latin typeface="Courant" panose="02000509030000020004" pitchFamily="49" charset="0"/>
                <a:cs typeface="Courier New" panose="02070309020205020404" pitchFamily="49" charset="0"/>
              </a:rPr>
              <a:t>facet_wrap</a:t>
            </a:r>
            <a:r>
              <a:rPr lang="en-CA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  <a:r>
              <a:rPr lang="en-CA" dirty="0">
                <a:latin typeface="Courant" panose="02000509030000020004" pitchFamily="49" charset="0"/>
              </a:rPr>
              <a:t>, </a:t>
            </a:r>
            <a:r>
              <a:rPr lang="en-CA" dirty="0" err="1">
                <a:latin typeface="Courant" panose="02000509030000020004" pitchFamily="49" charset="0"/>
                <a:cs typeface="Courier New" panose="02070309020205020404" pitchFamily="49" charset="0"/>
              </a:rPr>
              <a:t>facet_grid</a:t>
            </a:r>
            <a:r>
              <a:rPr lang="en-CA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By default, all panels (one for each factor) share the same axes (scale-wise).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Separating the graph into a sequence of smaller, side-by-side plots makes it easier to enact comparisons. </a:t>
            </a:r>
          </a:p>
        </p:txBody>
      </p:sp>
    </p:spTree>
    <p:extLst>
      <p:ext uri="{BB962C8B-B14F-4D97-AF65-F5344CB8AC3E}">
        <p14:creationId xmlns:p14="http://schemas.microsoft.com/office/powerpoint/2010/main" val="39441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040F6E-1DAB-F340-8839-8B3BA1798E08}"/>
              </a:ext>
            </a:extLst>
          </p:cNvPr>
          <p:cNvSpPr/>
          <p:nvPr/>
        </p:nvSpPr>
        <p:spPr>
          <a:xfrm>
            <a:off x="7056408" y="121444"/>
            <a:ext cx="5131678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facet_WRAP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417721"/>
            <a:ext cx="5143500" cy="16637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/>
          <a:stretch/>
        </p:blipFill>
        <p:spPr>
          <a:xfrm>
            <a:off x="7056408" y="1000612"/>
            <a:ext cx="5143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040F6E-1DAB-F340-8839-8B3BA1798E08}"/>
              </a:ext>
            </a:extLst>
          </p:cNvPr>
          <p:cNvSpPr/>
          <p:nvPr/>
        </p:nvSpPr>
        <p:spPr>
          <a:xfrm>
            <a:off x="6854086" y="166068"/>
            <a:ext cx="5131678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facet_GRID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417721"/>
            <a:ext cx="5143500" cy="16637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C0AF4-F844-5644-AB5A-F58913686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9" y="3224353"/>
            <a:ext cx="5503513" cy="1917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23CFB-1FB0-D54F-BD2D-1E59B9C3B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86" y="95748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An analysis can only be as good as how it is </a:t>
            </a:r>
            <a:r>
              <a:rPr lang="en-CA" b="1" dirty="0"/>
              <a:t>communicated</a:t>
            </a:r>
            <a:r>
              <a:rPr lang="en-CA" dirty="0"/>
              <a:t> and/or </a:t>
            </a:r>
            <a:r>
              <a:rPr lang="en-CA" b="1" dirty="0"/>
              <a:t>deployed</a:t>
            </a:r>
            <a:r>
              <a:rPr lang="en-CA" dirty="0"/>
              <a:t>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dirty="0"/>
              <a:t>Crucial Questions: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Who is in receipt of the report(s)? 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How are the workflows deployed into production? 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Can data insights be turned into useful policies?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Automatic reporting should be audited and validated </a:t>
            </a:r>
            <a:r>
              <a:rPr lang="en-CA" b="1" dirty="0"/>
              <a:t>regularly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73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Communication</a:t>
            </a:r>
            <a:r>
              <a:rPr lang="en-CA" dirty="0"/>
              <a:t> should occur at various stages of the project, not solely upon completion: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keep sponsors / clients aware of broad lines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technical details may be avoided, but documented nonetheless</a:t>
            </a:r>
          </a:p>
          <a:p>
            <a:pPr lvl="1" algn="just">
              <a:lnSpc>
                <a:spcPct val="100000"/>
              </a:lnSpc>
            </a:pPr>
            <a:endParaRPr lang="en-CA" sz="5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Ideal scenario:</a:t>
            </a:r>
            <a:r>
              <a:rPr lang="en-CA" dirty="0"/>
              <a:t> analysis software is also reporting software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minimizes human error related to cut-and-paste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removes the need for keeping analysis and reporting separate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makes sharing the work with other project member easier</a:t>
            </a:r>
          </a:p>
          <a:p>
            <a:pPr lvl="1" algn="just">
              <a:lnSpc>
                <a:spcPct val="100000"/>
              </a:lnSpc>
            </a:pPr>
            <a:endParaRPr lang="en-US" sz="500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Simplify the process further by deploying directly to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A </a:t>
            </a:r>
            <a:r>
              <a:rPr lang="en-CA" b="1" dirty="0"/>
              <a:t>dashboard</a:t>
            </a:r>
            <a:r>
              <a:rPr lang="en-CA" dirty="0"/>
              <a:t> is any visual display of data used to monitor conditions and/or facilitate understanding.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/>
              <a:t>Examples:</a:t>
            </a:r>
            <a:r>
              <a:rPr lang="en-CA" dirty="0"/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interactive display that allows people to explore motor insurance claims by city, province, driver age, etc.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PDF showing key audit metrics that gets e-mailed to a Department’s DG on a weekly basis.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wall-mounted screen that shows call centre statistics in real-time.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mobile app that allow hospital administrators to review wait times on an hourly- and daily-basis for the current year and the previous year.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CD591-42FF-6D45-AEED-E18854BAF363}"/>
              </a:ext>
            </a:extLst>
          </p:cNvPr>
          <p:cNvSpPr/>
          <p:nvPr/>
        </p:nvSpPr>
        <p:spPr>
          <a:xfrm>
            <a:off x="5385619" y="-4207"/>
            <a:ext cx="680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[Wexler, Shaffer, </a:t>
            </a:r>
            <a:r>
              <a:rPr lang="en-CA" dirty="0" err="1">
                <a:solidFill>
                  <a:schemeClr val="tx2"/>
                </a:solidFill>
                <a:latin typeface="Dagny OT" panose="020B0504020201020104" pitchFamily="34" charset="77"/>
              </a:rPr>
              <a:t>Cotgreave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CA" i="1" dirty="0">
                <a:solidFill>
                  <a:schemeClr val="tx2"/>
                </a:solidFill>
                <a:latin typeface="Dagny OT" panose="020B0504020201020104" pitchFamily="34" charset="77"/>
              </a:rPr>
              <a:t>The Big Book of Dashboards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37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2" indent="-457182">
              <a:buFont typeface="+mj-lt"/>
              <a:buAutoNum type="arabicPeriod"/>
            </a:pPr>
            <a:r>
              <a:rPr lang="en-US" dirty="0"/>
              <a:t>Data Visualization with ggplot2</a:t>
            </a:r>
          </a:p>
          <a:p>
            <a:pPr marL="457182" indent="-457182">
              <a:buFont typeface="+mj-lt"/>
              <a:buAutoNum type="arabicPeriod"/>
            </a:pPr>
            <a:r>
              <a:rPr lang="en-US"/>
              <a:t>An </a:t>
            </a:r>
            <a:r>
              <a:rPr lang="en-US" dirty="0"/>
              <a:t>Introduction to Dashboards</a:t>
            </a:r>
          </a:p>
        </p:txBody>
      </p:sp>
    </p:spTree>
    <p:extLst>
      <p:ext uri="{BB962C8B-B14F-4D97-AF65-F5344CB8AC3E}">
        <p14:creationId xmlns:p14="http://schemas.microsoft.com/office/powerpoint/2010/main" val="23595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Questions To Consider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CA" dirty="0"/>
              <a:t>In a car’s dashboard, a small number of </a:t>
            </a:r>
            <a:r>
              <a:rPr lang="en-CA" b="1" dirty="0"/>
              <a:t>key indicators</a:t>
            </a:r>
            <a:r>
              <a:rPr lang="en-CA" dirty="0"/>
              <a:t> (speed, gasoline level, lights, etc.) need to be understood </a:t>
            </a:r>
            <a:r>
              <a:rPr lang="en-CA" b="1" dirty="0"/>
              <a:t>at a glance</a:t>
            </a:r>
            <a:r>
              <a:rPr lang="en-CA" dirty="0"/>
              <a:t>. A dashboard design that does not take these two characteristics under consideration can have catastrophic consequences. </a:t>
            </a:r>
          </a:p>
          <a:p>
            <a:pPr marL="0" indent="0" algn="just">
              <a:buNone/>
            </a:pPr>
            <a:endParaRPr lang="en-CA" sz="500" dirty="0"/>
          </a:p>
          <a:p>
            <a:pPr marL="0" indent="0" algn="just">
              <a:buNone/>
            </a:pPr>
            <a:r>
              <a:rPr lang="en-CA" dirty="0"/>
              <a:t>The following questions need to be answered prior to the dashboard being designed: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Who is the dashboard’s </a:t>
            </a:r>
            <a:r>
              <a:rPr lang="en-US" b="1" dirty="0"/>
              <a:t>consumer</a:t>
            </a:r>
            <a:r>
              <a:rPr lang="en-US" dirty="0"/>
              <a:t>?</a:t>
            </a:r>
            <a:endParaRPr lang="en-US" sz="700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What </a:t>
            </a:r>
            <a:r>
              <a:rPr lang="en-US" b="1" dirty="0"/>
              <a:t>story</a:t>
            </a:r>
            <a:r>
              <a:rPr lang="en-US" dirty="0"/>
              <a:t> does the dashboard tell?</a:t>
            </a:r>
            <a:endParaRPr lang="en-US" sz="700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What data (categories) will be used?</a:t>
            </a:r>
            <a:endParaRPr lang="en-US" sz="700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What will </a:t>
            </a:r>
            <a:r>
              <a:rPr lang="en-US" b="1" dirty="0"/>
              <a:t>appear</a:t>
            </a:r>
            <a:r>
              <a:rPr lang="en-US" dirty="0"/>
              <a:t> on the dashboard?</a:t>
            </a:r>
            <a:endParaRPr lang="en-US" sz="700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How can the dashboard </a:t>
            </a:r>
            <a:r>
              <a:rPr lang="en-US" b="1" dirty="0"/>
              <a:t>help </a:t>
            </a:r>
            <a:r>
              <a:rPr lang="en-US" dirty="0"/>
              <a:t>the consumer?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1" y="4113846"/>
            <a:ext cx="3322506" cy="2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DASHBOARD DESIGN Guidelines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Nick Smith suggests the following 6 Golden Rules: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Consider the audience </a:t>
            </a:r>
            <a:r>
              <a:rPr lang="en-US" dirty="0"/>
              <a:t>(who are you trying to inform? does the DG really need to know that the servers are operating at 88% capacity?)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Select the right type of dashboard </a:t>
            </a:r>
            <a:r>
              <a:rPr lang="en-US" dirty="0"/>
              <a:t>(operational, strategic/executive, analytical)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Group data logically, use space wisely </a:t>
            </a:r>
            <a:r>
              <a:rPr lang="en-US" dirty="0"/>
              <a:t>(split functional areas: product, sales/marketing, finance, people,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Make the data relevant to the audience </a:t>
            </a:r>
            <a:r>
              <a:rPr lang="en-US" dirty="0"/>
              <a:t>(scope and reach of data, different dashboards for different departments,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Avoid cluttering the dashboard </a:t>
            </a:r>
            <a:r>
              <a:rPr lang="en-US" dirty="0"/>
              <a:t>(present the most important metrics only)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Refresh your data at the right frequency </a:t>
            </a:r>
            <a:r>
              <a:rPr lang="en-US" dirty="0"/>
              <a:t>(real-time, daily, weekly, monthly, etc.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88056-2876-D84C-9591-5BA0BCE628A5}"/>
              </a:ext>
            </a:extLst>
          </p:cNvPr>
          <p:cNvSpPr/>
          <p:nvPr/>
        </p:nvSpPr>
        <p:spPr>
          <a:xfrm>
            <a:off x="1102659" y="-40341"/>
            <a:ext cx="1144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Dagny OT" panose="020B0504020201020104" pitchFamily="34" charset="77"/>
              </a:rPr>
              <a:t>[</a:t>
            </a:r>
            <a:r>
              <a:rPr lang="en-US" dirty="0">
                <a:latin typeface="Dagny OT" panose="020B0504020201020104" pitchFamily="34" charset="77"/>
                <a:hlinkClick r:id="rId2"/>
              </a:rPr>
              <a:t>https://www.geckoboard.com/blog/building-great-dashboards-6-golden-rules-to-successful-dashboard-design</a:t>
            </a:r>
            <a:r>
              <a:rPr lang="en-US" dirty="0"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88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C00ED-24D2-B84E-9171-34122EC6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85" y="-1"/>
            <a:ext cx="7708430" cy="64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234D0C-6CD7-3445-AB85-7B200D53261A}"/>
              </a:ext>
            </a:extLst>
          </p:cNvPr>
          <p:cNvSpPr/>
          <p:nvPr/>
        </p:nvSpPr>
        <p:spPr>
          <a:xfrm rot="16200000">
            <a:off x="-1597431" y="1597431"/>
            <a:ext cx="356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latin typeface="Dagny OT" panose="020B0504020201020104" pitchFamily="34" charset="77"/>
              </a:rPr>
              <a:t>[</a:t>
            </a:r>
            <a:r>
              <a:rPr lang="en-CA" dirty="0">
                <a:latin typeface="Dagny OT" panose="020B0504020201020104" pitchFamily="34" charset="77"/>
                <a:hlinkClick r:id="rId3"/>
              </a:rPr>
              <a:t>https://dashboard.edmonton.ca</a:t>
            </a:r>
            <a:r>
              <a:rPr lang="en-CA" dirty="0"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47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29" y="0"/>
            <a:ext cx="924214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6570065" y="0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https://bigbookofdashboards.com/dashboards.html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0955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Metrics Dashboard – Strengths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Easy-to-see key metrics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Simple color scheme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Potential to be static or interactive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Both overview and details are clear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C8908-EE75-444C-877D-48A9B41967D8}"/>
              </a:ext>
            </a:extLst>
          </p:cNvPr>
          <p:cNvSpPr/>
          <p:nvPr/>
        </p:nvSpPr>
        <p:spPr>
          <a:xfrm>
            <a:off x="5385619" y="-4207"/>
            <a:ext cx="680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[Wexler, Shaffer, </a:t>
            </a:r>
            <a:r>
              <a:rPr lang="en-CA" dirty="0" err="1">
                <a:solidFill>
                  <a:schemeClr val="tx2"/>
                </a:solidFill>
                <a:latin typeface="Dagny OT" panose="020B0504020201020104" pitchFamily="34" charset="77"/>
              </a:rPr>
              <a:t>Cotgreave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CA" i="1" dirty="0">
                <a:solidFill>
                  <a:schemeClr val="tx2"/>
                </a:solidFill>
                <a:latin typeface="Dagny OT" panose="020B0504020201020104" pitchFamily="34" charset="77"/>
              </a:rPr>
              <a:t>The Big Book of Dashboards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96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29" y="467480"/>
            <a:ext cx="9242142" cy="5923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1171034" y="0"/>
            <a:ext cx="1102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https://www.matillion.com/wp-content/uploads/2014/11/qlikview-poor-use-of-dashboard-software.png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23451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4" y="0"/>
            <a:ext cx="11883853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5369915" y="185737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https://bigbookofdashboards.com/dashboards.html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0747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Graphics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As of 2018, there are 4 graphical systems available in R: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base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grid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lattice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ggplot2</a:t>
            </a:r>
          </a:p>
          <a:p>
            <a:endParaRPr lang="en-US" sz="1000" dirty="0"/>
          </a:p>
          <a:p>
            <a:pPr marL="0" indent="0" algn="just">
              <a:buNone/>
            </a:pPr>
            <a:r>
              <a:rPr lang="en-US" dirty="0"/>
              <a:t>Access to the 4 systems differ: </a:t>
            </a:r>
            <a:r>
              <a:rPr lang="en-US" i="1" dirty="0"/>
              <a:t>base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lattice</a:t>
            </a:r>
            <a:r>
              <a:rPr lang="en-US" dirty="0"/>
              <a:t> are included in the base installation;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lattice</a:t>
            </a:r>
            <a:r>
              <a:rPr lang="en-US" dirty="0"/>
              <a:t>, </a:t>
            </a:r>
            <a:r>
              <a:rPr lang="en-US" i="1" dirty="0"/>
              <a:t>ggplot2</a:t>
            </a:r>
            <a:r>
              <a:rPr lang="en-US" dirty="0"/>
              <a:t> have to be loaded explicitly before being used.</a:t>
            </a:r>
          </a:p>
        </p:txBody>
      </p:sp>
    </p:spTree>
    <p:extLst>
      <p:ext uri="{BB962C8B-B14F-4D97-AF65-F5344CB8AC3E}">
        <p14:creationId xmlns:p14="http://schemas.microsoft.com/office/powerpoint/2010/main" val="2038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ggplot2 Primer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i="1" dirty="0"/>
              <a:t>ggplot2</a:t>
            </a:r>
            <a:r>
              <a:rPr lang="en-US" dirty="0"/>
              <a:t> is a set of tools that map data to visual display elements, and that allow the user to control the fine details of plot display.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Most important aspect: </a:t>
            </a:r>
            <a:r>
              <a:rPr lang="en-US" i="1" dirty="0"/>
              <a:t>ggplot2</a:t>
            </a:r>
            <a:r>
              <a:rPr lang="en-US" dirty="0"/>
              <a:t> can be used to think about the </a:t>
            </a:r>
            <a:r>
              <a:rPr lang="en-US" b="1" dirty="0"/>
              <a:t>logical structure </a:t>
            </a:r>
            <a:r>
              <a:rPr lang="en-US" dirty="0"/>
              <a:t>of the plot. </a:t>
            </a:r>
          </a:p>
          <a:p>
            <a:pPr algn="just"/>
            <a:endParaRPr lang="en-US" sz="500" dirty="0"/>
          </a:p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i="1" dirty="0"/>
              <a:t>ggplot2</a:t>
            </a:r>
            <a:r>
              <a:rPr lang="en-US" dirty="0"/>
              <a:t> graph has 2 main components (and optional terms): </a:t>
            </a:r>
          </a:p>
          <a:p>
            <a:pPr lvl="1" algn="just"/>
            <a:r>
              <a:rPr lang="en-US" dirty="0"/>
              <a:t>aesthetic mappings (</a:t>
            </a:r>
            <a:r>
              <a:rPr lang="en-US" b="1" dirty="0" err="1"/>
              <a:t>aes</a:t>
            </a:r>
            <a:r>
              <a:rPr lang="en-US" dirty="0"/>
              <a:t> – connections between data and plot </a:t>
            </a:r>
            <a:r>
              <a:rPr lang="en-US" dirty="0" err="1"/>
              <a:t>elems</a:t>
            </a:r>
            <a:r>
              <a:rPr lang="en-US" dirty="0"/>
              <a:t>.)</a:t>
            </a:r>
          </a:p>
          <a:p>
            <a:pPr lvl="1" algn="just"/>
            <a:r>
              <a:rPr lang="en-US" dirty="0"/>
              <a:t>plot geometry (</a:t>
            </a:r>
            <a:r>
              <a:rPr lang="en-US" b="1" dirty="0" err="1"/>
              <a:t>geom</a:t>
            </a:r>
            <a:r>
              <a:rPr lang="en-US" dirty="0"/>
              <a:t> – specifies the type of plot)</a:t>
            </a:r>
          </a:p>
          <a:p>
            <a:pPr lvl="1" algn="just"/>
            <a:r>
              <a:rPr lang="en-US" dirty="0"/>
              <a:t>*facets, *coordinates, *scales, *labels, *guides,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CCB08-1003-6D44-9750-6A0DBCF451E7}"/>
              </a:ext>
            </a:extLst>
          </p:cNvPr>
          <p:cNvSpPr/>
          <p:nvPr/>
        </p:nvSpPr>
        <p:spPr>
          <a:xfrm>
            <a:off x="11159345" y="0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*not required</a:t>
            </a:r>
          </a:p>
        </p:txBody>
      </p:sp>
    </p:spTree>
    <p:extLst>
      <p:ext uri="{BB962C8B-B14F-4D97-AF65-F5344CB8AC3E}">
        <p14:creationId xmlns:p14="http://schemas.microsoft.com/office/powerpoint/2010/main" val="1848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F77A46-BCC2-6540-BF53-2B2AD2F99FB3}"/>
              </a:ext>
            </a:extLst>
          </p:cNvPr>
          <p:cNvSpPr/>
          <p:nvPr/>
        </p:nvSpPr>
        <p:spPr>
          <a:xfrm>
            <a:off x="7943849" y="192881"/>
            <a:ext cx="3986213" cy="1835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C3FB-7E7E-0644-ADF9-F8EF2723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2087" r="3698"/>
          <a:stretch/>
        </p:blipFill>
        <p:spPr>
          <a:xfrm>
            <a:off x="645704" y="2239436"/>
            <a:ext cx="2971800" cy="3064934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AC8765A-23E7-1C46-8E07-AB7663F01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9" b="50974"/>
          <a:stretch/>
        </p:blipFill>
        <p:spPr>
          <a:xfrm>
            <a:off x="3870882" y="2239436"/>
            <a:ext cx="4054923" cy="30903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E44D7A-00D5-7841-A2EE-A0B01020C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48667" r="1671" b="374"/>
          <a:stretch/>
        </p:blipFill>
        <p:spPr>
          <a:xfrm>
            <a:off x="8195112" y="50789"/>
            <a:ext cx="3412066" cy="6439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4AFDA0-41A8-0C45-8F90-15E42B4BEB4E}"/>
              </a:ext>
            </a:extLst>
          </p:cNvPr>
          <p:cNvSpPr/>
          <p:nvPr/>
        </p:nvSpPr>
        <p:spPr>
          <a:xfrm>
            <a:off x="0" y="0"/>
            <a:ext cx="3701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[Healey, K., </a:t>
            </a:r>
            <a:r>
              <a:rPr lang="en-US" sz="12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Data Visualization: A Practical Introduction</a:t>
            </a:r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55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geoms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The data source and variables to be plotted are specified </a:t>
            </a:r>
            <a:r>
              <a:rPr lang="en-CA" i="1" dirty="0"/>
              <a:t>via</a:t>
            </a:r>
            <a:r>
              <a:rPr lang="en-CA" dirty="0"/>
              <a:t> </a:t>
            </a:r>
            <a:r>
              <a:rPr lang="en-CA" dirty="0" err="1">
                <a:latin typeface="Courant" panose="02000509030000020004" pitchFamily="49" charset="0"/>
                <a:cs typeface="Courier New" panose="02070309020205020404" pitchFamily="49" charset="0"/>
              </a:rPr>
              <a:t>ggplot</a:t>
            </a:r>
            <a:r>
              <a:rPr lang="en-CA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  <a:r>
              <a:rPr lang="en-CA" dirty="0"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CA" sz="1000" dirty="0"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The various </a:t>
            </a:r>
            <a:r>
              <a:rPr lang="en-CA" dirty="0" err="1">
                <a:cs typeface="Courier New" panose="02070309020205020404" pitchFamily="49" charset="0"/>
              </a:rPr>
              <a:t>geom</a:t>
            </a:r>
            <a:r>
              <a:rPr lang="en-CA" dirty="0">
                <a:cs typeface="Courier New" panose="02070309020205020404" pitchFamily="49" charset="0"/>
              </a:rPr>
              <a:t> </a:t>
            </a:r>
            <a:r>
              <a:rPr lang="en-CA" dirty="0"/>
              <a:t>functions specify </a:t>
            </a:r>
            <a:r>
              <a:rPr lang="en-CA" b="1" dirty="0"/>
              <a:t>how</a:t>
            </a:r>
            <a:r>
              <a:rPr lang="en-CA" dirty="0"/>
              <a:t> these variables are to be visually represented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using points, bars, lines, shaded regions, etc.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/>
              <a:t>There are currently 37 available </a:t>
            </a:r>
            <a:r>
              <a:rPr lang="en-CA" dirty="0" err="1"/>
              <a:t>geoms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8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78C201-C7BE-BF42-BA86-5BA7005A7194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geom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50331"/>
            <a:ext cx="5959071" cy="31821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17315-F049-AE47-8091-BC97A86D6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821844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78C201-C7BE-BF42-BA86-5BA7005A7194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geom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50331"/>
            <a:ext cx="5959071" cy="3182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BFA6E-DD27-7145-89CA-67E6EDD0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00" y="8208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34198A-0E08-544F-902A-746F2D6B1BF1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Grammar – </a:t>
            </a:r>
            <a:r>
              <a:rPr lang="en-US" dirty="0" err="1"/>
              <a:t>geom</a:t>
            </a:r>
            <a:r>
              <a:rPr lang="en-US" dirty="0"/>
              <a:t>()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218400"/>
            <a:ext cx="6110049" cy="19236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37" y="1035118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1308</TotalTime>
  <Words>1105</Words>
  <Application>Microsoft Macintosh PowerPoint</Application>
  <PresentationFormat>Widescreen</PresentationFormat>
  <Paragraphs>144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Courant</vt:lpstr>
      <vt:lpstr>Courier New</vt:lpstr>
      <vt:lpstr>Dagny OT</vt:lpstr>
      <vt:lpstr>Gill Sans MT</vt:lpstr>
      <vt:lpstr>Helvetica Light</vt:lpstr>
      <vt:lpstr>Wingdings</vt:lpstr>
      <vt:lpstr>Wingdings 2</vt:lpstr>
      <vt:lpstr>Dividend</vt:lpstr>
      <vt:lpstr>ADVANCED DATA VISUALIZATION AND REPORTING</vt:lpstr>
      <vt:lpstr>OUTLINE</vt:lpstr>
      <vt:lpstr>R Graphics</vt:lpstr>
      <vt:lpstr>A ggplot2 Primer</vt:lpstr>
      <vt:lpstr>ggplot2 Grammar</vt:lpstr>
      <vt:lpstr>ggplot2 Grammar – geoms </vt:lpstr>
      <vt:lpstr>ggplot2 Grammar – geom()</vt:lpstr>
      <vt:lpstr>ggplot2 Grammar – geom()</vt:lpstr>
      <vt:lpstr>ggplot2 Grammar – geom()</vt:lpstr>
      <vt:lpstr>ggplot2 Grammar – aesTHETICS </vt:lpstr>
      <vt:lpstr>ggplot2 Grammar – aesTHETICS </vt:lpstr>
      <vt:lpstr>ggplot2 Grammar – aes()</vt:lpstr>
      <vt:lpstr>ggplot2 Grammar – aes()</vt:lpstr>
      <vt:lpstr>ggplot2 Grammar – facetS </vt:lpstr>
      <vt:lpstr>ggplot2 Grammar – facet_WRAP()</vt:lpstr>
      <vt:lpstr>ggplot2 Grammar – facet_GRID()</vt:lpstr>
      <vt:lpstr>Reporting and Deployment</vt:lpstr>
      <vt:lpstr>Reporting and Deployment</vt:lpstr>
      <vt:lpstr>Dashboards</vt:lpstr>
      <vt:lpstr>Some Questions To Consider</vt:lpstr>
      <vt:lpstr>DASHBOARD DESIGN Guidelines</vt:lpstr>
      <vt:lpstr>PowerPoint Presentation</vt:lpstr>
      <vt:lpstr>PowerPoint Presentation</vt:lpstr>
      <vt:lpstr>Course Metrics Dashboard – Strengths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219</cp:revision>
  <dcterms:created xsi:type="dcterms:W3CDTF">2018-12-12T19:39:04Z</dcterms:created>
  <dcterms:modified xsi:type="dcterms:W3CDTF">2019-12-04T02:10:40Z</dcterms:modified>
</cp:coreProperties>
</file>