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1306" r:id="rId3"/>
    <p:sldId id="1341" r:id="rId4"/>
    <p:sldId id="1342" r:id="rId5"/>
    <p:sldId id="1343" r:id="rId6"/>
    <p:sldId id="1351" r:id="rId7"/>
    <p:sldId id="1554" r:id="rId8"/>
    <p:sldId id="1555" r:id="rId9"/>
    <p:sldId id="1349" r:id="rId10"/>
    <p:sldId id="1352" r:id="rId11"/>
    <p:sldId id="1353" r:id="rId12"/>
    <p:sldId id="1557" r:id="rId13"/>
    <p:sldId id="1558" r:id="rId14"/>
    <p:sldId id="1356" r:id="rId15"/>
    <p:sldId id="1559" r:id="rId16"/>
    <p:sldId id="1561" r:id="rId17"/>
    <p:sldId id="1745" r:id="rId18"/>
    <p:sldId id="1746" r:id="rId19"/>
    <p:sldId id="1360" r:id="rId20"/>
    <p:sldId id="411" r:id="rId21"/>
    <p:sldId id="259" r:id="rId22"/>
    <p:sldId id="1546" r:id="rId23"/>
    <p:sldId id="1550" r:id="rId24"/>
    <p:sldId id="1551" r:id="rId25"/>
    <p:sldId id="1780" r:id="rId26"/>
    <p:sldId id="1788" r:id="rId27"/>
  </p:sldIdLst>
  <p:sldSz cx="12192000" cy="6858000"/>
  <p:notesSz cx="9296400" cy="7010400"/>
  <p:custDataLst>
    <p:tags r:id="rId29"/>
  </p:custDataLst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97" autoAdjust="0"/>
    <p:restoredTop sz="94456" autoAdjust="0"/>
  </p:normalViewPr>
  <p:slideViewPr>
    <p:cSldViewPr snapToGrid="0">
      <p:cViewPr varScale="1">
        <p:scale>
          <a:sx n="77" d="100"/>
          <a:sy n="77" d="100"/>
        </p:scale>
        <p:origin x="6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2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12/3/19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2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5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bigbookofdashboards.com</a:t>
            </a:r>
            <a:r>
              <a:rPr lang="en-US" dirty="0"/>
              <a:t>/</a:t>
            </a:r>
            <a:r>
              <a:rPr lang="en-US" dirty="0" err="1"/>
              <a:t>dashboards.html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5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6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ckoboard.com/blog/building-great-dashboards-6-golden-rules-to-successful-dashboard-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dmonton.ca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bookofdashboards.com/dashboards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tillion.com/insights/why-great-dashboard-software-doesnt-always-equal-great-dashboard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bookofdashboards.com/dashboard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CONCEPTS AVANCÉS DE LA VISUALISATION DES DONNÉES ET DE LA CRÉATION DE RAPPORTS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noProof="0" dirty="0"/>
              <a:t>PRÉPARATION DU TERRAIN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esTHÉTIQUE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L’</a:t>
            </a:r>
            <a:r>
              <a:rPr lang="fr-CA" b="1" noProof="0" dirty="0"/>
              <a:t>esthétique</a:t>
            </a:r>
            <a:r>
              <a:rPr lang="fr-CA" noProof="0" dirty="0"/>
              <a:t> désigne les attributs affichés des données. 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Vous devez faire correspondre une donnée à un attribut (comme la taille </a:t>
            </a:r>
            <a:r>
              <a:rPr lang="fr-CA" dirty="0"/>
              <a:t>ou la forme d’un repère</a:t>
            </a:r>
            <a:r>
              <a:rPr lang="fr-CA" noProof="0" dirty="0"/>
              <a:t>) et créer la légende appropriée.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Vous précisez l’esthétique au moyen de la fonction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CA" noProof="0" dirty="0"/>
              <a:t>.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Vous pouvez préciser l’esthétique dans la fonction </a:t>
            </a:r>
            <a:r>
              <a:rPr lang="fr-CA" i="1" noProof="0" dirty="0"/>
              <a:t>data</a:t>
            </a:r>
            <a:r>
              <a:rPr lang="fr-CA" noProof="0" dirty="0"/>
              <a:t> ou </a:t>
            </a:r>
            <a:r>
              <a:rPr lang="fr-CA" i="1" noProof="0" dirty="0" err="1"/>
              <a:t>geom</a:t>
            </a:r>
            <a:r>
              <a:rPr lang="fr-CA" noProof="0" dirty="0"/>
              <a:t>. Si vous précisez l’esthétique dans la fonction </a:t>
            </a:r>
            <a:r>
              <a:rPr lang="fr-CA" i="1" noProof="0" dirty="0"/>
              <a:t>data</a:t>
            </a:r>
            <a:r>
              <a:rPr lang="fr-CA" noProof="0" dirty="0"/>
              <a:t>, l’esthétique vise alors toutes les fonctions </a:t>
            </a:r>
            <a:r>
              <a:rPr lang="fr-CA" i="1" noProof="0" dirty="0" err="1"/>
              <a:t>geom</a:t>
            </a:r>
            <a:r>
              <a:rPr lang="fr-CA" noProof="0" dirty="0"/>
              <a:t> précisées.</a:t>
            </a:r>
          </a:p>
        </p:txBody>
      </p:sp>
    </p:spTree>
    <p:extLst>
      <p:ext uri="{BB962C8B-B14F-4D97-AF65-F5344CB8AC3E}">
        <p14:creationId xmlns:p14="http://schemas.microsoft.com/office/powerpoint/2010/main" val="32148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esTHÉTIque</a:t>
            </a:r>
            <a:r>
              <a:rPr lang="fr-CA" noProof="0" dirty="0"/>
              <a:t> 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dirty="0"/>
              <a:t>Les caractéristiques esthétiques offertes avec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CA" noProof="0" dirty="0"/>
              <a:t> (</a:t>
            </a:r>
            <a:r>
              <a:rPr lang="fr-CA" noProof="0" dirty="0" err="1"/>
              <a:t>scatterplot</a:t>
            </a:r>
            <a:r>
              <a:rPr lang="fr-CA" noProof="0" dirty="0"/>
              <a:t>), p. ex., sont les suivantes :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noProof="0" dirty="0"/>
              <a:t>, 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CA" noProof="0" dirty="0"/>
              <a:t>, 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fr-CA" noProof="0" dirty="0"/>
              <a:t>,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noProof="0" dirty="0"/>
              <a:t>,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fr-CA" noProof="0" dirty="0"/>
              <a:t>,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fr-CA" noProof="0" dirty="0"/>
              <a:t>, 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Il existe une </a:t>
            </a:r>
            <a:r>
              <a:rPr lang="fr-CA" b="1" noProof="0" dirty="0"/>
              <a:t>différence importante</a:t>
            </a:r>
            <a:r>
              <a:rPr lang="fr-CA" noProof="0" dirty="0"/>
              <a:t> entre les caractéristiques (comme la couleur et la forme) selon qu’elles sont précisées à l’intérieur et à l’extérieur de la fonction </a:t>
            </a:r>
            <a:r>
              <a:rPr lang="fr-CA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fr-CA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CA" dirty="0"/>
              <a:t> :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à l’intérieur : la couleur ou la forme choisie repose automatiquement sur les données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à l’extérieur </a:t>
            </a:r>
            <a:r>
              <a:rPr lang="fr-CA" noProof="0" dirty="0"/>
              <a:t>: la caractéristique ne vise pas les données.</a:t>
            </a:r>
          </a:p>
        </p:txBody>
      </p:sp>
    </p:spTree>
    <p:extLst>
      <p:ext uri="{BB962C8B-B14F-4D97-AF65-F5344CB8AC3E}">
        <p14:creationId xmlns:p14="http://schemas.microsoft.com/office/powerpoint/2010/main" val="13991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6390D9-895F-BE4F-8FD7-D5268810936E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aes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" y="2655686"/>
            <a:ext cx="5854700" cy="2921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983358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6390D9-895F-BE4F-8FD7-D5268810936E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aes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" y="2655686"/>
            <a:ext cx="5854700" cy="292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53975-0882-BC40-91C6-B3DC3817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1043744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facetTES</a:t>
            </a:r>
            <a:r>
              <a:rPr lang="fr-CA" noProof="0" dirty="0"/>
              <a:t> 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dirty="0"/>
              <a:t>Avec </a:t>
            </a:r>
            <a:r>
              <a:rPr lang="fr-CA" i="1" noProof="0" dirty="0"/>
              <a:t>ggplot2</a:t>
            </a:r>
            <a:r>
              <a:rPr lang="fr-CA" noProof="0" dirty="0"/>
              <a:t>, de petits multiples sont désignés des </a:t>
            </a:r>
            <a:r>
              <a:rPr lang="fr-CA" b="1" noProof="0" dirty="0"/>
              <a:t>facettes </a:t>
            </a:r>
            <a:r>
              <a:rPr lang="fr-CA" noProof="0" dirty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 err="1">
                <a:latin typeface="Courant" panose="02000509030000020004" pitchFamily="49" charset="0"/>
                <a:cs typeface="Courier New" panose="02070309020205020404" pitchFamily="49" charset="0"/>
              </a:rPr>
              <a:t>facet_wrap</a:t>
            </a:r>
            <a:r>
              <a:rPr lang="fr-CA" noProof="0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  <a:r>
              <a:rPr lang="fr-CA" noProof="0" dirty="0">
                <a:latin typeface="Courant" panose="02000509030000020004" pitchFamily="49" charset="0"/>
              </a:rPr>
              <a:t>, </a:t>
            </a:r>
            <a:r>
              <a:rPr lang="fr-CA" noProof="0" dirty="0" err="1">
                <a:latin typeface="Courant" panose="02000509030000020004" pitchFamily="49" charset="0"/>
                <a:cs typeface="Courier New" panose="02070309020205020404" pitchFamily="49" charset="0"/>
              </a:rPr>
              <a:t>facet_grid</a:t>
            </a:r>
            <a:r>
              <a:rPr lang="fr-CA" noProof="0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Par défaut, tous les graphiques (un pour chaque facteur) partagent les mêmes axes (</a:t>
            </a:r>
            <a:r>
              <a:rPr lang="fr-CA" i="1" noProof="0" dirty="0" err="1"/>
              <a:t>scale-wise</a:t>
            </a:r>
            <a:r>
              <a:rPr lang="fr-CA" noProof="0" dirty="0"/>
              <a:t>).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La séparation du graphique en une suite de graphiques plus petits et disposés côte à côte facilite les comparaisons.</a:t>
            </a:r>
          </a:p>
        </p:txBody>
      </p:sp>
    </p:spTree>
    <p:extLst>
      <p:ext uri="{BB962C8B-B14F-4D97-AF65-F5344CB8AC3E}">
        <p14:creationId xmlns:p14="http://schemas.microsoft.com/office/powerpoint/2010/main" val="39441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040F6E-1DAB-F340-8839-8B3BA1798E08}"/>
              </a:ext>
            </a:extLst>
          </p:cNvPr>
          <p:cNvSpPr/>
          <p:nvPr/>
        </p:nvSpPr>
        <p:spPr>
          <a:xfrm>
            <a:off x="7056408" y="121444"/>
            <a:ext cx="5131678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facet_WRAP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417721"/>
            <a:ext cx="5143500" cy="16637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/>
          <a:stretch/>
        </p:blipFill>
        <p:spPr>
          <a:xfrm>
            <a:off x="7056408" y="1000612"/>
            <a:ext cx="5143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040F6E-1DAB-F340-8839-8B3BA1798E08}"/>
              </a:ext>
            </a:extLst>
          </p:cNvPr>
          <p:cNvSpPr/>
          <p:nvPr/>
        </p:nvSpPr>
        <p:spPr>
          <a:xfrm>
            <a:off x="6854086" y="166068"/>
            <a:ext cx="5131678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facet_GRID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417721"/>
            <a:ext cx="5143500" cy="16637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5C0AF4-F844-5644-AB5A-F58913686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9" y="3224353"/>
            <a:ext cx="5503513" cy="1917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23CFB-1FB0-D54F-BD2D-1E59B9C3B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86" y="95748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RAPPORT ET DÉPLOIEMENT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Une analyse est bonne seulement si on la </a:t>
            </a:r>
            <a:r>
              <a:rPr lang="fr-CA" b="1" dirty="0"/>
              <a:t>transmet</a:t>
            </a:r>
            <a:r>
              <a:rPr lang="fr-CA" noProof="0" dirty="0"/>
              <a:t> ou si on la </a:t>
            </a:r>
            <a:r>
              <a:rPr lang="fr-CA" b="1" noProof="0" dirty="0"/>
              <a:t>déploie</a:t>
            </a:r>
            <a:r>
              <a:rPr lang="fr-CA" noProof="0" dirty="0"/>
              <a:t>.</a:t>
            </a:r>
          </a:p>
          <a:p>
            <a:pPr>
              <a:lnSpc>
                <a:spcPct val="100000"/>
              </a:lnSpc>
            </a:pPr>
            <a:endParaRPr lang="fr-CA" sz="1000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fr-CA" b="1" noProof="0" dirty="0"/>
              <a:t>Questions essentielles :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Qui reçoit le rapport</a:t>
            </a:r>
            <a:r>
              <a:rPr lang="fr-CA" noProof="0" dirty="0"/>
              <a:t>?</a:t>
            </a:r>
          </a:p>
          <a:p>
            <a:pPr lvl="1">
              <a:lnSpc>
                <a:spcPct val="100000"/>
              </a:lnSpc>
            </a:pPr>
            <a:r>
              <a:rPr lang="fr-CA" noProof="0" dirty="0"/>
              <a:t>Quels sont les flux de travail menant à sa création?</a:t>
            </a:r>
          </a:p>
          <a:p>
            <a:pPr lvl="1">
              <a:lnSpc>
                <a:spcPct val="100000"/>
              </a:lnSpc>
            </a:pPr>
            <a:r>
              <a:rPr lang="fr-CA" noProof="0" dirty="0"/>
              <a:t>Est-ce que les données peuvent donner lieu à des politiques utiles?</a:t>
            </a:r>
          </a:p>
          <a:p>
            <a:pPr>
              <a:lnSpc>
                <a:spcPct val="100000"/>
              </a:lnSpc>
            </a:pPr>
            <a:endParaRPr lang="fr-CA" sz="1000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fr-CA" noProof="0" dirty="0"/>
              <a:t>La création automatique de rapports devrait </a:t>
            </a:r>
            <a:r>
              <a:rPr lang="fr-CA" b="1" noProof="0" dirty="0"/>
              <a:t>régulièrement</a:t>
            </a:r>
            <a:r>
              <a:rPr lang="fr-CA" noProof="0" dirty="0"/>
              <a:t> faire l’objet d’une vérification et d’une validation.</a:t>
            </a:r>
          </a:p>
        </p:txBody>
      </p:sp>
    </p:spTree>
    <p:extLst>
      <p:ext uri="{BB962C8B-B14F-4D97-AF65-F5344CB8AC3E}">
        <p14:creationId xmlns:p14="http://schemas.microsoft.com/office/powerpoint/2010/main" val="35073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RAPPORT ET DÉPLOIEMENT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La </a:t>
            </a:r>
            <a:r>
              <a:rPr lang="fr-CA" b="1" noProof="0" dirty="0"/>
              <a:t>communication</a:t>
            </a:r>
            <a:r>
              <a:rPr lang="fr-CA" noProof="0" dirty="0"/>
              <a:t> devrait avoir lieu à diverses étapes du projet, et non seulement à son achèvement :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vous devez maintenir les commanditaires et les clients au </a:t>
            </a:r>
            <a:r>
              <a:rPr lang="fr-CA" dirty="0"/>
              <a:t>fait des principaux points;</a:t>
            </a:r>
            <a:endParaRPr lang="fr-CA" noProof="0" dirty="0"/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vous pouvez délaisser les détails techniques, mais vous devez </a:t>
            </a:r>
            <a:r>
              <a:rPr lang="fr-CA" dirty="0"/>
              <a:t>tout de même les documenter.</a:t>
            </a:r>
            <a:endParaRPr lang="fr-CA" noProof="0" dirty="0"/>
          </a:p>
          <a:p>
            <a:pPr lvl="1" algn="just">
              <a:lnSpc>
                <a:spcPct val="100000"/>
              </a:lnSpc>
            </a:pPr>
            <a:endParaRPr lang="fr-CA" sz="5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Le </a:t>
            </a:r>
            <a:r>
              <a:rPr lang="fr-CA" b="1" noProof="0" dirty="0"/>
              <a:t>scénario </a:t>
            </a:r>
            <a:r>
              <a:rPr lang="fr-CA" b="1" dirty="0"/>
              <a:t>idéal</a:t>
            </a:r>
            <a:r>
              <a:rPr lang="fr-CA" noProof="0" dirty="0"/>
              <a:t> </a:t>
            </a:r>
            <a:r>
              <a:rPr lang="fr-CA" dirty="0"/>
              <a:t>consiste à utiliser un logiciel d’analyse qui permet aussi de créer des rapports :</a:t>
            </a:r>
            <a:endParaRPr lang="fr-CA" noProof="0" dirty="0"/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minimise l’</a:t>
            </a:r>
            <a:r>
              <a:rPr lang="fr-CA" dirty="0"/>
              <a:t>erreur humaine liée à la fonction copier-coller;</a:t>
            </a:r>
            <a:endParaRPr lang="fr-CA" noProof="0" dirty="0"/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supprime le besoin de maintenir la séparation entre l’analyse et la création de rapports;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facilite le partage du travail avec les autres membres du projet.</a:t>
            </a:r>
          </a:p>
          <a:p>
            <a:pPr lvl="1" algn="just">
              <a:lnSpc>
                <a:spcPct val="100000"/>
              </a:lnSpc>
            </a:pPr>
            <a:endParaRPr lang="fr-CA" sz="500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fr-CA" noProof="0" dirty="0"/>
              <a:t>Vous pouvez simplifier davantage le processus en procédant à un déploiement directement sur le web.</a:t>
            </a:r>
          </a:p>
        </p:txBody>
      </p:sp>
    </p:spTree>
    <p:extLst>
      <p:ext uri="{BB962C8B-B14F-4D97-AF65-F5344CB8AC3E}">
        <p14:creationId xmlns:p14="http://schemas.microsoft.com/office/powerpoint/2010/main" val="39431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TABLEAUX DE BORD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dirty="0"/>
              <a:t>Un </a:t>
            </a:r>
            <a:r>
              <a:rPr lang="fr-CA" b="1" dirty="0"/>
              <a:t>tableau de bord</a:t>
            </a:r>
            <a:r>
              <a:rPr lang="fr-CA" noProof="0" dirty="0"/>
              <a:t> est un affichage </a:t>
            </a:r>
            <a:r>
              <a:rPr lang="fr-CA" dirty="0"/>
              <a:t>visuel des données qui sert à surveiller les états et à faciliter la compréhension</a:t>
            </a:r>
            <a:r>
              <a:rPr lang="fr-CA" noProof="0" dirty="0"/>
              <a:t>.</a:t>
            </a:r>
          </a:p>
          <a:p>
            <a:pPr algn="just">
              <a:lnSpc>
                <a:spcPct val="100000"/>
              </a:lnSpc>
            </a:pPr>
            <a:endParaRPr lang="fr-CA" sz="5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b="1" noProof="0" dirty="0"/>
              <a:t>Exemples :</a:t>
            </a:r>
            <a:endParaRPr lang="fr-CA" noProof="0" dirty="0"/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affichage interactif qui permet à l’utilisateur d’explorer les réclamations d’</a:t>
            </a:r>
            <a:r>
              <a:rPr lang="fr-CA" dirty="0"/>
              <a:t>assurance automobile selon la ville, la </a:t>
            </a:r>
            <a:r>
              <a:rPr lang="fr-CA" noProof="0" dirty="0"/>
              <a:t>province, l’âge du conducteur, etc.;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fichier PDF qui montre les principaux paramètres de vérification et qui est envoyé par courriel chaque semaine au DG d’un ministère;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écran monté au mur qui montre en temps réel les statistiques d’un centre d’appel;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application mobile qui permet aux administrateurs d’un hôpital de voir les </a:t>
            </a:r>
            <a:r>
              <a:rPr lang="fr-CA" dirty="0"/>
              <a:t>délais d’attente chaque heure et chaque jour pour l’année courante et l’année précédente</a:t>
            </a:r>
            <a:r>
              <a:rPr lang="fr-CA" noProof="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CD591-42FF-6D45-AEED-E18854BAF363}"/>
              </a:ext>
            </a:extLst>
          </p:cNvPr>
          <p:cNvSpPr/>
          <p:nvPr/>
        </p:nvSpPr>
        <p:spPr>
          <a:xfrm>
            <a:off x="5385619" y="-4207"/>
            <a:ext cx="680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[Wexler, Shaffer, </a:t>
            </a:r>
            <a:r>
              <a:rPr lang="en-CA" dirty="0" err="1">
                <a:solidFill>
                  <a:schemeClr val="tx2"/>
                </a:solidFill>
                <a:latin typeface="Dagny OT" panose="020B0504020201020104" pitchFamily="34" charset="77"/>
              </a:rPr>
              <a:t>Cotgreave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CA" i="1" dirty="0">
                <a:solidFill>
                  <a:schemeClr val="tx2"/>
                </a:solidFill>
                <a:latin typeface="Dagny OT" panose="020B0504020201020104" pitchFamily="34" charset="77"/>
              </a:rPr>
              <a:t>The Big Book of Dashboards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37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APERÇU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2" indent="-457182">
              <a:buFont typeface="+mj-lt"/>
              <a:buAutoNum type="arabicPeriod"/>
            </a:pPr>
            <a:r>
              <a:rPr lang="fr-CA" noProof="0" dirty="0"/>
              <a:t>Visualisation des données avec ggplot2</a:t>
            </a:r>
          </a:p>
          <a:p>
            <a:pPr marL="457182" indent="-457182">
              <a:buFont typeface="+mj-lt"/>
              <a:buAutoNum type="arabicPeriod"/>
            </a:pPr>
            <a:r>
              <a:rPr lang="fr-CA" noProof="0" dirty="0"/>
              <a:t>Introduction aux tableaux de bord</a:t>
            </a:r>
          </a:p>
        </p:txBody>
      </p:sp>
    </p:spTree>
    <p:extLst>
      <p:ext uri="{BB962C8B-B14F-4D97-AF65-F5344CB8AC3E}">
        <p14:creationId xmlns:p14="http://schemas.microsoft.com/office/powerpoint/2010/main" val="23595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QUELQUES </a:t>
            </a:r>
            <a:r>
              <a:rPr lang="fr-CA" noProof="0" dirty="0"/>
              <a:t>Questions À PRENDRE EN COMPTE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960" y="1856510"/>
            <a:ext cx="11041849" cy="44647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2000" noProof="0" dirty="0"/>
              <a:t>Sur le tableau de bord d’une automobile, l’automobiliste doit comprendre </a:t>
            </a:r>
            <a:r>
              <a:rPr lang="fr-CA" sz="2000" b="1" noProof="0" dirty="0"/>
              <a:t>d’un coup d’œil</a:t>
            </a:r>
            <a:r>
              <a:rPr lang="fr-CA" sz="2000" noProof="0" dirty="0"/>
              <a:t> un petit nombre d’</a:t>
            </a:r>
            <a:r>
              <a:rPr lang="fr-CA" sz="2000" b="1" noProof="0" dirty="0"/>
              <a:t>indicateurs importants</a:t>
            </a:r>
            <a:r>
              <a:rPr lang="fr-CA" sz="2000" noProof="0" dirty="0"/>
              <a:t> (vitesse, niveau d’essence, phares, etc.). Un tableau de bord qui ne tient pas compte de ces deux caractéristiques peut donner lieu à des conséquences catastrophiques.</a:t>
            </a:r>
          </a:p>
          <a:p>
            <a:pPr marL="0" indent="0" algn="just">
              <a:buNone/>
            </a:pPr>
            <a:r>
              <a:rPr lang="fr-CA" sz="2000" noProof="0" dirty="0"/>
              <a:t>Vous devez répondre aux questions suivantes avant de concevoir un tableau de bord :</a:t>
            </a:r>
          </a:p>
          <a:p>
            <a:pPr marL="355600" lvl="1" indent="-173038" algn="just">
              <a:buFont typeface="Wingdings" pitchFamily="2" charset="2"/>
              <a:buChar char="§"/>
            </a:pPr>
            <a:r>
              <a:rPr lang="fr-CA" noProof="0" dirty="0"/>
              <a:t>Qui est l’</a:t>
            </a:r>
            <a:r>
              <a:rPr lang="fr-CA" b="1" noProof="0" dirty="0"/>
              <a:t>utilisateur</a:t>
            </a:r>
            <a:r>
              <a:rPr lang="fr-CA" noProof="0" dirty="0"/>
              <a:t> du tableau de bord?</a:t>
            </a:r>
            <a:endParaRPr lang="fr-CA" sz="700" noProof="0" dirty="0"/>
          </a:p>
          <a:p>
            <a:pPr marL="355600" lvl="1" indent="-173038" algn="just">
              <a:buFont typeface="Wingdings" pitchFamily="2" charset="2"/>
              <a:buChar char="§"/>
            </a:pPr>
            <a:r>
              <a:rPr lang="fr-CA" noProof="0" dirty="0"/>
              <a:t>Quels renseignements doit </a:t>
            </a:r>
            <a:r>
              <a:rPr lang="fr-CA" b="1" dirty="0"/>
              <a:t>transmettre</a:t>
            </a:r>
            <a:r>
              <a:rPr lang="fr-CA" noProof="0" dirty="0"/>
              <a:t> le tableau de bord?</a:t>
            </a:r>
            <a:endParaRPr lang="fr-CA" sz="700" noProof="0" dirty="0"/>
          </a:p>
          <a:p>
            <a:pPr marL="355600" lvl="1" indent="-173038" algn="just">
              <a:buFont typeface="Wingdings" pitchFamily="2" charset="2"/>
              <a:buChar char="§"/>
            </a:pPr>
            <a:r>
              <a:rPr lang="fr-CA" noProof="0" dirty="0"/>
              <a:t>Quelles données (catégories) seront utilisées?</a:t>
            </a:r>
            <a:endParaRPr lang="fr-CA" sz="700" noProof="0" dirty="0"/>
          </a:p>
          <a:p>
            <a:pPr marL="355600" lvl="1" indent="-173038" algn="just">
              <a:buFont typeface="Wingdings" pitchFamily="2" charset="2"/>
              <a:buChar char="§"/>
            </a:pPr>
            <a:r>
              <a:rPr lang="fr-CA" noProof="0" dirty="0"/>
              <a:t>Qu’est-ce qui </a:t>
            </a:r>
            <a:r>
              <a:rPr lang="fr-CA" b="1" dirty="0"/>
              <a:t>figurera</a:t>
            </a:r>
            <a:r>
              <a:rPr lang="fr-CA" noProof="0" dirty="0"/>
              <a:t> dans le tableau de bord?</a:t>
            </a:r>
            <a:endParaRPr lang="fr-CA" sz="700" noProof="0" dirty="0"/>
          </a:p>
          <a:p>
            <a:pPr marL="355600" lvl="1" indent="-173038" algn="just">
              <a:buFont typeface="Wingdings" pitchFamily="2" charset="2"/>
              <a:buChar char="§"/>
            </a:pPr>
            <a:r>
              <a:rPr lang="fr-CA" noProof="0" dirty="0"/>
              <a:t>Comment le tableau de bord va-t-il </a:t>
            </a:r>
            <a:r>
              <a:rPr lang="fr-CA" b="1" dirty="0"/>
              <a:t>aider</a:t>
            </a:r>
            <a:r>
              <a:rPr lang="fr-CA" noProof="0" dirty="0"/>
              <a:t> l’utilisateur?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76" y="4088888"/>
            <a:ext cx="3322506" cy="2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CA" noProof="0" dirty="0"/>
              <a:t>LIGNES DIRECTRICES LIÉES À LA CONCEPTION D’UN TABLEAU DE BORD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4" y="1902692"/>
            <a:ext cx="11306006" cy="44185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2000" noProof="0" dirty="0"/>
              <a:t>Nick Smith propose les six règles d’or suivantes 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Tenez compte du public </a:t>
            </a:r>
            <a:r>
              <a:rPr lang="fr-CA" sz="1900" noProof="0" dirty="0"/>
              <a:t>(Qui voulez-vous informer? Est-ce que le DG a réellement besoin de savoir que les serveurs fonctionnent à 88 p. cent de leur capacité?)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Sélectionnez le bon type de tableau de bord </a:t>
            </a:r>
            <a:r>
              <a:rPr lang="fr-CA" sz="1900" noProof="0" dirty="0"/>
              <a:t>(opérationnel, stratégique, analytique)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Groupez les données logiquement, utilisez intelligemment l’espace </a:t>
            </a:r>
            <a:r>
              <a:rPr lang="fr-CA" sz="1900" noProof="0" dirty="0"/>
              <a:t>(séparez les secteurs fonctionnels : produit, ventes et marketing, finances, personnes,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Utilisez des données adaptées au public </a:t>
            </a:r>
            <a:r>
              <a:rPr lang="fr-CA" sz="1900" noProof="0" dirty="0"/>
              <a:t>(portée et étendue des données, différents tableaux de bord pour différents services,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Évitez d’encombrer le tableau de bord </a:t>
            </a:r>
            <a:r>
              <a:rPr lang="fr-CA" sz="1900" noProof="0" dirty="0"/>
              <a:t>(présentez seulement les paramètres les plus importants)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CA" sz="1900" b="1" noProof="0" dirty="0"/>
              <a:t>Actualisez les données à la fréquence appropriée </a:t>
            </a:r>
            <a:r>
              <a:rPr lang="fr-CA" sz="1900" noProof="0" dirty="0"/>
              <a:t>(en temps réel, chaque jour, chaque semaine, chaque mois,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88056-2876-D84C-9591-5BA0BCE628A5}"/>
              </a:ext>
            </a:extLst>
          </p:cNvPr>
          <p:cNvSpPr/>
          <p:nvPr/>
        </p:nvSpPr>
        <p:spPr>
          <a:xfrm>
            <a:off x="1102659" y="-40341"/>
            <a:ext cx="1144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Dagny OT" panose="020B0504020201020104" pitchFamily="34" charset="77"/>
              </a:rPr>
              <a:t>[</a:t>
            </a:r>
            <a:r>
              <a:rPr lang="en-US" dirty="0">
                <a:latin typeface="Dagny OT" panose="020B0504020201020104" pitchFamily="34" charset="77"/>
                <a:hlinkClick r:id="rId2"/>
              </a:rPr>
              <a:t>https://www.geckoboard.com/blog/building-great-dashboards-6-golden-rules-to-successful-dashboard-design</a:t>
            </a:r>
            <a:r>
              <a:rPr lang="en-US" dirty="0"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88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C00ED-24D2-B84E-9171-34122EC6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85" y="-1"/>
            <a:ext cx="7708430" cy="64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234D0C-6CD7-3445-AB85-7B200D53261A}"/>
              </a:ext>
            </a:extLst>
          </p:cNvPr>
          <p:cNvSpPr/>
          <p:nvPr/>
        </p:nvSpPr>
        <p:spPr>
          <a:xfrm rot="16200000">
            <a:off x="-1597431" y="1597431"/>
            <a:ext cx="356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latin typeface="Dagny OT" panose="020B0504020201020104" pitchFamily="34" charset="77"/>
              </a:rPr>
              <a:t>[</a:t>
            </a:r>
            <a:r>
              <a:rPr lang="en-CA" dirty="0">
                <a:latin typeface="Dagny OT" panose="020B0504020201020104" pitchFamily="34" charset="77"/>
                <a:hlinkClick r:id="rId3"/>
              </a:rPr>
              <a:t>https://dashboard.edmonton.ca</a:t>
            </a:r>
            <a:r>
              <a:rPr lang="en-CA" dirty="0"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47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29" y="0"/>
            <a:ext cx="924214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6570065" y="0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https://bigbookofdashboards.com/dashboards.html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0955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 DE BORD </a:t>
            </a:r>
            <a:r>
              <a:rPr lang="fr-CA" noProof="0" dirty="0"/>
              <a:t>– POINTS FORTS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Principaux paramètres faciles à voir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Palette de couleurs simplifiée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Possibilité d’un tableau statique ou interactif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Clarté du sommaire et des détails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C8908-EE75-444C-877D-48A9B41967D8}"/>
              </a:ext>
            </a:extLst>
          </p:cNvPr>
          <p:cNvSpPr/>
          <p:nvPr/>
        </p:nvSpPr>
        <p:spPr>
          <a:xfrm>
            <a:off x="5385619" y="-4207"/>
            <a:ext cx="680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[Wexler, Shaffer, </a:t>
            </a:r>
            <a:r>
              <a:rPr lang="en-CA" dirty="0" err="1">
                <a:solidFill>
                  <a:schemeClr val="tx2"/>
                </a:solidFill>
                <a:latin typeface="Dagny OT" panose="020B0504020201020104" pitchFamily="34" charset="77"/>
              </a:rPr>
              <a:t>Cotgreave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CA" i="1" dirty="0">
                <a:solidFill>
                  <a:schemeClr val="tx2"/>
                </a:solidFill>
                <a:latin typeface="Dagny OT" panose="020B0504020201020104" pitchFamily="34" charset="77"/>
              </a:rPr>
              <a:t>The Big Book of Dashboards</a:t>
            </a:r>
            <a:r>
              <a:rPr lang="en-CA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96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29" y="467480"/>
            <a:ext cx="9242142" cy="5923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1171034" y="0"/>
            <a:ext cx="1102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https://www.matillion.com/wp-content/uploads/2014/11/qlikview-poor-use-of-dashboard-software.png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23451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DC2A7-D586-9543-A77D-DC68D9D4B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4B057-0B1A-AA46-BD65-051CAAF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4" y="0"/>
            <a:ext cx="11883853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FD61D-0AB5-AA44-87A1-C71A4BBDDA27}"/>
              </a:ext>
            </a:extLst>
          </p:cNvPr>
          <p:cNvSpPr/>
          <p:nvPr/>
        </p:nvSpPr>
        <p:spPr>
          <a:xfrm>
            <a:off x="5369915" y="185737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[</a:t>
            </a:r>
            <a:r>
              <a:rPr lang="en-US" dirty="0">
                <a:latin typeface="Helvetica Light" panose="020B0403020202020204" pitchFamily="34" charset="0"/>
                <a:hlinkClick r:id="rId4"/>
              </a:rPr>
              <a:t>https://bigbookofdashboards.com/dashboards.html</a:t>
            </a:r>
            <a:r>
              <a:rPr lang="en-US" dirty="0">
                <a:latin typeface="Helvetica Light" panose="020B0403020202020204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0747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GRAPHIQUES EN LANGAGE R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CA" noProof="0" dirty="0"/>
              <a:t>En 2018, il existe quatre fonctions graphiques offertes en langage R, soit :</a:t>
            </a:r>
          </a:p>
          <a:p>
            <a:pPr lvl="1">
              <a:lnSpc>
                <a:spcPct val="100000"/>
              </a:lnSpc>
            </a:pPr>
            <a:r>
              <a:rPr lang="fr-CA" i="1" noProof="0" dirty="0"/>
              <a:t>base</a:t>
            </a:r>
          </a:p>
          <a:p>
            <a:pPr lvl="1">
              <a:lnSpc>
                <a:spcPct val="100000"/>
              </a:lnSpc>
            </a:pPr>
            <a:r>
              <a:rPr lang="fr-CA" i="1" noProof="0" dirty="0" err="1"/>
              <a:t>grid</a:t>
            </a:r>
            <a:endParaRPr lang="fr-CA" i="1" noProof="0" dirty="0"/>
          </a:p>
          <a:p>
            <a:pPr lvl="1">
              <a:lnSpc>
                <a:spcPct val="100000"/>
              </a:lnSpc>
            </a:pPr>
            <a:r>
              <a:rPr lang="fr-CA" i="1" noProof="0" dirty="0" err="1"/>
              <a:t>lattice</a:t>
            </a:r>
            <a:endParaRPr lang="fr-CA" i="1" noProof="0" dirty="0"/>
          </a:p>
          <a:p>
            <a:pPr lvl="1">
              <a:lnSpc>
                <a:spcPct val="100000"/>
              </a:lnSpc>
            </a:pPr>
            <a:r>
              <a:rPr lang="fr-CA" i="1" noProof="0" dirty="0"/>
              <a:t>ggplot2</a:t>
            </a:r>
          </a:p>
          <a:p>
            <a:endParaRPr lang="fr-CA" sz="1000" noProof="0" dirty="0"/>
          </a:p>
          <a:p>
            <a:pPr marL="0" indent="0" algn="just">
              <a:buNone/>
            </a:pPr>
            <a:r>
              <a:rPr lang="fr-CA" noProof="0" dirty="0"/>
              <a:t>L’accès </a:t>
            </a:r>
            <a:r>
              <a:rPr lang="fr-CA" dirty="0"/>
              <a:t>varie avec </a:t>
            </a:r>
            <a:r>
              <a:rPr lang="fr-CA" noProof="0" dirty="0"/>
              <a:t>la fonction: les fonctions </a:t>
            </a:r>
            <a:r>
              <a:rPr lang="fr-CA" i="1" noProof="0" dirty="0"/>
              <a:t>base</a:t>
            </a:r>
            <a:r>
              <a:rPr lang="fr-CA" noProof="0" dirty="0"/>
              <a:t>, </a:t>
            </a:r>
            <a:r>
              <a:rPr lang="fr-CA" i="1" noProof="0" dirty="0" err="1"/>
              <a:t>grid</a:t>
            </a:r>
            <a:r>
              <a:rPr lang="fr-CA" noProof="0" dirty="0"/>
              <a:t> et </a:t>
            </a:r>
            <a:r>
              <a:rPr lang="fr-CA" i="1" noProof="0" dirty="0" err="1"/>
              <a:t>lattice</a:t>
            </a:r>
            <a:r>
              <a:rPr lang="fr-CA" noProof="0" dirty="0"/>
              <a:t> sont incluses dans l’installation de base; les fonctions </a:t>
            </a:r>
            <a:r>
              <a:rPr lang="fr-CA" i="1" noProof="0" dirty="0" err="1"/>
              <a:t>grid</a:t>
            </a:r>
            <a:r>
              <a:rPr lang="fr-CA" noProof="0" dirty="0"/>
              <a:t>, </a:t>
            </a:r>
            <a:r>
              <a:rPr lang="fr-CA" i="1" noProof="0" dirty="0" err="1"/>
              <a:t>lattice</a:t>
            </a:r>
            <a:r>
              <a:rPr lang="fr-CA" dirty="0"/>
              <a:t> et</a:t>
            </a:r>
            <a:r>
              <a:rPr lang="fr-CA" noProof="0" dirty="0"/>
              <a:t> </a:t>
            </a:r>
            <a:r>
              <a:rPr lang="fr-CA" i="1" noProof="0" dirty="0"/>
              <a:t>ggplot2</a:t>
            </a:r>
            <a:r>
              <a:rPr lang="fr-CA" noProof="0" dirty="0"/>
              <a:t> doivent être chargées avant leur utilisation.</a:t>
            </a:r>
          </a:p>
        </p:txBody>
      </p:sp>
    </p:spTree>
    <p:extLst>
      <p:ext uri="{BB962C8B-B14F-4D97-AF65-F5344CB8AC3E}">
        <p14:creationId xmlns:p14="http://schemas.microsoft.com/office/powerpoint/2010/main" val="2038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INTRODUCTION À ggplot2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La fonction </a:t>
            </a:r>
            <a:r>
              <a:rPr lang="fr-CA" i="1" noProof="0" dirty="0"/>
              <a:t>ggplot2</a:t>
            </a:r>
            <a:r>
              <a:rPr lang="fr-CA" noProof="0" dirty="0"/>
              <a:t> </a:t>
            </a:r>
            <a:r>
              <a:rPr lang="fr-CA" dirty="0"/>
              <a:t>est en fait un jeu d’outils permettant de transformer des données en éléments d’affichage visuels. Elle permet à l’utilisateur de commander les détails de l’affichage graphique</a:t>
            </a:r>
            <a:r>
              <a:rPr lang="fr-CA" noProof="0" dirty="0"/>
              <a:t>.</a:t>
            </a:r>
          </a:p>
          <a:p>
            <a:pPr algn="just">
              <a:lnSpc>
                <a:spcPct val="100000"/>
              </a:lnSpc>
            </a:pPr>
            <a:endParaRPr lang="fr-CA" sz="5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Aspect le plus important, la fonction </a:t>
            </a:r>
            <a:r>
              <a:rPr lang="fr-CA" i="1" noProof="0" dirty="0"/>
              <a:t>ggplot2</a:t>
            </a:r>
            <a:r>
              <a:rPr lang="fr-CA" noProof="0" dirty="0"/>
              <a:t> peut servir à établir la </a:t>
            </a:r>
            <a:r>
              <a:rPr lang="fr-CA" b="1" noProof="0" dirty="0"/>
              <a:t>structure logique</a:t>
            </a:r>
            <a:r>
              <a:rPr lang="fr-CA" noProof="0" dirty="0"/>
              <a:t> du graphique.</a:t>
            </a:r>
          </a:p>
          <a:p>
            <a:pPr algn="just"/>
            <a:endParaRPr lang="fr-CA" sz="500" noProof="0" dirty="0"/>
          </a:p>
          <a:p>
            <a:pPr marL="0" indent="0" algn="just">
              <a:buNone/>
            </a:pPr>
            <a:r>
              <a:rPr lang="fr-CA" noProof="0" dirty="0"/>
              <a:t>Un graphique </a:t>
            </a:r>
            <a:r>
              <a:rPr lang="fr-CA" i="1" noProof="0" dirty="0"/>
              <a:t>ggplot2</a:t>
            </a:r>
            <a:r>
              <a:rPr lang="fr-CA" noProof="0" dirty="0"/>
              <a:t> comporte deux éléments principaux (et des termes optionnels) :</a:t>
            </a:r>
          </a:p>
          <a:p>
            <a:pPr lvl="1" algn="just"/>
            <a:r>
              <a:rPr lang="fr-CA" noProof="0" dirty="0"/>
              <a:t>une fonction esthétique (</a:t>
            </a:r>
            <a:r>
              <a:rPr lang="fr-CA" b="1" noProof="0" dirty="0" err="1"/>
              <a:t>aes</a:t>
            </a:r>
            <a:r>
              <a:rPr lang="fr-CA" noProof="0" dirty="0"/>
              <a:t> – liens entre les données et les éléments graphiques)</a:t>
            </a:r>
          </a:p>
          <a:p>
            <a:pPr lvl="1" algn="just"/>
            <a:r>
              <a:rPr lang="fr-CA" noProof="0" dirty="0"/>
              <a:t>une fonction de géométrie (</a:t>
            </a:r>
            <a:r>
              <a:rPr lang="fr-CA" b="1" noProof="0" dirty="0" err="1"/>
              <a:t>geom</a:t>
            </a:r>
            <a:r>
              <a:rPr lang="fr-CA" noProof="0" dirty="0"/>
              <a:t> – type de graphique)</a:t>
            </a:r>
          </a:p>
          <a:p>
            <a:pPr lvl="1" algn="just"/>
            <a:r>
              <a:rPr lang="fr-CA" noProof="0" dirty="0"/>
              <a:t>*</a:t>
            </a:r>
            <a:r>
              <a:rPr lang="fr-CA" noProof="0" dirty="0" err="1"/>
              <a:t>facets</a:t>
            </a:r>
            <a:r>
              <a:rPr lang="fr-CA" noProof="0" dirty="0"/>
              <a:t>, *</a:t>
            </a:r>
            <a:r>
              <a:rPr lang="fr-CA" noProof="0" dirty="0" err="1"/>
              <a:t>coordinates</a:t>
            </a:r>
            <a:r>
              <a:rPr lang="fr-CA" noProof="0" dirty="0"/>
              <a:t>, *</a:t>
            </a:r>
            <a:r>
              <a:rPr lang="fr-CA" noProof="0" dirty="0" err="1"/>
              <a:t>scales</a:t>
            </a:r>
            <a:r>
              <a:rPr lang="fr-CA" noProof="0" dirty="0"/>
              <a:t>, *labels, *guides,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CCB08-1003-6D44-9750-6A0DBCF451E7}"/>
              </a:ext>
            </a:extLst>
          </p:cNvPr>
          <p:cNvSpPr/>
          <p:nvPr/>
        </p:nvSpPr>
        <p:spPr>
          <a:xfrm>
            <a:off x="10975000" y="3212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*non </a:t>
            </a:r>
            <a:r>
              <a:rPr lang="en-US" sz="1200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nécessaire</a:t>
            </a:r>
            <a:endParaRPr lang="en-US" sz="12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F77A46-BCC2-6540-BF53-2B2AD2F99FB3}"/>
              </a:ext>
            </a:extLst>
          </p:cNvPr>
          <p:cNvSpPr/>
          <p:nvPr/>
        </p:nvSpPr>
        <p:spPr>
          <a:xfrm>
            <a:off x="7943849" y="192881"/>
            <a:ext cx="3986213" cy="1835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</a:t>
            </a:r>
            <a:endParaRPr lang="fr-CA" sz="2400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C3FB-7E7E-0644-ADF9-F8EF2723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2087" r="3698"/>
          <a:stretch/>
        </p:blipFill>
        <p:spPr>
          <a:xfrm>
            <a:off x="645704" y="2239436"/>
            <a:ext cx="2971800" cy="3064934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AC8765A-23E7-1C46-8E07-AB7663F01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9" b="50974"/>
          <a:stretch/>
        </p:blipFill>
        <p:spPr>
          <a:xfrm>
            <a:off x="3870882" y="2239436"/>
            <a:ext cx="4054923" cy="30903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E44D7A-00D5-7841-A2EE-A0B01020C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48667" r="1671" b="374"/>
          <a:stretch/>
        </p:blipFill>
        <p:spPr>
          <a:xfrm>
            <a:off x="8195112" y="50789"/>
            <a:ext cx="3412066" cy="6439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4AFDA0-41A8-0C45-8F90-15E42B4BEB4E}"/>
              </a:ext>
            </a:extLst>
          </p:cNvPr>
          <p:cNvSpPr/>
          <p:nvPr/>
        </p:nvSpPr>
        <p:spPr>
          <a:xfrm>
            <a:off x="0" y="0"/>
            <a:ext cx="3701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[Healey, K., </a:t>
            </a:r>
            <a:r>
              <a:rPr lang="en-US" sz="12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Data Visualization: A Practical Introduction</a:t>
            </a:r>
            <a:r>
              <a:rPr lang="en-US" sz="12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855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geom</a:t>
            </a:r>
            <a:r>
              <a:rPr lang="fr-CA" noProof="0" dirty="0"/>
              <a:t> </a:t>
            </a:r>
            <a:endParaRPr lang="fr-CA" sz="24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La source de données et les variables sont précisées au moyen de </a:t>
            </a:r>
            <a:r>
              <a:rPr lang="fr-CA" i="1" noProof="0" dirty="0" err="1">
                <a:latin typeface="Courant" panose="02000509030000020004" pitchFamily="49" charset="0"/>
                <a:cs typeface="Courier New" panose="02070309020205020404" pitchFamily="49" charset="0"/>
              </a:rPr>
              <a:t>ggplot</a:t>
            </a:r>
            <a:r>
              <a:rPr lang="fr-CA" i="1" noProof="0" dirty="0">
                <a:latin typeface="Courant" panose="02000509030000020004" pitchFamily="49" charset="0"/>
                <a:cs typeface="Courier New" panose="02070309020205020404" pitchFamily="49" charset="0"/>
              </a:rPr>
              <a:t>()</a:t>
            </a:r>
            <a:r>
              <a:rPr lang="fr-CA" noProof="0" dirty="0"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fr-CA" sz="1000" noProof="0" dirty="0"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Les diverses fonctions </a:t>
            </a:r>
            <a:r>
              <a:rPr lang="fr-CA" i="1" noProof="0" dirty="0" err="1">
                <a:cs typeface="Courier New" panose="02070309020205020404" pitchFamily="49" charset="0"/>
              </a:rPr>
              <a:t>geom</a:t>
            </a:r>
            <a:r>
              <a:rPr lang="fr-CA" noProof="0" dirty="0">
                <a:cs typeface="Courier New" panose="02070309020205020404" pitchFamily="49" charset="0"/>
              </a:rPr>
              <a:t> précisent la </a:t>
            </a:r>
            <a:r>
              <a:rPr lang="fr-CA" b="1" dirty="0">
                <a:cs typeface="Courier New" panose="02070309020205020404" pitchFamily="49" charset="0"/>
              </a:rPr>
              <a:t>manière</a:t>
            </a:r>
            <a:r>
              <a:rPr lang="fr-CA" noProof="0" dirty="0"/>
              <a:t> dont ces variables seront représentées visuellement :</a:t>
            </a:r>
          </a:p>
          <a:p>
            <a:pPr lvl="1" algn="just">
              <a:lnSpc>
                <a:spcPct val="100000"/>
              </a:lnSpc>
            </a:pPr>
            <a:r>
              <a:rPr lang="fr-CA" noProof="0" dirty="0"/>
              <a:t>au moyen de points, de barres, de lignes, de zones </a:t>
            </a:r>
            <a:r>
              <a:rPr lang="fr-CA" dirty="0"/>
              <a:t>ombragées</a:t>
            </a:r>
            <a:r>
              <a:rPr lang="fr-CA" noProof="0" dirty="0"/>
              <a:t>, etc.</a:t>
            </a:r>
          </a:p>
          <a:p>
            <a:pPr algn="just">
              <a:lnSpc>
                <a:spcPct val="100000"/>
              </a:lnSpc>
            </a:pPr>
            <a:endParaRPr lang="fr-CA" sz="1000" noProof="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noProof="0" dirty="0"/>
              <a:t>Il existe présentement 37 géométries.</a:t>
            </a:r>
          </a:p>
        </p:txBody>
      </p:sp>
    </p:spTree>
    <p:extLst>
      <p:ext uri="{BB962C8B-B14F-4D97-AF65-F5344CB8AC3E}">
        <p14:creationId xmlns:p14="http://schemas.microsoft.com/office/powerpoint/2010/main" val="42378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78C201-C7BE-BF42-BA86-5BA7005A7194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geom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50331"/>
            <a:ext cx="5959071" cy="31821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17315-F049-AE47-8091-BC97A86D6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4" y="821844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78C201-C7BE-BF42-BA86-5BA7005A7194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geom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50331"/>
            <a:ext cx="5959071" cy="3182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BFA6E-DD27-7145-89CA-67E6EDD0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00" y="8208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34198A-0E08-544F-902A-746F2D6B1BF1}"/>
              </a:ext>
            </a:extLst>
          </p:cNvPr>
          <p:cNvSpPr/>
          <p:nvPr/>
        </p:nvSpPr>
        <p:spPr>
          <a:xfrm>
            <a:off x="6793704" y="121444"/>
            <a:ext cx="53340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Grammaire de ggplot2 – </a:t>
            </a:r>
            <a:r>
              <a:rPr lang="fr-CA" noProof="0" dirty="0" err="1"/>
              <a:t>geom</a:t>
            </a:r>
            <a:r>
              <a:rPr lang="fr-CA" noProof="0" dirty="0"/>
              <a:t>()</a:t>
            </a:r>
            <a:endParaRPr lang="fr-CA" sz="24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AD183-29D6-3247-B817-5964D2A4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218400"/>
            <a:ext cx="6110049" cy="19236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C7B22-6B4B-7F45-ADD1-29F6233DC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37" y="1035118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a22031453035a604517b7f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1554</TotalTime>
  <Words>1274</Words>
  <Application>Microsoft Macintosh PowerPoint</Application>
  <PresentationFormat>Widescreen</PresentationFormat>
  <Paragraphs>143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Courant</vt:lpstr>
      <vt:lpstr>Courier New</vt:lpstr>
      <vt:lpstr>Dagny OT</vt:lpstr>
      <vt:lpstr>Gill Sans MT</vt:lpstr>
      <vt:lpstr>Helvetica Light</vt:lpstr>
      <vt:lpstr>Wingdings</vt:lpstr>
      <vt:lpstr>Wingdings 2</vt:lpstr>
      <vt:lpstr>Dividend</vt:lpstr>
      <vt:lpstr>CONCEPTS AVANCÉS DE LA VISUALISATION DES DONNÉES ET DE LA CRÉATION DE RAPPORTS</vt:lpstr>
      <vt:lpstr>APERÇU</vt:lpstr>
      <vt:lpstr>GRAPHIQUES EN LANGAGE R</vt:lpstr>
      <vt:lpstr>INTRODUCTION À ggplot2</vt:lpstr>
      <vt:lpstr>GRAMMAIRE DE ggplot2</vt:lpstr>
      <vt:lpstr>GRAMMAIRE DE ggplot2 – geom </vt:lpstr>
      <vt:lpstr>GRAMMAIRE DE ggplot2 – geom()</vt:lpstr>
      <vt:lpstr>Grammaire de ggplot2 – geom()</vt:lpstr>
      <vt:lpstr>Grammaire de ggplot2 – geom()</vt:lpstr>
      <vt:lpstr>Grammaire de ggplot2 – esTHÉTIQUE</vt:lpstr>
      <vt:lpstr>Grammaire de ggplot2 – esTHÉTIque </vt:lpstr>
      <vt:lpstr>Grammaire de ggplot2 – aes()</vt:lpstr>
      <vt:lpstr>Grammaire de ggplot2 – aes()</vt:lpstr>
      <vt:lpstr>Grammaire de ggplot2 – facetTES </vt:lpstr>
      <vt:lpstr>Grammaire de ggplot2 – facet_WRAP()</vt:lpstr>
      <vt:lpstr>Grammaire de ggplot2 – facet_GRID()</vt:lpstr>
      <vt:lpstr>RAPPORT ET DÉPLOIEMENT</vt:lpstr>
      <vt:lpstr>RAPPORT ET DÉPLOIEMENT</vt:lpstr>
      <vt:lpstr>TABLEAUX DE BORD</vt:lpstr>
      <vt:lpstr>QUELQUES Questions À PRENDRE EN COMPTE</vt:lpstr>
      <vt:lpstr>LIGNES DIRECTRICES LIÉES À LA CONCEPTION D’UN TABLEAU DE BORD</vt:lpstr>
      <vt:lpstr>PowerPoint Presentation</vt:lpstr>
      <vt:lpstr>PowerPoint Presentation</vt:lpstr>
      <vt:lpstr>TABLEAU DE BORD – POINTS FORTS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244</cp:revision>
  <cp:lastPrinted>2019-03-25T20:00:57Z</cp:lastPrinted>
  <dcterms:created xsi:type="dcterms:W3CDTF">2018-12-12T19:39:04Z</dcterms:created>
  <dcterms:modified xsi:type="dcterms:W3CDTF">2019-12-04T01:41:32Z</dcterms:modified>
</cp:coreProperties>
</file>