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1306" r:id="rId3"/>
    <p:sldId id="1459" r:id="rId4"/>
    <p:sldId id="1485" r:id="rId5"/>
    <p:sldId id="1466" r:id="rId6"/>
    <p:sldId id="1462" r:id="rId7"/>
    <p:sldId id="1503" r:id="rId8"/>
    <p:sldId id="1504" r:id="rId9"/>
    <p:sldId id="1516" r:id="rId10"/>
    <p:sldId id="1520" r:id="rId11"/>
    <p:sldId id="1486" r:id="rId12"/>
    <p:sldId id="1487" r:id="rId13"/>
    <p:sldId id="1518" r:id="rId14"/>
    <p:sldId id="1519" r:id="rId15"/>
    <p:sldId id="1483" r:id="rId16"/>
    <p:sldId id="1469" r:id="rId17"/>
    <p:sldId id="1464" r:id="rId18"/>
    <p:sldId id="1477" r:id="rId19"/>
    <p:sldId id="1479" r:id="rId20"/>
    <p:sldId id="1480" r:id="rId21"/>
    <p:sldId id="1489" r:id="rId22"/>
    <p:sldId id="1545" r:id="rId23"/>
    <p:sldId id="1492" r:id="rId24"/>
    <p:sldId id="1546" r:id="rId25"/>
    <p:sldId id="1530" r:id="rId26"/>
    <p:sldId id="1531" r:id="rId27"/>
    <p:sldId id="1532" r:id="rId28"/>
    <p:sldId id="1527" r:id="rId29"/>
    <p:sldId id="1529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83197" autoAdjust="0"/>
  </p:normalViewPr>
  <p:slideViewPr>
    <p:cSldViewPr snapToGrid="0">
      <p:cViewPr varScale="1">
        <p:scale>
          <a:sx n="105" d="100"/>
          <a:sy n="105" d="100"/>
        </p:scale>
        <p:origin x="1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2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noProof="0" dirty="0"/>
              <a:t>Si certains types de visualisation deviennent dominant, il y a toujours un risque que les questions qui se prêtent</a:t>
            </a:r>
            <a:r>
              <a:rPr lang="fr-CA" baseline="0" noProof="0" dirty="0"/>
              <a:t> particulièrement bien à ces visualisations deviennent dominantes, ce qui aurait une incidence sur les méthodes de collecte de données, l’accessibilité des données, le choix des pistes de recherche et ainsi de suite</a:t>
            </a:r>
            <a:r>
              <a:rPr lang="fr-CA" noProof="0" dirty="0"/>
              <a:t>.</a:t>
            </a:r>
          </a:p>
          <a:p>
            <a:endParaRPr lang="fr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3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noProof="0" dirty="0"/>
              <a:t>Traitement</a:t>
            </a:r>
            <a:r>
              <a:rPr lang="fr-CA" baseline="0" noProof="0" dirty="0"/>
              <a:t> </a:t>
            </a:r>
            <a:r>
              <a:rPr lang="fr-CA" baseline="0" noProof="0" dirty="0" err="1"/>
              <a:t>préattentif</a:t>
            </a:r>
            <a:endParaRPr lang="fr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8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6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8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5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7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phys.org/li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infographic.com/successful-people-unsuccessful-peopl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life-expectancy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d.com/talks/hans_rosling_shows_the_best_stats_you_ve_ever_see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publica.org/nerds/a-big-article-about-wee-th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publica.org/nerds/a-big-article-about-wee-thing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lowingdata.com/tag/pitfall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lowingdata.com/tag/pitfall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ystatistics.org/" TargetMode="External"/><Relationship Id="rId2" Type="http://schemas.openxmlformats.org/officeDocument/2006/relationships/hyperlink" Target="http://www.mediamatter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www.badgraphs.tumblr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matters.org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dgraphs.tumblr.com/" TargetMode="External"/><Relationship Id="rId4" Type="http://schemas.openxmlformats.org/officeDocument/2006/relationships/hyperlink" Target="http://www.simplystatistic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mise.site.uottawa.ca/SERepository/datasets/cm1.arf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ise.site.uottawa.ca/SERepository/datasets/cm1.arf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EXPLORATION ET VISUALISATION </a:t>
            </a:r>
            <a:r>
              <a:rPr lang="fr-CA" dirty="0" err="1"/>
              <a:t>DEs</a:t>
            </a:r>
            <a:r>
              <a:rPr lang="fr-CA" dirty="0"/>
              <a:t> DONNÉES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PRÉPARATION DU TERRAIN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dirty="0">
                <a:hlinkClick r:id="rId4"/>
              </a:rPr>
              <a:t>data-action-lab.com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PRINCIPES FONDAMENTAUX DU DESIGN ANALYTIQUE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CA" b="1" dirty="0">
                <a:latin typeface="Dagny OT" panose="020B0504020201020104" pitchFamily="34" charset="0"/>
              </a:rPr>
              <a:t>Le raisonnement et la communication </a:t>
            </a:r>
            <a:r>
              <a:rPr lang="fr-CA" dirty="0">
                <a:latin typeface="Dagny OT" panose="020B0504020201020104" pitchFamily="34" charset="0"/>
              </a:rPr>
              <a:t>sont </a:t>
            </a:r>
            <a:r>
              <a:rPr lang="fr-CA" dirty="0" err="1">
                <a:latin typeface="Dagny OT" panose="020B0504020201020104" pitchFamily="34" charset="0"/>
              </a:rPr>
              <a:t>interreliés</a:t>
            </a:r>
            <a:r>
              <a:rPr lang="fr-CA" dirty="0">
                <a:latin typeface="Dagny OT" panose="020B0504020201020104" pitchFamily="34" charset="0"/>
              </a:rPr>
              <a:t> dans nos vies et notre univers causal, dynamique et </a:t>
            </a:r>
            <a:r>
              <a:rPr lang="fr-CA" dirty="0" err="1">
                <a:latin typeface="Dagny OT" panose="020B0504020201020104" pitchFamily="34" charset="0"/>
              </a:rPr>
              <a:t>mulivarié</a:t>
            </a:r>
            <a:r>
              <a:rPr lang="fr-CA" dirty="0">
                <a:latin typeface="Dagny OT" panose="020B0504020201020104" pitchFamily="34" charset="0"/>
              </a:rPr>
              <a:t>.</a:t>
            </a:r>
            <a:endParaRPr lang="fr-CA" sz="500" dirty="0">
              <a:latin typeface="Dagny OT" panose="020B0504020201020104" pitchFamily="34" charset="0"/>
            </a:endParaRPr>
          </a:p>
          <a:p>
            <a:pPr marL="0" indent="0" algn="just">
              <a:buNone/>
            </a:pPr>
            <a:r>
              <a:rPr lang="fr-CA" dirty="0">
                <a:latin typeface="Dagny OT" panose="020B0504020201020104" pitchFamily="34" charset="0"/>
              </a:rPr>
              <a:t>La </a:t>
            </a:r>
            <a:r>
              <a:rPr lang="fr-CA" b="1" dirty="0">
                <a:latin typeface="Dagny OT" panose="020B0504020201020104" pitchFamily="34" charset="0"/>
              </a:rPr>
              <a:t>symétrie </a:t>
            </a:r>
            <a:r>
              <a:rPr lang="fr-CA" dirty="0">
                <a:latin typeface="Dagny OT" panose="020B0504020201020104" pitchFamily="34" charset="0"/>
              </a:rPr>
              <a:t>dans les visualisations : les consommateurs devraient rechercher exactement ce que les producteurs offrent, soit :</a:t>
            </a:r>
          </a:p>
          <a:p>
            <a:pPr lvl="1" algn="just">
              <a:lnSpc>
                <a:spcPct val="100000"/>
              </a:lnSpc>
              <a:buSzPct val="112000"/>
              <a:buFont typeface="Wingdings" panose="05000000000000000000" pitchFamily="2" charset="2"/>
              <a:buChar char="§"/>
            </a:pPr>
            <a:r>
              <a:rPr lang="fr-CA" dirty="0">
                <a:latin typeface="Dagny OT" panose="020B0504020201020104" pitchFamily="34" charset="0"/>
              </a:rPr>
              <a:t>des comparaisons pertinentes</a:t>
            </a:r>
          </a:p>
          <a:p>
            <a:pPr lvl="1" algn="just">
              <a:lnSpc>
                <a:spcPct val="100000"/>
              </a:lnSpc>
              <a:buSzPct val="112000"/>
              <a:buFont typeface="Wingdings" panose="05000000000000000000" pitchFamily="2" charset="2"/>
              <a:buChar char="§"/>
            </a:pPr>
            <a:r>
              <a:rPr lang="fr-CA" dirty="0">
                <a:latin typeface="Dagny OT" panose="020B0504020201020104" pitchFamily="34" charset="0"/>
              </a:rPr>
              <a:t>des réseaux causaux et leur structure sous-jacente</a:t>
            </a:r>
          </a:p>
          <a:p>
            <a:pPr lvl="1" algn="just">
              <a:lnSpc>
                <a:spcPct val="100000"/>
              </a:lnSpc>
              <a:buSzPct val="112000"/>
              <a:buFont typeface="Wingdings" panose="05000000000000000000" pitchFamily="2" charset="2"/>
              <a:buChar char="§"/>
            </a:pPr>
            <a:r>
              <a:rPr lang="fr-CA" dirty="0">
                <a:latin typeface="Dagny OT" panose="020B0504020201020104" pitchFamily="34" charset="0"/>
              </a:rPr>
              <a:t>des relations multivariées</a:t>
            </a:r>
          </a:p>
          <a:p>
            <a:pPr lvl="1" algn="just">
              <a:lnSpc>
                <a:spcPct val="100000"/>
              </a:lnSpc>
              <a:buSzPct val="112000"/>
              <a:buFont typeface="Wingdings" panose="05000000000000000000" pitchFamily="2" charset="2"/>
              <a:buChar char="§"/>
            </a:pPr>
            <a:r>
              <a:rPr lang="fr-CA" dirty="0">
                <a:latin typeface="Dagny OT" panose="020B0504020201020104" pitchFamily="34" charset="0"/>
              </a:rPr>
              <a:t>des données intégrées et pertinentes</a:t>
            </a:r>
          </a:p>
          <a:p>
            <a:pPr lvl="1" algn="just">
              <a:lnSpc>
                <a:spcPct val="100000"/>
              </a:lnSpc>
              <a:buSzPct val="112000"/>
              <a:buFont typeface="Wingdings" panose="05000000000000000000" pitchFamily="2" charset="2"/>
              <a:buChar char="§"/>
            </a:pPr>
            <a:r>
              <a:rPr lang="fr-CA" dirty="0">
                <a:latin typeface="Dagny OT" panose="020B0504020201020104" pitchFamily="34" charset="0"/>
              </a:rPr>
              <a:t>une documentation transparente</a:t>
            </a:r>
          </a:p>
          <a:p>
            <a:pPr lvl="1" algn="just">
              <a:lnSpc>
                <a:spcPct val="100000"/>
              </a:lnSpc>
              <a:buSzPct val="112000"/>
              <a:buFont typeface="Wingdings" panose="05000000000000000000" pitchFamily="2" charset="2"/>
              <a:buChar char="§"/>
            </a:pPr>
            <a:r>
              <a:rPr lang="fr-CA" dirty="0">
                <a:latin typeface="Dagny OT" panose="020B0504020201020104" pitchFamily="34" charset="0"/>
              </a:rPr>
              <a:t>un accent sur le contenu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00" y="8221"/>
            <a:ext cx="11760000" cy="3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[E. </a:t>
            </a:r>
            <a:r>
              <a:rPr lang="en-CA" sz="1400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Tufte</a:t>
            </a:r>
            <a:r>
              <a:rPr lang="en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, </a:t>
            </a:r>
            <a:r>
              <a:rPr lang="en-CA" sz="1400" i="1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Beautiful Evidence</a:t>
            </a:r>
            <a:r>
              <a:rPr lang="en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281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</a:t>
            </a:r>
            <a:endParaRPr lang="fr-F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peut traduire un tableau en braille assez facilement, mais ce n’est pas toujours possible pour un graphique.</a:t>
            </a:r>
          </a:p>
          <a:p>
            <a:endParaRPr lang="fr-FR" sz="1000" dirty="0"/>
          </a:p>
          <a:p>
            <a:pPr marL="0" indent="0">
              <a:buNone/>
            </a:pPr>
            <a:r>
              <a:rPr lang="fr-FR" dirty="0"/>
              <a:t>L’une des solutions peut être de décrire les caractéristiques et les structures de la visualisation… </a:t>
            </a:r>
            <a:r>
              <a:rPr lang="fr-FR" b="1" dirty="0">
                <a:latin typeface="Helvetica" pitchFamily="2" charset="0"/>
              </a:rPr>
              <a:t>à condition de pouvoir les repérer</a:t>
            </a:r>
            <a:r>
              <a:rPr lang="fr-FR" dirty="0">
                <a:latin typeface="Helvetica" pitchFamily="2" charset="0"/>
              </a:rPr>
              <a:t>.</a:t>
            </a:r>
            <a:endParaRPr lang="fr-FR" dirty="0"/>
          </a:p>
          <a:p>
            <a:endParaRPr lang="fr-FR" sz="1000" dirty="0"/>
          </a:p>
          <a:p>
            <a:pPr marL="0" indent="0">
              <a:buNone/>
            </a:pPr>
            <a:r>
              <a:rPr lang="fr-FR" dirty="0"/>
              <a:t>Les analyses doivent produire des visualisations claires et pertinentes, mais ils doivent également les décrire d’une façon qui permet d’en « saisir » la portée.</a:t>
            </a:r>
          </a:p>
        </p:txBody>
      </p:sp>
    </p:spTree>
    <p:extLst>
      <p:ext uri="{BB962C8B-B14F-4D97-AF65-F5344CB8AC3E}">
        <p14:creationId xmlns:p14="http://schemas.microsoft.com/office/powerpoint/2010/main" val="5047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92" y="737236"/>
            <a:ext cx="11029616" cy="1013800"/>
          </a:xfrm>
        </p:spPr>
        <p:txBody>
          <a:bodyPr/>
          <a:lstStyle/>
          <a:p>
            <a:r>
              <a:rPr lang="fr-CA" dirty="0"/>
              <a:t>ACCESSIBILITÉ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Les analystes doivent avoir compris tous les éléments d’information transmis, ce qui n’est pas nécessairement réaliste.</a:t>
            </a:r>
          </a:p>
          <a:p>
            <a:endParaRPr lang="fr-CA" sz="1000" b="1" dirty="0">
              <a:hlinkClick r:id="rId2"/>
            </a:endParaRPr>
          </a:p>
          <a:p>
            <a:pPr marL="0" indent="0">
              <a:buNone/>
            </a:pPr>
            <a:r>
              <a:rPr lang="fr-CA" b="1" u="sng" dirty="0">
                <a:latin typeface="Helvetica" pitchFamily="2" charset="0"/>
              </a:rPr>
              <a:t>Perception</a:t>
            </a:r>
            <a:r>
              <a:rPr lang="fr-CA" b="1" dirty="0">
                <a:latin typeface="Helvetica" pitchFamily="2" charset="0"/>
              </a:rPr>
              <a:t> des données :</a:t>
            </a:r>
          </a:p>
          <a:p>
            <a:pPr lvl="1">
              <a:buSzPct val="100000"/>
            </a:pPr>
            <a:r>
              <a:rPr lang="fr-CA" dirty="0"/>
              <a:t>représentations texturées</a:t>
            </a:r>
          </a:p>
          <a:p>
            <a:pPr lvl="1">
              <a:buSzPct val="100000"/>
            </a:pPr>
            <a:r>
              <a:rPr lang="fr-CA" dirty="0"/>
              <a:t>conversion texte-parole</a:t>
            </a:r>
          </a:p>
          <a:p>
            <a:pPr lvl="1">
              <a:buSzPct val="100000"/>
            </a:pPr>
            <a:r>
              <a:rPr lang="fr-CA" dirty="0"/>
              <a:t>utilisation de sons ou de musique</a:t>
            </a:r>
          </a:p>
          <a:p>
            <a:pPr lvl="1">
              <a:buSzPct val="100000"/>
            </a:pPr>
            <a:r>
              <a:rPr lang="fr-CA" dirty="0"/>
              <a:t>représentations odorantes ou axées sur le goût (?!?)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66197" y="0"/>
            <a:ext cx="2125803" cy="307775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r"/>
            <a:r>
              <a:rPr lang="fr-CA" sz="1400" dirty="0">
                <a:latin typeface="Dagny OT" panose="020B0504020201020104" pitchFamily="34" charset="0"/>
                <a:ea typeface="Helvetica Light" charset="0"/>
                <a:cs typeface="Helvetica Light" charset="0"/>
              </a:rPr>
              <a:t>[</a:t>
            </a:r>
            <a:r>
              <a:rPr lang="fr-CA" sz="1400" dirty="0">
                <a:latin typeface="Dagny OT" panose="020B0504020201020104" pitchFamily="34" charset="0"/>
                <a:ea typeface="Helvetica Light" charset="0"/>
                <a:cs typeface="Helvetica Light" charset="0"/>
                <a:hlinkClick r:id="rId2"/>
              </a:rPr>
              <a:t>http://dataphys.org/list/</a:t>
            </a:r>
            <a:r>
              <a:rPr lang="fr-CA" sz="1400" dirty="0"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77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02204"/>
            <a:ext cx="11029616" cy="1013800"/>
          </a:xfrm>
        </p:spPr>
        <p:txBody>
          <a:bodyPr/>
          <a:lstStyle/>
          <a:p>
            <a:r>
              <a:rPr lang="fr-CA" dirty="0"/>
              <a:t>INFOGRAPHIE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909084"/>
            <a:ext cx="11278299" cy="4412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Crée pour raconter une </a:t>
            </a:r>
            <a:r>
              <a:rPr lang="fr-CA" b="1" dirty="0">
                <a:latin typeface="Dagny OT" panose="020B0504020201020104" pitchFamily="34" charset="0"/>
              </a:rPr>
              <a:t>histoire</a:t>
            </a:r>
            <a:r>
              <a:rPr lang="fr-CA" dirty="0">
                <a:latin typeface="Dagny OT" panose="020B0504020201020104" pitchFamily="34" charset="0"/>
              </a:rPr>
              <a:t> (</a:t>
            </a:r>
            <a:r>
              <a:rPr lang="fr-CA" b="1" dirty="0">
                <a:latin typeface="Dagny OT" panose="020B0504020201020104" pitchFamily="34" charset="0"/>
              </a:rPr>
              <a:t>subjectivité</a:t>
            </a:r>
            <a:r>
              <a:rPr lang="fr-CA" dirty="0">
                <a:latin typeface="Dagny OT" panose="020B0504020201020104" pitchFamily="34" charset="0"/>
              </a:rPr>
              <a:t>)</a:t>
            </a: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Cible un public </a:t>
            </a:r>
            <a:r>
              <a:rPr lang="fr-CA" b="1" dirty="0">
                <a:latin typeface="Dagny OT" panose="020B0504020201020104" pitchFamily="34" charset="0"/>
              </a:rPr>
              <a:t>précis</a:t>
            </a:r>
            <a:endParaRPr lang="fr-CA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endParaRPr lang="fr-CA" sz="500" b="1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b="1" dirty="0">
                <a:latin typeface="Dagny OT" panose="020B0504020201020104" pitchFamily="34" charset="0"/>
              </a:rPr>
              <a:t>Autonome </a:t>
            </a:r>
            <a:r>
              <a:rPr lang="fr-CA" dirty="0">
                <a:latin typeface="Dagny OT" panose="020B0504020201020104" pitchFamily="34" charset="0"/>
              </a:rPr>
              <a:t>et indépendante</a:t>
            </a: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La conception graphique est un aspect clé</a:t>
            </a: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Ne peut généralement pas être réutilisée </a:t>
            </a:r>
            <a:br>
              <a:rPr lang="fr-CA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avec d’autres données</a:t>
            </a: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Peut comprendre de l’information </a:t>
            </a:r>
            <a:r>
              <a:rPr lang="fr-CA" b="1" dirty="0">
                <a:latin typeface="Dagny OT" panose="020B0504020201020104" pitchFamily="34" charset="0"/>
              </a:rPr>
              <a:t>impossible </a:t>
            </a:r>
            <a:br>
              <a:rPr lang="fr-CA" b="1" dirty="0">
                <a:latin typeface="Dagny OT" panose="020B0504020201020104" pitchFamily="34" charset="0"/>
              </a:rPr>
            </a:br>
            <a:r>
              <a:rPr lang="fr-CA" b="1" dirty="0">
                <a:latin typeface="Dagny OT" panose="020B0504020201020104" pitchFamily="34" charset="0"/>
              </a:rPr>
              <a:t>à quantifier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09" y="1909083"/>
            <a:ext cx="3658074" cy="4300652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chemeClr val="bg1"/>
            </a:solidFill>
            <a:miter lim="800000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805563" y="0"/>
            <a:ext cx="2386437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3"/>
              </a:rPr>
              <a:t>J.P. </a:t>
            </a:r>
            <a:r>
              <a:rPr lang="fr-CA" sz="1400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3"/>
              </a:rPr>
              <a:t>Blackard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96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 des données</a:t>
            </a:r>
            <a:endParaRPr lang="fr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4" y="2180498"/>
            <a:ext cx="6291556" cy="4140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Une </a:t>
            </a:r>
            <a:r>
              <a:rPr lang="fr-CA" b="1" dirty="0">
                <a:latin typeface="Dagny OT" panose="020B0504020201020104" pitchFamily="34" charset="0"/>
              </a:rPr>
              <a:t>méthode</a:t>
            </a:r>
            <a:r>
              <a:rPr lang="fr-CA" dirty="0">
                <a:latin typeface="Dagny OT" panose="020B0504020201020104" pitchFamily="34" charset="0"/>
              </a:rPr>
              <a:t> et un objet à la fois (</a:t>
            </a:r>
            <a:r>
              <a:rPr lang="fr-CA" b="1" dirty="0">
                <a:latin typeface="Dagny OT" panose="020B0504020201020104" pitchFamily="34" charset="0"/>
              </a:rPr>
              <a:t>objectivité</a:t>
            </a:r>
            <a:r>
              <a:rPr lang="fr-CA" dirty="0">
                <a:latin typeface="Dagny OT" panose="020B0504020201020104" pitchFamily="34" charset="0"/>
              </a:rPr>
              <a:t>)</a:t>
            </a: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Met généralement l’accent sur des données </a:t>
            </a:r>
            <a:r>
              <a:rPr lang="fr-CA" b="1" dirty="0">
                <a:latin typeface="Dagny OT" panose="020B0504020201020104" pitchFamily="34" charset="0"/>
              </a:rPr>
              <a:t>quantifiables</a:t>
            </a:r>
            <a:endParaRPr lang="fr-CA" sz="500" b="1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Sert à extraire le sens des données ou à les rendre </a:t>
            </a:r>
            <a:r>
              <a:rPr lang="fr-CA" b="1" dirty="0">
                <a:latin typeface="Dagny OT" panose="020B0504020201020104" pitchFamily="34" charset="0"/>
              </a:rPr>
              <a:t>accessibles</a:t>
            </a:r>
            <a:r>
              <a:rPr lang="fr-CA" dirty="0">
                <a:latin typeface="Dagny OT" panose="020B0504020201020104" pitchFamily="34" charset="0"/>
              </a:rPr>
              <a:t> (les jeux de données peuvent être imposants et difficiles à manipuler)</a:t>
            </a: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Peut être générée automatiquement</a:t>
            </a:r>
          </a:p>
          <a:p>
            <a:pPr marL="0" indent="0"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Dagny OT" panose="020B0504020201020104" pitchFamily="34" charset="0"/>
              </a:rPr>
              <a:t>L’apparence est moins importante que </a:t>
            </a:r>
            <a:r>
              <a:rPr lang="fr-CA" b="1" dirty="0">
                <a:latin typeface="Dagny OT" panose="020B0504020201020104" pitchFamily="34" charset="0"/>
              </a:rPr>
              <a:t>l’information </a:t>
            </a:r>
            <a:r>
              <a:rPr lang="fr-CA" dirty="0">
                <a:latin typeface="Dagny OT" panose="020B0504020201020104" pitchFamily="34" charset="0"/>
              </a:rPr>
              <a:t>transmise par les données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02" y="1947562"/>
            <a:ext cx="4009554" cy="4262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05564" y="0"/>
            <a:ext cx="2386437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[Auteur inconnu]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90837" y="5998454"/>
            <a:ext cx="1717708" cy="2225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fr-CA" dirty="0"/>
          </a:p>
        </p:txBody>
      </p:sp>
      <p:sp>
        <p:nvSpPr>
          <p:cNvPr id="12" name="TextBox 11"/>
          <p:cNvSpPr txBox="1"/>
          <p:nvPr/>
        </p:nvSpPr>
        <p:spPr>
          <a:xfrm>
            <a:off x="9932261" y="6208743"/>
            <a:ext cx="1234863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fr-CA" b="1" dirty="0">
                <a:solidFill>
                  <a:srgbClr val="C00000"/>
                </a:solidFill>
                <a:latin typeface="Dagny OT" panose="020B05040202010201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90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" y="346573"/>
            <a:ext cx="8974023" cy="644180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79230" y="116378"/>
            <a:ext cx="3673418" cy="4569734"/>
          </a:xfrm>
          <a:prstGeom prst="rect">
            <a:avLst/>
          </a:prstGeom>
          <a:solidFill>
            <a:schemeClr val="bg1"/>
          </a:solidFill>
        </p:spPr>
        <p:txBody>
          <a:bodyPr lIns="91436" tIns="45719" rIns="91436" bIns="45719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fr-CA" sz="100" spc="-70" dirty="0">
              <a:solidFill>
                <a:schemeClr val="tx2"/>
              </a:solidFill>
              <a:latin typeface="Dagny OT" panose="020B0504020201020104" pitchFamily="34" charset="0"/>
              <a:ea typeface="Helvetica Light" charset="0"/>
              <a:cs typeface="Helvetica Light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CA" sz="2400" spc="-7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Ce graphique représente la relation entre l’espérance de vie et le PIB par habitant.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CA" sz="2400" spc="-7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En général, plus le PIB d’un pays élevé, meilleure est son espérance de vie.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CA" sz="2400" spc="-7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La corrélation semble suivre une courbe </a:t>
            </a:r>
            <a:r>
              <a:rPr lang="fr-CA" sz="2400" b="1" spc="-7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logarithmique </a:t>
            </a:r>
            <a:r>
              <a:rPr lang="fr-CA" sz="2400" spc="-7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: l’augmentation de l’espérance de vie par unité additionnelle de PIB est de moins en moins importante à mesure que le PIB augmente.</a:t>
            </a:r>
            <a:endParaRPr lang="fr-CA" sz="2100" spc="-70" dirty="0">
              <a:solidFill>
                <a:schemeClr val="tx2"/>
              </a:solidFill>
              <a:latin typeface="Dagny OT" panose="020B0504020201020104" pitchFamily="34" charset="0"/>
              <a:ea typeface="Helvetica Light" charset="0"/>
              <a:cs typeface="Helvetica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71560" y="0"/>
            <a:ext cx="3520440" cy="307775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r"/>
            <a:r>
              <a:rPr lang="fr-CA" sz="1400" dirty="0">
                <a:latin typeface="Dagny OT" panose="020B0504020201020104" pitchFamily="34" charset="0"/>
              </a:rPr>
              <a:t>[</a:t>
            </a:r>
            <a:r>
              <a:rPr lang="fr-CA" sz="1400" dirty="0">
                <a:latin typeface="Dagny OT" panose="020B0504020201020104" pitchFamily="34" charset="0"/>
                <a:hlinkClick r:id="rId3"/>
              </a:rPr>
              <a:t>https://ourworldindata.org/life-expectancy</a:t>
            </a:r>
            <a:r>
              <a:rPr lang="fr-CA" sz="1400" dirty="0">
                <a:latin typeface="Dagny OT" panose="020B05040202010201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38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130" y="307777"/>
            <a:ext cx="11543071" cy="1599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43" y="747640"/>
            <a:ext cx="7938359" cy="55593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48609" y="16884"/>
            <a:ext cx="11443393" cy="3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</a:t>
            </a:r>
            <a:r>
              <a:rPr lang="en-CA" sz="1400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Gapminder</a:t>
            </a:r>
            <a:r>
              <a:rPr lang="en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 Foundation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, 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4"/>
              </a:rPr>
              <a:t>https://www.ted.com/talks/hans_rosling_shows_the_best_stats_you_ve_ever_seen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159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DES RÉSULTATS DE L’ANALYSE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fr-CA" dirty="0"/>
              <a:t>Les graphiques devraient être </a:t>
            </a:r>
            <a:r>
              <a:rPr lang="fr-CA" b="1" dirty="0">
                <a:latin typeface="Helvetica" pitchFamily="2" charset="0"/>
              </a:rPr>
              <a:t>clairs </a:t>
            </a:r>
            <a:r>
              <a:rPr lang="fr-CA" dirty="0"/>
              <a:t>et </a:t>
            </a:r>
            <a:r>
              <a:rPr lang="fr-CA" b="1" dirty="0">
                <a:latin typeface="Helvetica" pitchFamily="2" charset="0"/>
              </a:rPr>
              <a:t>attrayants</a:t>
            </a:r>
            <a:r>
              <a:rPr lang="fr-CA" dirty="0"/>
              <a:t>.</a:t>
            </a:r>
          </a:p>
          <a:p>
            <a:pPr marL="0" indent="0" algn="just">
              <a:buNone/>
            </a:pPr>
            <a:endParaRPr lang="fr-CA" sz="1000" dirty="0"/>
          </a:p>
          <a:p>
            <a:pPr marL="0" indent="0" algn="just">
              <a:buNone/>
            </a:pPr>
            <a:r>
              <a:rPr lang="fr-CA" dirty="0"/>
              <a:t>Ce ne sont pas toutes les jolies images qui ont une histoire à raconter, mais s’il est impossible de raconter une histoire à l’aide d’une jolie image, peut-être qu’il est temps de revoir l’histoire…</a:t>
            </a:r>
          </a:p>
          <a:p>
            <a:pPr marL="0" indent="0" algn="just">
              <a:buNone/>
            </a:pPr>
            <a:endParaRPr lang="fr-CA" sz="1000" dirty="0"/>
          </a:p>
          <a:p>
            <a:pPr marL="0" indent="0" algn="just">
              <a:buNone/>
            </a:pPr>
            <a:r>
              <a:rPr lang="fr-CA" dirty="0"/>
              <a:t>De nouvelles techniques de représentation graphique apparaissent régulièrement – il est trop tôt pour déterminer lesquelles résisteront à l’épreuve du temps.</a:t>
            </a:r>
          </a:p>
          <a:p>
            <a:pPr marL="0" indent="0" algn="just">
              <a:buNone/>
            </a:pPr>
            <a:endParaRPr lang="fr-CA" sz="1000" dirty="0"/>
          </a:p>
          <a:p>
            <a:pPr marL="0" indent="0" algn="just">
              <a:buNone/>
            </a:pPr>
            <a:r>
              <a:rPr lang="fr-CA" dirty="0"/>
              <a:t>Il ne faut pas avoir peur d’essayer quelque chose de nouveau tant que cela permet de </a:t>
            </a:r>
            <a:r>
              <a:rPr lang="fr-CA" b="1" dirty="0"/>
              <a:t>transmettre l’information souhaitée</a:t>
            </a:r>
            <a:r>
              <a:rPr lang="fr-CA" dirty="0"/>
              <a:t>. </a:t>
            </a:r>
          </a:p>
          <a:p>
            <a:pPr algn="just"/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6900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Traitement visuel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8"/>
            <a:ext cx="8592305" cy="41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La perception est </a:t>
            </a:r>
            <a:r>
              <a:rPr lang="fr-CA" b="1" dirty="0">
                <a:latin typeface="Helvetica" pitchFamily="2" charset="0"/>
              </a:rPr>
              <a:t>fragmentée </a:t>
            </a:r>
            <a:r>
              <a:rPr lang="fr-CA" dirty="0"/>
              <a:t>– les yeux sont constamment en mode balayage.</a:t>
            </a:r>
          </a:p>
          <a:p>
            <a:endParaRPr lang="fr-CA" sz="500" dirty="0"/>
          </a:p>
          <a:p>
            <a:pPr marL="0" indent="0">
              <a:buNone/>
            </a:pPr>
            <a:r>
              <a:rPr lang="fr-CA" dirty="0"/>
              <a:t>Les centres de traitement visuel sont constamment à la recherche de motifs.</a:t>
            </a:r>
          </a:p>
          <a:p>
            <a:pPr lvl="1" algn="l"/>
            <a:r>
              <a:rPr lang="fr-CA" b="1" dirty="0">
                <a:latin typeface="Helvetica" pitchFamily="2" charset="0"/>
              </a:rPr>
              <a:t>Traitement </a:t>
            </a:r>
            <a:r>
              <a:rPr lang="fr-CA" b="1" dirty="0" err="1">
                <a:latin typeface="Helvetica" pitchFamily="2" charset="0"/>
              </a:rPr>
              <a:t>préattentif</a:t>
            </a:r>
            <a:r>
              <a:rPr lang="fr-CA" b="1" dirty="0">
                <a:latin typeface="Helvetica" pitchFamily="2" charset="0"/>
              </a:rPr>
              <a:t> :</a:t>
            </a:r>
            <a:r>
              <a:rPr lang="fr-CA" b="1" dirty="0"/>
              <a:t> </a:t>
            </a:r>
            <a:r>
              <a:rPr lang="fr-CA" dirty="0"/>
              <a:t>rapide , instinctif, efficace, superficiel, collecte d’information et détection de motifs.</a:t>
            </a:r>
          </a:p>
          <a:p>
            <a:pPr marL="1097236" lvl="4" indent="0">
              <a:buNone/>
            </a:pPr>
            <a:r>
              <a:rPr lang="fr-CA" sz="1800" dirty="0"/>
              <a:t>caractéristiques → motifs → objets</a:t>
            </a:r>
          </a:p>
          <a:p>
            <a:pPr lvl="1" algn="l"/>
            <a:endParaRPr lang="fr-CA" sz="100" dirty="0"/>
          </a:p>
          <a:p>
            <a:pPr lvl="1" algn="l"/>
            <a:r>
              <a:rPr lang="fr-CA" b="1" dirty="0">
                <a:latin typeface="Helvetica" pitchFamily="2" charset="0"/>
              </a:rPr>
              <a:t>Traitement attentif : </a:t>
            </a:r>
            <a:r>
              <a:rPr lang="fr-CA" dirty="0"/>
              <a:t>lent, délibéré, focalisé, découverte de caractéristiques à l’intérieur des motifs.</a:t>
            </a:r>
          </a:p>
          <a:p>
            <a:pPr marL="1097236" lvl="4" indent="0">
              <a:buNone/>
            </a:pPr>
            <a:r>
              <a:rPr lang="fr-CA" sz="1800" dirty="0"/>
              <a:t>objets → motifs → caractéristiques</a:t>
            </a:r>
            <a:endParaRPr lang="fr-CA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05" y="4388965"/>
            <a:ext cx="1860744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61" y="2184446"/>
            <a:ext cx="1860744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07805" y="1815114"/>
            <a:ext cx="1980545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fr-CA" spc="-5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Vision </a:t>
            </a:r>
            <a:r>
              <a:rPr lang="fr-CA" spc="-50" dirty="0" err="1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préattentive</a:t>
            </a:r>
            <a:endParaRPr lang="fr-CA" spc="-50" dirty="0">
              <a:solidFill>
                <a:schemeClr val="tx2"/>
              </a:solidFill>
              <a:latin typeface="Dagny OT" panose="020B0504020201020104" pitchFamily="34" charset="0"/>
              <a:ea typeface="Helvetica Light" charset="0"/>
              <a:cs typeface="Helvetica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7805" y="4019633"/>
            <a:ext cx="1960892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en-US"/>
            </a:defPPr>
            <a:lvl1pPr algn="ctr">
              <a:defRPr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fr-CA" dirty="0">
                <a:solidFill>
                  <a:schemeClr val="tx2"/>
                </a:solidFill>
                <a:latin typeface="Dagny OT" panose="020B0504020201020104" pitchFamily="34" charset="0"/>
              </a:rPr>
              <a:t>Vision attentive</a:t>
            </a:r>
          </a:p>
        </p:txBody>
      </p:sp>
    </p:spTree>
    <p:extLst>
      <p:ext uri="{BB962C8B-B14F-4D97-AF65-F5344CB8AC3E}">
        <p14:creationId xmlns:p14="http://schemas.microsoft.com/office/powerpoint/2010/main" val="40950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4130" y="307777"/>
            <a:ext cx="11543071" cy="1599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6" y="344783"/>
            <a:ext cx="8724408" cy="6107086"/>
          </a:xfrm>
          <a:prstGeom prst="rect">
            <a:avLst/>
          </a:prstGeom>
          <a:ln w="28575">
            <a:noFill/>
          </a:ln>
        </p:spPr>
      </p:pic>
      <p:sp>
        <p:nvSpPr>
          <p:cNvPr id="3" name="Rectangle 2"/>
          <p:cNvSpPr/>
          <p:nvPr/>
        </p:nvSpPr>
        <p:spPr>
          <a:xfrm>
            <a:off x="2764536" y="-15469"/>
            <a:ext cx="9427464" cy="307775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[L. Groeger, </a:t>
            </a:r>
            <a:r>
              <a:rPr lang="en-US" sz="1400" i="1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A Big Article About Wee Things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, 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4"/>
              </a:rPr>
              <a:t>ProPublica.com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989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Aperçu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2" indent="-457182">
              <a:buFont typeface="+mj-lt"/>
              <a:buAutoNum type="arabicPeriod"/>
            </a:pPr>
            <a:r>
              <a:rPr lang="fr-CA" dirty="0"/>
              <a:t>Exploration des données</a:t>
            </a:r>
          </a:p>
          <a:p>
            <a:pPr marL="457182" indent="-457182">
              <a:buFont typeface="+mj-lt"/>
              <a:buAutoNum type="arabicPeriod"/>
            </a:pPr>
            <a:r>
              <a:rPr lang="fr-CA" dirty="0"/>
              <a:t>Visualisation des données avant l’analyse</a:t>
            </a:r>
          </a:p>
          <a:p>
            <a:pPr marL="457182" indent="-457182">
              <a:buFont typeface="+mj-lt"/>
              <a:buAutoNum type="arabicPeriod"/>
            </a:pPr>
            <a:r>
              <a:rPr lang="fr-CA" dirty="0"/>
              <a:t>Visualisation des données après l’analyse</a:t>
            </a:r>
          </a:p>
          <a:p>
            <a:pPr marL="457182" indent="-457182">
              <a:buFont typeface="+mj-lt"/>
              <a:buAutoNum type="arabicPeriod"/>
            </a:pPr>
            <a:r>
              <a:rPr lang="fr-CA" dirty="0"/>
              <a:t>Catalogue de visualisations</a:t>
            </a:r>
          </a:p>
          <a:p>
            <a:pPr marL="457182" indent="-457182">
              <a:buFont typeface="+mj-lt"/>
              <a:buAutoNum type="arabicPeriod"/>
            </a:pPr>
            <a:r>
              <a:rPr lang="fr-CA" dirty="0"/>
              <a:t>Tableau d’honneur et tableau d’horreur</a:t>
            </a:r>
          </a:p>
        </p:txBody>
      </p:sp>
    </p:spTree>
    <p:extLst>
      <p:ext uri="{BB962C8B-B14F-4D97-AF65-F5344CB8AC3E}">
        <p14:creationId xmlns:p14="http://schemas.microsoft.com/office/powerpoint/2010/main" val="23595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4130" y="307777"/>
            <a:ext cx="11543071" cy="1599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234130"/>
            <a:ext cx="9555480" cy="6176596"/>
          </a:xfrm>
          <a:prstGeom prst="rect">
            <a:avLst/>
          </a:prstGeom>
          <a:ln w="2857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764536" y="-15469"/>
            <a:ext cx="9427464" cy="307775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[L. Groeger, </a:t>
            </a:r>
            <a:r>
              <a:rPr lang="en-US" sz="1400" i="1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A Big Article About Wee Things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, 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4"/>
              </a:rPr>
              <a:t>ProPublica.com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89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b="1" dirty="0">
                <a:latin typeface="Dagny OT" panose="020B0504020201020104" pitchFamily="34" charset="0"/>
              </a:rPr>
              <a:t>1. Examiner les données</a:t>
            </a:r>
            <a:br>
              <a:rPr lang="fr-CA" b="1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Aberrations, pics, anomalies.</a:t>
            </a:r>
          </a:p>
          <a:p>
            <a:endParaRPr lang="fr-CA" sz="100" b="1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b="1" dirty="0">
                <a:latin typeface="Dagny OT" panose="020B0504020201020104" pitchFamily="34" charset="0"/>
              </a:rPr>
              <a:t>2. Expliquer l’encodage</a:t>
            </a:r>
            <a:br>
              <a:rPr lang="fr-CA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Ne pas présumer que le lecteur comprend la signification de tous les éléments.</a:t>
            </a:r>
          </a:p>
          <a:p>
            <a:pPr marL="0" indent="0">
              <a:buNone/>
            </a:pPr>
            <a:endParaRPr lang="fr-CA" sz="1500" dirty="0">
              <a:latin typeface="Dagny OT" panose="020B0504020201020104" pitchFamily="34" charset="0"/>
            </a:endParaRPr>
          </a:p>
          <a:p>
            <a:endParaRPr lang="fr-CA" sz="1500" dirty="0">
              <a:latin typeface="Dagny OT" panose="020B0504020201020104" pitchFamily="34" charset="0"/>
            </a:endParaRPr>
          </a:p>
          <a:p>
            <a:endParaRPr lang="fr-CA" sz="1500" dirty="0">
              <a:latin typeface="Dagny OT" panose="020B0504020201020104" pitchFamily="34" charset="0"/>
            </a:endParaRPr>
          </a:p>
          <a:p>
            <a:endParaRPr lang="fr-CA" sz="1500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endParaRPr lang="fr-CA" sz="100" b="1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b="1" dirty="0">
                <a:latin typeface="Dagny OT" panose="020B0504020201020104" pitchFamily="34" charset="0"/>
              </a:rPr>
              <a:t>3. Étiqueter les axes</a:t>
            </a:r>
            <a:br>
              <a:rPr lang="fr-CA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Il est important d’afficher l’échelle.</a:t>
            </a:r>
          </a:p>
          <a:p>
            <a:pPr marL="0" indent="0">
              <a:buNone/>
            </a:pPr>
            <a:endParaRPr lang="fr-CA" sz="100" dirty="0"/>
          </a:p>
          <a:p>
            <a:endParaRPr lang="fr-CA" sz="1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98" y="3953406"/>
            <a:ext cx="4728293" cy="1527048"/>
          </a:xfrm>
          <a:prstGeom prst="rect">
            <a:avLst/>
          </a:prstGeom>
          <a:ln w="38100"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8" y="3937981"/>
            <a:ext cx="4729586" cy="1527467"/>
          </a:xfrm>
          <a:prstGeom prst="rect">
            <a:avLst/>
          </a:prstGeom>
          <a:ln w="38100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Règles de 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2381" y="13361"/>
            <a:ext cx="3829619" cy="32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sz="1500" dirty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4"/>
              </a:rPr>
              <a:t>http://flowingdata.com/tag/pitfalls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5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Règles de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Dagny OT" panose="020B0504020201020104" pitchFamily="34" charset="0"/>
              </a:rPr>
              <a:t>4. </a:t>
            </a:r>
            <a:r>
              <a:rPr lang="fr-CA" b="1" spc="-120" dirty="0">
                <a:latin typeface="Dagny OT" panose="020B0504020201020104" pitchFamily="34" charset="0"/>
              </a:rPr>
              <a:t>Afficher les unités</a:t>
            </a:r>
            <a:br>
              <a:rPr lang="fr-CA" b="1" spc="-120" dirty="0">
                <a:latin typeface="Dagny OT" panose="020B0504020201020104" pitchFamily="34" charset="0"/>
              </a:rPr>
            </a:br>
            <a:r>
              <a:rPr lang="fr-CA" spc="-120" dirty="0">
                <a:latin typeface="Dagny OT" panose="020B0504020201020104" pitchFamily="34" charset="0"/>
              </a:rPr>
              <a:t>Ne pas forcer le lecteur à faire des suppositions.</a:t>
            </a:r>
            <a:endParaRPr lang="en-US" dirty="0">
              <a:latin typeface="Dagny OT" panose="020B05040202010201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Dagny OT" panose="020B05040202010201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Dagny OT" panose="020B0504020201020104" pitchFamily="34" charset="0"/>
              </a:rPr>
              <a:t>5. </a:t>
            </a:r>
            <a:r>
              <a:rPr lang="fr-CA" b="1" spc="-120" dirty="0">
                <a:latin typeface="Dagny OT" panose="020B0504020201020104" pitchFamily="34" charset="0"/>
              </a:rPr>
              <a:t>Respecter les principes géométriques</a:t>
            </a:r>
            <a:br>
              <a:rPr lang="fr-CA" b="1" spc="-120" dirty="0">
                <a:latin typeface="Dagny OT" panose="020B0504020201020104" pitchFamily="34" charset="0"/>
              </a:rPr>
            </a:br>
            <a:r>
              <a:rPr lang="fr-CA" spc="-120" dirty="0">
                <a:latin typeface="Dagny OT" panose="020B0504020201020104" pitchFamily="34" charset="0"/>
              </a:rPr>
              <a:t>L’échelle des cercles et des formes en deux dimensions est définie par </a:t>
            </a:r>
            <a:br>
              <a:rPr lang="fr-CA" spc="-120" dirty="0">
                <a:latin typeface="Dagny OT" panose="020B0504020201020104" pitchFamily="34" charset="0"/>
              </a:rPr>
            </a:br>
            <a:r>
              <a:rPr lang="fr-CA" spc="-120" dirty="0">
                <a:latin typeface="Dagny OT" panose="020B0504020201020104" pitchFamily="34" charset="0"/>
              </a:rPr>
              <a:t>leur superficie, celle des diagrammes à bâtons, par leur longueur.</a:t>
            </a:r>
            <a:endParaRPr lang="en-US" dirty="0">
              <a:latin typeface="Dagny OT" panose="020B05040202010201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b="1" dirty="0">
              <a:latin typeface="Dagny OT" panose="020B05040202010201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Dagny OT" panose="020B0504020201020104" pitchFamily="34" charset="0"/>
              </a:rPr>
              <a:t>6. </a:t>
            </a:r>
            <a:r>
              <a:rPr lang="fr-CA" b="1" spc="-120" dirty="0">
                <a:latin typeface="Dagny OT" panose="020B0504020201020104" pitchFamily="34" charset="0"/>
              </a:rPr>
              <a:t>Indiquer les sources</a:t>
            </a:r>
            <a:br>
              <a:rPr lang="fr-CA" b="1" spc="-120" dirty="0">
                <a:latin typeface="Dagny OT" panose="020B0504020201020104" pitchFamily="34" charset="0"/>
              </a:rPr>
            </a:br>
            <a:r>
              <a:rPr lang="fr-CA" spc="-120" dirty="0">
                <a:latin typeface="Dagny OT" panose="020B0504020201020104" pitchFamily="34" charset="0"/>
              </a:rPr>
              <a:t>Éviter tout risque d’accusation de plagiat et permettre aux lecteurs</a:t>
            </a:r>
            <a:br>
              <a:rPr lang="fr-CA" spc="-120" dirty="0">
                <a:latin typeface="Dagny OT" panose="020B0504020201020104" pitchFamily="34" charset="0"/>
              </a:rPr>
            </a:br>
            <a:r>
              <a:rPr lang="fr-CA" spc="-120" dirty="0">
                <a:latin typeface="Dagny OT" panose="020B0504020201020104" pitchFamily="34" charset="0"/>
              </a:rPr>
              <a:t> d’en apprendre plus.</a:t>
            </a:r>
            <a:endParaRPr lang="fr-CA" sz="1000" b="1" dirty="0">
              <a:latin typeface="Dagny OT" panose="020B05040202010201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800" b="1" dirty="0">
              <a:latin typeface="Dagny OT" panose="020B05040202010201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Dagny OT" panose="020B0504020201020104" pitchFamily="34" charset="0"/>
              </a:rPr>
              <a:t>7. </a:t>
            </a:r>
            <a:r>
              <a:rPr lang="fr-CA" b="1" spc="-120" dirty="0">
                <a:latin typeface="Dagny OT" panose="020B0504020201020104" pitchFamily="34" charset="0"/>
              </a:rPr>
              <a:t>Penser au public</a:t>
            </a:r>
            <a:br>
              <a:rPr lang="fr-CA" b="1" spc="-120" dirty="0">
                <a:latin typeface="Dagny OT" panose="020B0504020201020104" pitchFamily="34" charset="0"/>
              </a:rPr>
            </a:br>
            <a:r>
              <a:rPr lang="fr-CA" spc="-120" dirty="0">
                <a:latin typeface="Dagny OT" panose="020B0504020201020104" pitchFamily="34" charset="0"/>
              </a:rPr>
              <a:t>Une affiche peut contenir plus de texte, mais un diaporama devrait être concis.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67" y="1850823"/>
            <a:ext cx="2278255" cy="4234094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chemeClr val="bg1"/>
            </a:solidFill>
            <a:miter lim="800000"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6606476" y="1854634"/>
            <a:ext cx="2341403" cy="1637112"/>
            <a:chOff x="4707397" y="1589578"/>
            <a:chExt cx="2809682" cy="19645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97" y="1589578"/>
              <a:ext cx="1511111" cy="17396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286024" y="1878654"/>
              <a:ext cx="1231055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</a:rPr>
                <a:t>Rayon de 3,5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024" y="2889314"/>
              <a:ext cx="1231055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</a:rPr>
                <a:t>Superficie de 3,5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092327" y="2797941"/>
            <a:ext cx="3679868" cy="163121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sz="10000" b="1" dirty="0">
                <a:solidFill>
                  <a:srgbClr val="C00000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62381" y="13361"/>
            <a:ext cx="3829619" cy="32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sz="1500" dirty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4"/>
              </a:rPr>
              <a:t>http://flowingdata.com/tag/pitfalls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1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b="1" dirty="0"/>
              <a:t>Le message passe-t-il? </a:t>
            </a:r>
            <a:r>
              <a:rPr lang="fr-CA" dirty="0"/>
              <a:t>L’intégration des données contribue à transmettre l’information importante.</a:t>
            </a:r>
          </a:p>
          <a:p>
            <a:pPr marL="0" indent="0" algn="just">
              <a:buNone/>
            </a:pPr>
            <a:endParaRPr lang="fr-CA" sz="500" dirty="0">
              <a:latin typeface="Dagny OT"/>
              <a:ea typeface="Helvetica Light" charset="0"/>
              <a:cs typeface="Dagny OT"/>
            </a:endParaRPr>
          </a:p>
          <a:p>
            <a:pPr marL="0" indent="0" algn="just">
              <a:buNone/>
            </a:pPr>
            <a:r>
              <a:rPr lang="fr-CA" dirty="0">
                <a:latin typeface="Dagny OT"/>
                <a:ea typeface="Helvetica Light" charset="0"/>
                <a:cs typeface="Dagny OT"/>
              </a:rPr>
              <a:t>Dans </a:t>
            </a:r>
            <a:r>
              <a:rPr lang="fr-CA" i="1" dirty="0">
                <a:latin typeface="Dagny OT"/>
                <a:ea typeface="Helvetica Light" charset="0"/>
                <a:cs typeface="Dagny OT"/>
              </a:rPr>
              <a:t>La sémiologie graphique</a:t>
            </a:r>
            <a:r>
              <a:rPr lang="fr-CA" dirty="0">
                <a:latin typeface="Dagny OT"/>
                <a:ea typeface="Helvetica Light" charset="0"/>
                <a:cs typeface="Dagny OT"/>
              </a:rPr>
              <a:t>, Bertin affirme que </a:t>
            </a:r>
            <a:r>
              <a:rPr lang="fr-CA" b="1" dirty="0">
                <a:latin typeface="Dagny OT"/>
                <a:ea typeface="Helvetica Light" charset="0"/>
                <a:cs typeface="Dagny OT"/>
              </a:rPr>
              <a:t>les variables rétiniennes n’ont pas toutes le niveau d’efficacité </a:t>
            </a:r>
            <a:r>
              <a:rPr lang="fr-CA" dirty="0">
                <a:latin typeface="Dagny OT"/>
                <a:ea typeface="Helvetica Light" charset="0"/>
                <a:cs typeface="Dagny OT"/>
              </a:rPr>
              <a:t>pour relayer ou représenter de l’information. Il peut être nécessaire de faire des essais pour trouver le meilleur choix dans un contexte donné.  </a:t>
            </a:r>
          </a:p>
          <a:p>
            <a:pPr marL="0" indent="0" algn="just">
              <a:buNone/>
            </a:pPr>
            <a:endParaRPr lang="fr-CA" sz="500" dirty="0"/>
          </a:p>
          <a:p>
            <a:pPr marL="0" indent="0" algn="just">
              <a:buNone/>
            </a:pPr>
            <a:r>
              <a:rPr lang="fr-CA" dirty="0"/>
              <a:t>L’addition de certain éléments conceptuels peut améliorer la compréhension des données.</a:t>
            </a:r>
          </a:p>
          <a:p>
            <a:pPr marL="0" indent="0" algn="just">
              <a:buNone/>
            </a:pPr>
            <a:endParaRPr lang="fr-CA" sz="500" dirty="0"/>
          </a:p>
          <a:p>
            <a:pPr marL="0" indent="0" algn="just">
              <a:buNone/>
            </a:pPr>
            <a:r>
              <a:rPr lang="fr-CA" dirty="0"/>
              <a:t>La façon dont nous percevons les motifs influence notre interprétation de la représentation des données.</a:t>
            </a:r>
            <a:endParaRPr lang="fr-CA" sz="1800" dirty="0">
              <a:latin typeface="Helvetica Light" charset="0"/>
            </a:endParaRPr>
          </a:p>
          <a:p>
            <a:pPr marL="0" indent="0" algn="just">
              <a:buNone/>
            </a:pPr>
            <a:endParaRPr lang="fr-CA" sz="500" dirty="0"/>
          </a:p>
          <a:p>
            <a:pPr marL="0" indent="0" algn="just">
              <a:buNone/>
            </a:pPr>
            <a:r>
              <a:rPr lang="fr-CA" dirty="0"/>
              <a:t>Les représentations de données ne devraient pas reposer sur une méthode de visualisation choisie au hasard. Le résultat variera selon la structure des données et la combinaison des questions étudiées.</a:t>
            </a:r>
          </a:p>
        </p:txBody>
      </p:sp>
    </p:spTree>
    <p:extLst>
      <p:ext uri="{BB962C8B-B14F-4D97-AF65-F5344CB8AC3E}">
        <p14:creationId xmlns:p14="http://schemas.microsoft.com/office/powerpoint/2010/main" val="41660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CATALOGUE DE  VISUALISATION MULTIVARIÉES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5725013" cy="41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Cartes</a:t>
            </a:r>
            <a:r>
              <a:rPr lang="en-US" dirty="0"/>
              <a:t> de </a:t>
            </a:r>
            <a:r>
              <a:rPr lang="en-US" dirty="0" err="1"/>
              <a:t>densité</a:t>
            </a:r>
            <a:r>
              <a:rPr lang="en-US" dirty="0"/>
              <a:t>/</a:t>
            </a:r>
            <a:r>
              <a:rPr lang="en-US" dirty="0" err="1"/>
              <a:t>Choroplètes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/>
              <a:t>Coordonnées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/>
              <a:t>Cartes</a:t>
            </a:r>
            <a:r>
              <a:rPr lang="en-US" dirty="0"/>
              <a:t> </a:t>
            </a:r>
            <a:r>
              <a:rPr lang="en-US" dirty="0" err="1"/>
              <a:t>géographiques</a:t>
            </a:r>
            <a:r>
              <a:rPr lang="en-US" dirty="0"/>
              <a:t>/Distortions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/>
              <a:t>Graphiques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bulles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/>
              <a:t>Nuages</a:t>
            </a:r>
            <a:r>
              <a:rPr lang="en-US" dirty="0"/>
              <a:t> de mots et </a:t>
            </a:r>
            <a:r>
              <a:rPr lang="en-US" dirty="0" err="1"/>
              <a:t>visualisations</a:t>
            </a:r>
            <a:r>
              <a:rPr lang="en-US" dirty="0"/>
              <a:t> de </a:t>
            </a:r>
            <a:r>
              <a:rPr lang="en-US" dirty="0" err="1"/>
              <a:t>texte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/>
              <a:t>Diagrammes</a:t>
            </a:r>
            <a:r>
              <a:rPr lang="en-US" dirty="0"/>
              <a:t> de </a:t>
            </a:r>
            <a:r>
              <a:rPr lang="en-US" dirty="0" err="1"/>
              <a:t>réseau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8F0F69-E8C9-2843-B80F-5734B20D7154}"/>
              </a:ext>
            </a:extLst>
          </p:cNvPr>
          <p:cNvSpPr txBox="1">
            <a:spLocks/>
          </p:cNvSpPr>
          <p:nvPr/>
        </p:nvSpPr>
        <p:spPr>
          <a:xfrm>
            <a:off x="6306207" y="2180498"/>
            <a:ext cx="5304599" cy="4140767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marL="305988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1pPr>
            <a:lvl2pPr marL="629975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2pPr>
            <a:lvl3pPr marL="899964" indent="-269989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3pPr>
            <a:lvl4pPr marL="1241950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4pPr>
            <a:lvl5pPr marL="1601936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5pPr>
            <a:lvl6pPr marL="1899924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12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00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888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“Sparklines”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5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Miniatures (“Small Multiples”)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5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Visualisations</a:t>
            </a:r>
            <a:r>
              <a:rPr lang="en-US" dirty="0"/>
              <a:t> interactives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5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Visualisations</a:t>
            </a:r>
            <a:r>
              <a:rPr lang="en-US" dirty="0"/>
              <a:t> </a:t>
            </a:r>
            <a:r>
              <a:rPr lang="en-US" dirty="0" err="1"/>
              <a:t>animées</a:t>
            </a:r>
            <a:r>
              <a:rPr lang="en-US" dirty="0"/>
              <a:t>, etc.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5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Il y a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exemples</a:t>
            </a:r>
            <a:r>
              <a:rPr lang="en-US" dirty="0"/>
              <a:t> dans la presentation longue.</a:t>
            </a:r>
          </a:p>
        </p:txBody>
      </p:sp>
    </p:spTree>
    <p:extLst>
      <p:ext uri="{BB962C8B-B14F-4D97-AF65-F5344CB8AC3E}">
        <p14:creationId xmlns:p14="http://schemas.microsoft.com/office/powerpoint/2010/main" val="17090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Graphiques trompeurs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>
                <a:latin typeface="Dagny OT" panose="020B0504020201020104" pitchFamily="34" charset="0"/>
              </a:rPr>
              <a:t>Problèmes :</a:t>
            </a:r>
            <a:r>
              <a:rPr lang="fr-CA" dirty="0">
                <a:latin typeface="Dagny OT" panose="020B0504020201020104" pitchFamily="34" charset="0"/>
              </a:rPr>
              <a:t> information fallacieuse, sélective ou traitée de façon incompétente.</a:t>
            </a:r>
          </a:p>
          <a:p>
            <a:endParaRPr lang="fr-CA" sz="100" dirty="0">
              <a:latin typeface="Dagny OT" panose="020B0504020201020104" pitchFamily="34" charset="0"/>
            </a:endParaRPr>
          </a:p>
          <a:p>
            <a:endParaRPr lang="fr-CA" sz="500" b="1" dirty="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fr-CA" b="1" dirty="0">
                <a:latin typeface="Dagny OT" panose="020B0504020201020104" pitchFamily="34" charset="0"/>
              </a:rPr>
              <a:t>Solutions :</a:t>
            </a:r>
          </a:p>
          <a:p>
            <a:pPr lvl="1"/>
            <a:r>
              <a:rPr lang="fr-CA" dirty="0">
                <a:latin typeface="Dagny OT" panose="020B0504020201020104" pitchFamily="34" charset="0"/>
              </a:rPr>
              <a:t>Échelles et unités de mesure uniformes</a:t>
            </a:r>
          </a:p>
          <a:p>
            <a:pPr lvl="1"/>
            <a:r>
              <a:rPr lang="fr-CA" dirty="0">
                <a:latin typeface="Dagny OT" panose="020B0504020201020104" pitchFamily="34" charset="0"/>
              </a:rPr>
              <a:t>Séries chronologiques complètes</a:t>
            </a:r>
          </a:p>
          <a:p>
            <a:pPr lvl="1"/>
            <a:r>
              <a:rPr lang="fr-CA" dirty="0">
                <a:latin typeface="Dagny OT" panose="020B0504020201020104" pitchFamily="34" charset="0"/>
              </a:rPr>
              <a:t>Ne pas choisir arbitrairement la fourchette de données</a:t>
            </a:r>
          </a:p>
          <a:p>
            <a:pPr lvl="1"/>
            <a:r>
              <a:rPr lang="fr-CA" dirty="0">
                <a:latin typeface="Dagny OT" panose="020B0504020201020104" pitchFamily="34" charset="0"/>
              </a:rPr>
              <a:t>La troncation d’un axe peut exagérer certains effets</a:t>
            </a:r>
          </a:p>
          <a:p>
            <a:pPr lvl="1"/>
            <a:r>
              <a:rPr lang="fr-CA" dirty="0">
                <a:latin typeface="Dagny OT" panose="020B0504020201020104" pitchFamily="34" charset="0"/>
              </a:rPr>
              <a:t>Les nombres doivent être sensés</a:t>
            </a:r>
          </a:p>
        </p:txBody>
      </p:sp>
    </p:spTree>
    <p:extLst>
      <p:ext uri="{BB962C8B-B14F-4D97-AF65-F5344CB8AC3E}">
        <p14:creationId xmlns:p14="http://schemas.microsoft.com/office/powerpoint/2010/main" val="7004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surveiller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Certaines méthodes produisent des graphiques impressionnants, mais trompeurs.</a:t>
            </a:r>
          </a:p>
          <a:p>
            <a:endParaRPr lang="fr-CA" sz="500" dirty="0"/>
          </a:p>
          <a:p>
            <a:pPr marL="0" indent="0">
              <a:buNone/>
            </a:pPr>
            <a:r>
              <a:rPr lang="fr-CA" dirty="0"/>
              <a:t>Se méfier :</a:t>
            </a:r>
          </a:p>
          <a:p>
            <a:pPr lvl="1"/>
            <a:r>
              <a:rPr lang="fr-CA" b="1" dirty="0">
                <a:latin typeface="Helvetica" pitchFamily="2" charset="0"/>
              </a:rPr>
              <a:t>de la manipulation des axes </a:t>
            </a:r>
            <a:r>
              <a:rPr lang="fr-CA" dirty="0"/>
              <a:t>et </a:t>
            </a:r>
            <a:r>
              <a:rPr lang="fr-CA" b="1" dirty="0">
                <a:latin typeface="Helvetica" pitchFamily="2" charset="0"/>
              </a:rPr>
              <a:t>des échelles linéaires</a:t>
            </a:r>
            <a:r>
              <a:rPr lang="fr-CA" dirty="0">
                <a:latin typeface="Helvetica" pitchFamily="2" charset="0"/>
              </a:rPr>
              <a:t>;</a:t>
            </a:r>
          </a:p>
          <a:p>
            <a:pPr lvl="1"/>
            <a:r>
              <a:rPr lang="fr-CA" b="1" dirty="0">
                <a:latin typeface="Helvetica" pitchFamily="2" charset="0"/>
              </a:rPr>
              <a:t>des effets d’échelle</a:t>
            </a:r>
            <a:r>
              <a:rPr lang="fr-CA" dirty="0"/>
              <a:t>, lorsque des données sont représentées par des formes ou des volumes;</a:t>
            </a:r>
          </a:p>
          <a:p>
            <a:pPr lvl="1"/>
            <a:r>
              <a:rPr lang="fr-CA" b="1" dirty="0">
                <a:latin typeface="Helvetica" pitchFamily="2" charset="0"/>
              </a:rPr>
              <a:t>des choix arbitraires </a:t>
            </a:r>
            <a:r>
              <a:rPr lang="fr-CA" dirty="0"/>
              <a:t>permettant d’omettre certaines observations. </a:t>
            </a:r>
          </a:p>
          <a:p>
            <a:endParaRPr lang="fr-CA" sz="500" dirty="0"/>
          </a:p>
          <a:p>
            <a:pPr marL="0" indent="0" algn="just">
              <a:buNone/>
            </a:pPr>
            <a:r>
              <a:rPr lang="fr-CA" dirty="0"/>
              <a:t>Pour les jeux de données dont le nombre de dimensions est réduit, un </a:t>
            </a:r>
            <a:r>
              <a:rPr lang="fr-CA" b="1" dirty="0"/>
              <a:t>tableau</a:t>
            </a:r>
            <a:r>
              <a:rPr lang="fr-CA" dirty="0"/>
              <a:t> peut être aussi informatif et comporter moins de risque de mésinterprétation.</a:t>
            </a:r>
          </a:p>
        </p:txBody>
      </p:sp>
    </p:spTree>
    <p:extLst>
      <p:ext uri="{BB962C8B-B14F-4D97-AF65-F5344CB8AC3E}">
        <p14:creationId xmlns:p14="http://schemas.microsoft.com/office/powerpoint/2010/main" val="11035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À surveiller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Différentes manières d’évaluer le caractère trompeur d’un graphique :</a:t>
            </a:r>
          </a:p>
          <a:p>
            <a:pPr lvl="1"/>
            <a:r>
              <a:rPr lang="fr-CA" b="1" dirty="0">
                <a:latin typeface="Helvetica" pitchFamily="2" charset="0"/>
              </a:rPr>
              <a:t>Facteur de mensonge : </a:t>
            </a:r>
            <a:r>
              <a:rPr lang="fr-CA" dirty="0"/>
              <a:t>rapport entre la taille de l’effet affichée dans le graphique et la taille de l’effet dans les données.</a:t>
            </a:r>
          </a:p>
          <a:p>
            <a:pPr lvl="1"/>
            <a:r>
              <a:rPr lang="fr-CA" b="1" dirty="0">
                <a:latin typeface="Helvetica" pitchFamily="2" charset="0"/>
              </a:rPr>
              <a:t>Densité des données : </a:t>
            </a:r>
            <a:r>
              <a:rPr lang="fr-CA" dirty="0"/>
              <a:t>rapport entre le nombre d’observations et la superficie du graphique.</a:t>
            </a:r>
          </a:p>
          <a:p>
            <a:pPr lvl="1"/>
            <a:r>
              <a:rPr lang="fr-CA" b="1" dirty="0">
                <a:latin typeface="Helvetica" pitchFamily="2" charset="0"/>
              </a:rPr>
              <a:t>Rapport de bric-à-brac graphique : </a:t>
            </a:r>
            <a:r>
              <a:rPr lang="fr-CA" dirty="0"/>
              <a:t>rapport entre la superficie nécessaire pour transmettre l’information et la superficie du graphique.</a:t>
            </a:r>
          </a:p>
          <a:p>
            <a:pPr indent="-228591"/>
            <a:endParaRPr lang="fr-CA" sz="500" dirty="0"/>
          </a:p>
          <a:p>
            <a:pPr marL="77397" indent="0">
              <a:buNone/>
            </a:pPr>
            <a:r>
              <a:rPr lang="fr-CA" dirty="0"/>
              <a:t>On souhaitera habituellement que le facteur de mensonge et le rapport de bric—à—</a:t>
            </a:r>
            <a:r>
              <a:rPr lang="fr-CA" dirty="0" err="1"/>
              <a:t>brac</a:t>
            </a:r>
            <a:r>
              <a:rPr lang="fr-CA" dirty="0"/>
              <a:t> graphique se rapprochent autant que possible de 1, tandis que la densité des données devrait être « élevée » (dans la limite du raisonnable).</a:t>
            </a:r>
          </a:p>
        </p:txBody>
      </p:sp>
    </p:spTree>
    <p:extLst>
      <p:ext uri="{BB962C8B-B14F-4D97-AF65-F5344CB8AC3E}">
        <p14:creationId xmlns:p14="http://schemas.microsoft.com/office/powerpoint/2010/main" val="18593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Graphiques trompeurs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1192" y="0"/>
            <a:ext cx="11653381" cy="330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A" sz="1400" dirty="0"/>
              <a:t>[Fox News, 20 février 2012, </a:t>
            </a:r>
            <a:r>
              <a:rPr lang="fr-CA" sz="1400" dirty="0">
                <a:hlinkClick r:id="rId2"/>
              </a:rPr>
              <a:t>mediamatters.org</a:t>
            </a:r>
            <a:r>
              <a:rPr lang="fr-CA" sz="1400" dirty="0"/>
              <a:t>, </a:t>
            </a:r>
            <a:r>
              <a:rPr lang="fr-CA" sz="1400" dirty="0">
                <a:hlinkClick r:id="rId3"/>
              </a:rPr>
              <a:t>simplystatistics.org</a:t>
            </a:r>
            <a:r>
              <a:rPr lang="fr-CA" sz="1400" dirty="0"/>
              <a:t>, </a:t>
            </a:r>
            <a:r>
              <a:rPr lang="fr-CA" sz="1400" dirty="0">
                <a:hlinkClick r:id="rId4"/>
              </a:rPr>
              <a:t>badgraphs.tumblr.com</a:t>
            </a:r>
            <a:r>
              <a:rPr lang="fr-CA" sz="1400" dirty="0"/>
              <a:t>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852" y="1909480"/>
            <a:ext cx="6642297" cy="397724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16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Graphiques trompeurs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9296" y="1878537"/>
            <a:ext cx="3234328" cy="398739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538619" y="0"/>
            <a:ext cx="11653381" cy="330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A" sz="1400" dirty="0"/>
              <a:t>[</a:t>
            </a:r>
            <a:r>
              <a:rPr lang="en-CA" sz="1400" dirty="0"/>
              <a:t>Norwich North Electoral District</a:t>
            </a:r>
            <a:r>
              <a:rPr lang="fr-CA" sz="1400" dirty="0"/>
              <a:t>, </a:t>
            </a:r>
            <a:r>
              <a:rPr lang="fr-CA" sz="1400" dirty="0">
                <a:hlinkClick r:id="rId3"/>
              </a:rPr>
              <a:t>mediamatters.org</a:t>
            </a:r>
            <a:r>
              <a:rPr lang="fr-CA" sz="1400" dirty="0"/>
              <a:t>, </a:t>
            </a:r>
            <a:r>
              <a:rPr lang="fr-CA" sz="1400" dirty="0">
                <a:hlinkClick r:id="rId4"/>
              </a:rPr>
              <a:t>simplystatistics.org</a:t>
            </a:r>
            <a:r>
              <a:rPr lang="fr-CA" sz="1400" dirty="0"/>
              <a:t>, </a:t>
            </a:r>
            <a:r>
              <a:rPr lang="fr-CA" sz="1400" dirty="0">
                <a:hlinkClick r:id="rId5"/>
              </a:rPr>
              <a:t>badgraphs.tumblr.com</a:t>
            </a:r>
            <a:r>
              <a:rPr lang="fr-CA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077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QUESTIONS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Quel système est représenté par vos données – objets, caractéristiques, relations?</a:t>
            </a:r>
          </a:p>
          <a:p>
            <a:pPr marL="0" indent="0">
              <a:buNone/>
            </a:pPr>
            <a:endParaRPr lang="fr-CA" sz="500" b="1" dirty="0"/>
          </a:p>
          <a:p>
            <a:pPr marL="0" indent="0">
              <a:buNone/>
            </a:pPr>
            <a:r>
              <a:rPr lang="fr-CA" b="1" dirty="0"/>
              <a:t>Comment </a:t>
            </a:r>
            <a:r>
              <a:rPr lang="fr-CA" dirty="0"/>
              <a:t>vos données représentent-elles ce système – quel est le modèle de données?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Qui a créé le jeu de données? Quand? Dans quel but?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À supposer qu’il s’agit d’un fichier bidimensionnel (fichier plat), que représentent les rangées? Que représentent les colonnes?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Avez-vous toute les informations nécessaires (</a:t>
            </a:r>
            <a:r>
              <a:rPr lang="fr-CA" b="1" dirty="0"/>
              <a:t>métadonnées</a:t>
            </a:r>
            <a:r>
              <a:rPr lang="fr-CA" dirty="0"/>
              <a:t>) pour répondre à ces questions? Où pouvez-vous obtenir davantage d’information?</a:t>
            </a:r>
          </a:p>
        </p:txBody>
      </p:sp>
    </p:spTree>
    <p:extLst>
      <p:ext uri="{BB962C8B-B14F-4D97-AF65-F5344CB8AC3E}">
        <p14:creationId xmlns:p14="http://schemas.microsoft.com/office/powerpoint/2010/main" val="7149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des données sans visualisation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24" y="1858407"/>
            <a:ext cx="7835900" cy="27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482" y="5349105"/>
            <a:ext cx="40767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494" y="4814974"/>
            <a:ext cx="257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avant l’analyse</a:t>
            </a:r>
            <a:endParaRPr lang="fr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dirty="0">
                <a:latin typeface="Dagny OT" panose="020B0504020201020104" pitchFamily="34" charset="0"/>
              </a:rPr>
              <a:t>La visualisation des données peut être utile pour préparer l’analyse :</a:t>
            </a:r>
          </a:p>
          <a:p>
            <a:pPr lvl="1"/>
            <a:endParaRPr lang="fr-CA" sz="100" b="1" dirty="0">
              <a:latin typeface="Dagny OT" panose="020B0504020201020104" pitchFamily="34" charset="0"/>
            </a:endParaRP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Détection des anomalies</a:t>
            </a:r>
            <a:br>
              <a:rPr lang="fr-CA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Entrées invalides, valeurs manquantes, données aberrantes</a:t>
            </a:r>
            <a:endParaRPr lang="fr-CA" b="1" dirty="0">
              <a:latin typeface="Dagny OT" panose="020B0504020201020104" pitchFamily="34" charset="0"/>
            </a:endParaRP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Mise en forme des transformations de données</a:t>
            </a:r>
            <a:br>
              <a:rPr lang="fr-CA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Compartimentage, uniformisation, transformations de Box-Cox, transformations de style analyse en composantes principales (ACP)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Familiarisation avec les données</a:t>
            </a:r>
            <a:br>
              <a:rPr lang="fr-CA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L’analyse de données est un art, analyse exploratoire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Détection de structures de données cachées</a:t>
            </a:r>
            <a:br>
              <a:rPr lang="fr-CA" dirty="0">
                <a:latin typeface="Dagny OT" panose="020B0504020201020104" pitchFamily="34" charset="0"/>
              </a:rPr>
            </a:br>
            <a:r>
              <a:rPr lang="fr-CA" dirty="0">
                <a:latin typeface="Dagny OT" panose="020B0504020201020104" pitchFamily="34" charset="0"/>
              </a:rPr>
              <a:t>Agrégation, associations, motifs renseignant la prochaine étape de l’analyse</a:t>
            </a:r>
          </a:p>
        </p:txBody>
      </p:sp>
    </p:spTree>
    <p:extLst>
      <p:ext uri="{BB962C8B-B14F-4D97-AF65-F5344CB8AC3E}">
        <p14:creationId xmlns:p14="http://schemas.microsoft.com/office/powerpoint/2010/main" val="10936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8" y="240037"/>
            <a:ext cx="5869577" cy="5869577"/>
          </a:xfrm>
        </p:spPr>
      </p:pic>
      <p:sp>
        <p:nvSpPr>
          <p:cNvPr id="10" name="TextBox 9"/>
          <p:cNvSpPr txBox="1"/>
          <p:nvPr/>
        </p:nvSpPr>
        <p:spPr>
          <a:xfrm>
            <a:off x="9159217" y="0"/>
            <a:ext cx="3032784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[Jeu de données personnel]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5425" y="6109614"/>
            <a:ext cx="5099238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fr-CA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Clients se présentant au comptoir (par minute)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755" y="307778"/>
            <a:ext cx="2978332" cy="1590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9004663" y="336286"/>
            <a:ext cx="3056708" cy="150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fr-CA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2587" y="2953102"/>
            <a:ext cx="5602961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fr-CA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Clients servis au comptoir (par minute)</a:t>
            </a:r>
          </a:p>
        </p:txBody>
      </p:sp>
    </p:spTree>
    <p:extLst>
      <p:ext uri="{BB962C8B-B14F-4D97-AF65-F5344CB8AC3E}">
        <p14:creationId xmlns:p14="http://schemas.microsoft.com/office/powerpoint/2010/main" val="17780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86447"/>
            <a:ext cx="6458704" cy="41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Deux variables peuvent être représentées selon la position sur un plan. Des facteurs additionnels peuvent être représentés par différents moyens : </a:t>
            </a:r>
          </a:p>
          <a:p>
            <a:pPr lvl="1"/>
            <a:r>
              <a:rPr lang="fr-CA" dirty="0"/>
              <a:t>taille</a:t>
            </a:r>
          </a:p>
          <a:p>
            <a:pPr lvl="1"/>
            <a:r>
              <a:rPr lang="fr-CA" dirty="0"/>
              <a:t>couleur</a:t>
            </a:r>
          </a:p>
          <a:p>
            <a:pPr lvl="1"/>
            <a:r>
              <a:rPr lang="fr-CA" dirty="0"/>
              <a:t>valeur</a:t>
            </a:r>
          </a:p>
          <a:p>
            <a:pPr lvl="1"/>
            <a:r>
              <a:rPr lang="fr-CA" dirty="0"/>
              <a:t>texture</a:t>
            </a:r>
          </a:p>
          <a:p>
            <a:pPr lvl="1"/>
            <a:r>
              <a:rPr lang="fr-CA" dirty="0"/>
              <a:t>orientation d’une droite</a:t>
            </a:r>
          </a:p>
          <a:p>
            <a:pPr lvl="1"/>
            <a:r>
              <a:rPr lang="fr-CA" dirty="0"/>
              <a:t>forme</a:t>
            </a:r>
          </a:p>
          <a:p>
            <a:pPr lvl="1"/>
            <a:r>
              <a:rPr lang="fr-CA" dirty="0"/>
              <a:t>(mouvement?)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1578" y="6108297"/>
            <a:ext cx="4685472" cy="707884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fr-CA" sz="2000" b="1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Jeu de données CM1 de la NASA (sous-ensemble)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b="3148"/>
          <a:stretch/>
        </p:blipFill>
        <p:spPr>
          <a:xfrm>
            <a:off x="7812676" y="2040961"/>
            <a:ext cx="3217671" cy="3992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REPRÉSENTATION D’OBSERVATIONS À VARIABLES MULTIPLES</a:t>
            </a:r>
            <a:endParaRPr lang="fr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88797" y="8221"/>
            <a:ext cx="7103203" cy="3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3"/>
              </a:rPr>
              <a:t>http://promise.site.uottawa.ca/SERepository/datasets/cm1.arff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48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07844" y="307777"/>
            <a:ext cx="11543071" cy="1599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fr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03" y="901955"/>
            <a:ext cx="7130408" cy="522994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5" idx="0"/>
          </p:cNvCxnSpPr>
          <p:nvPr/>
        </p:nvCxnSpPr>
        <p:spPr>
          <a:xfrm flipH="1" flipV="1">
            <a:off x="8622344" y="3140812"/>
            <a:ext cx="987358" cy="6581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1"/>
          </p:cNvCxnSpPr>
          <p:nvPr/>
        </p:nvCxnSpPr>
        <p:spPr>
          <a:xfrm flipH="1" flipV="1">
            <a:off x="7852389" y="3750165"/>
            <a:ext cx="1376301" cy="2334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28690" y="3798952"/>
            <a:ext cx="762023" cy="369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square" lIns="91436" tIns="45719" rIns="91436" bIns="45719">
            <a:spAutoFit/>
          </a:bodyPr>
          <a:lstStyle/>
          <a:p>
            <a:pPr algn="ctr"/>
            <a:r>
              <a:rPr lang="fr-CA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Taille</a:t>
            </a:r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H="1">
            <a:off x="8184539" y="773988"/>
            <a:ext cx="1485140" cy="5726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1"/>
          </p:cNvCxnSpPr>
          <p:nvPr/>
        </p:nvCxnSpPr>
        <p:spPr>
          <a:xfrm flipH="1">
            <a:off x="7714212" y="958653"/>
            <a:ext cx="1401318" cy="3880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15530" y="773988"/>
            <a:ext cx="1108297" cy="369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square" lIns="91436" tIns="45719" rIns="91436" bIns="45719">
            <a:spAutoFit/>
          </a:bodyPr>
          <a:lstStyle/>
          <a:p>
            <a:pPr algn="ctr"/>
            <a:r>
              <a:rPr lang="fr-CA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Couleur</a:t>
            </a:r>
          </a:p>
        </p:txBody>
      </p:sp>
      <p:cxnSp>
        <p:nvCxnSpPr>
          <p:cNvPr id="32" name="Straight Arrow Connector 31"/>
          <p:cNvCxnSpPr>
            <a:stCxn id="34" idx="0"/>
          </p:cNvCxnSpPr>
          <p:nvPr/>
        </p:nvCxnSpPr>
        <p:spPr>
          <a:xfrm flipV="1">
            <a:off x="7528991" y="4607078"/>
            <a:ext cx="655548" cy="2531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</p:cNvCxnSpPr>
          <p:nvPr/>
        </p:nvCxnSpPr>
        <p:spPr>
          <a:xfrm flipV="1">
            <a:off x="7985666" y="4860200"/>
            <a:ext cx="198873" cy="1846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72315" y="4860194"/>
            <a:ext cx="913351" cy="369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square" lIns="91436" tIns="45719" rIns="91436" bIns="45719">
            <a:spAutoFit/>
          </a:bodyPr>
          <a:lstStyle/>
          <a:p>
            <a:pPr algn="ctr"/>
            <a:r>
              <a:rPr lang="fr-CA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Forme</a:t>
            </a:r>
          </a:p>
        </p:txBody>
      </p:sp>
      <p:cxnSp>
        <p:nvCxnSpPr>
          <p:cNvPr id="47" name="Straight Arrow Connector 46"/>
          <p:cNvCxnSpPr>
            <a:stCxn id="49" idx="0"/>
          </p:cNvCxnSpPr>
          <p:nvPr/>
        </p:nvCxnSpPr>
        <p:spPr>
          <a:xfrm flipV="1">
            <a:off x="3232146" y="3474200"/>
            <a:ext cx="141121" cy="22248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3"/>
          </p:cNvCxnSpPr>
          <p:nvPr/>
        </p:nvCxnSpPr>
        <p:spPr>
          <a:xfrm flipV="1">
            <a:off x="3837105" y="5816283"/>
            <a:ext cx="429847" cy="67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27186" y="5699054"/>
            <a:ext cx="1209919" cy="369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txBody>
          <a:bodyPr wrap="square" lIns="91436" tIns="45719" rIns="91436" bIns="45719">
            <a:spAutoFit/>
          </a:bodyPr>
          <a:lstStyle/>
          <a:p>
            <a:pPr algn="ctr"/>
            <a:r>
              <a:rPr lang="fr-CA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Position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8797" y="8221"/>
            <a:ext cx="7103203" cy="307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[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  <a:hlinkClick r:id="rId4"/>
              </a:rPr>
              <a:t>http://promise.site.uottawa.ca/SERepository/datasets/cm1.arff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95550" y="406871"/>
            <a:ext cx="7248698" cy="461663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 algn="ctr"/>
            <a:r>
              <a:rPr lang="fr-CA" sz="2400" b="1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Jeu de données CM1 de la NASA (sous-ensemble)</a:t>
            </a:r>
          </a:p>
        </p:txBody>
      </p:sp>
    </p:spTree>
    <p:extLst>
      <p:ext uri="{BB962C8B-B14F-4D97-AF65-F5344CB8AC3E}">
        <p14:creationId xmlns:p14="http://schemas.microsoft.com/office/powerpoint/2010/main" val="9476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visualisations courantes POUR L’EXPLORATION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Graphique linéaire/graphique à traits/droite numérique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Histogramme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(Diagramme à moustaches)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Graphique linéaire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Diagramme en bâtons</a:t>
            </a:r>
          </a:p>
          <a:p>
            <a:pPr marL="0" indent="0">
              <a:buNone/>
            </a:pPr>
            <a:endParaRPr lang="fr-CA" sz="500" dirty="0"/>
          </a:p>
          <a:p>
            <a:pPr marL="0" indent="0">
              <a:buNone/>
            </a:pPr>
            <a:r>
              <a:rPr lang="fr-CA" dirty="0"/>
              <a:t>Nuage de points</a:t>
            </a:r>
          </a:p>
        </p:txBody>
      </p:sp>
    </p:spTree>
    <p:extLst>
      <p:ext uri="{BB962C8B-B14F-4D97-AF65-F5344CB8AC3E}">
        <p14:creationId xmlns:p14="http://schemas.microsoft.com/office/powerpoint/2010/main" val="2183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76ed1d32433322b012f37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3909</TotalTime>
  <Words>1666</Words>
  <Application>Microsoft Macintosh PowerPoint</Application>
  <PresentationFormat>Widescreen</PresentationFormat>
  <Paragraphs>231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</vt:lpstr>
      <vt:lpstr>Dagny OT</vt:lpstr>
      <vt:lpstr>Gill Sans MT</vt:lpstr>
      <vt:lpstr>Helvetica</vt:lpstr>
      <vt:lpstr>Helvetica Light</vt:lpstr>
      <vt:lpstr>Tw Cen MT</vt:lpstr>
      <vt:lpstr>Wingdings</vt:lpstr>
      <vt:lpstr>Wingdings 2</vt:lpstr>
      <vt:lpstr>Dividend</vt:lpstr>
      <vt:lpstr>EXPLORATION ET VISUALISATION DEs DONNÉES</vt:lpstr>
      <vt:lpstr>Aperçu</vt:lpstr>
      <vt:lpstr>QUESTIONS DE BASE</vt:lpstr>
      <vt:lpstr>Sommaire des données sans visualisation</vt:lpstr>
      <vt:lpstr>Utilisation avant l’analyse</vt:lpstr>
      <vt:lpstr>PowerPoint Presentation</vt:lpstr>
      <vt:lpstr>REPRÉSENTATION D’OBSERVATIONS À VARIABLES MULTIPLES</vt:lpstr>
      <vt:lpstr>PowerPoint Presentation</vt:lpstr>
      <vt:lpstr>visualisations courantes POUR L’EXPLORATION DES DONNÉES</vt:lpstr>
      <vt:lpstr>PRINCIPES FONDAMENTAUX DU DESIGN ANALYTIQUE</vt:lpstr>
      <vt:lpstr>Accessibilité</vt:lpstr>
      <vt:lpstr>ACCESSIBILITÉ</vt:lpstr>
      <vt:lpstr>INFOGRAPHIE</vt:lpstr>
      <vt:lpstr>Visualisation des données</vt:lpstr>
      <vt:lpstr>PowerPoint Presentation</vt:lpstr>
      <vt:lpstr>PowerPoint Presentation</vt:lpstr>
      <vt:lpstr>PRÉSENTATION DES RÉSULTATS DE L’ANALYSE</vt:lpstr>
      <vt:lpstr>Traitement visuel</vt:lpstr>
      <vt:lpstr>PowerPoint Presentation</vt:lpstr>
      <vt:lpstr>PowerPoint Presentation</vt:lpstr>
      <vt:lpstr>Règles de base</vt:lpstr>
      <vt:lpstr>Règles de base</vt:lpstr>
      <vt:lpstr>DISCUSSION</vt:lpstr>
      <vt:lpstr>CATALOGUE DE  VISUALISATION MULTIVARIÉES</vt:lpstr>
      <vt:lpstr>Graphiques trompeurs</vt:lpstr>
      <vt:lpstr>À surveiller</vt:lpstr>
      <vt:lpstr>À surveiller</vt:lpstr>
      <vt:lpstr>Graphiques trompeurs</vt:lpstr>
      <vt:lpstr>Graphiques trompeurs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233</cp:revision>
  <dcterms:created xsi:type="dcterms:W3CDTF">2018-12-12T19:39:04Z</dcterms:created>
  <dcterms:modified xsi:type="dcterms:W3CDTF">2019-10-23T01:16:19Z</dcterms:modified>
</cp:coreProperties>
</file>