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57" r:id="rId4"/>
    <p:sldId id="259" r:id="rId5"/>
    <p:sldId id="276" r:id="rId6"/>
    <p:sldId id="275" r:id="rId7"/>
    <p:sldId id="289" r:id="rId8"/>
    <p:sldId id="265" r:id="rId9"/>
    <p:sldId id="268" r:id="rId10"/>
    <p:sldId id="270" r:id="rId11"/>
    <p:sldId id="271" r:id="rId12"/>
    <p:sldId id="272" r:id="rId13"/>
    <p:sldId id="273" r:id="rId14"/>
    <p:sldId id="274" r:id="rId15"/>
    <p:sldId id="277" r:id="rId16"/>
    <p:sldId id="278" r:id="rId17"/>
    <p:sldId id="280" r:id="rId18"/>
    <p:sldId id="281" r:id="rId19"/>
    <p:sldId id="283" r:id="rId20"/>
    <p:sldId id="284" r:id="rId21"/>
    <p:sldId id="286" r:id="rId22"/>
    <p:sldId id="287" r:id="rId23"/>
  </p:sldIdLst>
  <p:sldSz cx="12192000" cy="6858000"/>
  <p:notesSz cx="9296400" cy="70104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0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8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9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CE7028-CDC2-A048-9FDF-C46CEB99E2DB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5D9608-6046-B74F-AD6B-B49AB843FA8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B58284-4A9F-8B47-93D9-EDA38991E4C1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data-action-lab.com" TargetMode="External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hyperlink" Target="https://www.computerworld.com/article/2497464/business-intelligence/top-r-language-resources-to-improve-your-data-skills.html" TargetMode="External"/><Relationship Id="rId4" Type="http://schemas.openxmlformats.org/officeDocument/2006/relationships/hyperlink" Target="https://www.fullstackpython.com/best-python-resourc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s://www.datacamp.com/community/tutorials/r-or-python-for-data-analysis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hyperlink" Target="https://cran.r-project.org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dirty="0"/>
              <a:t>PROGRAMMATION EN LANGAGES R ET PYTHON</a:t>
            </a:r>
          </a:p>
        </p:txBody>
      </p:sp>
      <p:pic>
        <p:nvPicPr>
          <p:cNvPr id="4" name="Picture 3"/>
          <p:cNvPicPr/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8"/>
              </a:rPr>
              <a:t>data-action-lab.com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BD49431-F3FD-9F41-9B57-110933C4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/>
          <a:lstStyle/>
          <a:p>
            <a:r>
              <a:rPr lang="en-US" dirty="0"/>
              <a:t>PRÉPARATION DU TERRAIN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0" dirty="0"/>
              <a:t>PASSONS À LA PROGRAMMATION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noProof="0" dirty="0"/>
              <a:t>Pour développer ou évaluer vos compétences en langages R et Python, faites les exercices suivants. Il n’y a aucun ordre pour faire les exercices.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Vous pouvez faire chaque exercice séparément ou écrire un seul programme qui exécutera tous les exercices.</a:t>
            </a:r>
          </a:p>
          <a:p>
            <a:pPr algn="just"/>
            <a:endParaRPr lang="fr-CA" sz="500" b="1" noProof="0" dirty="0"/>
          </a:p>
          <a:p>
            <a:pPr algn="just"/>
            <a:r>
              <a:rPr lang="fr-CA" b="1" noProof="0" dirty="0"/>
              <a:t>Vous trouverez une bonne partie du code de base dont vous aurez besoin dans les notebooks de cours de la semaine</a:t>
            </a:r>
            <a:r>
              <a:rPr lang="fr-CA" noProof="0" dirty="0"/>
              <a:t>, mais vous devrez modifier ce code ou y ajouter d’autre code pour réussir les exercices. Vous trouverez également de nombreux renseignements et du code utile sur Internet.</a:t>
            </a:r>
          </a:p>
        </p:txBody>
      </p:sp>
    </p:spTree>
    <p:extLst>
      <p:ext uri="{BB962C8B-B14F-4D97-AF65-F5344CB8AC3E}">
        <p14:creationId xmlns:p14="http://schemas.microsoft.com/office/powerpoint/2010/main" val="6203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EXPRESSIONS,  VARIABLES, STRUCTURES DE DONNÉES ET OPÉRATEURS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noProof="0" dirty="0"/>
              <a:t>Créez trois variables et attribuez-leur chacune </a:t>
            </a:r>
            <a:r>
              <a:rPr lang="fr-CA" dirty="0"/>
              <a:t>une valeur numérique</a:t>
            </a:r>
            <a:r>
              <a:rPr lang="fr-CA" noProof="0" dirty="0"/>
              <a:t>.</a:t>
            </a:r>
          </a:p>
          <a:p>
            <a:endParaRPr lang="fr-CA" sz="500" noProof="0" dirty="0"/>
          </a:p>
          <a:p>
            <a:pPr algn="just"/>
            <a:r>
              <a:rPr lang="fr-CA" noProof="0" dirty="0"/>
              <a:t>Puis, rédigez au moins un énoncé pour exécuter les </a:t>
            </a:r>
            <a:r>
              <a:rPr lang="fr-CA" dirty="0"/>
              <a:t>opérations suivantes sur ces </a:t>
            </a:r>
            <a:r>
              <a:rPr lang="fr-CA" noProof="0" dirty="0"/>
              <a:t>variables : addition, soustraction, multiplication, division, puissance.</a:t>
            </a:r>
          </a:p>
        </p:txBody>
      </p:sp>
    </p:spTree>
    <p:extLst>
      <p:ext uri="{BB962C8B-B14F-4D97-AF65-F5344CB8AC3E}">
        <p14:creationId xmlns:p14="http://schemas.microsoft.com/office/powerpoint/2010/main" val="4037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EXPRESSIONS,  VARIABLES, STRUCTURES DE DONNÉES ET OPÉRATEURS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noProof="0" dirty="0"/>
              <a:t>Créez trois variables et attribuez-leur chacune une chaîne.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Rédigez un énoncé pour unir les trois chaînes afin de former une seule chaîne. Rédigez du code pour imprimer la chaîne.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Rédigez du code pour tester si une sous-chaîne de votre choix fait partie de la grande chaîne.</a:t>
            </a:r>
          </a:p>
        </p:txBody>
      </p:sp>
    </p:spTree>
    <p:extLst>
      <p:ext uri="{BB962C8B-B14F-4D97-AF65-F5344CB8AC3E}">
        <p14:creationId xmlns:p14="http://schemas.microsoft.com/office/powerpoint/2010/main" val="17426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EXPRESSIONS, VARIABLES, STRUCTURES DE DONNÉES ET OPÉRATEURS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1943734"/>
            <a:ext cx="11029615" cy="4140767"/>
          </a:xfrm>
        </p:spPr>
        <p:txBody>
          <a:bodyPr>
            <a:normAutofit/>
          </a:bodyPr>
          <a:lstStyle/>
          <a:p>
            <a:pPr algn="just"/>
            <a:r>
              <a:rPr lang="fr-CA" noProof="0" dirty="0"/>
              <a:t>Créez trois variables et attribuez-leur chacune une liste. </a:t>
            </a:r>
            <a:r>
              <a:rPr lang="fr-CA" dirty="0"/>
              <a:t>Regroupez ces trois listes en une seule liste qui contient trois sous-listes distinctes</a:t>
            </a:r>
            <a:r>
              <a:rPr lang="fr-CA" noProof="0" dirty="0"/>
              <a:t> (une liste de trois listes).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Créez une liste sans sous-liste (tous les éléments de chacune des trois listes font maintenant partie d’une seule liste plus longue).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Créez une quatrième liste en divisant cette longue liste en deux et attribuez une nouvelle variable à la seconde partie de la liste.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Extrayez le dernier élément de cette nouvelle liste (cet élément peut demeurer dans la liste originale ou être retiré de cette liste) et attribuez-le à une variable.</a:t>
            </a:r>
          </a:p>
        </p:txBody>
      </p:sp>
    </p:spTree>
    <p:extLst>
      <p:ext uri="{BB962C8B-B14F-4D97-AF65-F5344CB8AC3E}">
        <p14:creationId xmlns:p14="http://schemas.microsoft.com/office/powerpoint/2010/main" val="17426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ÉNONCÉS, BLOCS, FLUX DE COMMANDE, OPÉRATEURS LOGIQUES</a:t>
            </a:r>
            <a:endParaRPr lang="fr-C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noProof="0" dirty="0"/>
              <a:t>Rédigez un énoncé qui contient au moins trois blocs imbriqués.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Utilisez au moins trois des options suivantes du flux </a:t>
            </a:r>
            <a:r>
              <a:rPr lang="fr-CA" dirty="0"/>
              <a:t>de commande</a:t>
            </a:r>
            <a:r>
              <a:rPr lang="fr-CA" noProof="0" dirty="0"/>
              <a:t> : if, if </a:t>
            </a:r>
            <a:r>
              <a:rPr lang="fr-CA" noProof="0" dirty="0" err="1"/>
              <a:t>else</a:t>
            </a:r>
            <a:r>
              <a:rPr lang="fr-CA" noProof="0" dirty="0"/>
              <a:t>, </a:t>
            </a:r>
            <a:r>
              <a:rPr lang="fr-CA" noProof="0" dirty="0" err="1"/>
              <a:t>while</a:t>
            </a:r>
            <a:r>
              <a:rPr lang="fr-CA" noProof="0" dirty="0"/>
              <a:t>, for, break, continue (Python seulement), </a:t>
            </a:r>
            <a:r>
              <a:rPr lang="fr-CA" noProof="0" dirty="0" err="1"/>
              <a:t>next</a:t>
            </a:r>
            <a:r>
              <a:rPr lang="fr-CA" noProof="0" dirty="0"/>
              <a:t>, switch.</a:t>
            </a:r>
          </a:p>
        </p:txBody>
      </p:sp>
    </p:spTree>
    <p:extLst>
      <p:ext uri="{BB962C8B-B14F-4D97-AF65-F5344CB8AC3E}">
        <p14:creationId xmlns:p14="http://schemas.microsoft.com/office/powerpoint/2010/main" val="2681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FONCTIONS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noProof="0" dirty="0"/>
              <a:t>Rédigez une fonction qui accepte trois arguments en entrée et produit une valeur de sortie.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Appelez la fonction en utilisant des arguments de votre choix.</a:t>
            </a:r>
          </a:p>
        </p:txBody>
      </p:sp>
    </p:spTree>
    <p:extLst>
      <p:ext uri="{BB962C8B-B14F-4D97-AF65-F5344CB8AC3E}">
        <p14:creationId xmlns:p14="http://schemas.microsoft.com/office/powerpoint/2010/main" val="9509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0" dirty="0"/>
              <a:t>BIBLIOTHÈQUES/TROUSSES/Modules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noProof="0" dirty="0"/>
              <a:t>Exécutez la commande pertinente pour </a:t>
            </a:r>
            <a:r>
              <a:rPr lang="fr-CA" dirty="0"/>
              <a:t>afficher une liste de trousses </a:t>
            </a:r>
            <a:r>
              <a:rPr lang="fr-CA" noProof="0" dirty="0"/>
              <a:t>(en langage R) ou de modules (en Python) présentement installés dans votre environnement de notebooks </a:t>
            </a:r>
            <a:r>
              <a:rPr lang="fr-CA" noProof="0" dirty="0" err="1"/>
              <a:t>Jupyter</a:t>
            </a:r>
            <a:r>
              <a:rPr lang="fr-CA" noProof="0" dirty="0"/>
              <a:t>.</a:t>
            </a:r>
          </a:p>
          <a:p>
            <a:pPr lvl="1"/>
            <a:r>
              <a:rPr lang="fr-CA" noProof="0" dirty="0"/>
              <a:t>Indice : Utilisez Internet, </a:t>
            </a:r>
            <a:r>
              <a:rPr lang="fr-CA" dirty="0"/>
              <a:t>les exemples dans les notebooks et les documents de cours pour vous aider à trouver la commande pertinente</a:t>
            </a:r>
            <a:r>
              <a:rPr lang="fr-CA" noProof="0" dirty="0"/>
              <a:t>.</a:t>
            </a:r>
          </a:p>
          <a:p>
            <a:endParaRPr lang="fr-CA" sz="500" noProof="0" dirty="0"/>
          </a:p>
          <a:p>
            <a:r>
              <a:rPr lang="fr-CA" noProof="0" dirty="0"/>
              <a:t>Utilisez les documents disponibles pour déterminer à quoi servent </a:t>
            </a:r>
            <a:r>
              <a:rPr lang="fr-CA" dirty="0"/>
              <a:t>certaines de ces trousses et certains de ces modules</a:t>
            </a:r>
            <a:r>
              <a:rPr lang="fr-CA" noProof="0" dirty="0"/>
              <a:t>.</a:t>
            </a:r>
          </a:p>
          <a:p>
            <a:pPr lvl="1"/>
            <a:r>
              <a:rPr lang="fr-CA" noProof="0" dirty="0"/>
              <a:t>Indice : Consultez les notebooks Python et R disponibles – vous pourriez y trouver des renseignements utiles.</a:t>
            </a:r>
          </a:p>
          <a:p>
            <a:pPr lvl="1"/>
            <a:r>
              <a:rPr lang="fr-CA" noProof="0" dirty="0"/>
              <a:t>Choisissez </a:t>
            </a:r>
            <a:r>
              <a:rPr lang="fr-CA" dirty="0"/>
              <a:t>une trousse ou </a:t>
            </a:r>
            <a:r>
              <a:rPr lang="fr-CA" noProof="0" dirty="0"/>
              <a:t>un module dans cette liste et chargez-le au besoin.</a:t>
            </a:r>
          </a:p>
          <a:p>
            <a:endParaRPr lang="fr-CA" sz="500" noProof="0" dirty="0"/>
          </a:p>
          <a:p>
            <a:r>
              <a:rPr lang="fr-CA" noProof="0" dirty="0"/>
              <a:t>Rédigez du code qui utilise des fonctions et des objets fournis dans cette trousse.</a:t>
            </a:r>
          </a:p>
        </p:txBody>
      </p:sp>
    </p:spTree>
    <p:extLst>
      <p:ext uri="{BB962C8B-B14F-4D97-AF65-F5344CB8AC3E}">
        <p14:creationId xmlns:p14="http://schemas.microsoft.com/office/powerpoint/2010/main" val="41649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0" dirty="0"/>
              <a:t>DONNÉES D’ENTRÉE/DONNÉES DE SORTIE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noProof="0" dirty="0"/>
              <a:t>Imprimez </a:t>
            </a:r>
            <a:r>
              <a:rPr lang="fr-CA" dirty="0"/>
              <a:t>sur la sortie </a:t>
            </a:r>
            <a:r>
              <a:rPr lang="fr-CA" noProof="0" dirty="0"/>
              <a:t>standard du notebook </a:t>
            </a:r>
            <a:r>
              <a:rPr lang="fr-CA" noProof="0" dirty="0" err="1"/>
              <a:t>Jupyter</a:t>
            </a:r>
            <a:r>
              <a:rPr lang="fr-CA" noProof="0" dirty="0"/>
              <a:t> (dans le présent cas, la sortie standard constitue l’</a:t>
            </a:r>
            <a:r>
              <a:rPr lang="fr-CA" dirty="0"/>
              <a:t>espace sous une cellule de code du notebook créée lorsque vous exécutez une cellule</a:t>
            </a:r>
            <a:r>
              <a:rPr lang="fr-CA" noProof="0" dirty="0"/>
              <a:t>) trois phrases de votre choix, sur trois lignes </a:t>
            </a:r>
            <a:r>
              <a:rPr lang="fr-CA" dirty="0"/>
              <a:t>distinctes, au moyen d’un seul énoncé de code</a:t>
            </a:r>
            <a:r>
              <a:rPr lang="fr-CA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8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0" dirty="0"/>
              <a:t>DONNÉES D’ENTRÉE/DONNÉES DE SORTIE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noProof="0" dirty="0"/>
              <a:t>Trouvez un fichier CSV (valeurs séparées par des virgules) stocké sur votre ordinateur.</a:t>
            </a:r>
          </a:p>
          <a:p>
            <a:pPr lvl="1" algn="just"/>
            <a:r>
              <a:rPr lang="fr-CA" noProof="0" dirty="0"/>
              <a:t>(Indice – Il devrait y avoir un dossier désigné « Data » dans l</a:t>
            </a:r>
            <a:r>
              <a:rPr lang="fr-CA" dirty="0"/>
              <a:t>e répertoire principal du notebook</a:t>
            </a:r>
            <a:r>
              <a:rPr lang="fr-CA" noProof="0" dirty="0"/>
              <a:t>).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Chargez ce fichier dan</a:t>
            </a:r>
            <a:r>
              <a:rPr lang="fr-CA" dirty="0"/>
              <a:t>s le notebook et stockez les résultats dans au moins une </a:t>
            </a:r>
            <a:r>
              <a:rPr lang="fr-CA" noProof="0" dirty="0"/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213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0" dirty="0"/>
              <a:t>DONNÉES D’ENTRÉE/DONNÉES DE SORTIE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noProof="0" dirty="0"/>
              <a:t>Créez un nouveau fichier et écrivez quatre lignes en format CSV dans ce fichier.</a:t>
            </a:r>
          </a:p>
          <a:p>
            <a:endParaRPr lang="fr-CA" sz="500" noProof="0" dirty="0"/>
          </a:p>
          <a:p>
            <a:r>
              <a:rPr lang="fr-CA" noProof="0" dirty="0"/>
              <a:t>Au moyen d’un énoncé distinct, écrivez quatre autres lignes dans ce fichier, sans écraser le fichier original.</a:t>
            </a:r>
          </a:p>
        </p:txBody>
      </p:sp>
    </p:spTree>
    <p:extLst>
      <p:ext uri="{BB962C8B-B14F-4D97-AF65-F5344CB8AC3E}">
        <p14:creationId xmlns:p14="http://schemas.microsoft.com/office/powerpoint/2010/main" val="213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CF4-F28C-1845-9328-131FF0567F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0" dirty="0"/>
              <a:t>CONTENU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A1EC-6346-9644-A3C5-F05EACBED6E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fr-CA" dirty="0"/>
              <a:t>Langages </a:t>
            </a:r>
            <a:r>
              <a:rPr lang="fr-CA" noProof="0" dirty="0"/>
              <a:t>R et Python : historique et comparaison</a:t>
            </a:r>
          </a:p>
          <a:p>
            <a:pPr marL="457200" indent="-457200">
              <a:buAutoNum type="arabicPeriod"/>
            </a:pPr>
            <a:r>
              <a:rPr lang="fr-CA" noProof="0" dirty="0"/>
              <a:t>Ressources de programmation</a:t>
            </a:r>
          </a:p>
          <a:p>
            <a:pPr marL="457200" indent="-457200">
              <a:buAutoNum type="arabicPeriod"/>
            </a:pPr>
            <a:r>
              <a:rPr lang="fr-CA" noProof="0" dirty="0"/>
              <a:t>Exercices d’apprentissage pratique</a:t>
            </a:r>
          </a:p>
          <a:p>
            <a:pPr marL="457200" indent="-457200">
              <a:buAutoNum type="arabicPeriod"/>
            </a:pPr>
            <a:r>
              <a:rPr lang="fr-CA" dirty="0"/>
              <a:t>Exercices et lectures complémentaires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7351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fr-CA" cap="none" noProof="0" dirty="0"/>
            </a:br>
            <a:br>
              <a:rPr lang="fr-CA" cap="none" noProof="0" dirty="0"/>
            </a:br>
            <a:r>
              <a:rPr lang="fr-CA" cap="none" noProof="0" dirty="0"/>
              <a:t>INTERPRÉTEURS/COMPILATEURS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fr-CA" noProof="0" dirty="0"/>
              <a:t>Rédigez assez de code pour que l’interpréteur de l’application </a:t>
            </a:r>
            <a:r>
              <a:rPr lang="fr-CA" noProof="0" dirty="0" err="1"/>
              <a:t>Jupyter</a:t>
            </a:r>
            <a:r>
              <a:rPr lang="fr-CA" noProof="0" dirty="0"/>
              <a:t> Notebook produise au moins cinq messages d’erreur différents.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Copiez ces messages d’erreur dans une cellule </a:t>
            </a:r>
            <a:r>
              <a:rPr lang="fr-CA" noProof="0" dirty="0" err="1"/>
              <a:t>Markdown</a:t>
            </a:r>
            <a:r>
              <a:rPr lang="fr-CA" noProof="0" dirty="0"/>
              <a:t> et rédigez une courte note sous chaque cellule pour expliquer le message d’erreur et indiquer la solution </a:t>
            </a:r>
            <a:r>
              <a:rPr lang="fr-CA" dirty="0"/>
              <a:t>à chaque erreur</a:t>
            </a:r>
            <a:r>
              <a:rPr lang="fr-CA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87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EXERCICES COMPLÉMENTAIRES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CA" noProof="0" dirty="0"/>
              <a:t>Au moyen du langage de votre choix, rédigez une fonction qui, lorsqu’elle traite un ensemble de données, relève 5 renseignements intéressants sur </a:t>
            </a:r>
            <a:r>
              <a:rPr lang="fr-CA" dirty="0"/>
              <a:t>cet ensemble de données</a:t>
            </a:r>
            <a:r>
              <a:rPr lang="fr-CA" noProof="0" dirty="0"/>
              <a:t>. Chargez un ensemble de données et exécutez </a:t>
            </a:r>
            <a:r>
              <a:rPr lang="fr-CA" dirty="0"/>
              <a:t>la fonction sur cet ensemble de données</a:t>
            </a:r>
            <a:r>
              <a:rPr lang="fr-CA" noProof="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CA" dirty="0"/>
              <a:t>Au moyen du langage de votre choix, rédigez deux fonctions</a:t>
            </a:r>
            <a:r>
              <a:rPr lang="fr-CA" noProof="0" dirty="0"/>
              <a:t>. Les données de sortie de la première fonction devraient servir comme données d’entrée de la seconde fonction. La première fonction doit lire un ensemble de données et produire un sous-ensemble en fonction de certains critères. La seconde fonction doit lire </a:t>
            </a:r>
            <a:r>
              <a:rPr lang="fr-CA" dirty="0"/>
              <a:t>un </a:t>
            </a:r>
            <a:r>
              <a:rPr lang="fr-CA" noProof="0" dirty="0"/>
              <a:t>ensemble de données et produire des données sommaires pour chaque colonne de l’ensemble de données. Chargez un ensemble de données et exécutez les deux fonctions sur cet ensemble de données.</a:t>
            </a:r>
          </a:p>
        </p:txBody>
      </p:sp>
    </p:spTree>
    <p:extLst>
      <p:ext uri="{BB962C8B-B14F-4D97-AF65-F5344CB8AC3E}">
        <p14:creationId xmlns:p14="http://schemas.microsoft.com/office/powerpoint/2010/main" val="26797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0" dirty="0"/>
              <a:t>LECTURES COMPLÉMENTAIRES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sz="2000" noProof="0" dirty="0"/>
              <a:t>Meilleures ressources sur Python : </a:t>
            </a:r>
            <a:r>
              <a:rPr lang="fr-CA" sz="2000" noProof="0" dirty="0">
                <a:hlinkClick r:id="rId4"/>
              </a:rPr>
              <a:t>https://www.fullstackpython.com/best-python-resources.html</a:t>
            </a:r>
            <a:endParaRPr lang="fr-CA" sz="2000" noProof="0" dirty="0"/>
          </a:p>
          <a:p>
            <a:endParaRPr lang="fr-CA" sz="500" noProof="0" dirty="0"/>
          </a:p>
          <a:p>
            <a:r>
              <a:rPr lang="fr-CA" sz="2000" noProof="0" dirty="0"/>
              <a:t>Meilleures ressources sur le langage R (pour améliorer vos compétences relatives aux données) : </a:t>
            </a:r>
            <a:r>
              <a:rPr lang="fr-CA" sz="2000" noProof="0" dirty="0">
                <a:hlinkClick r:id="rId5"/>
              </a:rPr>
              <a:t>https://www.computerworld.com/article/2497464/business-intelligence/top-r-language-resources-to-improve-your-data-skills.html</a:t>
            </a:r>
            <a:endParaRPr lang="fr-CA" sz="2000" noProof="0" dirty="0"/>
          </a:p>
        </p:txBody>
      </p:sp>
    </p:spTree>
    <p:extLst>
      <p:ext uri="{BB962C8B-B14F-4D97-AF65-F5344CB8AC3E}">
        <p14:creationId xmlns:p14="http://schemas.microsoft.com/office/powerpoint/2010/main" val="2989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4112-411A-F64E-9D2E-F4130F9C4B2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0" dirty="0"/>
              <a:t>UN PEU D’HISTOIRE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873E-A586-E843-BDEC-167DCF46A33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b="1" noProof="0" dirty="0"/>
              <a:t>Langage R :</a:t>
            </a:r>
            <a:endParaRPr lang="fr-CA" noProof="0" dirty="0"/>
          </a:p>
          <a:p>
            <a:pPr lvl="1"/>
            <a:r>
              <a:rPr lang="fr-CA" noProof="0" dirty="0"/>
              <a:t>successeur du langage S</a:t>
            </a:r>
          </a:p>
          <a:p>
            <a:pPr lvl="1"/>
            <a:r>
              <a:rPr lang="fr-CA" noProof="0" dirty="0"/>
              <a:t>langage de programmation statistique élaboré par des statisticiens</a:t>
            </a:r>
          </a:p>
          <a:p>
            <a:pPr lvl="1"/>
            <a:r>
              <a:rPr lang="fr-CA" noProof="0" dirty="0"/>
              <a:t>structures de données et fonctions intégrées conçues pour faciliter le traitement des données</a:t>
            </a:r>
          </a:p>
          <a:p>
            <a:pPr lvl="1"/>
            <a:r>
              <a:rPr lang="fr-CA" noProof="0" dirty="0"/>
              <a:t>s’est fait connaître comme solution de rechange gratuite à code ouvert aux dispendieux logiciels statistiques</a:t>
            </a:r>
          </a:p>
          <a:p>
            <a:r>
              <a:rPr lang="fr-CA" b="1" noProof="0" dirty="0"/>
              <a:t>Python : </a:t>
            </a:r>
          </a:p>
          <a:p>
            <a:pPr lvl="1"/>
            <a:r>
              <a:rPr lang="fr-CA" noProof="0" dirty="0"/>
              <a:t>créé dans les années 1990, mais popularisé dans les années 2000</a:t>
            </a:r>
          </a:p>
          <a:p>
            <a:pPr lvl="1"/>
            <a:r>
              <a:rPr lang="fr-CA" noProof="0" dirty="0"/>
              <a:t>conçu pour faciliter la lecture, la compréhension et l’apprentissage, par rapport aux autres langages orientés objet</a:t>
            </a:r>
          </a:p>
          <a:p>
            <a:pPr lvl="1"/>
            <a:r>
              <a:rPr lang="fr-CA" noProof="0" dirty="0"/>
              <a:t>comporte une importante bibliothèque de modules à code source ouvert</a:t>
            </a:r>
          </a:p>
        </p:txBody>
      </p:sp>
    </p:spTree>
    <p:extLst>
      <p:ext uri="{BB962C8B-B14F-4D97-AF65-F5344CB8AC3E}">
        <p14:creationId xmlns:p14="http://schemas.microsoft.com/office/powerpoint/2010/main" val="4851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COMPARAISON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3" y="2180496"/>
            <a:ext cx="6041064" cy="4140767"/>
          </a:xfrm>
        </p:spPr>
        <p:txBody>
          <a:bodyPr>
            <a:normAutofit/>
          </a:bodyPr>
          <a:lstStyle/>
          <a:p>
            <a:r>
              <a:rPr lang="fr-CA" b="1" noProof="0" dirty="0"/>
              <a:t>Langage R :</a:t>
            </a:r>
          </a:p>
          <a:p>
            <a:pPr lvl="1"/>
            <a:r>
              <a:rPr lang="fr-CA" noProof="0" dirty="0"/>
              <a:t>est techniquement un langage orienté objet, mais l’utilisation démontre que cet aspect n’est pas très évident</a:t>
            </a:r>
          </a:p>
          <a:p>
            <a:pPr lvl="1"/>
            <a:r>
              <a:rPr lang="fr-CA" noProof="0" dirty="0"/>
              <a:t>permet une création rapide de scripts et l’exploration de données</a:t>
            </a:r>
          </a:p>
          <a:p>
            <a:pPr lvl="1"/>
            <a:r>
              <a:rPr lang="fr-CA" noProof="0" dirty="0"/>
              <a:t>comporte une notation spéciale intégrée pour les modèles statistiques</a:t>
            </a:r>
          </a:p>
          <a:p>
            <a:pPr lvl="1"/>
            <a:r>
              <a:rPr lang="fr-CA" noProof="0" dirty="0"/>
              <a:t>comporte un type spécial de données – le cadre de données – qui permet la manipulation d’ensembles de données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6970713" y="2227263"/>
            <a:ext cx="5221287" cy="3692525"/>
          </a:xfrm>
        </p:spPr>
        <p:txBody>
          <a:bodyPr>
            <a:normAutofit/>
          </a:bodyPr>
          <a:lstStyle/>
          <a:p>
            <a:r>
              <a:rPr lang="fr-CA" b="1" noProof="0" dirty="0"/>
              <a:t>Python :</a:t>
            </a:r>
          </a:p>
          <a:p>
            <a:pPr lvl="1"/>
            <a:r>
              <a:rPr lang="fr-CA" noProof="0" dirty="0"/>
              <a:t>est un langage orienté objet</a:t>
            </a:r>
          </a:p>
          <a:p>
            <a:pPr lvl="1"/>
            <a:r>
              <a:rPr lang="fr-CA" noProof="0" dirty="0"/>
              <a:t>permet la rédaction d’un code informatique structuré préconçu</a:t>
            </a:r>
          </a:p>
          <a:p>
            <a:pPr lvl="1"/>
            <a:r>
              <a:rPr lang="fr-CA" noProof="0" dirty="0"/>
              <a:t>se veut un langage de programmation général</a:t>
            </a:r>
          </a:p>
          <a:p>
            <a:pPr lvl="1"/>
            <a:r>
              <a:rPr lang="fr-CA" noProof="0" dirty="0"/>
              <a:t>est conçu pour créer un code facile à lire</a:t>
            </a:r>
            <a:endParaRPr lang="fr-CA" sz="500" noProof="0" dirty="0"/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2268584" y="-15163"/>
            <a:ext cx="100048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CA" sz="1400" dirty="0">
                <a:solidFill>
                  <a:schemeClr val="tx2"/>
                </a:solidFill>
                <a:latin typeface="Dagny OT"/>
                <a:cs typeface="Dagny OT"/>
              </a:rPr>
              <a:t>[Pour obtenir une comparaison exhaustive, consultez </a:t>
            </a:r>
            <a:r>
              <a:rPr lang="fr-CA" sz="1400" dirty="0">
                <a:solidFill>
                  <a:schemeClr val="tx2"/>
                </a:solidFill>
                <a:latin typeface="Dagny OT"/>
                <a:cs typeface="Dagny OT"/>
                <a:hlinkClick r:id="rId6"/>
              </a:rPr>
              <a:t>https://www.datacamp.com/community/tutorials/r-or-python-for-data-analysis</a:t>
            </a:r>
            <a:r>
              <a:rPr lang="fr-CA" sz="1400" dirty="0">
                <a:solidFill>
                  <a:schemeClr val="tx2"/>
                </a:solidFill>
                <a:latin typeface="Dagny OT"/>
                <a:cs typeface="Dagny OT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2459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REMARQUE : VECTORISATION DANS UN LANGAGE INTERPRÉTÉ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fr-CA" noProof="0" dirty="0"/>
              <a:t>Les langages interprétés </a:t>
            </a:r>
            <a:r>
              <a:rPr lang="fr-CA" dirty="0"/>
              <a:t>évolués sont plus lents que les langages compilés de bas niveau</a:t>
            </a:r>
            <a:r>
              <a:rPr lang="fr-CA" noProof="0" dirty="0"/>
              <a:t>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Pour contourner ce problème, ces langages transfèrent parfois (en arrière-plan) certains types d’opérations à des fonctions écrites dans un langage de bas niveau (comme le langage C).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Pour profiter de cela, les communautés des langages R et Python mettent l’accent sur une certaine stratégie de programmation pour l’utilisation de listes, de vecteurs et de tableaux.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Plus particulièrement, les langages évitent de parcourir chaque élément d’une liste et utilisent plutôt souvent des fonctions spéciales qui </a:t>
            </a:r>
            <a:r>
              <a:rPr lang="fr-CA" b="1" dirty="0"/>
              <a:t>établissent une correspondance</a:t>
            </a:r>
            <a:r>
              <a:rPr lang="fr-CA" noProof="0" dirty="0"/>
              <a:t> entre une fonction ou une opération et chaque élément d’une liste.</a:t>
            </a:r>
          </a:p>
          <a:p>
            <a:pPr algn="just"/>
            <a:endParaRPr lang="fr-CA" sz="500" noProof="0" dirty="0"/>
          </a:p>
          <a:p>
            <a:pPr algn="just"/>
            <a:r>
              <a:rPr lang="fr-CA" noProof="0" dirty="0"/>
              <a:t>Cette mise en correspondance peut aller à contre-courant de l’expérience acquise en apprenant d’autres langages.</a:t>
            </a:r>
          </a:p>
        </p:txBody>
      </p:sp>
    </p:spTree>
    <p:extLst>
      <p:ext uri="{BB962C8B-B14F-4D97-AF65-F5344CB8AC3E}">
        <p14:creationId xmlns:p14="http://schemas.microsoft.com/office/powerpoint/2010/main" val="9841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DES TAS DE TROUSSES ET DE MODULES!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3" y="2102344"/>
            <a:ext cx="5369552" cy="4140767"/>
          </a:xfrm>
        </p:spPr>
        <p:txBody>
          <a:bodyPr>
            <a:normAutofit fontScale="92500"/>
          </a:bodyPr>
          <a:lstStyle/>
          <a:p>
            <a:r>
              <a:rPr lang="fr-CA" noProof="0" dirty="0"/>
              <a:t>La puissance des langages R et Python repose sur </a:t>
            </a:r>
            <a:r>
              <a:rPr lang="fr-CA" dirty="0"/>
              <a:t>un </a:t>
            </a:r>
            <a:r>
              <a:rPr lang="fr-CA" noProof="0" dirty="0"/>
              <a:t>grand nombre de trousses et de modules techniques.</a:t>
            </a:r>
          </a:p>
          <a:p>
            <a:endParaRPr lang="fr-CA" sz="500" noProof="0" dirty="0"/>
          </a:p>
          <a:p>
            <a:r>
              <a:rPr lang="fr-CA" noProof="0" dirty="0"/>
              <a:t>Ces trousses et ces modules permettent à un programmeur de créer des opérations très complexes à partir de quelques appels de </a:t>
            </a:r>
            <a:r>
              <a:rPr lang="fr-CA" dirty="0"/>
              <a:t>fonctions</a:t>
            </a:r>
            <a:r>
              <a:rPr lang="fr-CA" noProof="0" dirty="0"/>
              <a:t>.</a:t>
            </a:r>
          </a:p>
          <a:p>
            <a:endParaRPr lang="fr-CA" sz="500" noProof="0" dirty="0"/>
          </a:p>
          <a:p>
            <a:r>
              <a:rPr lang="fr-CA" noProof="0" dirty="0"/>
              <a:t>Ouvrons les notebooks </a:t>
            </a:r>
            <a:r>
              <a:rPr lang="fr-CA" noProof="0" dirty="0" err="1">
                <a:latin typeface="Courier" pitchFamily="2" charset="0"/>
              </a:rPr>
              <a:t>RPackagesDemo</a:t>
            </a:r>
            <a:r>
              <a:rPr lang="fr-CA" noProof="0" dirty="0"/>
              <a:t> et </a:t>
            </a:r>
            <a:r>
              <a:rPr lang="fr-CA" noProof="0" dirty="0" err="1">
                <a:latin typeface="Courier" pitchFamily="2" charset="0"/>
              </a:rPr>
              <a:t>PythonPackagesDemo</a:t>
            </a:r>
            <a:r>
              <a:rPr lang="fr-CA" noProof="0" dirty="0"/>
              <a:t> pour découvrir ces trousses et ces modules </a:t>
            </a:r>
            <a:r>
              <a:rPr lang="fr-CA" dirty="0"/>
              <a:t>à l’œuvre</a:t>
            </a:r>
            <a:r>
              <a:rPr lang="fr-CA" noProof="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83397" y="1856153"/>
            <a:ext cx="4780228" cy="465015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911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err="1"/>
              <a:t>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74" y="1865089"/>
            <a:ext cx="9688286" cy="45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cap="none" noProof="0" dirty="0"/>
              <a:t>NOTEBOOKS R ET PYTHON</a:t>
            </a:r>
            <a:endParaRPr lang="fr-CA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63965" y="1856154"/>
            <a:ext cx="5749269" cy="4465109"/>
          </a:xfrm>
        </p:spPr>
        <p:txBody>
          <a:bodyPr>
            <a:normAutofit/>
          </a:bodyPr>
          <a:lstStyle/>
          <a:p>
            <a:pPr algn="just"/>
            <a:r>
              <a:rPr lang="fr-CA" noProof="0" dirty="0"/>
              <a:t>Durant le cours, nous vous remettrons de nombreux notebooks d’exemples de code.</a:t>
            </a:r>
          </a:p>
          <a:p>
            <a:endParaRPr lang="fr-CA" sz="500" noProof="0" dirty="0"/>
          </a:p>
          <a:p>
            <a:r>
              <a:rPr lang="fr-CA" noProof="0" dirty="0"/>
              <a:t>Vous pouvez utiliser ces notebooks pour :</a:t>
            </a:r>
          </a:p>
          <a:p>
            <a:pPr lvl="1"/>
            <a:r>
              <a:rPr lang="fr-CA" noProof="0" dirty="0"/>
              <a:t>découvrir ce que vous pouvez faire;</a:t>
            </a:r>
          </a:p>
          <a:p>
            <a:pPr lvl="1"/>
            <a:r>
              <a:rPr lang="fr-CA" noProof="0" dirty="0"/>
              <a:t>voir de nombreux exemples de la syntaxe du langage;</a:t>
            </a:r>
          </a:p>
          <a:p>
            <a:pPr lvl="1"/>
            <a:r>
              <a:rPr lang="fr-CA" noProof="0" dirty="0"/>
              <a:t>vous aider à rédiger votre propre code;</a:t>
            </a:r>
          </a:p>
          <a:p>
            <a:pPr lvl="1"/>
            <a:r>
              <a:rPr lang="fr-CA" noProof="0" dirty="0"/>
              <a:t>apprendre </a:t>
            </a:r>
            <a:r>
              <a:rPr lang="fr-CA" dirty="0"/>
              <a:t>pourquoi</a:t>
            </a:r>
            <a:r>
              <a:rPr lang="fr-CA" noProof="0" dirty="0"/>
              <a:t> le code fonctionne comme il le fait et relever certaines théories sous-jacentes au code.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01790" y="2089641"/>
            <a:ext cx="5337624" cy="396728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485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noProof="0" dirty="0"/>
              <a:t>RESSOURCES EN LIGNE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81192" y="2184402"/>
            <a:ext cx="8758193" cy="2489196"/>
          </a:xfrm>
        </p:spPr>
        <p:txBody>
          <a:bodyPr>
            <a:normAutofit fontScale="92500" lnSpcReduction="10000"/>
          </a:bodyPr>
          <a:lstStyle/>
          <a:p>
            <a:r>
              <a:rPr lang="fr-CA" noProof="0" dirty="0"/>
              <a:t>Stack Exchange/Stack </a:t>
            </a:r>
            <a:r>
              <a:rPr lang="fr-CA" noProof="0" dirty="0" err="1"/>
              <a:t>Overflow</a:t>
            </a:r>
            <a:r>
              <a:rPr lang="fr-CA" noProof="0" dirty="0"/>
              <a:t>/Cross </a:t>
            </a:r>
            <a:r>
              <a:rPr lang="fr-CA" noProof="0" dirty="0" err="1"/>
              <a:t>Validated</a:t>
            </a:r>
            <a:endParaRPr lang="fr-CA" noProof="0" dirty="0"/>
          </a:p>
          <a:p>
            <a:endParaRPr lang="fr-CA" sz="500" noProof="0" dirty="0"/>
          </a:p>
          <a:p>
            <a:r>
              <a:rPr lang="fr-CA" noProof="0" dirty="0"/>
              <a:t>Blogues (p. ex. R </a:t>
            </a:r>
            <a:r>
              <a:rPr lang="fr-CA" noProof="0" dirty="0" err="1"/>
              <a:t>Bloggers</a:t>
            </a:r>
            <a:r>
              <a:rPr lang="fr-CA" noProof="0" dirty="0"/>
              <a:t>)</a:t>
            </a:r>
          </a:p>
          <a:p>
            <a:endParaRPr lang="fr-CA" sz="500" noProof="0" dirty="0"/>
          </a:p>
          <a:p>
            <a:r>
              <a:rPr lang="fr-CA" noProof="0" dirty="0"/>
              <a:t>Sites officiels :</a:t>
            </a:r>
          </a:p>
          <a:p>
            <a:pPr lvl="1"/>
            <a:r>
              <a:rPr lang="fr-CA" noProof="0" dirty="0"/>
              <a:t>Python Software </a:t>
            </a:r>
            <a:r>
              <a:rPr lang="fr-CA" noProof="0" dirty="0" err="1"/>
              <a:t>Foundation</a:t>
            </a:r>
            <a:r>
              <a:rPr lang="fr-CA" noProof="0" dirty="0"/>
              <a:t> : </a:t>
            </a:r>
            <a:r>
              <a:rPr lang="fr-CA" noProof="0" dirty="0">
                <a:hlinkClick r:id="rId5"/>
              </a:rPr>
              <a:t>https://www.python.org</a:t>
            </a:r>
            <a:r>
              <a:rPr lang="fr-CA" noProof="0" dirty="0"/>
              <a:t> </a:t>
            </a:r>
          </a:p>
          <a:p>
            <a:pPr lvl="1"/>
            <a:r>
              <a:rPr lang="fr-CA" noProof="0" dirty="0" err="1"/>
              <a:t>Comprehensive</a:t>
            </a:r>
            <a:r>
              <a:rPr lang="fr-CA" noProof="0" dirty="0"/>
              <a:t> R Archive Network (CRAN) : </a:t>
            </a:r>
            <a:r>
              <a:rPr lang="fr-CA" noProof="0" dirty="0">
                <a:hlinkClick r:id="rId6"/>
              </a:rPr>
              <a:t>https://cran.r-project.org</a:t>
            </a:r>
            <a:r>
              <a:rPr lang="fr-CA" noProof="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17413" y="4782550"/>
            <a:ext cx="7717692" cy="1702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0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SPAC&quot;,&quot;Id&quot;:&quot;5c5464e53343428178025ca7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814</TotalTime>
  <Words>1491</Words>
  <Application>Microsoft Macintosh PowerPoint</Application>
  <PresentationFormat>Widescreen</PresentationFormat>
  <Paragraphs>128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</vt:lpstr>
      <vt:lpstr>Dagny OT</vt:lpstr>
      <vt:lpstr>Gill Sans MT</vt:lpstr>
      <vt:lpstr>Wingdings 2</vt:lpstr>
      <vt:lpstr>Dividend</vt:lpstr>
      <vt:lpstr>PROGRAMMATION EN LANGAGES R ET PYTHON</vt:lpstr>
      <vt:lpstr>CONTENU</vt:lpstr>
      <vt:lpstr>UN PEU D’HISTOIRE</vt:lpstr>
      <vt:lpstr>COMPARAISON</vt:lpstr>
      <vt:lpstr>REMARQUE : VECTORISATION DANS UN LANGAGE INTERPRÉTÉ</vt:lpstr>
      <vt:lpstr>DES TAS DE TROUSSES ET DE MODULES!</vt:lpstr>
      <vt:lpstr>R STudio</vt:lpstr>
      <vt:lpstr>NOTEBOOKS R ET PYTHON</vt:lpstr>
      <vt:lpstr>RESSOURCES EN LIGNE</vt:lpstr>
      <vt:lpstr>PASSONS À LA PROGRAMMATION</vt:lpstr>
      <vt:lpstr>EXPRESSIONS,  VARIABLES, STRUCTURES DE DONNÉES ET OPÉRATEURS (1)</vt:lpstr>
      <vt:lpstr>EXPRESSIONS,  VARIABLES, STRUCTURES DE DONNÉES ET OPÉRATEURS (2)</vt:lpstr>
      <vt:lpstr>EXPRESSIONS, VARIABLES, STRUCTURES DE DONNÉES ET OPÉRATEURS (3)</vt:lpstr>
      <vt:lpstr>ÉNONCÉS, BLOCS, FLUX DE COMMANDE, OPÉRATEURS LOGIQUES</vt:lpstr>
      <vt:lpstr>FONCTIONS</vt:lpstr>
      <vt:lpstr>BIBLIOTHÈQUES/TROUSSES/Modules</vt:lpstr>
      <vt:lpstr>DONNÉES D’ENTRÉE/DONNÉES DE SORTIE (1)</vt:lpstr>
      <vt:lpstr>DONNÉES D’ENTRÉE/DONNÉES DE SORTIE (2)</vt:lpstr>
      <vt:lpstr>DONNÉES D’ENTRÉE/DONNÉES DE SORTIE (3)</vt:lpstr>
      <vt:lpstr>  INTERPRÉTEURS/COMPILATEURS</vt:lpstr>
      <vt:lpstr>EXERCICES COMPLÉMENTAIRES</vt:lpstr>
      <vt:lpstr>LECTURES COMPLÉMENTAIRES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176</cp:revision>
  <cp:lastPrinted>2019-01-30T18:03:09Z</cp:lastPrinted>
  <dcterms:created xsi:type="dcterms:W3CDTF">2018-12-12T19:39:04Z</dcterms:created>
  <dcterms:modified xsi:type="dcterms:W3CDTF">2019-10-23T00:34:08Z</dcterms:modified>
</cp:coreProperties>
</file>