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sldIdLst>
    <p:sldId id="256" r:id="rId2"/>
    <p:sldId id="262" r:id="rId3"/>
    <p:sldId id="288" r:id="rId4"/>
    <p:sldId id="263" r:id="rId5"/>
    <p:sldId id="258" r:id="rId6"/>
    <p:sldId id="257" r:id="rId7"/>
    <p:sldId id="259" r:id="rId8"/>
    <p:sldId id="276" r:id="rId9"/>
    <p:sldId id="275" r:id="rId10"/>
    <p:sldId id="260" r:id="rId11"/>
    <p:sldId id="289" r:id="rId12"/>
    <p:sldId id="267" r:id="rId13"/>
    <p:sldId id="265" r:id="rId14"/>
    <p:sldId id="268" r:id="rId15"/>
    <p:sldId id="269" r:id="rId16"/>
    <p:sldId id="270" r:id="rId17"/>
    <p:sldId id="271" r:id="rId18"/>
    <p:sldId id="272" r:id="rId19"/>
    <p:sldId id="273" r:id="rId20"/>
    <p:sldId id="274" r:id="rId21"/>
    <p:sldId id="277" r:id="rId22"/>
    <p:sldId id="278" r:id="rId23"/>
    <p:sldId id="280" r:id="rId24"/>
    <p:sldId id="281" r:id="rId25"/>
    <p:sldId id="283" r:id="rId26"/>
    <p:sldId id="284" r:id="rId27"/>
    <p:sldId id="285" r:id="rId28"/>
    <p:sldId id="286" r:id="rId29"/>
    <p:sldId id="287" r:id="rId30"/>
  </p:sldIdLst>
  <p:sldSz cx="12192000" cy="6858000"/>
  <p:notesSz cx="9296400" cy="70104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94" autoAdjust="0"/>
  </p:normalViewPr>
  <p:slideViewPr>
    <p:cSldViewPr snapToGrid="0">
      <p:cViewPr varScale="1">
        <p:scale>
          <a:sx n="121" d="100"/>
          <a:sy n="121" d="100"/>
        </p:scale>
        <p:origin x="656" y="176"/>
      </p:cViewPr>
      <p:guideLst>
        <p:guide orient="horz" pos="2160"/>
        <p:guide pos="3840"/>
      </p:guideLst>
    </p:cSldViewPr>
  </p:slideViewPr>
  <p:outlineViewPr>
    <p:cViewPr>
      <p:scale>
        <a:sx n="33" d="100"/>
        <a:sy n="33" d="100"/>
      </p:scale>
      <p:origin x="0" y="-170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D63711D6-A39D-427C-A1F8-821D3D808D1C}" type="datetimeFigureOut">
              <a:rPr lang="en-US" smtClean="0"/>
              <a:t>2/18/20</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AAE4137-9C57-4BE7-8509-9D67AAFC4A52}" type="slidenum">
              <a:rPr lang="en-US" smtClean="0"/>
              <a:t>‹#›</a:t>
            </a:fld>
            <a:endParaRPr lang="en-US" dirty="0"/>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4</a:t>
            </a:fld>
            <a:endParaRPr lang="en-US" dirty="0"/>
          </a:p>
        </p:txBody>
      </p:sp>
    </p:spTree>
    <p:extLst>
      <p:ext uri="{BB962C8B-B14F-4D97-AF65-F5344CB8AC3E}">
        <p14:creationId xmlns:p14="http://schemas.microsoft.com/office/powerpoint/2010/main" val="15827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dirty="0"/>
          </a:p>
        </p:txBody>
      </p:sp>
    </p:spTree>
    <p:extLst>
      <p:ext uri="{BB962C8B-B14F-4D97-AF65-F5344CB8AC3E}">
        <p14:creationId xmlns:p14="http://schemas.microsoft.com/office/powerpoint/2010/main" val="106728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data-action-lab.com"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FF5D9608-6046-B74F-AD6B-B49AB843FA8C}"/>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id="{18B58284-4A9F-8B47-93D9-EDA38991E4C1}"/>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1">
                  <a:extLst>
                    <a:ext uri="{A12FA001-AC4F-418D-AE19-62706E023703}">
                      <ahyp:hlinkClr xmlns:ahyp="http://schemas.microsoft.com/office/drawing/2018/hyperlinkcolor" val="tx"/>
                    </a:ext>
                  </a:extLst>
                </a:hlinkClick>
              </a:rPr>
              <a:t>data-action-lab.com</a:t>
            </a:r>
            <a:endParaRPr lang="en-US" dirty="0">
              <a:solidFill>
                <a:srgbClr val="B3B3B3"/>
              </a:solidFill>
            </a:endParaRPr>
          </a:p>
        </p:txBody>
      </p:sp>
      <p:pic>
        <p:nvPicPr>
          <p:cNvPr id="12" name="Picture 11">
            <a:extLst>
              <a:ext uri="{FF2B5EF4-FFF2-40B4-BE49-F238E27FC236}">
                <a16:creationId xmlns:a16="http://schemas.microsoft.com/office/drawing/2014/main" id="{FFC10EA7-AF0D-B94B-A3EA-D726E3463C7B}"/>
              </a:ext>
            </a:extLst>
          </p:cNvPr>
          <p:cNvPicPr/>
          <p:nvPr userDrawn="1"/>
        </p:nvPicPr>
        <p:blipFill>
          <a:blip r:embed="rId12">
            <a:extLst>
              <a:ext uri="{28A0092B-C50C-407E-A947-70E740481C1C}">
                <a14:useLocalDpi xmlns:a14="http://schemas.microsoft.com/office/drawing/2010/main" val="0"/>
              </a:ext>
            </a:extLst>
          </a:blip>
          <a:stretch>
            <a:fillRect/>
          </a:stretch>
        </p:blipFill>
        <p:spPr>
          <a:xfrm>
            <a:off x="441840" y="6446926"/>
            <a:ext cx="4097020" cy="27394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5317A0C8-D0DF-544D-A298-3C12D4023D41}"/>
              </a:ext>
            </a:extLst>
          </p:cNvPr>
          <p:cNvPicPr>
            <a:picLocks noChangeAspect="1"/>
          </p:cNvPicPr>
          <p:nvPr userDrawn="1"/>
        </p:nvPicPr>
        <p:blipFill>
          <a:blip r:embed="rId13"/>
          <a:stretch>
            <a:fillRect/>
          </a:stretch>
        </p:blipFill>
        <p:spPr>
          <a:xfrm>
            <a:off x="4704913" y="6447099"/>
            <a:ext cx="787228" cy="273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data-action-lab.com" TargetMode="External"/><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9.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hyperlink" Target="https://cran.r-project.org/" TargetMode="External"/><Relationship Id="rId5" Type="http://schemas.openxmlformats.org/officeDocument/2006/relationships/hyperlink" Target="https://www.python.org/" TargetMode="Externa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4.xml"/><Relationship Id="rId4"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hyperlink" Target="https://www.computerworld.com/article/2497464/business-intelligence/top-r-language-resources-to-improve-your-data-skills.html" TargetMode="External"/><Relationship Id="rId4" Type="http://schemas.openxmlformats.org/officeDocument/2006/relationships/hyperlink" Target="https://www.fullstackpython.com/best-python-resources.html"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hyperlink" Target="https://www.datacamp.com/community/tutorials/r-or-python-for-data-analysis" TargetMode="Externa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cap="none" dirty="0"/>
              <a:t>PROGRAMMATION EN LANGAGES R ET PYTHON</a:t>
            </a:r>
          </a:p>
        </p:txBody>
      </p:sp>
      <p:pic>
        <p:nvPicPr>
          <p:cNvPr id="4" name="Picture 3"/>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custDataLst>
              <p:tags r:id="rId4"/>
            </p:custDataLst>
          </p:nvPr>
        </p:nvSpPr>
        <p:spPr>
          <a:xfrm>
            <a:off x="9037320" y="6407719"/>
            <a:ext cx="2377440" cy="369332"/>
          </a:xfrm>
          <a:prstGeom prst="rect">
            <a:avLst/>
          </a:prstGeom>
          <a:noFill/>
        </p:spPr>
        <p:txBody>
          <a:bodyPr wrap="square" rtlCol="0">
            <a:spAutoFit/>
          </a:bodyPr>
          <a:lstStyle/>
          <a:p>
            <a:pPr algn="r"/>
            <a:r>
              <a:rPr lang="en-US" dirty="0">
                <a:hlinkClick r:id="rId8"/>
              </a:rPr>
              <a:t>data-action-lab.com</a:t>
            </a:r>
            <a:endParaRPr lang="en-US" dirty="0"/>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fr-CA" cap="none" noProof="0" dirty="0"/>
              <a:t>RESSOURCES DE PROGRAMMATION</a:t>
            </a:r>
          </a:p>
        </p:txBody>
      </p:sp>
      <p:sp>
        <p:nvSpPr>
          <p:cNvPr id="6" name="Text Placeholder 5"/>
          <p:cNvSpPr>
            <a:spLocks noGrp="1"/>
          </p:cNvSpPr>
          <p:nvPr>
            <p:ph type="body" idx="1"/>
            <p:custDataLst>
              <p:tags r:id="rId2"/>
            </p:custDataLst>
          </p:nvPr>
        </p:nvSpPr>
        <p:spPr/>
        <p:txBody>
          <a:bodyPr/>
          <a:lstStyle/>
          <a:p>
            <a:r>
              <a:rPr lang="fr-CA" noProof="0" dirty="0"/>
              <a:t>PROGRAMMATION EN LANGAGES R ET PYTHON</a:t>
            </a:r>
          </a:p>
        </p:txBody>
      </p:sp>
    </p:spTree>
    <p:extLst>
      <p:ext uri="{BB962C8B-B14F-4D97-AF65-F5344CB8AC3E}">
        <p14:creationId xmlns:p14="http://schemas.microsoft.com/office/powerpoint/2010/main" val="74129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 </a:t>
            </a:r>
            <a:r>
              <a:rPr lang="en-US" dirty="0" err="1"/>
              <a:t>STudio</a:t>
            </a:r>
            <a:endParaRPr lang="en-US" dirty="0"/>
          </a:p>
        </p:txBody>
      </p:sp>
      <p:pic>
        <p:nvPicPr>
          <p:cNvPr id="3" name="Picture 2"/>
          <p:cNvPicPr>
            <a:picLocks noChangeAspect="1"/>
          </p:cNvPicPr>
          <p:nvPr/>
        </p:nvPicPr>
        <p:blipFill>
          <a:blip r:embed="rId2"/>
          <a:stretch>
            <a:fillRect/>
          </a:stretch>
        </p:blipFill>
        <p:spPr>
          <a:xfrm>
            <a:off x="1469574" y="1865089"/>
            <a:ext cx="9688286" cy="4543473"/>
          </a:xfrm>
          <a:prstGeom prst="rect">
            <a:avLst/>
          </a:prstGeom>
        </p:spPr>
      </p:pic>
    </p:spTree>
    <p:extLst>
      <p:ext uri="{BB962C8B-B14F-4D97-AF65-F5344CB8AC3E}">
        <p14:creationId xmlns:p14="http://schemas.microsoft.com/office/powerpoint/2010/main" val="415663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noProof="0" dirty="0"/>
              <a:t>NOTEBOOKS </a:t>
            </a:r>
            <a:r>
              <a:rPr lang="fr-CA" noProof="0" dirty="0" err="1"/>
              <a:t>Jupyter</a:t>
            </a:r>
            <a:endParaRPr lang="fr-CA" noProof="0" dirty="0"/>
          </a:p>
        </p:txBody>
      </p:sp>
      <p:pic>
        <p:nvPicPr>
          <p:cNvPr id="8" name="Picture Placeholder 5"/>
          <p:cNvPicPr>
            <a:picLocks noChangeAspect="1"/>
          </p:cNvPicPr>
          <p:nvPr>
            <p:custDataLst>
              <p:tags r:id="rId2"/>
            </p:custDataLst>
          </p:nvPr>
        </p:nvPicPr>
        <p:blipFill>
          <a:blip r:embed="rId4"/>
          <a:srcRect t="27871" b="27871"/>
          <a:stretch>
            <a:fillRect/>
          </a:stretch>
        </p:blipFill>
        <p:spPr>
          <a:xfrm>
            <a:off x="506430" y="2026032"/>
            <a:ext cx="11290859" cy="4163864"/>
          </a:xfrm>
          <a:prstGeom prst="rect">
            <a:avLst/>
          </a:prstGeom>
        </p:spPr>
      </p:pic>
    </p:spTree>
    <p:extLst>
      <p:ext uri="{BB962C8B-B14F-4D97-AF65-F5344CB8AC3E}">
        <p14:creationId xmlns:p14="http://schemas.microsoft.com/office/powerpoint/2010/main" val="165033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cap="none" noProof="0" dirty="0"/>
              <a:t>NOTEBOOKS R ET PYTHON POUR LE PRÉSENT COURS</a:t>
            </a:r>
            <a:endParaRPr lang="fr-CA" noProof="0" dirty="0"/>
          </a:p>
        </p:txBody>
      </p:sp>
      <p:sp>
        <p:nvSpPr>
          <p:cNvPr id="5" name="Content Placeholder 4"/>
          <p:cNvSpPr>
            <a:spLocks noGrp="1"/>
          </p:cNvSpPr>
          <p:nvPr>
            <p:ph idx="1"/>
            <p:custDataLst>
              <p:tags r:id="rId2"/>
            </p:custDataLst>
          </p:nvPr>
        </p:nvSpPr>
        <p:spPr>
          <a:xfrm>
            <a:off x="463965" y="1856154"/>
            <a:ext cx="5749269" cy="4465109"/>
          </a:xfrm>
        </p:spPr>
        <p:txBody>
          <a:bodyPr>
            <a:normAutofit/>
          </a:bodyPr>
          <a:lstStyle/>
          <a:p>
            <a:pPr algn="just"/>
            <a:r>
              <a:rPr lang="fr-CA" noProof="0" dirty="0"/>
              <a:t>Durant le cours, nous vous remettrons de nombreux notebooks d’exemples de code.</a:t>
            </a:r>
          </a:p>
          <a:p>
            <a:endParaRPr lang="fr-CA" sz="500" noProof="0" dirty="0"/>
          </a:p>
          <a:p>
            <a:r>
              <a:rPr lang="fr-CA" noProof="0" dirty="0"/>
              <a:t>Vous pouvez utiliser ces notebooks pour :</a:t>
            </a:r>
          </a:p>
          <a:p>
            <a:pPr lvl="1"/>
            <a:r>
              <a:rPr lang="fr-CA" noProof="0" dirty="0"/>
              <a:t>découvrir ce que vous pouvez faire;</a:t>
            </a:r>
          </a:p>
          <a:p>
            <a:pPr lvl="1"/>
            <a:r>
              <a:rPr lang="fr-CA" noProof="0" dirty="0"/>
              <a:t>voir de nombreux exemples de la syntaxe du langage;</a:t>
            </a:r>
          </a:p>
          <a:p>
            <a:pPr lvl="1"/>
            <a:r>
              <a:rPr lang="fr-CA" noProof="0" dirty="0"/>
              <a:t>vous aider à rédiger votre propre code;</a:t>
            </a:r>
          </a:p>
          <a:p>
            <a:pPr lvl="1"/>
            <a:r>
              <a:rPr lang="fr-CA" noProof="0" dirty="0"/>
              <a:t>apprendre </a:t>
            </a:r>
            <a:r>
              <a:rPr lang="fr-CA" dirty="0"/>
              <a:t>pourquoi</a:t>
            </a:r>
            <a:r>
              <a:rPr lang="fr-CA" noProof="0" dirty="0"/>
              <a:t> le code fonctionne comme il le fait et relever certaines théories sous-jacentes au code.</a:t>
            </a:r>
          </a:p>
        </p:txBody>
      </p:sp>
      <p:pic>
        <p:nvPicPr>
          <p:cNvPr id="2" name="Picture 1"/>
          <p:cNvPicPr>
            <a:picLocks noChangeAspect="1"/>
          </p:cNvPicPr>
          <p:nvPr>
            <p:custDataLst>
              <p:tags r:id="rId3"/>
            </p:custDataLst>
          </p:nvPr>
        </p:nvPicPr>
        <p:blipFill>
          <a:blip r:embed="rId5"/>
          <a:stretch>
            <a:fillRect/>
          </a:stretch>
        </p:blipFill>
        <p:spPr>
          <a:xfrm>
            <a:off x="6401790" y="2089641"/>
            <a:ext cx="5337624" cy="3967282"/>
          </a:xfrm>
          <a:prstGeom prst="rect">
            <a:avLst/>
          </a:prstGeom>
          <a:solidFill>
            <a:schemeClr val="bg1"/>
          </a:solidFill>
          <a:ln>
            <a:solidFill>
              <a:srgbClr val="000000"/>
            </a:solidFill>
          </a:ln>
        </p:spPr>
      </p:pic>
    </p:spTree>
    <p:extLst>
      <p:ext uri="{BB962C8B-B14F-4D97-AF65-F5344CB8AC3E}">
        <p14:creationId xmlns:p14="http://schemas.microsoft.com/office/powerpoint/2010/main" val="30485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RESSOURCES EN LIGNE</a:t>
            </a:r>
          </a:p>
        </p:txBody>
      </p:sp>
      <p:sp>
        <p:nvSpPr>
          <p:cNvPr id="3" name="Content Placeholder 2"/>
          <p:cNvSpPr>
            <a:spLocks noGrp="1"/>
          </p:cNvSpPr>
          <p:nvPr>
            <p:ph idx="1"/>
            <p:custDataLst>
              <p:tags r:id="rId2"/>
            </p:custDataLst>
          </p:nvPr>
        </p:nvSpPr>
        <p:spPr>
          <a:xfrm>
            <a:off x="581192" y="2184402"/>
            <a:ext cx="8758193" cy="2489196"/>
          </a:xfrm>
        </p:spPr>
        <p:txBody>
          <a:bodyPr>
            <a:normAutofit fontScale="92500" lnSpcReduction="10000"/>
          </a:bodyPr>
          <a:lstStyle/>
          <a:p>
            <a:r>
              <a:rPr lang="fr-CA" noProof="0" dirty="0"/>
              <a:t>Stack Exchange/Stack </a:t>
            </a:r>
            <a:r>
              <a:rPr lang="fr-CA" noProof="0" dirty="0" err="1"/>
              <a:t>Overflow</a:t>
            </a:r>
            <a:r>
              <a:rPr lang="fr-CA" noProof="0" dirty="0"/>
              <a:t>/Cross </a:t>
            </a:r>
            <a:r>
              <a:rPr lang="fr-CA" noProof="0" dirty="0" err="1"/>
              <a:t>Validated</a:t>
            </a:r>
            <a:endParaRPr lang="fr-CA" noProof="0" dirty="0"/>
          </a:p>
          <a:p>
            <a:endParaRPr lang="fr-CA" sz="500" noProof="0" dirty="0"/>
          </a:p>
          <a:p>
            <a:r>
              <a:rPr lang="fr-CA" noProof="0" dirty="0"/>
              <a:t>Blogues (p. ex. R </a:t>
            </a:r>
            <a:r>
              <a:rPr lang="fr-CA" noProof="0" dirty="0" err="1"/>
              <a:t>Bloggers</a:t>
            </a:r>
            <a:r>
              <a:rPr lang="fr-CA" noProof="0" dirty="0"/>
              <a:t>)</a:t>
            </a:r>
          </a:p>
          <a:p>
            <a:endParaRPr lang="fr-CA" sz="500" noProof="0" dirty="0"/>
          </a:p>
          <a:p>
            <a:r>
              <a:rPr lang="fr-CA" noProof="0" dirty="0"/>
              <a:t>Sites officiels :</a:t>
            </a:r>
          </a:p>
          <a:p>
            <a:pPr lvl="1"/>
            <a:r>
              <a:rPr lang="fr-CA" noProof="0" dirty="0"/>
              <a:t>Python Software </a:t>
            </a:r>
            <a:r>
              <a:rPr lang="fr-CA" noProof="0" dirty="0" err="1"/>
              <a:t>Foundation</a:t>
            </a:r>
            <a:r>
              <a:rPr lang="fr-CA" noProof="0" dirty="0"/>
              <a:t> : </a:t>
            </a:r>
            <a:r>
              <a:rPr lang="fr-CA" noProof="0" dirty="0">
                <a:hlinkClick r:id="rId5"/>
              </a:rPr>
              <a:t>https://www.python.org</a:t>
            </a:r>
            <a:r>
              <a:rPr lang="fr-CA" noProof="0" dirty="0"/>
              <a:t> </a:t>
            </a:r>
          </a:p>
          <a:p>
            <a:pPr lvl="1"/>
            <a:r>
              <a:rPr lang="fr-CA" noProof="0" dirty="0" err="1"/>
              <a:t>Comprehensive</a:t>
            </a:r>
            <a:r>
              <a:rPr lang="fr-CA" noProof="0" dirty="0"/>
              <a:t> R Archive Network (CRAN) : </a:t>
            </a:r>
            <a:r>
              <a:rPr lang="fr-CA" noProof="0" dirty="0">
                <a:hlinkClick r:id="rId6"/>
              </a:rPr>
              <a:t>https://cran.r-project.org</a:t>
            </a:r>
            <a:r>
              <a:rPr lang="fr-CA" noProof="0" dirty="0"/>
              <a:t> </a:t>
            </a:r>
          </a:p>
        </p:txBody>
      </p:sp>
      <p:pic>
        <p:nvPicPr>
          <p:cNvPr id="4" name="Picture 3"/>
          <p:cNvPicPr>
            <a:picLocks noChangeAspect="1"/>
          </p:cNvPicPr>
          <p:nvPr>
            <p:custDataLst>
              <p:tags r:id="rId3"/>
            </p:custDataLst>
          </p:nvPr>
        </p:nvPicPr>
        <p:blipFill>
          <a:blip r:embed="rId7"/>
          <a:stretch>
            <a:fillRect/>
          </a:stretch>
        </p:blipFill>
        <p:spPr>
          <a:xfrm>
            <a:off x="3017413" y="4782550"/>
            <a:ext cx="7717692" cy="1702112"/>
          </a:xfrm>
          <a:prstGeom prst="rect">
            <a:avLst/>
          </a:prstGeom>
          <a:ln>
            <a:noFill/>
          </a:ln>
        </p:spPr>
      </p:pic>
    </p:spTree>
    <p:extLst>
      <p:ext uri="{BB962C8B-B14F-4D97-AF65-F5344CB8AC3E}">
        <p14:creationId xmlns:p14="http://schemas.microsoft.com/office/powerpoint/2010/main" val="323003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cap="none" noProof="0" dirty="0"/>
              <a:t>EXERCICES D’APPRENTISSAGE PRATIQUE</a:t>
            </a:r>
          </a:p>
        </p:txBody>
      </p:sp>
      <p:sp>
        <p:nvSpPr>
          <p:cNvPr id="5" name="Text Placeholder 4"/>
          <p:cNvSpPr>
            <a:spLocks noGrp="1"/>
          </p:cNvSpPr>
          <p:nvPr>
            <p:ph type="body" idx="1"/>
            <p:custDataLst>
              <p:tags r:id="rId2"/>
            </p:custDataLst>
          </p:nvPr>
        </p:nvSpPr>
        <p:spPr/>
        <p:txBody>
          <a:bodyPr/>
          <a:lstStyle/>
          <a:p>
            <a:r>
              <a:rPr lang="fr-CA" noProof="0" dirty="0"/>
              <a:t>PROGRAMMATION EN LANGAGES R ET PYTHON</a:t>
            </a:r>
          </a:p>
        </p:txBody>
      </p:sp>
    </p:spTree>
    <p:extLst>
      <p:ext uri="{BB962C8B-B14F-4D97-AF65-F5344CB8AC3E}">
        <p14:creationId xmlns:p14="http://schemas.microsoft.com/office/powerpoint/2010/main" val="90599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noProof="0" dirty="0"/>
              <a:t>PASSONS À LA PROGRAMMATION</a:t>
            </a:r>
          </a:p>
        </p:txBody>
      </p:sp>
      <p:sp>
        <p:nvSpPr>
          <p:cNvPr id="5" name="Content Placeholder 4"/>
          <p:cNvSpPr>
            <a:spLocks noGrp="1"/>
          </p:cNvSpPr>
          <p:nvPr>
            <p:ph idx="1"/>
            <p:custDataLst>
              <p:tags r:id="rId2"/>
            </p:custDataLst>
          </p:nvPr>
        </p:nvSpPr>
        <p:spPr/>
        <p:txBody>
          <a:bodyPr/>
          <a:lstStyle/>
          <a:p>
            <a:pPr algn="just"/>
            <a:r>
              <a:rPr lang="fr-CA" noProof="0" dirty="0"/>
              <a:t>Pour développer ou évaluer vos compétences en langages R et Python, faites les exercices suivants. Il n’y a aucun ordre pour faire les exercices.</a:t>
            </a:r>
          </a:p>
          <a:p>
            <a:pPr algn="just"/>
            <a:endParaRPr lang="fr-CA" sz="500" noProof="0" dirty="0"/>
          </a:p>
          <a:p>
            <a:pPr algn="just"/>
            <a:r>
              <a:rPr lang="fr-CA" noProof="0" dirty="0"/>
              <a:t>Vous pouvez faire chaque exercice séparément ou écrire un seul programme qui exécutera tous les exercices.</a:t>
            </a:r>
          </a:p>
          <a:p>
            <a:pPr algn="just"/>
            <a:endParaRPr lang="fr-CA" sz="500" b="1" noProof="0" dirty="0"/>
          </a:p>
          <a:p>
            <a:pPr algn="just"/>
            <a:r>
              <a:rPr lang="fr-CA" b="1" noProof="0" dirty="0"/>
              <a:t>Vous trouverez une bonne partie du code de base dont vous aurez besoin dans les notebooks de cours de la semaine</a:t>
            </a:r>
            <a:r>
              <a:rPr lang="fr-CA" noProof="0" dirty="0"/>
              <a:t>, mais vous devrez modifier ce code ou y ajouter d’autre code pour réussir les exercices. Vous trouverez également de nombreux renseignements et du code utile sur Internet.</a:t>
            </a:r>
          </a:p>
        </p:txBody>
      </p:sp>
    </p:spTree>
    <p:extLst>
      <p:ext uri="{BB962C8B-B14F-4D97-AF65-F5344CB8AC3E}">
        <p14:creationId xmlns:p14="http://schemas.microsoft.com/office/powerpoint/2010/main" val="62033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EXPRESSIONS,  VARIABLES, STRUCTURES DE DONNÉES ET OPÉRATEURS (1)</a:t>
            </a:r>
          </a:p>
        </p:txBody>
      </p:sp>
      <p:sp>
        <p:nvSpPr>
          <p:cNvPr id="3" name="Content Placeholder 2"/>
          <p:cNvSpPr>
            <a:spLocks noGrp="1"/>
          </p:cNvSpPr>
          <p:nvPr>
            <p:ph idx="1"/>
            <p:custDataLst>
              <p:tags r:id="rId2"/>
            </p:custDataLst>
          </p:nvPr>
        </p:nvSpPr>
        <p:spPr/>
        <p:txBody>
          <a:bodyPr/>
          <a:lstStyle/>
          <a:p>
            <a:r>
              <a:rPr lang="fr-CA" noProof="0" dirty="0"/>
              <a:t>Créez trois variables et attribuez-leur chacune </a:t>
            </a:r>
            <a:r>
              <a:rPr lang="fr-CA" dirty="0"/>
              <a:t>une valeur numérique</a:t>
            </a:r>
            <a:r>
              <a:rPr lang="fr-CA" noProof="0" dirty="0"/>
              <a:t>.</a:t>
            </a:r>
          </a:p>
          <a:p>
            <a:endParaRPr lang="fr-CA" sz="500" noProof="0" dirty="0"/>
          </a:p>
          <a:p>
            <a:pPr algn="just"/>
            <a:r>
              <a:rPr lang="fr-CA" noProof="0" dirty="0"/>
              <a:t>Puis, rédigez au moins un énoncé pour exécuter les </a:t>
            </a:r>
            <a:r>
              <a:rPr lang="fr-CA" dirty="0"/>
              <a:t>opérations suivantes sur ces </a:t>
            </a:r>
            <a:r>
              <a:rPr lang="fr-CA" noProof="0" dirty="0"/>
              <a:t>variables : addition, soustraction, multiplication, division, puissance.</a:t>
            </a:r>
          </a:p>
        </p:txBody>
      </p:sp>
    </p:spTree>
    <p:extLst>
      <p:ext uri="{BB962C8B-B14F-4D97-AF65-F5344CB8AC3E}">
        <p14:creationId xmlns:p14="http://schemas.microsoft.com/office/powerpoint/2010/main" val="40378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EXPRESSIONS,  VARIABLES, STRUCTURES DE DONNÉES ET OPÉRATEURS (2)</a:t>
            </a:r>
          </a:p>
        </p:txBody>
      </p:sp>
      <p:sp>
        <p:nvSpPr>
          <p:cNvPr id="3" name="Content Placeholder 2"/>
          <p:cNvSpPr>
            <a:spLocks noGrp="1"/>
          </p:cNvSpPr>
          <p:nvPr>
            <p:ph idx="1"/>
            <p:custDataLst>
              <p:tags r:id="rId2"/>
            </p:custDataLst>
          </p:nvPr>
        </p:nvSpPr>
        <p:spPr/>
        <p:txBody>
          <a:bodyPr/>
          <a:lstStyle/>
          <a:p>
            <a:pPr algn="just"/>
            <a:r>
              <a:rPr lang="fr-CA" noProof="0" dirty="0"/>
              <a:t>Créez trois variables et attribuez-leur chacune une chaîne.</a:t>
            </a:r>
          </a:p>
          <a:p>
            <a:pPr algn="just"/>
            <a:endParaRPr lang="fr-CA" sz="500" noProof="0" dirty="0"/>
          </a:p>
          <a:p>
            <a:pPr algn="just"/>
            <a:r>
              <a:rPr lang="fr-CA" noProof="0" dirty="0"/>
              <a:t>Rédigez un énoncé pour unir les trois chaînes afin de former une seule chaîne. Rédigez du code pour imprimer la chaîne.</a:t>
            </a:r>
          </a:p>
          <a:p>
            <a:pPr algn="just"/>
            <a:endParaRPr lang="fr-CA" sz="500" noProof="0" dirty="0"/>
          </a:p>
          <a:p>
            <a:pPr algn="just"/>
            <a:r>
              <a:rPr lang="fr-CA" noProof="0" dirty="0"/>
              <a:t>Rédigez du code pour tester si une sous-chaîne de votre choix fait partie de la grande chaîne.</a:t>
            </a:r>
          </a:p>
        </p:txBody>
      </p:sp>
    </p:spTree>
    <p:extLst>
      <p:ext uri="{BB962C8B-B14F-4D97-AF65-F5344CB8AC3E}">
        <p14:creationId xmlns:p14="http://schemas.microsoft.com/office/powerpoint/2010/main" val="174262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EXPRESSIONS, VARIABLES, STRUCTURES DE DONNÉES ET OPÉRATEURS (3)</a:t>
            </a:r>
          </a:p>
        </p:txBody>
      </p:sp>
      <p:sp>
        <p:nvSpPr>
          <p:cNvPr id="3" name="Content Placeholder 2"/>
          <p:cNvSpPr>
            <a:spLocks noGrp="1"/>
          </p:cNvSpPr>
          <p:nvPr>
            <p:ph idx="1"/>
            <p:custDataLst>
              <p:tags r:id="rId2"/>
            </p:custDataLst>
          </p:nvPr>
        </p:nvSpPr>
        <p:spPr>
          <a:xfrm>
            <a:off x="581192" y="1943734"/>
            <a:ext cx="11029615" cy="4140767"/>
          </a:xfrm>
        </p:spPr>
        <p:txBody>
          <a:bodyPr>
            <a:normAutofit/>
          </a:bodyPr>
          <a:lstStyle/>
          <a:p>
            <a:pPr algn="just"/>
            <a:r>
              <a:rPr lang="fr-CA" noProof="0" dirty="0"/>
              <a:t>Créez trois variables et attribuez-leur chacune une liste. </a:t>
            </a:r>
            <a:r>
              <a:rPr lang="fr-CA" dirty="0"/>
              <a:t>Regroupez ces trois listes en une seule liste qui contient trois sous-listes distinctes</a:t>
            </a:r>
            <a:r>
              <a:rPr lang="fr-CA" noProof="0" dirty="0"/>
              <a:t> (une liste de trois listes).</a:t>
            </a:r>
          </a:p>
          <a:p>
            <a:pPr algn="just"/>
            <a:endParaRPr lang="fr-CA" sz="500" noProof="0" dirty="0"/>
          </a:p>
          <a:p>
            <a:pPr algn="just"/>
            <a:r>
              <a:rPr lang="fr-CA" noProof="0" dirty="0"/>
              <a:t>Créez une liste sans sous-liste (tous les éléments de chacune des trois listes font maintenant partie d’une seule liste plus longue).</a:t>
            </a:r>
          </a:p>
          <a:p>
            <a:pPr algn="just"/>
            <a:endParaRPr lang="fr-CA" sz="500" noProof="0" dirty="0"/>
          </a:p>
          <a:p>
            <a:pPr algn="just"/>
            <a:r>
              <a:rPr lang="fr-CA" noProof="0" dirty="0"/>
              <a:t>Créez une quatrième liste en divisant cette longue liste en deux et attribuez une nouvelle variable à la seconde partie de la liste.</a:t>
            </a:r>
          </a:p>
          <a:p>
            <a:pPr algn="just"/>
            <a:endParaRPr lang="fr-CA" sz="500" noProof="0" dirty="0"/>
          </a:p>
          <a:p>
            <a:pPr algn="just"/>
            <a:r>
              <a:rPr lang="fr-CA" noProof="0" dirty="0"/>
              <a:t>Extrayez le dernier élément de cette nouvelle liste (cet élément peut demeurer dans la liste originale ou être retiré de cette liste) et attribuez-le à une variable.</a:t>
            </a:r>
          </a:p>
        </p:txBody>
      </p:sp>
    </p:spTree>
    <p:extLst>
      <p:ext uri="{BB962C8B-B14F-4D97-AF65-F5344CB8AC3E}">
        <p14:creationId xmlns:p14="http://schemas.microsoft.com/office/powerpoint/2010/main" val="174262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dirty="0"/>
              <a:t>OBJECTIF D’APPRENTISSAGE GÉNÉRAL</a:t>
            </a:r>
            <a:endParaRPr lang="fr-CA" noProof="0" dirty="0"/>
          </a:p>
        </p:txBody>
      </p:sp>
      <p:sp>
        <p:nvSpPr>
          <p:cNvPr id="5" name="Content Placeholder 4"/>
          <p:cNvSpPr>
            <a:spLocks noGrp="1"/>
          </p:cNvSpPr>
          <p:nvPr>
            <p:ph sz="half" idx="1"/>
            <p:custDataLst>
              <p:tags r:id="rId2"/>
            </p:custDataLst>
          </p:nvPr>
        </p:nvSpPr>
        <p:spPr>
          <a:xfrm>
            <a:off x="602720" y="3317108"/>
            <a:ext cx="5422390" cy="2960573"/>
          </a:xfrm>
        </p:spPr>
        <p:txBody>
          <a:bodyPr/>
          <a:lstStyle/>
          <a:p>
            <a:pPr marL="342900" indent="-342900">
              <a:buFont typeface="Wingdings" pitchFamily="2" charset="2"/>
              <a:buChar char="§"/>
            </a:pPr>
            <a:r>
              <a:rPr lang="fr-CA" noProof="0" dirty="0"/>
              <a:t>Variables</a:t>
            </a:r>
          </a:p>
          <a:p>
            <a:pPr marL="342900" indent="-342900">
              <a:buFont typeface="Wingdings" pitchFamily="2" charset="2"/>
              <a:buChar char="§"/>
            </a:pPr>
            <a:r>
              <a:rPr lang="fr-CA" noProof="0" dirty="0"/>
              <a:t>Structures de données</a:t>
            </a:r>
          </a:p>
          <a:p>
            <a:pPr marL="342900" indent="-342900">
              <a:buFont typeface="Wingdings" pitchFamily="2" charset="2"/>
              <a:buChar char="§"/>
            </a:pPr>
            <a:r>
              <a:rPr lang="fr-CA" noProof="0" dirty="0"/>
              <a:t>Opérateurs</a:t>
            </a:r>
          </a:p>
          <a:p>
            <a:pPr marL="342900" indent="-342900">
              <a:buFont typeface="Wingdings" pitchFamily="2" charset="2"/>
              <a:buChar char="§"/>
            </a:pPr>
            <a:r>
              <a:rPr lang="fr-CA" noProof="0" dirty="0"/>
              <a:t>Énoncés et expressions</a:t>
            </a:r>
          </a:p>
        </p:txBody>
      </p:sp>
      <p:sp>
        <p:nvSpPr>
          <p:cNvPr id="7" name="Content Placeholder 6"/>
          <p:cNvSpPr>
            <a:spLocks noGrp="1"/>
          </p:cNvSpPr>
          <p:nvPr>
            <p:ph sz="half" idx="2"/>
            <p:custDataLst>
              <p:tags r:id="rId3"/>
            </p:custDataLst>
          </p:nvPr>
        </p:nvSpPr>
        <p:spPr>
          <a:xfrm>
            <a:off x="6575892" y="2697745"/>
            <a:ext cx="5422392" cy="4093260"/>
          </a:xfrm>
        </p:spPr>
        <p:txBody>
          <a:bodyPr/>
          <a:lstStyle/>
          <a:p>
            <a:pPr marL="342900" indent="-342900">
              <a:buFont typeface="Wingdings" pitchFamily="2" charset="2"/>
              <a:buChar char="§"/>
            </a:pPr>
            <a:r>
              <a:rPr lang="fr-CA" noProof="0" dirty="0"/>
              <a:t>Blocs (et portée)</a:t>
            </a:r>
          </a:p>
          <a:p>
            <a:pPr marL="342900" indent="-342900">
              <a:buFont typeface="Wingdings" pitchFamily="2" charset="2"/>
              <a:buChar char="§"/>
            </a:pPr>
            <a:r>
              <a:rPr lang="fr-CA" noProof="0" dirty="0"/>
              <a:t>Fonctions</a:t>
            </a:r>
          </a:p>
          <a:p>
            <a:pPr marL="342900" indent="-342900">
              <a:buFont typeface="Wingdings" pitchFamily="2" charset="2"/>
              <a:buChar char="§"/>
            </a:pPr>
            <a:r>
              <a:rPr lang="fr-CA" noProof="0" dirty="0"/>
              <a:t>Flux logique (de commande)</a:t>
            </a:r>
          </a:p>
          <a:p>
            <a:pPr marL="342900" indent="-342900">
              <a:buFont typeface="Wingdings" pitchFamily="2" charset="2"/>
              <a:buChar char="§"/>
            </a:pPr>
            <a:r>
              <a:rPr lang="fr-CA" noProof="0" dirty="0"/>
              <a:t>Bibliothèques/trousses/modules</a:t>
            </a:r>
          </a:p>
          <a:p>
            <a:pPr marL="342900" indent="-342900">
              <a:buFont typeface="Wingdings" pitchFamily="2" charset="2"/>
              <a:buChar char="§"/>
            </a:pPr>
            <a:r>
              <a:rPr lang="fr-CA" noProof="0" dirty="0"/>
              <a:t>Données d’entrée/données de sortie</a:t>
            </a:r>
          </a:p>
          <a:p>
            <a:pPr marL="342900" indent="-342900">
              <a:buFont typeface="Wingdings" pitchFamily="2" charset="2"/>
              <a:buChar char="§"/>
            </a:pPr>
            <a:r>
              <a:rPr lang="fr-CA" noProof="0" dirty="0"/>
              <a:t>Interpréteurs/compilateurs</a:t>
            </a:r>
          </a:p>
        </p:txBody>
      </p:sp>
      <p:sp>
        <p:nvSpPr>
          <p:cNvPr id="8" name="TextBox 7"/>
          <p:cNvSpPr txBox="1"/>
          <p:nvPr>
            <p:custDataLst>
              <p:tags r:id="rId4"/>
            </p:custDataLst>
          </p:nvPr>
        </p:nvSpPr>
        <p:spPr>
          <a:xfrm>
            <a:off x="522768" y="2282246"/>
            <a:ext cx="11617760" cy="830997"/>
          </a:xfrm>
          <a:prstGeom prst="rect">
            <a:avLst/>
          </a:prstGeom>
          <a:noFill/>
        </p:spPr>
        <p:txBody>
          <a:bodyPr wrap="square" rtlCol="0">
            <a:spAutoFit/>
          </a:bodyPr>
          <a:lstStyle/>
          <a:p>
            <a:r>
              <a:rPr lang="fr-CA" sz="2400" dirty="0">
                <a:solidFill>
                  <a:schemeClr val="tx2"/>
                </a:solidFill>
                <a:latin typeface="Dagny OT"/>
                <a:cs typeface="Dagny OT"/>
              </a:rPr>
              <a:t>Acquérir de l’</a:t>
            </a:r>
            <a:r>
              <a:rPr lang="fr-CA" sz="2400" b="1" dirty="0">
                <a:solidFill>
                  <a:schemeClr val="tx2"/>
                </a:solidFill>
                <a:latin typeface="Dagny OT"/>
                <a:cs typeface="Dagny OT"/>
              </a:rPr>
              <a:t>expérience pratique</a:t>
            </a:r>
            <a:r>
              <a:rPr lang="fr-CA" sz="2400" dirty="0">
                <a:solidFill>
                  <a:schemeClr val="tx2"/>
                </a:solidFill>
                <a:latin typeface="Dagny OT"/>
                <a:cs typeface="Dagny OT"/>
              </a:rPr>
              <a:t> et une compréhension préliminaire des éléments suivants du code </a:t>
            </a:r>
            <a:r>
              <a:rPr lang="fr-CA" sz="2400" b="1" dirty="0">
                <a:solidFill>
                  <a:schemeClr val="tx2"/>
                </a:solidFill>
                <a:latin typeface="Dagny OT"/>
                <a:cs typeface="Dagny OT"/>
              </a:rPr>
              <a:t>dans les langages R et Python</a:t>
            </a:r>
            <a:r>
              <a:rPr lang="fr-CA" sz="2400" dirty="0">
                <a:solidFill>
                  <a:schemeClr val="tx2"/>
                </a:solidFill>
                <a:latin typeface="Dagny OT"/>
                <a:cs typeface="Dagny OT"/>
              </a:rPr>
              <a:t> :</a:t>
            </a:r>
          </a:p>
        </p:txBody>
      </p:sp>
    </p:spTree>
    <p:extLst>
      <p:ext uri="{BB962C8B-B14F-4D97-AF65-F5344CB8AC3E}">
        <p14:creationId xmlns:p14="http://schemas.microsoft.com/office/powerpoint/2010/main" val="35099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ÉNONCÉS, BLOCS, FLUX DE COMMANDE, OPÉRATEURS LOGIQUES</a:t>
            </a:r>
            <a:endParaRPr lang="fr-CA" noProof="0" dirty="0"/>
          </a:p>
        </p:txBody>
      </p:sp>
      <p:sp>
        <p:nvSpPr>
          <p:cNvPr id="3" name="Content Placeholder 2"/>
          <p:cNvSpPr>
            <a:spLocks noGrp="1"/>
          </p:cNvSpPr>
          <p:nvPr>
            <p:ph idx="1"/>
            <p:custDataLst>
              <p:tags r:id="rId2"/>
            </p:custDataLst>
          </p:nvPr>
        </p:nvSpPr>
        <p:spPr/>
        <p:txBody>
          <a:bodyPr/>
          <a:lstStyle/>
          <a:p>
            <a:pPr algn="just"/>
            <a:r>
              <a:rPr lang="fr-CA" noProof="0" dirty="0"/>
              <a:t>Rédigez un énoncé qui contient au moins trois blocs imbriqués.</a:t>
            </a:r>
          </a:p>
          <a:p>
            <a:pPr algn="just"/>
            <a:endParaRPr lang="fr-CA" sz="500" noProof="0" dirty="0"/>
          </a:p>
          <a:p>
            <a:pPr algn="just"/>
            <a:r>
              <a:rPr lang="fr-CA" noProof="0" dirty="0"/>
              <a:t>Utilisez au moins trois des options suivantes du flux </a:t>
            </a:r>
            <a:r>
              <a:rPr lang="fr-CA" dirty="0"/>
              <a:t>de commande</a:t>
            </a:r>
            <a:r>
              <a:rPr lang="fr-CA" noProof="0" dirty="0"/>
              <a:t> : if, if </a:t>
            </a:r>
            <a:r>
              <a:rPr lang="fr-CA" noProof="0" dirty="0" err="1"/>
              <a:t>else</a:t>
            </a:r>
            <a:r>
              <a:rPr lang="fr-CA" noProof="0" dirty="0"/>
              <a:t>, </a:t>
            </a:r>
            <a:r>
              <a:rPr lang="fr-CA" noProof="0" dirty="0" err="1"/>
              <a:t>while</a:t>
            </a:r>
            <a:r>
              <a:rPr lang="fr-CA" noProof="0" dirty="0"/>
              <a:t>, for, break, continue (Python seulement), </a:t>
            </a:r>
            <a:r>
              <a:rPr lang="fr-CA" noProof="0" dirty="0" err="1"/>
              <a:t>next</a:t>
            </a:r>
            <a:r>
              <a:rPr lang="fr-CA" noProof="0" dirty="0"/>
              <a:t>, switch.</a:t>
            </a:r>
          </a:p>
        </p:txBody>
      </p:sp>
    </p:spTree>
    <p:extLst>
      <p:ext uri="{BB962C8B-B14F-4D97-AF65-F5344CB8AC3E}">
        <p14:creationId xmlns:p14="http://schemas.microsoft.com/office/powerpoint/2010/main" val="26815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FONCTIONS</a:t>
            </a:r>
          </a:p>
        </p:txBody>
      </p:sp>
      <p:sp>
        <p:nvSpPr>
          <p:cNvPr id="3" name="Content Placeholder 2"/>
          <p:cNvSpPr>
            <a:spLocks noGrp="1"/>
          </p:cNvSpPr>
          <p:nvPr>
            <p:ph idx="1"/>
            <p:custDataLst>
              <p:tags r:id="rId2"/>
            </p:custDataLst>
          </p:nvPr>
        </p:nvSpPr>
        <p:spPr/>
        <p:txBody>
          <a:bodyPr/>
          <a:lstStyle/>
          <a:p>
            <a:pPr algn="just"/>
            <a:r>
              <a:rPr lang="fr-CA" noProof="0" dirty="0"/>
              <a:t>Rédigez une fonction qui accepte trois arguments en entrée et produit une valeur de sortie.</a:t>
            </a:r>
          </a:p>
          <a:p>
            <a:pPr algn="just"/>
            <a:endParaRPr lang="fr-CA" sz="500" noProof="0" dirty="0"/>
          </a:p>
          <a:p>
            <a:pPr algn="just"/>
            <a:r>
              <a:rPr lang="fr-CA" noProof="0" dirty="0"/>
              <a:t>Appelez la fonction en utilisant des arguments de votre choix.</a:t>
            </a:r>
          </a:p>
        </p:txBody>
      </p:sp>
    </p:spTree>
    <p:extLst>
      <p:ext uri="{BB962C8B-B14F-4D97-AF65-F5344CB8AC3E}">
        <p14:creationId xmlns:p14="http://schemas.microsoft.com/office/powerpoint/2010/main" val="95098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BIBLIOTHÈQUES/TROUSSES/Modules</a:t>
            </a:r>
          </a:p>
        </p:txBody>
      </p:sp>
      <p:sp>
        <p:nvSpPr>
          <p:cNvPr id="3" name="Content Placeholder 2"/>
          <p:cNvSpPr>
            <a:spLocks noGrp="1"/>
          </p:cNvSpPr>
          <p:nvPr>
            <p:ph idx="1"/>
            <p:custDataLst>
              <p:tags r:id="rId2"/>
            </p:custDataLst>
          </p:nvPr>
        </p:nvSpPr>
        <p:spPr/>
        <p:txBody>
          <a:bodyPr>
            <a:normAutofit fontScale="92500" lnSpcReduction="20000"/>
          </a:bodyPr>
          <a:lstStyle/>
          <a:p>
            <a:r>
              <a:rPr lang="fr-CA" noProof="0" dirty="0"/>
              <a:t>Exécutez la commande pertinente pour </a:t>
            </a:r>
            <a:r>
              <a:rPr lang="fr-CA" dirty="0"/>
              <a:t>afficher une liste de trousses </a:t>
            </a:r>
            <a:r>
              <a:rPr lang="fr-CA" noProof="0" dirty="0"/>
              <a:t>(en langage R) ou de modules (en Python) présentement installés dans votre environnement de notebooks </a:t>
            </a:r>
            <a:r>
              <a:rPr lang="fr-CA" noProof="0" dirty="0" err="1"/>
              <a:t>Jupyter</a:t>
            </a:r>
            <a:r>
              <a:rPr lang="fr-CA" noProof="0" dirty="0"/>
              <a:t>.</a:t>
            </a:r>
          </a:p>
          <a:p>
            <a:pPr lvl="1"/>
            <a:r>
              <a:rPr lang="fr-CA" noProof="0" dirty="0"/>
              <a:t>Indice : Utilisez Internet, </a:t>
            </a:r>
            <a:r>
              <a:rPr lang="fr-CA" dirty="0"/>
              <a:t>les exemples dans les notebooks et les documents de cours pour vous aider à trouver la commande pertinente</a:t>
            </a:r>
            <a:r>
              <a:rPr lang="fr-CA" noProof="0" dirty="0"/>
              <a:t>.</a:t>
            </a:r>
          </a:p>
          <a:p>
            <a:endParaRPr lang="fr-CA" sz="500" noProof="0" dirty="0"/>
          </a:p>
          <a:p>
            <a:r>
              <a:rPr lang="fr-CA" noProof="0" dirty="0"/>
              <a:t>Utilisez les documents disponibles pour déterminer à quoi servent </a:t>
            </a:r>
            <a:r>
              <a:rPr lang="fr-CA" dirty="0"/>
              <a:t>certaines de ces trousses et certains de ces modules</a:t>
            </a:r>
            <a:r>
              <a:rPr lang="fr-CA" noProof="0" dirty="0"/>
              <a:t>.</a:t>
            </a:r>
          </a:p>
          <a:p>
            <a:pPr lvl="1"/>
            <a:r>
              <a:rPr lang="fr-CA" noProof="0" dirty="0"/>
              <a:t>Indice : Consultez les notebooks Python et R disponibles – vous pourriez y trouver des renseignements utiles.</a:t>
            </a:r>
          </a:p>
          <a:p>
            <a:pPr lvl="1"/>
            <a:r>
              <a:rPr lang="fr-CA" noProof="0" dirty="0"/>
              <a:t>Choisissez </a:t>
            </a:r>
            <a:r>
              <a:rPr lang="fr-CA" dirty="0"/>
              <a:t>une trousse ou </a:t>
            </a:r>
            <a:r>
              <a:rPr lang="fr-CA" noProof="0" dirty="0"/>
              <a:t>un module dans cette liste et chargez-le au besoin.</a:t>
            </a:r>
          </a:p>
          <a:p>
            <a:endParaRPr lang="fr-CA" sz="500" noProof="0" dirty="0"/>
          </a:p>
          <a:p>
            <a:r>
              <a:rPr lang="fr-CA" noProof="0" dirty="0"/>
              <a:t>Rédigez du code qui utilise des fonctions et des objets fournis dans cette trousse.</a:t>
            </a:r>
          </a:p>
        </p:txBody>
      </p:sp>
    </p:spTree>
    <p:extLst>
      <p:ext uri="{BB962C8B-B14F-4D97-AF65-F5344CB8AC3E}">
        <p14:creationId xmlns:p14="http://schemas.microsoft.com/office/powerpoint/2010/main" val="416497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DONNÉES D’ENTRÉE/DONNÉES DE SORTIE (1)</a:t>
            </a:r>
          </a:p>
        </p:txBody>
      </p:sp>
      <p:sp>
        <p:nvSpPr>
          <p:cNvPr id="3" name="Content Placeholder 2"/>
          <p:cNvSpPr>
            <a:spLocks noGrp="1"/>
          </p:cNvSpPr>
          <p:nvPr>
            <p:ph idx="1"/>
            <p:custDataLst>
              <p:tags r:id="rId2"/>
            </p:custDataLst>
          </p:nvPr>
        </p:nvSpPr>
        <p:spPr/>
        <p:txBody>
          <a:bodyPr/>
          <a:lstStyle/>
          <a:p>
            <a:pPr algn="just"/>
            <a:r>
              <a:rPr lang="fr-CA" noProof="0" dirty="0"/>
              <a:t>Imprimez </a:t>
            </a:r>
            <a:r>
              <a:rPr lang="fr-CA" dirty="0"/>
              <a:t>sur la sortie </a:t>
            </a:r>
            <a:r>
              <a:rPr lang="fr-CA" noProof="0" dirty="0"/>
              <a:t>standard du notebook </a:t>
            </a:r>
            <a:r>
              <a:rPr lang="fr-CA" noProof="0" dirty="0" err="1"/>
              <a:t>Jupyter</a:t>
            </a:r>
            <a:r>
              <a:rPr lang="fr-CA" noProof="0" dirty="0"/>
              <a:t> (dans le présent cas, la sortie standard constitue l’</a:t>
            </a:r>
            <a:r>
              <a:rPr lang="fr-CA" dirty="0"/>
              <a:t>espace sous une cellule de code du notebook créée lorsque vous exécutez une cellule</a:t>
            </a:r>
            <a:r>
              <a:rPr lang="fr-CA" noProof="0" dirty="0"/>
              <a:t>) trois phrases de votre choix, sur trois lignes </a:t>
            </a:r>
            <a:r>
              <a:rPr lang="fr-CA" dirty="0"/>
              <a:t>distinctes, au moyen d’un seul énoncé de code</a:t>
            </a:r>
            <a:r>
              <a:rPr lang="fr-CA" noProof="0" dirty="0"/>
              <a:t>.</a:t>
            </a:r>
          </a:p>
        </p:txBody>
      </p:sp>
    </p:spTree>
    <p:extLst>
      <p:ext uri="{BB962C8B-B14F-4D97-AF65-F5344CB8AC3E}">
        <p14:creationId xmlns:p14="http://schemas.microsoft.com/office/powerpoint/2010/main" val="4938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DONNÉES D’ENTRÉE/DONNÉES DE SORTIE (2)</a:t>
            </a:r>
          </a:p>
        </p:txBody>
      </p:sp>
      <p:sp>
        <p:nvSpPr>
          <p:cNvPr id="3" name="Content Placeholder 2"/>
          <p:cNvSpPr>
            <a:spLocks noGrp="1"/>
          </p:cNvSpPr>
          <p:nvPr>
            <p:ph idx="1"/>
            <p:custDataLst>
              <p:tags r:id="rId2"/>
            </p:custDataLst>
          </p:nvPr>
        </p:nvSpPr>
        <p:spPr/>
        <p:txBody>
          <a:bodyPr/>
          <a:lstStyle/>
          <a:p>
            <a:pPr algn="just"/>
            <a:r>
              <a:rPr lang="fr-CA" noProof="0" dirty="0"/>
              <a:t>Trouvez un fichier CSV (valeurs séparées par des virgules) stocké sur votre ordinateur.</a:t>
            </a:r>
          </a:p>
          <a:p>
            <a:pPr lvl="1" algn="just"/>
            <a:r>
              <a:rPr lang="fr-CA" noProof="0" dirty="0"/>
              <a:t>(Indice – Il devrait y avoir un dossier désigné « Data » dans l</a:t>
            </a:r>
            <a:r>
              <a:rPr lang="fr-CA" dirty="0"/>
              <a:t>e répertoire principal du notebook</a:t>
            </a:r>
            <a:r>
              <a:rPr lang="fr-CA" noProof="0" dirty="0"/>
              <a:t>).</a:t>
            </a:r>
          </a:p>
          <a:p>
            <a:pPr algn="just"/>
            <a:endParaRPr lang="fr-CA" sz="500" noProof="0" dirty="0"/>
          </a:p>
          <a:p>
            <a:pPr algn="just"/>
            <a:r>
              <a:rPr lang="fr-CA" noProof="0" dirty="0"/>
              <a:t>Chargez ce fichier dan</a:t>
            </a:r>
            <a:r>
              <a:rPr lang="fr-CA" dirty="0"/>
              <a:t>s le notebook et stockez les résultats dans au moins une </a:t>
            </a:r>
            <a:r>
              <a:rPr lang="fr-CA" noProof="0" dirty="0"/>
              <a:t>variable.</a:t>
            </a:r>
          </a:p>
        </p:txBody>
      </p:sp>
    </p:spTree>
    <p:extLst>
      <p:ext uri="{BB962C8B-B14F-4D97-AF65-F5344CB8AC3E}">
        <p14:creationId xmlns:p14="http://schemas.microsoft.com/office/powerpoint/2010/main" val="21390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DONNÉES D’ENTRÉE/DONNÉES DE SORTIE (3)</a:t>
            </a:r>
          </a:p>
        </p:txBody>
      </p:sp>
      <p:sp>
        <p:nvSpPr>
          <p:cNvPr id="3" name="Content Placeholder 2"/>
          <p:cNvSpPr>
            <a:spLocks noGrp="1"/>
          </p:cNvSpPr>
          <p:nvPr>
            <p:ph idx="1"/>
            <p:custDataLst>
              <p:tags r:id="rId2"/>
            </p:custDataLst>
          </p:nvPr>
        </p:nvSpPr>
        <p:spPr/>
        <p:txBody>
          <a:bodyPr/>
          <a:lstStyle/>
          <a:p>
            <a:r>
              <a:rPr lang="fr-CA" noProof="0" dirty="0"/>
              <a:t>Créez un nouveau fichier et écrivez quatre lignes en format CSV dans ce fichier.</a:t>
            </a:r>
          </a:p>
          <a:p>
            <a:endParaRPr lang="fr-CA" sz="500" noProof="0" dirty="0"/>
          </a:p>
          <a:p>
            <a:r>
              <a:rPr lang="fr-CA" noProof="0" dirty="0"/>
              <a:t>Au moyen d’un énoncé distinct, écrivez quatre autres lignes dans ce fichier, sans écraser le fichier original.</a:t>
            </a:r>
          </a:p>
        </p:txBody>
      </p:sp>
    </p:spTree>
    <p:extLst>
      <p:ext uri="{BB962C8B-B14F-4D97-AF65-F5344CB8AC3E}">
        <p14:creationId xmlns:p14="http://schemas.microsoft.com/office/powerpoint/2010/main" val="21390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br>
              <a:rPr lang="fr-CA" cap="none" noProof="0" dirty="0"/>
            </a:br>
            <a:br>
              <a:rPr lang="fr-CA" cap="none" noProof="0" dirty="0"/>
            </a:br>
            <a:r>
              <a:rPr lang="fr-CA" cap="none" noProof="0" dirty="0"/>
              <a:t>INTERPRÉTEURS/COMPILATEURS</a:t>
            </a:r>
          </a:p>
        </p:txBody>
      </p:sp>
      <p:sp>
        <p:nvSpPr>
          <p:cNvPr id="3" name="Content Placeholder 2"/>
          <p:cNvSpPr>
            <a:spLocks noGrp="1"/>
          </p:cNvSpPr>
          <p:nvPr>
            <p:ph idx="1"/>
            <p:custDataLst>
              <p:tags r:id="rId2"/>
            </p:custDataLst>
          </p:nvPr>
        </p:nvSpPr>
        <p:spPr/>
        <p:txBody>
          <a:bodyPr/>
          <a:lstStyle/>
          <a:p>
            <a:pPr algn="just"/>
            <a:r>
              <a:rPr lang="fr-CA" noProof="0" dirty="0"/>
              <a:t>Rédigez assez de code pour que l’interpréteur de l’application </a:t>
            </a:r>
            <a:r>
              <a:rPr lang="fr-CA" noProof="0" dirty="0" err="1"/>
              <a:t>Jupyter</a:t>
            </a:r>
            <a:r>
              <a:rPr lang="fr-CA" noProof="0" dirty="0"/>
              <a:t> Notebook produise au moins cinq messages d’erreur différents.</a:t>
            </a:r>
          </a:p>
          <a:p>
            <a:pPr algn="just"/>
            <a:endParaRPr lang="fr-CA" sz="500" noProof="0" dirty="0"/>
          </a:p>
          <a:p>
            <a:pPr algn="just"/>
            <a:r>
              <a:rPr lang="fr-CA" noProof="0" dirty="0"/>
              <a:t>Copiez ces messages d’erreur dans une cellule </a:t>
            </a:r>
            <a:r>
              <a:rPr lang="fr-CA" noProof="0" dirty="0" err="1"/>
              <a:t>Markdown</a:t>
            </a:r>
            <a:r>
              <a:rPr lang="fr-CA" noProof="0" dirty="0"/>
              <a:t> et rédigez une courte note sous chaque cellule pour expliquer le message d’erreur et indiquer la solution </a:t>
            </a:r>
            <a:r>
              <a:rPr lang="fr-CA" dirty="0"/>
              <a:t>à chaque erreur</a:t>
            </a:r>
            <a:r>
              <a:rPr lang="fr-CA" noProof="0" dirty="0"/>
              <a:t>.</a:t>
            </a:r>
          </a:p>
        </p:txBody>
      </p:sp>
    </p:spTree>
    <p:extLst>
      <p:ext uri="{BB962C8B-B14F-4D97-AF65-F5344CB8AC3E}">
        <p14:creationId xmlns:p14="http://schemas.microsoft.com/office/powerpoint/2010/main" val="158877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noProof="0" dirty="0"/>
              <a:t>EXERCICES ET LECTURES COMPLÉMENTAIRES</a:t>
            </a:r>
          </a:p>
        </p:txBody>
      </p:sp>
      <p:sp>
        <p:nvSpPr>
          <p:cNvPr id="5" name="Text Placeholder 4"/>
          <p:cNvSpPr>
            <a:spLocks noGrp="1"/>
          </p:cNvSpPr>
          <p:nvPr>
            <p:ph type="body" idx="1"/>
            <p:custDataLst>
              <p:tags r:id="rId2"/>
            </p:custDataLst>
          </p:nvPr>
        </p:nvSpPr>
        <p:spPr/>
        <p:txBody>
          <a:bodyPr/>
          <a:lstStyle/>
          <a:p>
            <a:r>
              <a:rPr lang="fr-CA" noProof="0" dirty="0"/>
              <a:t>PROGRAMMATION EN LANGAGES R ET PYTHON</a:t>
            </a:r>
          </a:p>
          <a:p>
            <a:endParaRPr lang="fr-CA" noProof="0" dirty="0"/>
          </a:p>
        </p:txBody>
      </p:sp>
    </p:spTree>
    <p:extLst>
      <p:ext uri="{BB962C8B-B14F-4D97-AF65-F5344CB8AC3E}">
        <p14:creationId xmlns:p14="http://schemas.microsoft.com/office/powerpoint/2010/main" val="5516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cap="none" noProof="0" dirty="0"/>
              <a:t>EXERCICES COMPLÉMENTAIRES</a:t>
            </a:r>
          </a:p>
        </p:txBody>
      </p:sp>
      <p:sp>
        <p:nvSpPr>
          <p:cNvPr id="5" name="Content Placeholder 4"/>
          <p:cNvSpPr>
            <a:spLocks noGrp="1"/>
          </p:cNvSpPr>
          <p:nvPr>
            <p:ph idx="1"/>
            <p:custDataLst>
              <p:tags r:id="rId2"/>
            </p:custDataLst>
          </p:nvPr>
        </p:nvSpPr>
        <p:spPr/>
        <p:txBody>
          <a:bodyPr>
            <a:normAutofit lnSpcReduction="10000"/>
          </a:bodyPr>
          <a:lstStyle/>
          <a:p>
            <a:pPr marL="457200" indent="-457200" algn="just">
              <a:buFont typeface="+mj-lt"/>
              <a:buAutoNum type="arabicPeriod"/>
            </a:pPr>
            <a:r>
              <a:rPr lang="fr-CA" noProof="0" dirty="0"/>
              <a:t>Au moyen du langage de votre choix, rédigez une fonction qui, lorsqu’elle traite un ensemble de données, relève 5 renseignements intéressants sur </a:t>
            </a:r>
            <a:r>
              <a:rPr lang="fr-CA" dirty="0"/>
              <a:t>cet ensemble de données</a:t>
            </a:r>
            <a:r>
              <a:rPr lang="fr-CA" noProof="0" dirty="0"/>
              <a:t>. Chargez un ensemble de données et exécutez </a:t>
            </a:r>
            <a:r>
              <a:rPr lang="fr-CA" dirty="0"/>
              <a:t>la fonction sur cet ensemble de données</a:t>
            </a:r>
            <a:r>
              <a:rPr lang="fr-CA" noProof="0" dirty="0"/>
              <a:t>.</a:t>
            </a:r>
          </a:p>
          <a:p>
            <a:pPr marL="457200" indent="-457200" algn="just">
              <a:buFont typeface="+mj-lt"/>
              <a:buAutoNum type="arabicPeriod"/>
            </a:pPr>
            <a:r>
              <a:rPr lang="fr-CA" dirty="0"/>
              <a:t>Au moyen du langage de votre choix, rédigez deux fonctions</a:t>
            </a:r>
            <a:r>
              <a:rPr lang="fr-CA" noProof="0" dirty="0"/>
              <a:t>. Les données de sortie de la première fonction devraient servir comme données d’entrée de la seconde fonction. La première fonction doit lire un ensemble de données et produire un sous-ensemble en fonction de certains critères. La seconde fonction doit lire </a:t>
            </a:r>
            <a:r>
              <a:rPr lang="fr-CA" dirty="0"/>
              <a:t>un </a:t>
            </a:r>
            <a:r>
              <a:rPr lang="fr-CA" noProof="0" dirty="0"/>
              <a:t>ensemble de données et produire des données sommaires pour chaque colonne de l’ensemble de données. Chargez un ensemble de données et exécutez les deux fonctions sur cet ensemble de données.</a:t>
            </a:r>
          </a:p>
        </p:txBody>
      </p:sp>
    </p:spTree>
    <p:extLst>
      <p:ext uri="{BB962C8B-B14F-4D97-AF65-F5344CB8AC3E}">
        <p14:creationId xmlns:p14="http://schemas.microsoft.com/office/powerpoint/2010/main" val="267972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LECTURES COMPLÉMENTAIRES</a:t>
            </a:r>
          </a:p>
        </p:txBody>
      </p:sp>
      <p:sp>
        <p:nvSpPr>
          <p:cNvPr id="3" name="Content Placeholder 2"/>
          <p:cNvSpPr>
            <a:spLocks noGrp="1"/>
          </p:cNvSpPr>
          <p:nvPr>
            <p:ph idx="1"/>
            <p:custDataLst>
              <p:tags r:id="rId2"/>
            </p:custDataLst>
          </p:nvPr>
        </p:nvSpPr>
        <p:spPr/>
        <p:txBody>
          <a:bodyPr/>
          <a:lstStyle/>
          <a:p>
            <a:r>
              <a:rPr lang="fr-CA" sz="2000" noProof="0" dirty="0"/>
              <a:t>Meilleures ressources sur Python : </a:t>
            </a:r>
            <a:r>
              <a:rPr lang="fr-CA" sz="2000" noProof="0" dirty="0">
                <a:hlinkClick r:id="rId4"/>
              </a:rPr>
              <a:t>https://www.fullstackpython.com/best-python-resources.html</a:t>
            </a:r>
            <a:endParaRPr lang="fr-CA" sz="2000" noProof="0" dirty="0"/>
          </a:p>
          <a:p>
            <a:endParaRPr lang="fr-CA" sz="500" noProof="0" dirty="0"/>
          </a:p>
          <a:p>
            <a:r>
              <a:rPr lang="fr-CA" sz="2000" noProof="0" dirty="0"/>
              <a:t>Meilleures ressources sur le langage R (pour améliorer vos compétences relatives aux données) : </a:t>
            </a:r>
            <a:r>
              <a:rPr lang="fr-CA" sz="2000" noProof="0" dirty="0">
                <a:hlinkClick r:id="rId5"/>
              </a:rPr>
              <a:t>https://www.computerworld.com/article/2497464/business-intelligence/top-r-language-resources-to-improve-your-data-skills.html</a:t>
            </a:r>
            <a:endParaRPr lang="fr-CA" sz="2000" noProof="0" dirty="0"/>
          </a:p>
        </p:txBody>
      </p:sp>
    </p:spTree>
    <p:extLst>
      <p:ext uri="{BB962C8B-B14F-4D97-AF65-F5344CB8AC3E}">
        <p14:creationId xmlns:p14="http://schemas.microsoft.com/office/powerpoint/2010/main" val="298976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CF4-F28C-1845-9328-131FF0567F63}"/>
              </a:ext>
            </a:extLst>
          </p:cNvPr>
          <p:cNvSpPr>
            <a:spLocks noGrp="1"/>
          </p:cNvSpPr>
          <p:nvPr>
            <p:ph type="title"/>
            <p:custDataLst>
              <p:tags r:id="rId1"/>
            </p:custDataLst>
          </p:nvPr>
        </p:nvSpPr>
        <p:spPr/>
        <p:txBody>
          <a:bodyPr/>
          <a:lstStyle/>
          <a:p>
            <a:r>
              <a:rPr lang="fr-CA" noProof="0" dirty="0"/>
              <a:t>CONTENU</a:t>
            </a:r>
          </a:p>
        </p:txBody>
      </p:sp>
      <p:sp>
        <p:nvSpPr>
          <p:cNvPr id="3" name="Content Placeholder 2">
            <a:extLst>
              <a:ext uri="{FF2B5EF4-FFF2-40B4-BE49-F238E27FC236}">
                <a16:creationId xmlns:a16="http://schemas.microsoft.com/office/drawing/2014/main" id="{4E9FA1EC-6346-9644-A3C5-F05EACBED6E3}"/>
              </a:ext>
            </a:extLst>
          </p:cNvPr>
          <p:cNvSpPr>
            <a:spLocks noGrp="1"/>
          </p:cNvSpPr>
          <p:nvPr>
            <p:ph idx="1"/>
            <p:custDataLst>
              <p:tags r:id="rId2"/>
            </p:custDataLst>
          </p:nvPr>
        </p:nvSpPr>
        <p:spPr/>
        <p:txBody>
          <a:bodyPr/>
          <a:lstStyle/>
          <a:p>
            <a:pPr marL="457200" indent="-457200">
              <a:buAutoNum type="arabicPeriod"/>
            </a:pPr>
            <a:r>
              <a:rPr lang="fr-CA" dirty="0"/>
              <a:t>Langages </a:t>
            </a:r>
            <a:r>
              <a:rPr lang="fr-CA" noProof="0" dirty="0"/>
              <a:t>R et Python : historique et comparaison</a:t>
            </a:r>
          </a:p>
          <a:p>
            <a:pPr marL="457200" indent="-457200">
              <a:buAutoNum type="arabicPeriod"/>
            </a:pPr>
            <a:r>
              <a:rPr lang="fr-CA" noProof="0" dirty="0"/>
              <a:t>Ressources de programmation</a:t>
            </a:r>
          </a:p>
          <a:p>
            <a:pPr marL="457200" indent="-457200">
              <a:buAutoNum type="arabicPeriod"/>
            </a:pPr>
            <a:r>
              <a:rPr lang="fr-CA" noProof="0" dirty="0"/>
              <a:t>Exercices d’apprentissage pratique</a:t>
            </a:r>
          </a:p>
          <a:p>
            <a:pPr marL="457200" indent="-457200">
              <a:buAutoNum type="arabicPeriod"/>
            </a:pPr>
            <a:r>
              <a:rPr lang="fr-CA" dirty="0"/>
              <a:t>Exercices et lectures complémentaires</a:t>
            </a:r>
            <a:endParaRPr lang="fr-CA" noProof="0" dirty="0"/>
          </a:p>
        </p:txBody>
      </p:sp>
    </p:spTree>
    <p:extLst>
      <p:ext uri="{BB962C8B-B14F-4D97-AF65-F5344CB8AC3E}">
        <p14:creationId xmlns:p14="http://schemas.microsoft.com/office/powerpoint/2010/main" val="7351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noProof="0" dirty="0"/>
              <a:t>OBJECTIFS D’APPRENTISSAGE PERSONNELS</a:t>
            </a:r>
          </a:p>
        </p:txBody>
      </p:sp>
      <p:sp>
        <p:nvSpPr>
          <p:cNvPr id="3" name="Content Placeholder 2"/>
          <p:cNvSpPr>
            <a:spLocks noGrp="1"/>
          </p:cNvSpPr>
          <p:nvPr>
            <p:ph idx="1"/>
            <p:custDataLst>
              <p:tags r:id="rId2"/>
            </p:custDataLst>
          </p:nvPr>
        </p:nvSpPr>
        <p:spPr/>
        <p:txBody>
          <a:bodyPr/>
          <a:lstStyle/>
          <a:p>
            <a:r>
              <a:rPr lang="fr-CA" noProof="0" dirty="0"/>
              <a:t>Selon vos connaissances préalables, il peut être </a:t>
            </a:r>
            <a:r>
              <a:rPr lang="fr-CA" dirty="0"/>
              <a:t>ambitieux de chercher à atteindre les objectifs d’apprentissage de la présente séance dans le temps prévu</a:t>
            </a:r>
            <a:r>
              <a:rPr lang="fr-CA" noProof="0" dirty="0"/>
              <a:t>.</a:t>
            </a:r>
          </a:p>
          <a:p>
            <a:endParaRPr lang="fr-CA" sz="500" b="1" noProof="0" dirty="0"/>
          </a:p>
          <a:p>
            <a:r>
              <a:rPr lang="fr-CA" b="1" noProof="0" dirty="0"/>
              <a:t>Sélectionnez</a:t>
            </a:r>
            <a:r>
              <a:rPr lang="fr-CA" noProof="0" dirty="0"/>
              <a:t>, en fonction de votre point de départ,</a:t>
            </a:r>
            <a:r>
              <a:rPr lang="fr-CA" b="1" noProof="0" dirty="0"/>
              <a:t> un objectif d’apprentissage raisonnable que vous voulez atteindre au cours de la présente séance</a:t>
            </a:r>
            <a:r>
              <a:rPr lang="fr-CA" noProof="0" dirty="0"/>
              <a:t>.</a:t>
            </a:r>
          </a:p>
          <a:p>
            <a:endParaRPr lang="fr-CA" sz="500" noProof="0" dirty="0"/>
          </a:p>
          <a:p>
            <a:r>
              <a:rPr lang="fr-CA" noProof="0" dirty="0"/>
              <a:t>Vous aurez le temps de poursuivre vos travaux sur les exercices proposés au cours des laboratoires du matin de la semaine prochaine. Vous pourrez aussi mettre en pratique vos compétences en programmation lorsque nous </a:t>
            </a:r>
            <a:r>
              <a:rPr lang="fr-CA" dirty="0"/>
              <a:t>entreprendrons nos séances de laboratoire en après-midi en février</a:t>
            </a:r>
            <a:r>
              <a:rPr lang="fr-CA" noProof="0" dirty="0"/>
              <a:t>.</a:t>
            </a:r>
          </a:p>
        </p:txBody>
      </p:sp>
    </p:spTree>
    <p:extLst>
      <p:ext uri="{BB962C8B-B14F-4D97-AF65-F5344CB8AC3E}">
        <p14:creationId xmlns:p14="http://schemas.microsoft.com/office/powerpoint/2010/main" val="34322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fr-CA" cap="none" noProof="0" dirty="0"/>
              <a:t>LANGAGES R ET PYTHON : HISTORIQUE ET COMPARAISON</a:t>
            </a:r>
            <a:endParaRPr lang="fr-CA" noProof="0" dirty="0"/>
          </a:p>
        </p:txBody>
      </p:sp>
      <p:sp>
        <p:nvSpPr>
          <p:cNvPr id="5" name="Text Placeholder 4"/>
          <p:cNvSpPr>
            <a:spLocks noGrp="1"/>
          </p:cNvSpPr>
          <p:nvPr>
            <p:ph type="body" idx="1"/>
            <p:custDataLst>
              <p:tags r:id="rId2"/>
            </p:custDataLst>
          </p:nvPr>
        </p:nvSpPr>
        <p:spPr/>
        <p:txBody>
          <a:bodyPr/>
          <a:lstStyle/>
          <a:p>
            <a:r>
              <a:rPr lang="fr-CA" cap="none" dirty="0"/>
              <a:t>PROGRAMMATION DANS LES LANGAGES R ET PYTHON</a:t>
            </a:r>
          </a:p>
        </p:txBody>
      </p:sp>
    </p:spTree>
    <p:extLst>
      <p:ext uri="{BB962C8B-B14F-4D97-AF65-F5344CB8AC3E}">
        <p14:creationId xmlns:p14="http://schemas.microsoft.com/office/powerpoint/2010/main" val="1966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112-411A-F64E-9D2E-F4130F9C4B22}"/>
              </a:ext>
            </a:extLst>
          </p:cNvPr>
          <p:cNvSpPr>
            <a:spLocks noGrp="1"/>
          </p:cNvSpPr>
          <p:nvPr>
            <p:ph type="title"/>
            <p:custDataLst>
              <p:tags r:id="rId1"/>
            </p:custDataLst>
          </p:nvPr>
        </p:nvSpPr>
        <p:spPr/>
        <p:txBody>
          <a:bodyPr/>
          <a:lstStyle/>
          <a:p>
            <a:r>
              <a:rPr lang="fr-CA" noProof="0" dirty="0"/>
              <a:t>UN PEU D’HISTOIRE</a:t>
            </a:r>
          </a:p>
        </p:txBody>
      </p:sp>
      <p:sp>
        <p:nvSpPr>
          <p:cNvPr id="3" name="Content Placeholder 2">
            <a:extLst>
              <a:ext uri="{FF2B5EF4-FFF2-40B4-BE49-F238E27FC236}">
                <a16:creationId xmlns:a16="http://schemas.microsoft.com/office/drawing/2014/main" id="{5319873E-A586-E843-BDEC-167DCF46A33C}"/>
              </a:ext>
            </a:extLst>
          </p:cNvPr>
          <p:cNvSpPr>
            <a:spLocks noGrp="1"/>
          </p:cNvSpPr>
          <p:nvPr>
            <p:ph idx="1"/>
            <p:custDataLst>
              <p:tags r:id="rId2"/>
            </p:custDataLst>
          </p:nvPr>
        </p:nvSpPr>
        <p:spPr/>
        <p:txBody>
          <a:bodyPr>
            <a:normAutofit fontScale="92500" lnSpcReduction="10000"/>
          </a:bodyPr>
          <a:lstStyle/>
          <a:p>
            <a:r>
              <a:rPr lang="fr-CA" b="1" noProof="0" dirty="0"/>
              <a:t>Langage R :</a:t>
            </a:r>
            <a:endParaRPr lang="fr-CA" noProof="0" dirty="0"/>
          </a:p>
          <a:p>
            <a:pPr lvl="1"/>
            <a:r>
              <a:rPr lang="fr-CA" noProof="0" dirty="0"/>
              <a:t>successeur du langage S</a:t>
            </a:r>
          </a:p>
          <a:p>
            <a:pPr lvl="1"/>
            <a:r>
              <a:rPr lang="fr-CA" noProof="0" dirty="0"/>
              <a:t>langage de programmation statistique élaboré par des statisticiens</a:t>
            </a:r>
          </a:p>
          <a:p>
            <a:pPr lvl="1"/>
            <a:r>
              <a:rPr lang="fr-CA" noProof="0" dirty="0"/>
              <a:t>structures de données et fonctions intégrées conçues pour faciliter le traitement des données</a:t>
            </a:r>
          </a:p>
          <a:p>
            <a:pPr lvl="1"/>
            <a:r>
              <a:rPr lang="fr-CA" noProof="0" dirty="0"/>
              <a:t>s’est fait connaître comme solution de rechange gratuite à code ouvert aux dispendieux logiciels statistiques</a:t>
            </a:r>
          </a:p>
          <a:p>
            <a:r>
              <a:rPr lang="fr-CA" b="1" noProof="0" dirty="0"/>
              <a:t>Python : </a:t>
            </a:r>
          </a:p>
          <a:p>
            <a:pPr lvl="1"/>
            <a:r>
              <a:rPr lang="fr-CA" noProof="0" dirty="0"/>
              <a:t>créé dans les années 1990, mais popularisé dans les années 2000</a:t>
            </a:r>
          </a:p>
          <a:p>
            <a:pPr lvl="1"/>
            <a:r>
              <a:rPr lang="fr-CA" noProof="0" dirty="0"/>
              <a:t>conçu pour faciliter la lecture, la compréhension et l’apprentissage, par rapport aux autres langages orientés objet</a:t>
            </a:r>
          </a:p>
          <a:p>
            <a:pPr lvl="1"/>
            <a:r>
              <a:rPr lang="fr-CA" noProof="0" dirty="0"/>
              <a:t>comporte une importante bibliothèque de modules à code source ouvert</a:t>
            </a:r>
          </a:p>
        </p:txBody>
      </p:sp>
    </p:spTree>
    <p:extLst>
      <p:ext uri="{BB962C8B-B14F-4D97-AF65-F5344CB8AC3E}">
        <p14:creationId xmlns:p14="http://schemas.microsoft.com/office/powerpoint/2010/main" val="48517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COMPARAISON</a:t>
            </a:r>
          </a:p>
        </p:txBody>
      </p:sp>
      <p:sp>
        <p:nvSpPr>
          <p:cNvPr id="4" name="Content Placeholder 3"/>
          <p:cNvSpPr>
            <a:spLocks noGrp="1"/>
          </p:cNvSpPr>
          <p:nvPr>
            <p:ph idx="1"/>
            <p:custDataLst>
              <p:tags r:id="rId2"/>
            </p:custDataLst>
          </p:nvPr>
        </p:nvSpPr>
        <p:spPr>
          <a:xfrm>
            <a:off x="581193" y="2180496"/>
            <a:ext cx="6041064" cy="4140767"/>
          </a:xfrm>
        </p:spPr>
        <p:txBody>
          <a:bodyPr>
            <a:normAutofit/>
          </a:bodyPr>
          <a:lstStyle/>
          <a:p>
            <a:r>
              <a:rPr lang="fr-CA" b="1" noProof="0" dirty="0"/>
              <a:t>Langage R :</a:t>
            </a:r>
          </a:p>
          <a:p>
            <a:pPr lvl="1"/>
            <a:r>
              <a:rPr lang="fr-CA" noProof="0" dirty="0"/>
              <a:t>est techniquement un langage orienté objet, mais l’utilisation démontre que cet aspect n’est pas très évident</a:t>
            </a:r>
          </a:p>
          <a:p>
            <a:pPr lvl="1"/>
            <a:r>
              <a:rPr lang="fr-CA" noProof="0" dirty="0"/>
              <a:t>permet une création rapide de scripts et l’exploration de données</a:t>
            </a:r>
          </a:p>
          <a:p>
            <a:pPr lvl="1"/>
            <a:r>
              <a:rPr lang="fr-CA" noProof="0" dirty="0"/>
              <a:t>comporte une notation spéciale intégrée pour les modèles statistiques</a:t>
            </a:r>
          </a:p>
          <a:p>
            <a:pPr lvl="1"/>
            <a:r>
              <a:rPr lang="fr-CA" noProof="0" dirty="0"/>
              <a:t>comporte un type spécial de données – le cadre de données – qui permet la manipulation d’ensembles de données</a:t>
            </a:r>
          </a:p>
        </p:txBody>
      </p:sp>
      <p:sp>
        <p:nvSpPr>
          <p:cNvPr id="5" name="Content Placeholder 4"/>
          <p:cNvSpPr>
            <a:spLocks noGrp="1"/>
          </p:cNvSpPr>
          <p:nvPr>
            <p:ph sz="half" idx="4294967295"/>
            <p:custDataLst>
              <p:tags r:id="rId3"/>
            </p:custDataLst>
          </p:nvPr>
        </p:nvSpPr>
        <p:spPr>
          <a:xfrm>
            <a:off x="6970713" y="2227263"/>
            <a:ext cx="5221287" cy="3692525"/>
          </a:xfrm>
        </p:spPr>
        <p:txBody>
          <a:bodyPr>
            <a:normAutofit/>
          </a:bodyPr>
          <a:lstStyle/>
          <a:p>
            <a:r>
              <a:rPr lang="fr-CA" b="1" noProof="0" dirty="0"/>
              <a:t>Python :</a:t>
            </a:r>
          </a:p>
          <a:p>
            <a:pPr lvl="1"/>
            <a:r>
              <a:rPr lang="fr-CA" noProof="0" dirty="0"/>
              <a:t>est un langage orienté objet</a:t>
            </a:r>
          </a:p>
          <a:p>
            <a:pPr lvl="1"/>
            <a:r>
              <a:rPr lang="fr-CA" noProof="0" dirty="0"/>
              <a:t>permet la rédaction d’un code informatique structuré préconçu</a:t>
            </a:r>
          </a:p>
          <a:p>
            <a:pPr lvl="1"/>
            <a:r>
              <a:rPr lang="fr-CA" noProof="0" dirty="0"/>
              <a:t>se veut un langage de programmation général</a:t>
            </a:r>
          </a:p>
          <a:p>
            <a:pPr lvl="1"/>
            <a:r>
              <a:rPr lang="fr-CA" noProof="0" dirty="0"/>
              <a:t>est conçu pour créer un code facile à lire</a:t>
            </a:r>
            <a:endParaRPr lang="fr-CA" sz="500" noProof="0" dirty="0"/>
          </a:p>
        </p:txBody>
      </p:sp>
      <p:sp>
        <p:nvSpPr>
          <p:cNvPr id="3" name="TextBox 2"/>
          <p:cNvSpPr txBox="1"/>
          <p:nvPr>
            <p:custDataLst>
              <p:tags r:id="rId4"/>
            </p:custDataLst>
          </p:nvPr>
        </p:nvSpPr>
        <p:spPr>
          <a:xfrm>
            <a:off x="2268584" y="-15163"/>
            <a:ext cx="10004855" cy="307777"/>
          </a:xfrm>
          <a:prstGeom prst="rect">
            <a:avLst/>
          </a:prstGeom>
          <a:noFill/>
          <a:ln>
            <a:noFill/>
          </a:ln>
        </p:spPr>
        <p:txBody>
          <a:bodyPr wrap="none" rtlCol="0">
            <a:spAutoFit/>
          </a:bodyPr>
          <a:lstStyle/>
          <a:p>
            <a:pPr algn="r"/>
            <a:r>
              <a:rPr lang="fr-CA" sz="1400" dirty="0">
                <a:solidFill>
                  <a:schemeClr val="tx2"/>
                </a:solidFill>
                <a:latin typeface="Dagny OT"/>
                <a:cs typeface="Dagny OT"/>
              </a:rPr>
              <a:t>[Pour obtenir une comparaison exhaustive, consultez </a:t>
            </a:r>
            <a:r>
              <a:rPr lang="fr-CA" sz="1400" dirty="0">
                <a:solidFill>
                  <a:schemeClr val="tx2"/>
                </a:solidFill>
                <a:latin typeface="Dagny OT"/>
                <a:cs typeface="Dagny OT"/>
                <a:hlinkClick r:id="rId6"/>
              </a:rPr>
              <a:t>https://www.datacamp.com/community/tutorials/r-or-python-for-data-analysis</a:t>
            </a:r>
            <a:r>
              <a:rPr lang="fr-CA" sz="1400" dirty="0">
                <a:solidFill>
                  <a:schemeClr val="tx2"/>
                </a:solidFill>
                <a:latin typeface="Dagny OT"/>
                <a:cs typeface="Dagny OT"/>
              </a:rPr>
              <a:t>] </a:t>
            </a:r>
          </a:p>
        </p:txBody>
      </p:sp>
    </p:spTree>
    <p:extLst>
      <p:ext uri="{BB962C8B-B14F-4D97-AF65-F5344CB8AC3E}">
        <p14:creationId xmlns:p14="http://schemas.microsoft.com/office/powerpoint/2010/main" val="22459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fr-CA" cap="none" noProof="0" dirty="0"/>
              <a:t>REMARQUE : VECTORISATION DANS UN LANGAGE INTERPRÉTÉ</a:t>
            </a:r>
          </a:p>
        </p:txBody>
      </p:sp>
      <p:sp>
        <p:nvSpPr>
          <p:cNvPr id="6" name="Content Placeholder 5"/>
          <p:cNvSpPr>
            <a:spLocks noGrp="1"/>
          </p:cNvSpPr>
          <p:nvPr>
            <p:ph idx="1"/>
            <p:custDataLst>
              <p:tags r:id="rId2"/>
            </p:custDataLst>
          </p:nvPr>
        </p:nvSpPr>
        <p:spPr/>
        <p:txBody>
          <a:bodyPr>
            <a:normAutofit fontScale="85000" lnSpcReduction="10000"/>
          </a:bodyPr>
          <a:lstStyle/>
          <a:p>
            <a:pPr algn="just"/>
            <a:r>
              <a:rPr lang="fr-CA" noProof="0" dirty="0"/>
              <a:t>Les langages interprétés </a:t>
            </a:r>
            <a:r>
              <a:rPr lang="fr-CA" dirty="0"/>
              <a:t>évolués sont plus lents que les langages compilés de bas niveau</a:t>
            </a:r>
            <a:r>
              <a:rPr lang="fr-CA" noProof="0" dirty="0"/>
              <a:t>.</a:t>
            </a:r>
          </a:p>
          <a:p>
            <a:pPr algn="just"/>
            <a:endParaRPr lang="fr-CA" sz="500" noProof="0" dirty="0"/>
          </a:p>
          <a:p>
            <a:pPr algn="just"/>
            <a:r>
              <a:rPr lang="fr-CA" noProof="0" dirty="0"/>
              <a:t>Pour contourner ce problème, ces langages transfèrent parfois (en arrière-plan) certains types d’opérations à des fonctions écrites dans un langage de bas niveau (comme le langage C).</a:t>
            </a:r>
          </a:p>
          <a:p>
            <a:pPr algn="just"/>
            <a:endParaRPr lang="fr-CA" sz="500" noProof="0" dirty="0"/>
          </a:p>
          <a:p>
            <a:pPr algn="just"/>
            <a:r>
              <a:rPr lang="fr-CA" noProof="0" dirty="0"/>
              <a:t>Pour profiter de cela, les communautés des langages R et Python mettent l’accent sur une certaine stratégie de programmation pour l’utilisation de listes, de vecteurs et de tableaux.</a:t>
            </a:r>
          </a:p>
          <a:p>
            <a:pPr algn="just"/>
            <a:endParaRPr lang="fr-CA" sz="500" noProof="0" dirty="0"/>
          </a:p>
          <a:p>
            <a:pPr algn="just"/>
            <a:r>
              <a:rPr lang="fr-CA" noProof="0" dirty="0"/>
              <a:t>Plus particulièrement, les langages évitent de parcourir chaque élément d’une liste et utilisent plutôt souvent des fonctions spéciales qui </a:t>
            </a:r>
            <a:r>
              <a:rPr lang="fr-CA" b="1" dirty="0"/>
              <a:t>établissent une correspondance</a:t>
            </a:r>
            <a:r>
              <a:rPr lang="fr-CA" noProof="0" dirty="0"/>
              <a:t> entre une fonction ou une opération et chaque élément d’une liste.</a:t>
            </a:r>
          </a:p>
          <a:p>
            <a:pPr algn="just"/>
            <a:endParaRPr lang="fr-CA" sz="500" noProof="0" dirty="0"/>
          </a:p>
          <a:p>
            <a:pPr algn="just"/>
            <a:r>
              <a:rPr lang="fr-CA" noProof="0" dirty="0"/>
              <a:t>Cette mise en correspondance peut aller à contre-courant de l’expérience acquise en apprenant d’autres langages.</a:t>
            </a:r>
          </a:p>
        </p:txBody>
      </p:sp>
    </p:spTree>
    <p:extLst>
      <p:ext uri="{BB962C8B-B14F-4D97-AF65-F5344CB8AC3E}">
        <p14:creationId xmlns:p14="http://schemas.microsoft.com/office/powerpoint/2010/main" val="9841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cap="none" noProof="0" dirty="0"/>
              <a:t>DES TAS DE TROUSSES ET DE MODULES!</a:t>
            </a:r>
          </a:p>
        </p:txBody>
      </p:sp>
      <p:sp>
        <p:nvSpPr>
          <p:cNvPr id="3" name="Content Placeholder 2"/>
          <p:cNvSpPr>
            <a:spLocks noGrp="1"/>
          </p:cNvSpPr>
          <p:nvPr>
            <p:ph idx="1"/>
            <p:custDataLst>
              <p:tags r:id="rId2"/>
            </p:custDataLst>
          </p:nvPr>
        </p:nvSpPr>
        <p:spPr>
          <a:xfrm>
            <a:off x="581193" y="2102344"/>
            <a:ext cx="5369552" cy="4140767"/>
          </a:xfrm>
        </p:spPr>
        <p:txBody>
          <a:bodyPr>
            <a:normAutofit fontScale="92500"/>
          </a:bodyPr>
          <a:lstStyle/>
          <a:p>
            <a:r>
              <a:rPr lang="fr-CA" noProof="0" dirty="0"/>
              <a:t>La puissance des langages R et Python repose sur </a:t>
            </a:r>
            <a:r>
              <a:rPr lang="fr-CA" dirty="0"/>
              <a:t>un </a:t>
            </a:r>
            <a:r>
              <a:rPr lang="fr-CA" noProof="0" dirty="0"/>
              <a:t>grand nombre de trousses et de modules techniques.</a:t>
            </a:r>
          </a:p>
          <a:p>
            <a:endParaRPr lang="fr-CA" sz="500" noProof="0" dirty="0"/>
          </a:p>
          <a:p>
            <a:r>
              <a:rPr lang="fr-CA" noProof="0" dirty="0"/>
              <a:t>Ces trousses et ces modules permettent à un programmeur de créer des opérations très complexes à partir de quelques appels de </a:t>
            </a:r>
            <a:r>
              <a:rPr lang="fr-CA" dirty="0"/>
              <a:t>fonctions</a:t>
            </a:r>
            <a:r>
              <a:rPr lang="fr-CA" noProof="0" dirty="0"/>
              <a:t>.</a:t>
            </a:r>
          </a:p>
          <a:p>
            <a:endParaRPr lang="fr-CA" sz="500" noProof="0" dirty="0"/>
          </a:p>
          <a:p>
            <a:r>
              <a:rPr lang="fr-CA" noProof="0" dirty="0"/>
              <a:t>Ouvrons les notebooks </a:t>
            </a:r>
            <a:r>
              <a:rPr lang="fr-CA" noProof="0" dirty="0" err="1">
                <a:latin typeface="Courier" pitchFamily="2" charset="0"/>
              </a:rPr>
              <a:t>RPackagesDemo</a:t>
            </a:r>
            <a:r>
              <a:rPr lang="fr-CA" noProof="0" dirty="0"/>
              <a:t> et </a:t>
            </a:r>
            <a:r>
              <a:rPr lang="fr-CA" noProof="0" dirty="0" err="1">
                <a:latin typeface="Courier" pitchFamily="2" charset="0"/>
              </a:rPr>
              <a:t>PythonPackagesDemo</a:t>
            </a:r>
            <a:r>
              <a:rPr lang="fr-CA" noProof="0" dirty="0"/>
              <a:t> pour découvrir ces trousses et ces modules </a:t>
            </a:r>
            <a:r>
              <a:rPr lang="fr-CA" dirty="0"/>
              <a:t>à l’œuvre</a:t>
            </a:r>
            <a:r>
              <a:rPr lang="fr-CA" noProof="0" dirty="0"/>
              <a:t>.</a:t>
            </a:r>
          </a:p>
        </p:txBody>
      </p:sp>
      <p:pic>
        <p:nvPicPr>
          <p:cNvPr id="4" name="Picture 3"/>
          <p:cNvPicPr>
            <a:picLocks noChangeAspect="1"/>
          </p:cNvPicPr>
          <p:nvPr>
            <p:custDataLst>
              <p:tags r:id="rId3"/>
            </p:custDataLst>
          </p:nvPr>
        </p:nvPicPr>
        <p:blipFill>
          <a:blip r:embed="rId6"/>
          <a:stretch>
            <a:fillRect/>
          </a:stretch>
        </p:blipFill>
        <p:spPr>
          <a:xfrm>
            <a:off x="6883397" y="1856153"/>
            <a:ext cx="4780228" cy="4650154"/>
          </a:xfrm>
          <a:prstGeom prst="rect">
            <a:avLst/>
          </a:prstGeom>
          <a:ln>
            <a:solidFill>
              <a:srgbClr val="000000"/>
            </a:solidFill>
          </a:ln>
        </p:spPr>
      </p:pic>
    </p:spTree>
    <p:extLst>
      <p:ext uri="{BB962C8B-B14F-4D97-AF65-F5344CB8AC3E}">
        <p14:creationId xmlns:p14="http://schemas.microsoft.com/office/powerpoint/2010/main" val="209113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7390|-5389529|-10807215|-8355712|-16724839|SPAC&quot;,&quot;Id&quot;:&quot;5c5464e53343428178025ca7&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804</TotalTime>
  <Words>1692</Words>
  <Application>Microsoft Macintosh PowerPoint</Application>
  <PresentationFormat>Widescreen</PresentationFormat>
  <Paragraphs>154</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Courier</vt:lpstr>
      <vt:lpstr>Dagny OT</vt:lpstr>
      <vt:lpstr>Gill Sans MT</vt:lpstr>
      <vt:lpstr>Wingdings</vt:lpstr>
      <vt:lpstr>Wingdings 2</vt:lpstr>
      <vt:lpstr>Dividend</vt:lpstr>
      <vt:lpstr>PROGRAMMATION EN LANGAGES R ET PYTHON</vt:lpstr>
      <vt:lpstr>OBJECTIF D’APPRENTISSAGE GÉNÉRAL</vt:lpstr>
      <vt:lpstr>CONTENU</vt:lpstr>
      <vt:lpstr>OBJECTIFS D’APPRENTISSAGE PERSONNELS</vt:lpstr>
      <vt:lpstr>LANGAGES R ET PYTHON : HISTORIQUE ET COMPARAISON</vt:lpstr>
      <vt:lpstr>UN PEU D’HISTOIRE</vt:lpstr>
      <vt:lpstr>COMPARAISON</vt:lpstr>
      <vt:lpstr>REMARQUE : VECTORISATION DANS UN LANGAGE INTERPRÉTÉ</vt:lpstr>
      <vt:lpstr>DES TAS DE TROUSSES ET DE MODULES!</vt:lpstr>
      <vt:lpstr>RESSOURCES DE PROGRAMMATION</vt:lpstr>
      <vt:lpstr>R STudio</vt:lpstr>
      <vt:lpstr>NOTEBOOKS Jupyter</vt:lpstr>
      <vt:lpstr>NOTEBOOKS R ET PYTHON POUR LE PRÉSENT COURS</vt:lpstr>
      <vt:lpstr>RESSOURCES EN LIGNE</vt:lpstr>
      <vt:lpstr>EXERCICES D’APPRENTISSAGE PRATIQUE</vt:lpstr>
      <vt:lpstr>PASSONS À LA PROGRAMMATION</vt:lpstr>
      <vt:lpstr>EXPRESSIONS,  VARIABLES, STRUCTURES DE DONNÉES ET OPÉRATEURS (1)</vt:lpstr>
      <vt:lpstr>EXPRESSIONS,  VARIABLES, STRUCTURES DE DONNÉES ET OPÉRATEURS (2)</vt:lpstr>
      <vt:lpstr>EXPRESSIONS, VARIABLES, STRUCTURES DE DONNÉES ET OPÉRATEURS (3)</vt:lpstr>
      <vt:lpstr>ÉNONCÉS, BLOCS, FLUX DE COMMANDE, OPÉRATEURS LOGIQUES</vt:lpstr>
      <vt:lpstr>FONCTIONS</vt:lpstr>
      <vt:lpstr>BIBLIOTHÈQUES/TROUSSES/Modules</vt:lpstr>
      <vt:lpstr>DONNÉES D’ENTRÉE/DONNÉES DE SORTIE (1)</vt:lpstr>
      <vt:lpstr>DONNÉES D’ENTRÉE/DONNÉES DE SORTIE (2)</vt:lpstr>
      <vt:lpstr>DONNÉES D’ENTRÉE/DONNÉES DE SORTIE (3)</vt:lpstr>
      <vt:lpstr>  INTERPRÉTEURS/COMPILATEURS</vt:lpstr>
      <vt:lpstr>EXERCICES ET LECTURES COMPLÉMENTAIRES</vt:lpstr>
      <vt:lpstr>EXERCICES COMPLÉMENTAIRES</vt:lpstr>
      <vt:lpstr>LECTURES COMPLÉMENTAIRES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universals</dc:title>
  <dc:creator>pboily</dc:creator>
  <cp:lastModifiedBy>Patrick Boily</cp:lastModifiedBy>
  <cp:revision>174</cp:revision>
  <cp:lastPrinted>2019-01-30T18:03:09Z</cp:lastPrinted>
  <dcterms:created xsi:type="dcterms:W3CDTF">2018-12-12T19:39:04Z</dcterms:created>
  <dcterms:modified xsi:type="dcterms:W3CDTF">2020-02-18T17:14:22Z</dcterms:modified>
</cp:coreProperties>
</file>