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88" r:id="rId4"/>
    <p:sldId id="263" r:id="rId5"/>
    <p:sldId id="258" r:id="rId6"/>
    <p:sldId id="257" r:id="rId7"/>
    <p:sldId id="259" r:id="rId8"/>
    <p:sldId id="276" r:id="rId9"/>
    <p:sldId id="275" r:id="rId10"/>
    <p:sldId id="260" r:id="rId11"/>
    <p:sldId id="289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80" r:id="rId24"/>
    <p:sldId id="281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data-action-lab.com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5D9608-6046-B74F-AD6B-B49AB843FA8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B58284-4A9F-8B47-93D9-EDA38991E4C1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C515B2-B86D-EA42-B3DD-E3F95787DFB4}"/>
              </a:ext>
            </a:extLst>
          </p:cNvPr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46926"/>
            <a:ext cx="4097020" cy="27394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7E447D-56C0-3242-89F2-480465F61F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704913" y="6447099"/>
            <a:ext cx="787228" cy="27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rld.com/article/2497464/business-intelligence/top-r-language-resources-to-improve-your-data-skills.html" TargetMode="External"/><Relationship Id="rId2" Type="http://schemas.openxmlformats.org/officeDocument/2006/relationships/hyperlink" Target="https://www.fullstackpython.com/best-python-resour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r-or-python-for-data-analys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7412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4" y="1865089"/>
            <a:ext cx="9688286" cy="45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pic>
        <p:nvPicPr>
          <p:cNvPr id="8" name="Picture Placeholder 5"/>
          <p:cNvPicPr>
            <a:picLocks noChangeAspect="1"/>
          </p:cNvPicPr>
          <p:nvPr/>
        </p:nvPicPr>
        <p:blipFill>
          <a:blip r:embed="rId2"/>
          <a:srcRect t="27871" b="27871"/>
          <a:stretch>
            <a:fillRect/>
          </a:stretch>
        </p:blipFill>
        <p:spPr>
          <a:xfrm>
            <a:off x="506430" y="2026032"/>
            <a:ext cx="11290859" cy="41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Python Notebooks For THIS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965" y="1856154"/>
            <a:ext cx="5749269" cy="4465109"/>
          </a:xfrm>
        </p:spPr>
        <p:txBody>
          <a:bodyPr/>
          <a:lstStyle/>
          <a:p>
            <a:pPr algn="just"/>
            <a:r>
              <a:rPr lang="en-US" dirty="0"/>
              <a:t>Over the course we will be providing you with many notebooks of sample code.</a:t>
            </a:r>
          </a:p>
          <a:p>
            <a:endParaRPr lang="en-US" sz="500" dirty="0"/>
          </a:p>
          <a:p>
            <a:r>
              <a:rPr lang="en-US" dirty="0"/>
              <a:t>You can use these notebooks to:</a:t>
            </a:r>
          </a:p>
          <a:p>
            <a:pPr lvl="1"/>
            <a:r>
              <a:rPr lang="en-US" dirty="0"/>
              <a:t>get a sense of what can be done</a:t>
            </a:r>
          </a:p>
          <a:p>
            <a:pPr lvl="1"/>
            <a:r>
              <a:rPr lang="en-US" dirty="0"/>
              <a:t>gain exposure to many examples of the language syntax</a:t>
            </a:r>
          </a:p>
          <a:p>
            <a:pPr lvl="1"/>
            <a:r>
              <a:rPr lang="en-US" dirty="0"/>
              <a:t>help you write your own code</a:t>
            </a:r>
          </a:p>
          <a:p>
            <a:pPr lvl="1"/>
            <a:r>
              <a:rPr lang="en-US" dirty="0"/>
              <a:t>learn why the code works the way it does, and some theory behind the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90" y="2089641"/>
            <a:ext cx="5337624" cy="39672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485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4402"/>
            <a:ext cx="8758193" cy="2489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Exchange/Stack Overflow/Cross Validated</a:t>
            </a:r>
          </a:p>
          <a:p>
            <a:endParaRPr lang="en-US" sz="500" dirty="0"/>
          </a:p>
          <a:p>
            <a:r>
              <a:rPr lang="en-US" dirty="0"/>
              <a:t>Blogs (e.g. R Bloggers)</a:t>
            </a:r>
          </a:p>
          <a:p>
            <a:endParaRPr lang="en-US" sz="500" dirty="0"/>
          </a:p>
          <a:p>
            <a:r>
              <a:rPr lang="en-US" dirty="0"/>
              <a:t>Official Sites:</a:t>
            </a:r>
          </a:p>
          <a:p>
            <a:pPr lvl="1"/>
            <a:r>
              <a:rPr lang="en-US" dirty="0"/>
              <a:t>Python Software Foundation: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Comprehensive R Archive Network (CRAN): </a:t>
            </a:r>
            <a:r>
              <a:rPr lang="en-US" dirty="0">
                <a:hlinkClick r:id="rId3"/>
              </a:rPr>
              <a:t>https://cran.r-project.org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413" y="4782550"/>
            <a:ext cx="7717692" cy="1702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0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For Hands-On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9059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Programming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Develop or assess R and Python skills by carrying out the following exercises in both R and Python. There is no need to do the exercises in any particular order.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You may choose to carry out each of the exercises separately, or to write a single program that carries out all of the individual exercises. </a:t>
            </a:r>
          </a:p>
          <a:p>
            <a:pPr algn="just"/>
            <a:endParaRPr lang="en-US" sz="500" b="1" dirty="0"/>
          </a:p>
          <a:p>
            <a:pPr algn="just"/>
            <a:r>
              <a:rPr lang="en-US" b="1" dirty="0"/>
              <a:t>You will find much of the base code you need in this week’s course notebooks</a:t>
            </a:r>
            <a:r>
              <a:rPr lang="en-US" dirty="0"/>
              <a:t>, but you will need to tweak and add to this code to carry out the exercises. You will also find a lot of helpful information and code on the internet!</a:t>
            </a:r>
          </a:p>
        </p:txBody>
      </p:sp>
    </p:spTree>
    <p:extLst>
      <p:ext uri="{BB962C8B-B14F-4D97-AF65-F5344CB8AC3E}">
        <p14:creationId xmlns:p14="http://schemas.microsoft.com/office/powerpoint/2010/main" val="6203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variables and assign numerical values to each of these variables.</a:t>
            </a:r>
          </a:p>
          <a:p>
            <a:endParaRPr lang="en-US" sz="500" dirty="0"/>
          </a:p>
          <a:p>
            <a:pPr algn="just"/>
            <a:r>
              <a:rPr lang="en-US" dirty="0"/>
              <a:t>Then write one or more statements that carry out the following types of operations using these variables: addition, subtraction, multiplication, division, raising to a power.</a:t>
            </a:r>
          </a:p>
        </p:txBody>
      </p:sp>
    </p:spTree>
    <p:extLst>
      <p:ext uri="{BB962C8B-B14F-4D97-AF65-F5344CB8AC3E}">
        <p14:creationId xmlns:p14="http://schemas.microsoft.com/office/powerpoint/2010/main" val="4037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 three variables and assign string values to each of these variables.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Write a statement that joins the three strings into a single string. Write some code that prints the string.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Write some code that tests to see if a substring of your choosing is contained within the larger string.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3734"/>
            <a:ext cx="11029615" cy="4140767"/>
          </a:xfrm>
        </p:spPr>
        <p:txBody>
          <a:bodyPr/>
          <a:lstStyle/>
          <a:p>
            <a:pPr algn="just"/>
            <a:r>
              <a:rPr lang="en-US" dirty="0"/>
              <a:t>Create three variables and assign lists to each of these variables. Join the three lists into a new list containing three distinct sub-lists (a list of three lists).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Create a list without sub-lists (all original list elements are part of a single larger list).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Create a fourth list by splitting this resulting list in half and assigning the second half of the list to a new variable.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Extract the last item of this list (it can either stay in the original list or be removed from it) and assign this element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Learning 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2720" y="3317108"/>
            <a:ext cx="5422390" cy="296057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Variables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Data Structures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Operators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Statements and Expressions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75892" y="2697745"/>
            <a:ext cx="5422392" cy="409326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Blocks (and Scope)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Functions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Logical (Control) Flow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Libraries/Packages/Modules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Inputs/Outputs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Interpreters/Compilers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768" y="2282246"/>
            <a:ext cx="1161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Gain </a:t>
            </a:r>
            <a:r>
              <a:rPr lang="en-US" sz="2400" b="1" dirty="0">
                <a:solidFill>
                  <a:schemeClr val="tx2"/>
                </a:solidFill>
                <a:latin typeface="Dagny OT"/>
                <a:cs typeface="Dagny OT"/>
              </a:rPr>
              <a:t>hands-on experience with</a:t>
            </a: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, and a preliminary understanding of, the following elements of code in </a:t>
            </a:r>
            <a:r>
              <a:rPr lang="en-US" sz="2400" b="1" dirty="0">
                <a:solidFill>
                  <a:schemeClr val="tx2"/>
                </a:solidFill>
                <a:latin typeface="Dagny OT"/>
                <a:cs typeface="Dagny OT"/>
              </a:rPr>
              <a:t>both</a:t>
            </a: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 R and Python:</a:t>
            </a:r>
          </a:p>
        </p:txBody>
      </p:sp>
    </p:spTree>
    <p:extLst>
      <p:ext uri="{BB962C8B-B14F-4D97-AF65-F5344CB8AC3E}">
        <p14:creationId xmlns:p14="http://schemas.microsoft.com/office/powerpoint/2010/main" val="35099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Statements, Blocks, Control Flow,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statement that contains at least three nested blocks.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Use at least three of the following control flow options: if, if else, while, for, break, continue (Python only), next, switch.</a:t>
            </a:r>
          </a:p>
        </p:txBody>
      </p:sp>
    </p:spTree>
    <p:extLst>
      <p:ext uri="{BB962C8B-B14F-4D97-AF65-F5344CB8AC3E}">
        <p14:creationId xmlns:p14="http://schemas.microsoft.com/office/powerpoint/2010/main" val="2681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function that takes three arguments as input and returns one value.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Call the function with arguments of your choosing.</a:t>
            </a:r>
          </a:p>
        </p:txBody>
      </p:sp>
    </p:spTree>
    <p:extLst>
      <p:ext uri="{BB962C8B-B14F-4D97-AF65-F5344CB8AC3E}">
        <p14:creationId xmlns:p14="http://schemas.microsoft.com/office/powerpoint/2010/main" val="9509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Libraries/Packages/Modules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relevant command that shows a list of the packages (for R) or modules (for Python) that are currently installed in your Jupyter notebook environment. </a:t>
            </a:r>
          </a:p>
          <a:p>
            <a:pPr lvl="1"/>
            <a:r>
              <a:rPr lang="en-US" dirty="0"/>
              <a:t>hint: use the internet, example notebooks and handouts to help you find the relevant command.</a:t>
            </a:r>
          </a:p>
          <a:p>
            <a:endParaRPr lang="en-US" sz="500" dirty="0"/>
          </a:p>
          <a:p>
            <a:r>
              <a:rPr lang="en-US" dirty="0"/>
              <a:t>Use available documentation to determine what some of these do. </a:t>
            </a:r>
          </a:p>
          <a:p>
            <a:pPr lvl="1"/>
            <a:r>
              <a:rPr lang="en-US" dirty="0"/>
              <a:t>hint: take a look at the Python and R notebooks that are available – you may notice some relevant information there.</a:t>
            </a:r>
          </a:p>
          <a:p>
            <a:pPr lvl="1"/>
            <a:r>
              <a:rPr lang="en-US" dirty="0"/>
              <a:t>choose a module/package from this list and load the relevant package/module if necessary.</a:t>
            </a:r>
          </a:p>
          <a:p>
            <a:endParaRPr lang="en-US" sz="500" dirty="0"/>
          </a:p>
          <a:p>
            <a:r>
              <a:rPr lang="en-US" dirty="0"/>
              <a:t>Write some code that uses functions and objects supplied by this package.</a:t>
            </a:r>
          </a:p>
        </p:txBody>
      </p:sp>
    </p:spTree>
    <p:extLst>
      <p:ext uri="{BB962C8B-B14F-4D97-AF65-F5344CB8AC3E}">
        <p14:creationId xmlns:p14="http://schemas.microsoft.com/office/powerpoint/2010/main" val="41649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Print to the standard output of the Jupyter notebook (in this case, the standard output is the space below a code cell in the notebook that is generated when you run a cell) three sentences of your choosing, on three separate lines, using a single statement of code.</a:t>
            </a:r>
          </a:p>
        </p:txBody>
      </p:sp>
    </p:spTree>
    <p:extLst>
      <p:ext uri="{BB962C8B-B14F-4D97-AF65-F5344CB8AC3E}">
        <p14:creationId xmlns:p14="http://schemas.microsoft.com/office/powerpoint/2010/main" val="4938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Locate a comma separated values (CSV) file stored on your computer </a:t>
            </a:r>
          </a:p>
          <a:p>
            <a:pPr lvl="1" algn="just"/>
            <a:r>
              <a:rPr lang="en-US" dirty="0"/>
              <a:t>(Hint - there should be a folder called Data in the main notebook directory).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Read this file into the notebook and store the results in one or more variables.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and write four lines in CSV format to this file. </a:t>
            </a:r>
          </a:p>
          <a:p>
            <a:endParaRPr lang="en-US" sz="500" dirty="0"/>
          </a:p>
          <a:p>
            <a:r>
              <a:rPr lang="en-US" dirty="0"/>
              <a:t>In a separate statement, write four more lines to this existing file, without overwriting the original file.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Interpreters/Compilers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enough code to generate at least five different error messages from the Jupyter Notebook interpreter.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Copy these error messages into a markdown cell, and write a short note under each explaining the meaning of the error message, and how the code was fixed.</a:t>
            </a:r>
          </a:p>
        </p:txBody>
      </p:sp>
    </p:spTree>
    <p:extLst>
      <p:ext uri="{BB962C8B-B14F-4D97-AF65-F5344CB8AC3E}">
        <p14:creationId xmlns:p14="http://schemas.microsoft.com/office/powerpoint/2010/main" val="15887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EXERCISES And READINGS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Exercises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Using a language of your choice, write a function that, when passed a dataset, reports 5 interesting pieces of information about the dataset. Load a dataset and run the function on this </a:t>
            </a:r>
            <a:r>
              <a:rPr lang="en-US"/>
              <a:t>dataset.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/>
              <a:t>Using </a:t>
            </a:r>
            <a:r>
              <a:rPr lang="en-US" dirty="0"/>
              <a:t>a language of your choice, write two functions. The output of the first function should work as the input to the second function. The first function should read in a dataset and generate a subset of the dataset based on some chosen criteria. The second function should read in a dataset and provide summary data of some type for each column in the dataset. Load a dataset and run both functions on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6797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Best Python Resources: </a:t>
            </a:r>
            <a:r>
              <a:rPr lang="en-US" sz="2000" dirty="0">
                <a:hlinkClick r:id="rId2"/>
              </a:rPr>
              <a:t>https://www.fullstackpython.com/best-python-resources.html</a:t>
            </a:r>
            <a:endParaRPr lang="en-US" sz="2000" dirty="0"/>
          </a:p>
          <a:p>
            <a:endParaRPr lang="en-US" sz="500" dirty="0"/>
          </a:p>
          <a:p>
            <a:r>
              <a:rPr lang="en-US" sz="2000" dirty="0"/>
              <a:t>Top R language resources to improve your data skills: </a:t>
            </a:r>
            <a:r>
              <a:rPr lang="en-US" sz="2000" dirty="0">
                <a:hlinkClick r:id="rId3"/>
              </a:rPr>
              <a:t>https://www.computerworld.com/article/2497464/business-intelligence/top-r-language-resources-to-improve-your-data-skills.html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CF4-F28C-1845-9328-131FF05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A1EC-6346-9644-A3C5-F05EACBE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 and Python: Background and Comparison</a:t>
            </a:r>
          </a:p>
          <a:p>
            <a:pPr marL="457200" indent="-457200">
              <a:buAutoNum type="arabicPeriod"/>
            </a:pPr>
            <a:r>
              <a:rPr lang="en-US" dirty="0"/>
              <a:t>Resources for Programming</a:t>
            </a:r>
          </a:p>
          <a:p>
            <a:pPr marL="457200" indent="-457200">
              <a:buAutoNum type="arabicPeriod"/>
            </a:pPr>
            <a:r>
              <a:rPr lang="en-US" dirty="0"/>
              <a:t>Exercises for Hands-on Learning</a:t>
            </a:r>
          </a:p>
          <a:p>
            <a:pPr marL="457200" indent="-457200">
              <a:buAutoNum type="arabicPeriod"/>
            </a:pPr>
            <a:r>
              <a:rPr lang="en-US" dirty="0"/>
              <a:t>Optional Exercises and Readings</a:t>
            </a:r>
          </a:p>
        </p:txBody>
      </p:sp>
    </p:spTree>
    <p:extLst>
      <p:ext uri="{BB962C8B-B14F-4D97-AF65-F5344CB8AC3E}">
        <p14:creationId xmlns:p14="http://schemas.microsoft.com/office/powerpoint/2010/main" val="7351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where you are starting from, reaching the learning objectives for this session within the time frame of the session itself may be ambitious.</a:t>
            </a:r>
          </a:p>
          <a:p>
            <a:endParaRPr lang="en-US" sz="500" b="1" dirty="0"/>
          </a:p>
          <a:p>
            <a:r>
              <a:rPr lang="en-US" b="1" dirty="0"/>
              <a:t>Pick a learning objective for yourself for this session that you think is reasonable </a:t>
            </a:r>
            <a:r>
              <a:rPr lang="en-US" dirty="0"/>
              <a:t>given your starting point.</a:t>
            </a:r>
          </a:p>
          <a:p>
            <a:endParaRPr lang="en-US" sz="500" dirty="0"/>
          </a:p>
          <a:p>
            <a:r>
              <a:rPr lang="en-US" dirty="0"/>
              <a:t>You will have time to continue working on the provided exercises during next week’s morning lab hours. You will get a chance to put your programming skills into practice when we begin our afternoon lab sessions in February.</a:t>
            </a:r>
          </a:p>
        </p:txBody>
      </p:sp>
    </p:spTree>
    <p:extLst>
      <p:ext uri="{BB962C8B-B14F-4D97-AF65-F5344CB8AC3E}">
        <p14:creationId xmlns:p14="http://schemas.microsoft.com/office/powerpoint/2010/main" val="34322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Python: Background and 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96660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4112-411A-F64E-9D2E-F4130F9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873E-A586-E843-BDEC-167DCF46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successor to “S”</a:t>
            </a:r>
          </a:p>
          <a:p>
            <a:pPr lvl="1"/>
            <a:r>
              <a:rPr lang="en-US" dirty="0"/>
              <a:t>developed by statisticians as a ‘statistical programming language’</a:t>
            </a:r>
          </a:p>
          <a:p>
            <a:pPr lvl="1"/>
            <a:r>
              <a:rPr lang="en-US" dirty="0"/>
              <a:t>built-in data structures and functionality intended to make working with data easier </a:t>
            </a:r>
          </a:p>
          <a:p>
            <a:pPr lvl="1"/>
            <a:r>
              <a:rPr lang="en-US" dirty="0"/>
              <a:t>gained prominence as a free and open source alternative to expensive statistical software </a:t>
            </a:r>
          </a:p>
          <a:p>
            <a:r>
              <a:rPr lang="en-US" b="1" dirty="0"/>
              <a:t>Python: </a:t>
            </a:r>
          </a:p>
          <a:p>
            <a:pPr lvl="1"/>
            <a:r>
              <a:rPr lang="en-US" dirty="0"/>
              <a:t>created in the early 90’s but popularized in the 00’s</a:t>
            </a:r>
          </a:p>
          <a:p>
            <a:pPr lvl="1"/>
            <a:r>
              <a:rPr lang="en-US" dirty="0"/>
              <a:t>intended to be easy to read, easy to understand and easy to learn, relative to other OOLs</a:t>
            </a:r>
          </a:p>
          <a:p>
            <a:pPr lvl="1"/>
            <a:r>
              <a:rPr lang="en-US" dirty="0"/>
              <a:t>has a massive base of open-source modules</a:t>
            </a:r>
          </a:p>
        </p:txBody>
      </p:sp>
    </p:spTree>
    <p:extLst>
      <p:ext uri="{BB962C8B-B14F-4D97-AF65-F5344CB8AC3E}">
        <p14:creationId xmlns:p14="http://schemas.microsoft.com/office/powerpoint/2010/main" val="4851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3" y="2180496"/>
            <a:ext cx="6041064" cy="4140767"/>
          </a:xfrm>
        </p:spPr>
        <p:txBody>
          <a:bodyPr/>
          <a:lstStyle/>
          <a:p>
            <a:r>
              <a:rPr lang="en-US" b="1" dirty="0"/>
              <a:t>R:</a:t>
            </a:r>
          </a:p>
          <a:p>
            <a:pPr lvl="1"/>
            <a:r>
              <a:rPr lang="en-US" dirty="0"/>
              <a:t>technically object oriented, but this tends to be a bit hidden in practice</a:t>
            </a:r>
          </a:p>
          <a:p>
            <a:pPr lvl="1"/>
            <a:r>
              <a:rPr lang="en-US" dirty="0"/>
              <a:t>lends itself to quick interactive scripting, data exploration</a:t>
            </a:r>
          </a:p>
          <a:p>
            <a:pPr lvl="1"/>
            <a:r>
              <a:rPr lang="en-US" dirty="0"/>
              <a:t>has special built-in notation for statistical models</a:t>
            </a:r>
          </a:p>
          <a:p>
            <a:pPr lvl="1"/>
            <a:r>
              <a:rPr lang="en-US" dirty="0"/>
              <a:t>has a special data type – the data frame – for handling datasets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970713" y="2227263"/>
            <a:ext cx="5221287" cy="3692525"/>
          </a:xfrm>
        </p:spPr>
        <p:txBody>
          <a:bodyPr/>
          <a:lstStyle/>
          <a:p>
            <a:r>
              <a:rPr lang="en-US" b="1" dirty="0"/>
              <a:t>Python: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lends itself to writing structured, pre-designed computer code.</a:t>
            </a:r>
          </a:p>
          <a:p>
            <a:pPr lvl="1"/>
            <a:r>
              <a:rPr lang="en-US" dirty="0"/>
              <a:t>intended to be a general programming language</a:t>
            </a:r>
          </a:p>
          <a:p>
            <a:pPr lvl="1"/>
            <a:r>
              <a:rPr lang="en-US" dirty="0"/>
              <a:t>designed to create code that is easy to read</a:t>
            </a:r>
          </a:p>
          <a:p>
            <a:pPr lvl="1"/>
            <a:endParaRPr lang="en-US" sz="500" dirty="0"/>
          </a:p>
        </p:txBody>
      </p:sp>
      <p:sp>
        <p:nvSpPr>
          <p:cNvPr id="3" name="TextBox 2"/>
          <p:cNvSpPr txBox="1"/>
          <p:nvPr/>
        </p:nvSpPr>
        <p:spPr>
          <a:xfrm>
            <a:off x="2706396" y="-15163"/>
            <a:ext cx="95670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</a:rPr>
              <a:t>[for a comprehensive comparison, consult </a:t>
            </a:r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  <a:hlinkClick r:id="rId2"/>
              </a:rPr>
              <a:t>https://www.datacamp.com/community/tutorials/r-or-python-for-data-analysis</a:t>
            </a:r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2459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:  Vectorization in Interpreted Languages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High-level interpreted languages are slower than low-level/ compiled languages.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To get around this, these languages will sometimes hand off (behind the scenes) certain types of operations to functions written in lower-level languages (like C).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In order to take advantage of this, the R and Python, communities emphasize a certain programming strategy when using lists/vectors/arrays.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In particular, they avoid cycling through each item of a list, and instead often use special functions that </a:t>
            </a:r>
            <a:r>
              <a:rPr lang="en-US" b="1" dirty="0"/>
              <a:t>map</a:t>
            </a:r>
            <a:r>
              <a:rPr lang="en-US" dirty="0"/>
              <a:t> a chosen function or operation to every item in the list.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This can run counter to habits gained when learning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9841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Packages/Modules!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02344"/>
            <a:ext cx="5369552" cy="4140767"/>
          </a:xfrm>
        </p:spPr>
        <p:txBody>
          <a:bodyPr/>
          <a:lstStyle/>
          <a:p>
            <a:pPr algn="just"/>
            <a:r>
              <a:rPr lang="en-US" dirty="0"/>
              <a:t>The strength of both R and Python lies in their many technical packages and modules.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These allow a programmer to implement very sophisticated functionality simply by making a few function calls.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Let’s open the </a:t>
            </a:r>
            <a:r>
              <a:rPr lang="en-US" dirty="0">
                <a:latin typeface="Courier" pitchFamily="2" charset="0"/>
              </a:rPr>
              <a:t>RPackagesDemo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PythonPackagesDemo</a:t>
            </a:r>
            <a:r>
              <a:rPr lang="en-US" dirty="0"/>
              <a:t> notebooks to see some of this in action.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7" y="1856153"/>
            <a:ext cx="4780228" cy="465015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911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933</TotalTime>
  <Words>1593</Words>
  <Application>Microsoft Macintosh PowerPoint</Application>
  <PresentationFormat>Widescreen</PresentationFormat>
  <Paragraphs>154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Courier</vt:lpstr>
      <vt:lpstr>Dagny OT</vt:lpstr>
      <vt:lpstr>Gill Sans MT</vt:lpstr>
      <vt:lpstr>Wingdings</vt:lpstr>
      <vt:lpstr>Wingdings 2</vt:lpstr>
      <vt:lpstr>Dividend</vt:lpstr>
      <vt:lpstr>Programming in R and Python</vt:lpstr>
      <vt:lpstr>General Learning Objective</vt:lpstr>
      <vt:lpstr>CONTENTS</vt:lpstr>
      <vt:lpstr>Personal Learning Objectives</vt:lpstr>
      <vt:lpstr>R and Python: Background and Comparison</vt:lpstr>
      <vt:lpstr>A Bit Of History</vt:lpstr>
      <vt:lpstr>Comparison</vt:lpstr>
      <vt:lpstr>A Note :  Vectorization in Interpreted Languages</vt:lpstr>
      <vt:lpstr>So Many Packages/Modules!</vt:lpstr>
      <vt:lpstr>Resources For Programming</vt:lpstr>
      <vt:lpstr>R STudio</vt:lpstr>
      <vt:lpstr>Jupyter Notebooks</vt:lpstr>
      <vt:lpstr>R And Python Notebooks For THIS COURSE</vt:lpstr>
      <vt:lpstr>On-Line Resources</vt:lpstr>
      <vt:lpstr>Exercises For Hands-On Learning</vt:lpstr>
      <vt:lpstr>Getting Into Programming</vt:lpstr>
      <vt:lpstr>Expressions, Variables, Data Structures and Operators (1)</vt:lpstr>
      <vt:lpstr>Expressions, Variables, Data Structures and Operators (2)</vt:lpstr>
      <vt:lpstr>Expressions, Variables, Data Structures and Operators (3)</vt:lpstr>
      <vt:lpstr>Statements, Blocks, Control Flow, Logical Operators</vt:lpstr>
      <vt:lpstr>Functions</vt:lpstr>
      <vt:lpstr>Libraries/Packages/Modules</vt:lpstr>
      <vt:lpstr>Inputs/Outputs (1)</vt:lpstr>
      <vt:lpstr>Inputs/Outputs (2)</vt:lpstr>
      <vt:lpstr>Inputs/Outputs (3)</vt:lpstr>
      <vt:lpstr>  Interpreters/Compilers</vt:lpstr>
      <vt:lpstr>Optional EXERCISES And READINGS</vt:lpstr>
      <vt:lpstr>Optional Exercises</vt:lpstr>
      <vt:lpstr>Optional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156</cp:revision>
  <dcterms:created xsi:type="dcterms:W3CDTF">2018-12-12T19:39:04Z</dcterms:created>
  <dcterms:modified xsi:type="dcterms:W3CDTF">2022-02-08T19:50:07Z</dcterms:modified>
</cp:coreProperties>
</file>