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24"/>
  </p:notesMasterIdLst>
  <p:sldIdLst>
    <p:sldId id="256" r:id="rId2"/>
    <p:sldId id="288" r:id="rId3"/>
    <p:sldId id="257" r:id="rId4"/>
    <p:sldId id="259" r:id="rId5"/>
    <p:sldId id="276" r:id="rId6"/>
    <p:sldId id="275" r:id="rId7"/>
    <p:sldId id="267" r:id="rId8"/>
    <p:sldId id="265" r:id="rId9"/>
    <p:sldId id="268" r:id="rId10"/>
    <p:sldId id="270" r:id="rId11"/>
    <p:sldId id="271" r:id="rId12"/>
    <p:sldId id="272" r:id="rId13"/>
    <p:sldId id="273" r:id="rId14"/>
    <p:sldId id="274" r:id="rId15"/>
    <p:sldId id="277" r:id="rId16"/>
    <p:sldId id="278" r:id="rId17"/>
    <p:sldId id="280" r:id="rId18"/>
    <p:sldId id="281" r:id="rId19"/>
    <p:sldId id="283" r:id="rId20"/>
    <p:sldId id="284" r:id="rId21"/>
    <p:sldId id="286" r:id="rId22"/>
    <p:sldId id="287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1" autoAdjust="0"/>
    <p:restoredTop sz="94694"/>
  </p:normalViewPr>
  <p:slideViewPr>
    <p:cSldViewPr snapToGrid="0">
      <p:cViewPr varScale="1">
        <p:scale>
          <a:sx n="70" d="100"/>
          <a:sy n="70" d="100"/>
        </p:scale>
        <p:origin x="-1048" y="-1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3711D6-A39D-427C-A1F8-821D3D808D1C}" type="datetimeFigureOut">
              <a:rPr lang="en-US" smtClean="0"/>
              <a:t>10/22/19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AE4137-9C57-4BE7-8509-9D67AAFC4A5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5192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AE4137-9C57-4BE7-8509-9D67AAFC4A5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2863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140767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40932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40932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818" y="5155854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416386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7817" y="5722592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.png"/><Relationship Id="rId12" Type="http://schemas.openxmlformats.org/officeDocument/2006/relationships/hyperlink" Target="data-action-lab.com" TargetMode="Externa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0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9852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63CE7028-CDC2-A048-9FDF-C46CEB99E2DB}"/>
              </a:ext>
            </a:extLst>
          </p:cNvPr>
          <p:cNvPicPr/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840" y="6455412"/>
            <a:ext cx="4097020" cy="27394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FF5D9608-6046-B74F-AD6B-B49AB843FA8C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6620" y="6455225"/>
            <a:ext cx="274320" cy="27432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18B58284-4A9F-8B47-93D9-EDA38991E4C1}"/>
              </a:ext>
            </a:extLst>
          </p:cNvPr>
          <p:cNvSpPr txBox="1"/>
          <p:nvPr userDrawn="1"/>
        </p:nvSpPr>
        <p:spPr>
          <a:xfrm>
            <a:off x="9037320" y="6407719"/>
            <a:ext cx="2377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B3B3B3"/>
                </a:solidFill>
                <a:hlinkClick r:id="rId1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data-action-lab.com</a:t>
            </a:r>
            <a:endParaRPr lang="en-US" dirty="0">
              <a:solidFill>
                <a:srgbClr val="B3B3B3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6" r:id="rId7"/>
    <p:sldLayoutId id="2147483657" r:id="rId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0" indent="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None/>
        <a:defRPr sz="2400" kern="1200">
          <a:solidFill>
            <a:schemeClr val="tx2"/>
          </a:solidFill>
          <a:latin typeface="Dagny OT" panose="020B0504020201020104" pitchFamily="34" charset="77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2000" kern="1200">
          <a:solidFill>
            <a:schemeClr val="tx2"/>
          </a:solidFill>
          <a:latin typeface="Dagny OT" panose="020B0504020201020104" pitchFamily="34" charset="77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Dagny OT" panose="020B0504020201020104" pitchFamily="34" charset="77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Dagny OT" panose="020B0504020201020104" pitchFamily="34" charset="77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hyperlink" Target="data-action-lab.com" TargetMode="External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fullstackpython.com/best-python-resources.html" TargetMode="External"/><Relationship Id="rId3" Type="http://schemas.openxmlformats.org/officeDocument/2006/relationships/hyperlink" Target="https://www.computerworld.com/article/2497464/business-intelligence/top-r-language-resources-to-improve-your-data-skills.htm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datacamp.com/community/tutorials/r-or-python-for-data-analysis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cran.r-project.org/" TargetMode="External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python.or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Programming in R and 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SETTING THE STAGE</a:t>
            </a:r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840" y="6455225"/>
            <a:ext cx="4097020" cy="27432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6620" y="6455225"/>
            <a:ext cx="274320" cy="27432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037320" y="6407719"/>
            <a:ext cx="2377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hlinkClick r:id="rId4"/>
              </a:rPr>
              <a:t>data-action-lab.com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539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Into Programming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Develop or assess R and Python skills by carrying out the following exercises in both R and Python. There is no need to do the exercises in any particular order. </a:t>
            </a:r>
          </a:p>
          <a:p>
            <a:pPr algn="just"/>
            <a:endParaRPr lang="en-US" sz="500" dirty="0"/>
          </a:p>
          <a:p>
            <a:pPr algn="just"/>
            <a:r>
              <a:rPr lang="en-US" dirty="0"/>
              <a:t>You may choose to carry out each of the exercises separately, or to write a single program that carries out all of the individual exercises. </a:t>
            </a:r>
          </a:p>
          <a:p>
            <a:pPr algn="just"/>
            <a:endParaRPr lang="en-US" sz="500" b="1" dirty="0"/>
          </a:p>
          <a:p>
            <a:pPr algn="just"/>
            <a:r>
              <a:rPr lang="en-US" b="1" dirty="0"/>
              <a:t>You will find much of the base code you need in this week’s course notebooks</a:t>
            </a:r>
            <a:r>
              <a:rPr lang="en-US" dirty="0"/>
              <a:t>, but you will need to tweak and add to this code to carry out the exercises. You will also find a lot of helpful information and code on the internet!</a:t>
            </a:r>
          </a:p>
        </p:txBody>
      </p:sp>
    </p:spTree>
    <p:extLst>
      <p:ext uri="{BB962C8B-B14F-4D97-AF65-F5344CB8AC3E}">
        <p14:creationId xmlns:p14="http://schemas.microsoft.com/office/powerpoint/2010/main" val="620330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Expressions, Variables, Data Structures and Operators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three variables and assign numerical values to each of these variables.</a:t>
            </a:r>
          </a:p>
          <a:p>
            <a:endParaRPr lang="en-US" sz="500" dirty="0"/>
          </a:p>
          <a:p>
            <a:pPr algn="just"/>
            <a:r>
              <a:rPr lang="en-US" dirty="0"/>
              <a:t>Then write one or more statements that carry out the following types of operations using these variables: addition, subtraction, multiplication, division, raising to a power.</a:t>
            </a:r>
          </a:p>
        </p:txBody>
      </p:sp>
    </p:spTree>
    <p:extLst>
      <p:ext uri="{BB962C8B-B14F-4D97-AF65-F5344CB8AC3E}">
        <p14:creationId xmlns:p14="http://schemas.microsoft.com/office/powerpoint/2010/main" val="403789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Expressions, Variables, Data Structures and Operators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Create three variables and assign string values to each of these variables.</a:t>
            </a:r>
          </a:p>
          <a:p>
            <a:pPr algn="just"/>
            <a:endParaRPr lang="en-US" sz="500" dirty="0"/>
          </a:p>
          <a:p>
            <a:pPr algn="just"/>
            <a:r>
              <a:rPr lang="en-US" dirty="0"/>
              <a:t>Write a statement that joins the three strings into a single string. Write some code that prints the string. </a:t>
            </a:r>
          </a:p>
          <a:p>
            <a:pPr algn="just"/>
            <a:endParaRPr lang="en-US" sz="500" dirty="0"/>
          </a:p>
          <a:p>
            <a:pPr algn="just"/>
            <a:r>
              <a:rPr lang="en-US" dirty="0"/>
              <a:t>Write some code that tests to see if a substring of your choosing is contained within the larger string.</a:t>
            </a:r>
          </a:p>
        </p:txBody>
      </p:sp>
    </p:spTree>
    <p:extLst>
      <p:ext uri="{BB962C8B-B14F-4D97-AF65-F5344CB8AC3E}">
        <p14:creationId xmlns:p14="http://schemas.microsoft.com/office/powerpoint/2010/main" val="1742621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Expressions, Variables, Data Structures and Operators (3)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943734"/>
            <a:ext cx="11029615" cy="4140767"/>
          </a:xfrm>
        </p:spPr>
        <p:txBody>
          <a:bodyPr/>
          <a:lstStyle/>
          <a:p>
            <a:pPr algn="just"/>
            <a:r>
              <a:rPr lang="en-US" dirty="0"/>
              <a:t>Create three variables and assign lists to each of these variables. Join the three lists into a new list containing three distinct sub-lists (a list of three lists). </a:t>
            </a:r>
          </a:p>
          <a:p>
            <a:pPr algn="just"/>
            <a:endParaRPr lang="en-US" sz="500" dirty="0"/>
          </a:p>
          <a:p>
            <a:pPr algn="just"/>
            <a:r>
              <a:rPr lang="en-US" dirty="0"/>
              <a:t>Create a list without sub-lists (all original list elements are part of a single larger list). </a:t>
            </a:r>
          </a:p>
          <a:p>
            <a:pPr algn="just"/>
            <a:endParaRPr lang="en-US" sz="500" dirty="0"/>
          </a:p>
          <a:p>
            <a:pPr algn="just"/>
            <a:r>
              <a:rPr lang="en-US" dirty="0"/>
              <a:t>Create a fourth list by splitting this resulting list in half and assigning the second half of the list to a new variable. </a:t>
            </a:r>
          </a:p>
          <a:p>
            <a:pPr algn="just"/>
            <a:endParaRPr lang="en-US" sz="500" dirty="0"/>
          </a:p>
          <a:p>
            <a:pPr algn="just"/>
            <a:r>
              <a:rPr lang="en-US" dirty="0"/>
              <a:t>Extract the last item of this list (it can either stay in the original list or be removed from it) and assign this element to a variable.</a:t>
            </a:r>
          </a:p>
        </p:txBody>
      </p:sp>
    </p:spTree>
    <p:extLst>
      <p:ext uri="{BB962C8B-B14F-4D97-AF65-F5344CB8AC3E}">
        <p14:creationId xmlns:p14="http://schemas.microsoft.com/office/powerpoint/2010/main" val="1742621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Statements, Blocks, Control Flow, Logical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Write a statement that contains at least three nested blocks. </a:t>
            </a:r>
          </a:p>
          <a:p>
            <a:pPr algn="just"/>
            <a:endParaRPr lang="en-US" sz="500" dirty="0"/>
          </a:p>
          <a:p>
            <a:pPr algn="just"/>
            <a:r>
              <a:rPr lang="en-US" dirty="0"/>
              <a:t>Use at least three of the following control flow options: if, if else, while, for, break, continue (Python only), next, switch.</a:t>
            </a:r>
          </a:p>
        </p:txBody>
      </p:sp>
    </p:spTree>
    <p:extLst>
      <p:ext uri="{BB962C8B-B14F-4D97-AF65-F5344CB8AC3E}">
        <p14:creationId xmlns:p14="http://schemas.microsoft.com/office/powerpoint/2010/main" val="268158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Write a function that takes three arguments as input and returns one value. </a:t>
            </a:r>
          </a:p>
          <a:p>
            <a:pPr algn="just"/>
            <a:endParaRPr lang="en-US" sz="500" dirty="0"/>
          </a:p>
          <a:p>
            <a:pPr algn="just"/>
            <a:r>
              <a:rPr lang="en-US" dirty="0"/>
              <a:t>Call the function with arguments of your choosing.</a:t>
            </a:r>
          </a:p>
        </p:txBody>
      </p:sp>
    </p:spTree>
    <p:extLst>
      <p:ext uri="{BB962C8B-B14F-4D97-AF65-F5344CB8AC3E}">
        <p14:creationId xmlns:p14="http://schemas.microsoft.com/office/powerpoint/2010/main" val="950982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Libraries/Packages/Modules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Execute the relevant command that shows a list of the packages (for R) or modules (for Python) that are currently installed in your Jupyter notebook environment. </a:t>
            </a:r>
          </a:p>
          <a:p>
            <a:pPr lvl="1"/>
            <a:r>
              <a:rPr lang="en-US" dirty="0"/>
              <a:t>hint: use the internet, example notebooks and handouts to help you find the relevant command.</a:t>
            </a:r>
          </a:p>
          <a:p>
            <a:endParaRPr lang="en-US" sz="500" dirty="0"/>
          </a:p>
          <a:p>
            <a:r>
              <a:rPr lang="en-US" dirty="0"/>
              <a:t>Use available documentation to determine what some of these do. </a:t>
            </a:r>
          </a:p>
          <a:p>
            <a:pPr lvl="1"/>
            <a:r>
              <a:rPr lang="en-US" dirty="0"/>
              <a:t>hint: take a look at the Python and R notebooks that are available – you may notice some relevant information there.</a:t>
            </a:r>
          </a:p>
          <a:p>
            <a:pPr lvl="1"/>
            <a:r>
              <a:rPr lang="en-US" dirty="0"/>
              <a:t>choose a module/package from this list and load the relevant package/module if necessary.</a:t>
            </a:r>
          </a:p>
          <a:p>
            <a:endParaRPr lang="en-US" sz="500" dirty="0"/>
          </a:p>
          <a:p>
            <a:r>
              <a:rPr lang="en-US" dirty="0"/>
              <a:t>Write some code that uses functions and objects supplied by this package.</a:t>
            </a:r>
          </a:p>
        </p:txBody>
      </p:sp>
    </p:spTree>
    <p:extLst>
      <p:ext uri="{BB962C8B-B14F-4D97-AF65-F5344CB8AC3E}">
        <p14:creationId xmlns:p14="http://schemas.microsoft.com/office/powerpoint/2010/main" val="4164975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Inputs/Outputs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Print to the standard output of the Jupyter notebook (in this case, the standard output is the space below a code cell in the notebook that is generated when you run a cell) three sentences of your choosing, on three separate lines, using a single statement of code.</a:t>
            </a:r>
          </a:p>
        </p:txBody>
      </p:sp>
    </p:spTree>
    <p:extLst>
      <p:ext uri="{BB962C8B-B14F-4D97-AF65-F5344CB8AC3E}">
        <p14:creationId xmlns:p14="http://schemas.microsoft.com/office/powerpoint/2010/main" val="493839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Inputs/Outputs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Locate a comma separated values (CSV) file stored on your computer </a:t>
            </a:r>
          </a:p>
          <a:p>
            <a:pPr lvl="1" algn="just"/>
            <a:r>
              <a:rPr lang="en-US" dirty="0"/>
              <a:t>(Hint - there should be a folder called Data in the main notebook directory). </a:t>
            </a:r>
          </a:p>
          <a:p>
            <a:pPr algn="just"/>
            <a:endParaRPr lang="en-US" sz="500" dirty="0"/>
          </a:p>
          <a:p>
            <a:pPr algn="just"/>
            <a:r>
              <a:rPr lang="en-US" dirty="0"/>
              <a:t>Read this file into the notebook and store the results in one or more variables.</a:t>
            </a:r>
          </a:p>
        </p:txBody>
      </p:sp>
    </p:spTree>
    <p:extLst>
      <p:ext uri="{BB962C8B-B14F-4D97-AF65-F5344CB8AC3E}">
        <p14:creationId xmlns:p14="http://schemas.microsoft.com/office/powerpoint/2010/main" val="213906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Inputs/Outputs (3)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new file and write four lines in CSV format to this file. </a:t>
            </a:r>
          </a:p>
          <a:p>
            <a:endParaRPr lang="en-US" sz="500" dirty="0"/>
          </a:p>
          <a:p>
            <a:r>
              <a:rPr lang="en-US" dirty="0"/>
              <a:t>In a separate statement, write four more lines to this existing file, without overwriting the original file.</a:t>
            </a:r>
          </a:p>
        </p:txBody>
      </p:sp>
    </p:spTree>
    <p:extLst>
      <p:ext uri="{BB962C8B-B14F-4D97-AF65-F5344CB8AC3E}">
        <p14:creationId xmlns:p14="http://schemas.microsoft.com/office/powerpoint/2010/main" val="213906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8CE4CF4-F28C-1845-9328-131FF0567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E9FA1EC-6346-9644-A3C5-F05EACBED6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US" dirty="0"/>
              <a:t>R and Python: Background and Comparison</a:t>
            </a:r>
          </a:p>
          <a:p>
            <a:pPr marL="457200" indent="-457200">
              <a:buAutoNum type="arabicPeriod"/>
            </a:pPr>
            <a:r>
              <a:rPr lang="en-US" dirty="0"/>
              <a:t>Resources for Programming</a:t>
            </a:r>
          </a:p>
          <a:p>
            <a:pPr marL="457200" indent="-457200">
              <a:buAutoNum type="arabicPeriod"/>
            </a:pPr>
            <a:r>
              <a:rPr lang="en-US" dirty="0"/>
              <a:t>Exercises for Hands-on Learning</a:t>
            </a:r>
          </a:p>
          <a:p>
            <a:pPr marL="457200" indent="-457200">
              <a:buAutoNum type="arabicPeriod"/>
            </a:pPr>
            <a:r>
              <a:rPr lang="en-US" dirty="0"/>
              <a:t>Optional Exercises and Readings</a:t>
            </a:r>
          </a:p>
        </p:txBody>
      </p:sp>
    </p:spTree>
    <p:extLst>
      <p:ext uri="{BB962C8B-B14F-4D97-AF65-F5344CB8AC3E}">
        <p14:creationId xmlns:p14="http://schemas.microsoft.com/office/powerpoint/2010/main" val="735167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Interpreters/Compilers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Write enough code to generate at least five different error messages from the Jupyter Notebook interpreter. </a:t>
            </a:r>
          </a:p>
          <a:p>
            <a:pPr algn="just"/>
            <a:endParaRPr lang="en-US" sz="500" dirty="0"/>
          </a:p>
          <a:p>
            <a:pPr algn="just"/>
            <a:r>
              <a:rPr lang="en-US" dirty="0"/>
              <a:t>Copy these error messages into a markdown cell, and write a short note under each explaining the meaning of the error message, and how the code was fixed.</a:t>
            </a:r>
          </a:p>
        </p:txBody>
      </p:sp>
    </p:spTree>
    <p:extLst>
      <p:ext uri="{BB962C8B-B14F-4D97-AF65-F5344CB8AC3E}">
        <p14:creationId xmlns:p14="http://schemas.microsoft.com/office/powerpoint/2010/main" val="1588778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Optional Exercises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algn="just">
              <a:buFont typeface="+mj-lt"/>
              <a:buAutoNum type="arabicPeriod"/>
            </a:pPr>
            <a:r>
              <a:rPr lang="en-US" dirty="0"/>
              <a:t>Using a language of your choice, write a function that, when passed a dataset, reports 5 interesting pieces of information about the dataset. Load a dataset and run the function on this </a:t>
            </a:r>
            <a:r>
              <a:rPr lang="en-US"/>
              <a:t>dataset.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/>
              <a:t>Using </a:t>
            </a:r>
            <a:r>
              <a:rPr lang="en-US" dirty="0"/>
              <a:t>a language of your choice, write two functions. The output of the first function should work as the input to the second function. The first function should read in a dataset and generate a subset of the dataset based on some chosen criteria. The second function should read in a dataset and provide summary data of some type for each column in the dataset. Load a dataset and run both functions on the dataset. </a:t>
            </a:r>
          </a:p>
        </p:txBody>
      </p:sp>
    </p:spTree>
    <p:extLst>
      <p:ext uri="{BB962C8B-B14F-4D97-AF65-F5344CB8AC3E}">
        <p14:creationId xmlns:p14="http://schemas.microsoft.com/office/powerpoint/2010/main" val="2679728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Optional Readings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Best Python Resources: </a:t>
            </a:r>
            <a:r>
              <a:rPr lang="en-US" sz="2000" dirty="0">
                <a:hlinkClick r:id="rId2"/>
              </a:rPr>
              <a:t>https://www.fullstackpython.com/best-python-resources.html</a:t>
            </a:r>
            <a:endParaRPr lang="en-US" sz="2000" dirty="0"/>
          </a:p>
          <a:p>
            <a:endParaRPr lang="en-US" sz="500" dirty="0"/>
          </a:p>
          <a:p>
            <a:r>
              <a:rPr lang="en-US" sz="2000" dirty="0"/>
              <a:t>Top R language resources to improve your data skills: </a:t>
            </a:r>
            <a:r>
              <a:rPr lang="en-US" sz="2000" dirty="0">
                <a:hlinkClick r:id="rId3"/>
              </a:rPr>
              <a:t>https://www.computerworld.com/article/2497464/business-intelligence/top-r-language-resources-to-improve-your-data-skills.html</a:t>
            </a:r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761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00D4112-411A-F64E-9D2E-F4130F9C4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Bit Of History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319873E-A586-E843-BDEC-167DCF46A3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R: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a successor to “S”</a:t>
            </a:r>
          </a:p>
          <a:p>
            <a:pPr lvl="1"/>
            <a:r>
              <a:rPr lang="en-US" dirty="0"/>
              <a:t>developed by statisticians as a ‘statistical programming language’</a:t>
            </a:r>
          </a:p>
          <a:p>
            <a:pPr lvl="1"/>
            <a:r>
              <a:rPr lang="en-US" dirty="0"/>
              <a:t>built-in data structures and functionality intended to make working with data easier </a:t>
            </a:r>
          </a:p>
          <a:p>
            <a:pPr lvl="1"/>
            <a:r>
              <a:rPr lang="en-US" dirty="0"/>
              <a:t>gained prominence as a free and open source alternative to expensive statistical software </a:t>
            </a:r>
          </a:p>
          <a:p>
            <a:r>
              <a:rPr lang="en-US" b="1" dirty="0"/>
              <a:t>Python: </a:t>
            </a:r>
          </a:p>
          <a:p>
            <a:pPr lvl="1"/>
            <a:r>
              <a:rPr lang="en-US" dirty="0"/>
              <a:t>created in the early 90’s but popularized in the 00’s</a:t>
            </a:r>
          </a:p>
          <a:p>
            <a:pPr lvl="1"/>
            <a:r>
              <a:rPr lang="en-US" dirty="0"/>
              <a:t>intended to be easy to read, easy to understand and easy to learn, relative to other OOLs</a:t>
            </a:r>
          </a:p>
          <a:p>
            <a:pPr lvl="1"/>
            <a:r>
              <a:rPr lang="en-US" dirty="0"/>
              <a:t>has a massive base of open-source modules</a:t>
            </a:r>
          </a:p>
        </p:txBody>
      </p:sp>
    </p:spTree>
    <p:extLst>
      <p:ext uri="{BB962C8B-B14F-4D97-AF65-F5344CB8AC3E}">
        <p14:creationId xmlns:p14="http://schemas.microsoft.com/office/powerpoint/2010/main" val="485175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193" y="2180496"/>
            <a:ext cx="6041064" cy="4140767"/>
          </a:xfrm>
        </p:spPr>
        <p:txBody>
          <a:bodyPr/>
          <a:lstStyle/>
          <a:p>
            <a:r>
              <a:rPr lang="en-US" b="1" dirty="0"/>
              <a:t>R:</a:t>
            </a:r>
          </a:p>
          <a:p>
            <a:pPr lvl="1"/>
            <a:r>
              <a:rPr lang="en-US" dirty="0"/>
              <a:t>technically object oriented, but this tends to be a bit hidden in practice</a:t>
            </a:r>
          </a:p>
          <a:p>
            <a:pPr lvl="1"/>
            <a:r>
              <a:rPr lang="en-US" dirty="0"/>
              <a:t>lends itself to quick interactive scripting, data exploration</a:t>
            </a:r>
          </a:p>
          <a:p>
            <a:pPr lvl="1"/>
            <a:r>
              <a:rPr lang="en-US" dirty="0"/>
              <a:t>has special built-in notation for statistical models</a:t>
            </a:r>
          </a:p>
          <a:p>
            <a:pPr lvl="1"/>
            <a:r>
              <a:rPr lang="en-US" dirty="0"/>
              <a:t>has a special data type – the data frame – for handling datasets</a:t>
            </a:r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4294967295"/>
          </p:nvPr>
        </p:nvSpPr>
        <p:spPr>
          <a:xfrm>
            <a:off x="6970713" y="2227263"/>
            <a:ext cx="5221287" cy="3692525"/>
          </a:xfrm>
        </p:spPr>
        <p:txBody>
          <a:bodyPr/>
          <a:lstStyle/>
          <a:p>
            <a:r>
              <a:rPr lang="en-US" b="1" dirty="0"/>
              <a:t>Python:</a:t>
            </a:r>
          </a:p>
          <a:p>
            <a:pPr lvl="1"/>
            <a:r>
              <a:rPr lang="en-US" dirty="0"/>
              <a:t>object oriented</a:t>
            </a:r>
          </a:p>
          <a:p>
            <a:pPr lvl="1"/>
            <a:r>
              <a:rPr lang="en-US" dirty="0"/>
              <a:t>lends itself to writing structured, pre-designed computer code.</a:t>
            </a:r>
          </a:p>
          <a:p>
            <a:pPr lvl="1"/>
            <a:r>
              <a:rPr lang="en-US" dirty="0"/>
              <a:t>intended to be a general programming language</a:t>
            </a:r>
          </a:p>
          <a:p>
            <a:pPr lvl="1"/>
            <a:r>
              <a:rPr lang="en-US" dirty="0"/>
              <a:t>designed to create code that is easy to read</a:t>
            </a:r>
          </a:p>
          <a:p>
            <a:pPr lvl="1"/>
            <a:endParaRPr lang="en-US" sz="500" dirty="0"/>
          </a:p>
        </p:txBody>
      </p:sp>
      <p:sp>
        <p:nvSpPr>
          <p:cNvPr id="3" name="TextBox 2"/>
          <p:cNvSpPr txBox="1"/>
          <p:nvPr/>
        </p:nvSpPr>
        <p:spPr>
          <a:xfrm>
            <a:off x="2706396" y="-15163"/>
            <a:ext cx="9567043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1400" dirty="0">
                <a:solidFill>
                  <a:schemeClr val="tx2"/>
                </a:solidFill>
                <a:latin typeface="Dagny OT"/>
                <a:cs typeface="Dagny OT"/>
              </a:rPr>
              <a:t>[for a comprehensive comparison, consult </a:t>
            </a:r>
            <a:r>
              <a:rPr lang="en-US" sz="1400" dirty="0">
                <a:solidFill>
                  <a:schemeClr val="tx2"/>
                </a:solidFill>
                <a:latin typeface="Dagny OT"/>
                <a:cs typeface="Dagny OT"/>
                <a:hlinkClick r:id="rId2"/>
              </a:rPr>
              <a:t>https://www.datacamp.com/community/tutorials/r-or-python-for-data-analysis</a:t>
            </a:r>
            <a:r>
              <a:rPr lang="en-US" sz="1400" dirty="0">
                <a:solidFill>
                  <a:schemeClr val="tx2"/>
                </a:solidFill>
                <a:latin typeface="Dagny OT"/>
                <a:cs typeface="Dagny OT"/>
              </a:rPr>
              <a:t>] </a:t>
            </a:r>
          </a:p>
        </p:txBody>
      </p:sp>
    </p:spTree>
    <p:extLst>
      <p:ext uri="{BB962C8B-B14F-4D97-AF65-F5344CB8AC3E}">
        <p14:creationId xmlns:p14="http://schemas.microsoft.com/office/powerpoint/2010/main" val="2245962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Note :  Vectorization in Interpreted Languages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High-level interpreted languages are slower than low-level/ compiled languages.</a:t>
            </a:r>
          </a:p>
          <a:p>
            <a:pPr algn="just"/>
            <a:endParaRPr lang="en-US" sz="500" dirty="0"/>
          </a:p>
          <a:p>
            <a:pPr algn="just"/>
            <a:r>
              <a:rPr lang="en-US" dirty="0"/>
              <a:t>To get around this, these languages will sometimes hand off (behind the scenes) certain types of operations to functions written in lower-level languages (like C).</a:t>
            </a:r>
          </a:p>
          <a:p>
            <a:pPr algn="just"/>
            <a:endParaRPr lang="en-US" sz="500" dirty="0"/>
          </a:p>
          <a:p>
            <a:pPr algn="just"/>
            <a:r>
              <a:rPr lang="en-US" dirty="0"/>
              <a:t>In order to take advantage of this, the R and Python, communities emphasize a certain programming strategy when using lists/vectors/arrays.</a:t>
            </a:r>
          </a:p>
          <a:p>
            <a:pPr algn="just"/>
            <a:endParaRPr lang="en-US" sz="500" dirty="0"/>
          </a:p>
          <a:p>
            <a:pPr algn="just"/>
            <a:r>
              <a:rPr lang="en-US" dirty="0"/>
              <a:t>In particular, they avoid cycling through each item of a list, and instead often use special functions that </a:t>
            </a:r>
            <a:r>
              <a:rPr lang="en-US" b="1" dirty="0"/>
              <a:t>map</a:t>
            </a:r>
            <a:r>
              <a:rPr lang="en-US" dirty="0"/>
              <a:t> a chosen function or operation to every item in the list.</a:t>
            </a:r>
          </a:p>
          <a:p>
            <a:pPr algn="just"/>
            <a:endParaRPr lang="en-US" sz="500" dirty="0"/>
          </a:p>
          <a:p>
            <a:pPr algn="just"/>
            <a:r>
              <a:rPr lang="en-US" dirty="0"/>
              <a:t>This can run counter to habits gained when learning other languages.</a:t>
            </a:r>
          </a:p>
        </p:txBody>
      </p:sp>
    </p:spTree>
    <p:extLst>
      <p:ext uri="{BB962C8B-B14F-4D97-AF65-F5344CB8AC3E}">
        <p14:creationId xmlns:p14="http://schemas.microsoft.com/office/powerpoint/2010/main" val="984152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Many Packages/Modules!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3" y="2102344"/>
            <a:ext cx="5369552" cy="4140767"/>
          </a:xfrm>
        </p:spPr>
        <p:txBody>
          <a:bodyPr/>
          <a:lstStyle/>
          <a:p>
            <a:pPr algn="just"/>
            <a:r>
              <a:rPr lang="en-US" dirty="0"/>
              <a:t>The strength of both R and Python lies in their many technical packages and modules.</a:t>
            </a:r>
          </a:p>
          <a:p>
            <a:pPr algn="just"/>
            <a:endParaRPr lang="en-US" sz="500" dirty="0"/>
          </a:p>
          <a:p>
            <a:pPr algn="just"/>
            <a:r>
              <a:rPr lang="en-US" dirty="0"/>
              <a:t>These allow a programmer to implement very sophisticated functionality simply by making a few function calls.</a:t>
            </a:r>
          </a:p>
          <a:p>
            <a:pPr algn="just"/>
            <a:endParaRPr lang="en-US" sz="500" dirty="0"/>
          </a:p>
          <a:p>
            <a:pPr algn="just"/>
            <a:r>
              <a:rPr lang="en-US" dirty="0"/>
              <a:t>Let’s open the </a:t>
            </a:r>
            <a:r>
              <a:rPr lang="en-US" dirty="0">
                <a:latin typeface="Courier" pitchFamily="2" charset="0"/>
              </a:rPr>
              <a:t>RPackagesDemo</a:t>
            </a:r>
            <a:r>
              <a:rPr lang="en-US" dirty="0"/>
              <a:t> and </a:t>
            </a:r>
            <a:r>
              <a:rPr lang="en-US" dirty="0">
                <a:latin typeface="Courier" pitchFamily="2" charset="0"/>
              </a:rPr>
              <a:t>PythonPackagesDemo</a:t>
            </a:r>
            <a:r>
              <a:rPr lang="en-US" dirty="0"/>
              <a:t> notebooks to see some of this in action.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3397" y="1856153"/>
            <a:ext cx="4780228" cy="4650154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  <p:extLst>
      <p:ext uri="{BB962C8B-B14F-4D97-AF65-F5344CB8AC3E}">
        <p14:creationId xmlns:p14="http://schemas.microsoft.com/office/powerpoint/2010/main" val="2091133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 </a:t>
            </a:r>
            <a:r>
              <a:rPr lang="en-US" dirty="0" err="1" smtClean="0"/>
              <a:t>STudio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9574" y="1865089"/>
            <a:ext cx="9688286" cy="4543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337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And Python Notebooks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63965" y="1856154"/>
            <a:ext cx="5749269" cy="4465109"/>
          </a:xfrm>
        </p:spPr>
        <p:txBody>
          <a:bodyPr/>
          <a:lstStyle/>
          <a:p>
            <a:pPr algn="just"/>
            <a:r>
              <a:rPr lang="en-US" dirty="0"/>
              <a:t>Over the course we will be providing you with many notebooks of sample code.</a:t>
            </a:r>
          </a:p>
          <a:p>
            <a:endParaRPr lang="en-US" sz="500" dirty="0"/>
          </a:p>
          <a:p>
            <a:r>
              <a:rPr lang="en-US" dirty="0"/>
              <a:t>You can use these notebooks to:</a:t>
            </a:r>
          </a:p>
          <a:p>
            <a:pPr lvl="1"/>
            <a:r>
              <a:rPr lang="en-US" dirty="0"/>
              <a:t>get a sense of what can be done</a:t>
            </a:r>
          </a:p>
          <a:p>
            <a:pPr lvl="1"/>
            <a:r>
              <a:rPr lang="en-US" dirty="0"/>
              <a:t>gain exposure to many examples of the language syntax</a:t>
            </a:r>
          </a:p>
          <a:p>
            <a:pPr lvl="1"/>
            <a:r>
              <a:rPr lang="en-US" dirty="0"/>
              <a:t>help you write your own code</a:t>
            </a:r>
          </a:p>
          <a:p>
            <a:pPr lvl="1"/>
            <a:r>
              <a:rPr lang="en-US" dirty="0"/>
              <a:t>learn why the code works the way it does, and some theory behind the code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1790" y="2089641"/>
            <a:ext cx="5337624" cy="3967282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</p:pic>
    </p:spTree>
    <p:extLst>
      <p:ext uri="{BB962C8B-B14F-4D97-AF65-F5344CB8AC3E}">
        <p14:creationId xmlns:p14="http://schemas.microsoft.com/office/powerpoint/2010/main" val="3048511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On-Line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4402"/>
            <a:ext cx="8758193" cy="2489196"/>
          </a:xfrm>
        </p:spPr>
        <p:txBody>
          <a:bodyPr/>
          <a:lstStyle/>
          <a:p>
            <a:r>
              <a:rPr lang="en-US" dirty="0"/>
              <a:t>Stack Exchange/Stack Overflow/Cross Validated</a:t>
            </a:r>
          </a:p>
          <a:p>
            <a:endParaRPr lang="en-US" sz="500" dirty="0"/>
          </a:p>
          <a:p>
            <a:r>
              <a:rPr lang="en-US" dirty="0"/>
              <a:t>Blogs (e.g. R Bloggers)</a:t>
            </a:r>
          </a:p>
          <a:p>
            <a:endParaRPr lang="en-US" sz="500" dirty="0"/>
          </a:p>
          <a:p>
            <a:r>
              <a:rPr lang="en-US" dirty="0"/>
              <a:t>Official Sites:</a:t>
            </a:r>
          </a:p>
          <a:p>
            <a:pPr lvl="1"/>
            <a:r>
              <a:rPr lang="en-US" dirty="0"/>
              <a:t>Python Software Foundation: </a:t>
            </a:r>
            <a:r>
              <a:rPr lang="en-US" dirty="0">
                <a:hlinkClick r:id="rId2"/>
              </a:rPr>
              <a:t>https://www.python.org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Comprehensive R Archive Network (CRAN): </a:t>
            </a:r>
            <a:r>
              <a:rPr lang="en-US" dirty="0">
                <a:hlinkClick r:id="rId3"/>
              </a:rPr>
              <a:t>https://cran.r-project.org</a:t>
            </a:r>
            <a:r>
              <a:rPr lang="en-US" dirty="0"/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413" y="4782550"/>
            <a:ext cx="7717692" cy="1702112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30036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Dividend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698</TotalTime>
  <Words>1456</Words>
  <Application>Microsoft Macintosh PowerPoint</Application>
  <PresentationFormat>Custom</PresentationFormat>
  <Paragraphs>127</Paragraphs>
  <Slides>22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Dividend</vt:lpstr>
      <vt:lpstr>Programming in R and Python</vt:lpstr>
      <vt:lpstr>CONTENTS</vt:lpstr>
      <vt:lpstr>A Bit Of History</vt:lpstr>
      <vt:lpstr>Comparison</vt:lpstr>
      <vt:lpstr>A Note :  Vectorization in Interpreted Languages</vt:lpstr>
      <vt:lpstr>So Many Packages/Modules!</vt:lpstr>
      <vt:lpstr>R STudio</vt:lpstr>
      <vt:lpstr>R And Python Notebooks</vt:lpstr>
      <vt:lpstr>On-Line Resources</vt:lpstr>
      <vt:lpstr>Getting Into Programming</vt:lpstr>
      <vt:lpstr>Expressions, Variables, Data Structures and Operators (1)</vt:lpstr>
      <vt:lpstr>Expressions, Variables, Data Structures and Operators (2)</vt:lpstr>
      <vt:lpstr>Expressions, Variables, Data Structures and Operators (3)</vt:lpstr>
      <vt:lpstr>Statements, Blocks, Control Flow, Logical Operators</vt:lpstr>
      <vt:lpstr>Functions</vt:lpstr>
      <vt:lpstr>Libraries/Packages/Modules</vt:lpstr>
      <vt:lpstr>Inputs/Outputs (1)</vt:lpstr>
      <vt:lpstr>Inputs/Outputs (2)</vt:lpstr>
      <vt:lpstr>Inputs/Outputs (3)</vt:lpstr>
      <vt:lpstr>  Interpreters/Compilers</vt:lpstr>
      <vt:lpstr>Optional Exercises</vt:lpstr>
      <vt:lpstr>Optional Readings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universals</dc:title>
  <dc:creator>pboily</dc:creator>
  <cp:lastModifiedBy>J. Schellinck</cp:lastModifiedBy>
  <cp:revision>157</cp:revision>
  <dcterms:created xsi:type="dcterms:W3CDTF">2018-12-12T19:39:04Z</dcterms:created>
  <dcterms:modified xsi:type="dcterms:W3CDTF">2019-10-22T20:44:18Z</dcterms:modified>
</cp:coreProperties>
</file>