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7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8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0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6" r:id="rId4"/>
    <p:sldId id="268" r:id="rId5"/>
    <p:sldId id="269" r:id="rId6"/>
    <p:sldId id="280" r:id="rId7"/>
    <p:sldId id="1458" r:id="rId8"/>
    <p:sldId id="293" r:id="rId9"/>
    <p:sldId id="1459" r:id="rId10"/>
    <p:sldId id="1460" r:id="rId11"/>
    <p:sldId id="1463" r:id="rId12"/>
    <p:sldId id="1468" r:id="rId13"/>
    <p:sldId id="1469" r:id="rId14"/>
    <p:sldId id="1487" r:id="rId15"/>
    <p:sldId id="1481" r:id="rId16"/>
    <p:sldId id="1473" r:id="rId17"/>
    <p:sldId id="1474" r:id="rId18"/>
    <p:sldId id="1475" r:id="rId19"/>
    <p:sldId id="1476" r:id="rId20"/>
    <p:sldId id="1477" r:id="rId21"/>
    <p:sldId id="1478" r:id="rId22"/>
    <p:sldId id="1488" r:id="rId23"/>
    <p:sldId id="1493" r:id="rId24"/>
    <p:sldId id="1506" r:id="rId25"/>
    <p:sldId id="1509" r:id="rId26"/>
    <p:sldId id="1513" r:id="rId27"/>
    <p:sldId id="1514" r:id="rId28"/>
    <p:sldId id="1515" r:id="rId29"/>
    <p:sldId id="1519" r:id="rId30"/>
    <p:sldId id="1525" r:id="rId31"/>
    <p:sldId id="1526" r:id="rId32"/>
    <p:sldId id="1527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FFCA08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4" autoAdjust="0"/>
    <p:restoredTop sz="89524" autoAdjust="0"/>
  </p:normalViewPr>
  <p:slideViewPr>
    <p:cSldViewPr snapToGrid="0">
      <p:cViewPr varScale="1">
        <p:scale>
          <a:sx n="97" d="100"/>
          <a:sy n="97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fr-CA" smtClean="0"/>
              <a:t>20-04-24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fr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79758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204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62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5491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16596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50289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5282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67704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72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75927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19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523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4309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7269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67576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4852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202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0943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228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26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59172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fr-CA" smtClean="0"/>
              <a:pPr/>
              <a:t>27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87222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fr-CA" smtClean="0"/>
              <a:pPr/>
              <a:t>28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50788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fr-CA" smtClean="0"/>
              <a:pPr/>
              <a:t>29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38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3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98981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30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81210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31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18394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32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6816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4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751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5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115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6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6903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7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340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8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824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fr-CA" smtClean="0"/>
              <a:t>9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218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Click to edit Master subtitle style</a:t>
            </a:r>
            <a:endParaRPr lang="fr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1" i="0">
                <a:solidFill>
                  <a:schemeClr val="accent1">
                    <a:lumMod val="75000"/>
                    <a:lumOff val="25000"/>
                  </a:schemeClr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/>
              <a:t>Click to edit Master title style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CA"/>
              <a:t>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D39914-4CDA-EA45-B1F5-2DA0A91FCB0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1D1823-71AC-C84D-B943-8C2A8C50BEB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95EC8F-8918-2F41-8F54-4FBB57B64247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>
                <a:solidFill>
                  <a:srgbClr val="B3B3B3"/>
                </a:solidFill>
              </a:rPr>
              <a:t>data-action-lab.com</a:t>
            </a:r>
            <a:endParaRPr lang="fr-CA" dirty="0">
              <a:solidFill>
                <a:srgbClr val="B3B3B3"/>
              </a:solidFill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4F50A9-8850-E649-88CF-D6852A0BAB3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704913" y="6447099"/>
            <a:ext cx="787228" cy="27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hyperlink" Target="data-action-lab.com" TargetMode="External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4.png"/><Relationship Id="rId5" Type="http://schemas.openxmlformats.org/officeDocument/2006/relationships/tags" Target="../tags/tag4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00.png"/><Relationship Id="rId5" Type="http://schemas.openxmlformats.org/officeDocument/2006/relationships/tags" Target="../tags/tag46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9.png"/><Relationship Id="rId5" Type="http://schemas.openxmlformats.org/officeDocument/2006/relationships/tags" Target="../tags/tag48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4.png"/><Relationship Id="rId5" Type="http://schemas.openxmlformats.org/officeDocument/2006/relationships/tags" Target="../tags/tag5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1.png"/><Relationship Id="rId5" Type="http://schemas.openxmlformats.org/officeDocument/2006/relationships/tags" Target="../tags/tag56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5" Type="http://schemas.openxmlformats.org/officeDocument/2006/relationships/tags" Target="../tags/tag59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3.png"/><Relationship Id="rId5" Type="http://schemas.openxmlformats.org/officeDocument/2006/relationships/tags" Target="../tags/tag62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2.png"/><Relationship Id="rId5" Type="http://schemas.openxmlformats.org/officeDocument/2006/relationships/tags" Target="../tags/tag70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73.xml"/><Relationship Id="rId7" Type="http://schemas.openxmlformats.org/officeDocument/2006/relationships/tags" Target="../tags/tag7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5.png"/><Relationship Id="rId5" Type="http://schemas.openxmlformats.org/officeDocument/2006/relationships/tags" Target="../tags/tag76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8.png"/><Relationship Id="rId5" Type="http://schemas.openxmlformats.org/officeDocument/2006/relationships/tags" Target="../tags/tag78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59.png"/><Relationship Id="rId5" Type="http://schemas.openxmlformats.org/officeDocument/2006/relationships/tags" Target="../tags/tag80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hyperlink" Target="http://dailycatdrawings.tumblr.com/" TargetMode="Externa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6.png"/><Relationship Id="rId2" Type="http://schemas.openxmlformats.org/officeDocument/2006/relationships/tags" Target="../tags/tag10.xml"/><Relationship Id="rId16" Type="http://schemas.openxmlformats.org/officeDocument/2006/relationships/image" Target="../media/image5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16.png"/><Relationship Id="rId5" Type="http://schemas.openxmlformats.org/officeDocument/2006/relationships/tags" Target="../tags/tag82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5.png"/><Relationship Id="rId5" Type="http://schemas.openxmlformats.org/officeDocument/2006/relationships/tags" Target="../tags/tag84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notesSlide" Target="../notesSlides/notesSlide32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5" Type="http://schemas.openxmlformats.org/officeDocument/2006/relationships/image" Target="../media/image8.png"/><Relationship Id="rId4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tags" Target="../tags/tag3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FONDEMENTS STATISTIQUES ET MATHÉMATIQUES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/>
              <a:t>PRÉPARATION DU </a:t>
            </a:r>
            <a:r>
              <a:rPr lang="fr-CA" dirty="0"/>
              <a:t>TERRAIN</a:t>
            </a:r>
          </a:p>
        </p:txBody>
      </p:sp>
      <p:pic>
        <p:nvPicPr>
          <p:cNvPr id="4" name="Picture 3"/>
          <p:cNvPicPr/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>
                <a:hlinkClick r:id="rId10"/>
              </a:rPr>
              <a:t>data-action-lab.com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55344F-080F-4B8D-92C1-D9D3289EC7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Distribution normale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5C7-CE76-4DE4-921E-5F08999FC5F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sz="2300" dirty="0">
                <a:latin typeface="Dagny OT" panose="020B0504020201020104" pitchFamily="34" charset="0"/>
              </a:rPr>
              <a:t>La distribution normale est la mieux adaptée aux données répondant aux exigences minimales suivantes :</a:t>
            </a:r>
          </a:p>
          <a:p>
            <a:pPr lvl="1" algn="just">
              <a:lnSpc>
                <a:spcPct val="100000"/>
              </a:lnSpc>
            </a:pPr>
            <a:r>
              <a:rPr lang="fr-CA" sz="2000" dirty="0">
                <a:latin typeface="Dagny OT" panose="020B0504020201020104" pitchFamily="34" charset="0"/>
              </a:rPr>
              <a:t>Forte tendance des données à prendre une valeur centrale</a:t>
            </a:r>
          </a:p>
          <a:p>
            <a:pPr lvl="1" algn="just">
              <a:lnSpc>
                <a:spcPct val="100000"/>
              </a:lnSpc>
            </a:pPr>
            <a:r>
              <a:rPr lang="fr-CA" sz="2000" dirty="0">
                <a:latin typeface="Dagny OT" panose="020B0504020201020104" pitchFamily="34" charset="0"/>
              </a:rPr>
              <a:t>Les écarts positifs et négatifs par rapport à cette valeur centrale sont également probables</a:t>
            </a:r>
          </a:p>
          <a:p>
            <a:pPr lvl="1" algn="just">
              <a:lnSpc>
                <a:spcPct val="100000"/>
              </a:lnSpc>
            </a:pPr>
            <a:r>
              <a:rPr lang="fr-CA" sz="2000" dirty="0">
                <a:latin typeface="Dagny OT" panose="020B0504020201020104" pitchFamily="34" charset="0"/>
              </a:rPr>
              <a:t>La fréquence des écarts diminue rapidement à mesure que l’on s’éloigne de la valeur centrale</a:t>
            </a:r>
          </a:p>
          <a:p>
            <a:pPr algn="just">
              <a:lnSpc>
                <a:spcPct val="100000"/>
              </a:lnSpc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CA" sz="2300" dirty="0">
                <a:latin typeface="Dagny OT" panose="020B0504020201020104" pitchFamily="34" charset="0"/>
              </a:rPr>
              <a:t>La symétrie des écarts conduit à une </a:t>
            </a:r>
            <a:r>
              <a:rPr lang="fr-CA" sz="2300" b="1" dirty="0">
                <a:latin typeface="Dagny OT" panose="020B0504020201020104" pitchFamily="34" charset="0"/>
              </a:rPr>
              <a:t>asymétrie</a:t>
            </a:r>
            <a:r>
              <a:rPr lang="fr-CA" sz="2300" dirty="0">
                <a:latin typeface="Dagny OT" panose="020B0504020201020104" pitchFamily="34" charset="0"/>
              </a:rPr>
              <a:t> égale à zéro; une faible probabilité d’écarts importants par rapport à la valeur centrale n’entraîne aucun </a:t>
            </a:r>
            <a:r>
              <a:rPr lang="fr-CA" sz="2300" b="1" dirty="0">
                <a:latin typeface="Dagny OT" panose="020B0504020201020104" pitchFamily="34" charset="0"/>
              </a:rPr>
              <a:t>aplatissement</a:t>
            </a:r>
            <a:r>
              <a:rPr lang="fr-CA" sz="2300" dirty="0">
                <a:latin typeface="Dagny OT" panose="020B05040202010201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CA" sz="500" dirty="0">
              <a:latin typeface="Dagny OT" panose="020B0504020201020104" pitchFamily="34" charset="0"/>
            </a:endParaRPr>
          </a:p>
          <a:p>
            <a:pPr algn="just"/>
            <a:r>
              <a:rPr lang="fr-CA" sz="2300" dirty="0">
                <a:latin typeface="Dagny OT" panose="020B0504020201020104" pitchFamily="34" charset="0"/>
              </a:rPr>
              <a:t>Son omniprésence dans les affaires humaines est liée au </a:t>
            </a:r>
            <a:r>
              <a:rPr lang="fr-CA" sz="2300" b="1" dirty="0">
                <a:latin typeface="Dagny OT" panose="020B0504020201020104" pitchFamily="34" charset="0"/>
              </a:rPr>
              <a:t>théorème de la limite centrale</a:t>
            </a:r>
            <a:r>
              <a:rPr lang="fr-CA" sz="2300" dirty="0">
                <a:latin typeface="Dagny OT" panose="020B05040202010201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88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LA LIMITE CENTRALE EN 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F9725F-4D4E-594B-849B-0F1B83FE01EC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1" y="2181225"/>
            <a:ext cx="10772258" cy="41402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C4F6BB-895C-234A-8DA6-2882DEDBB6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02043" y="0"/>
            <a:ext cx="4289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CA" sz="1400" dirty="0">
                <a:solidFill>
                  <a:srgbClr val="323232"/>
                </a:solidFill>
                <a:latin typeface="Dagny OT" panose="020B0504020201020104" pitchFamily="34" charset="0"/>
              </a:rPr>
              <a:t>[https://www.value-at-risk.net/central-</a:t>
            </a:r>
            <a:r>
              <a:rPr lang="fr-CA" sz="1400" dirty="0" err="1">
                <a:solidFill>
                  <a:srgbClr val="323232"/>
                </a:solidFill>
                <a:latin typeface="Dagny OT" panose="020B0504020201020104" pitchFamily="34" charset="0"/>
              </a:rPr>
              <a:t>limit</a:t>
            </a:r>
            <a:r>
              <a:rPr lang="fr-CA" sz="1400" dirty="0">
                <a:solidFill>
                  <a:srgbClr val="323232"/>
                </a:solidFill>
                <a:latin typeface="Dagny OT" panose="020B0504020201020104" pitchFamily="34" charset="0"/>
              </a:rPr>
              <a:t>-</a:t>
            </a:r>
            <a:r>
              <a:rPr lang="fr-CA" sz="1400" dirty="0" err="1">
                <a:solidFill>
                  <a:srgbClr val="323232"/>
                </a:solidFill>
                <a:latin typeface="Dagny OT" panose="020B0504020201020104" pitchFamily="34" charset="0"/>
              </a:rPr>
              <a:t>theorem</a:t>
            </a:r>
            <a:r>
              <a:rPr lang="fr-CA" sz="1400" dirty="0">
                <a:solidFill>
                  <a:srgbClr val="323232"/>
                </a:solidFill>
                <a:latin typeface="Dagny OT" panose="020B05040202010201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60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A72-F913-45A5-A0A7-D9EF478DB3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L’un des objectifs des statistiques est d’essayer de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comprendre une grande population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sur la base des informations disponibles dans un petit échantillon.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fr-CA" sz="5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En particulier, nous nous intéressons aux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paramètres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de population, qui sont estimés à l’aide de statistiques d’échantillonnage appropriées.</a:t>
                </a:r>
              </a:p>
              <a:p>
                <a:pPr algn="just"/>
                <a:endParaRPr lang="fr-CA" sz="8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Par exemple, nous pouvons utiliser </a:t>
                </a:r>
                <a:r>
                  <a:rPr lang="fr-CA" dirty="0"/>
                  <a:t>la </a:t>
                </a:r>
                <a:r>
                  <a:rPr lang="fr-CA" b="1" dirty="0"/>
                  <a:t>moyenne de l’échantillon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comme estimation de la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moyenne réelle de la population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A72-F913-45A5-A0A7-D9EF478DB3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L’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estimateur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une variable aléatoire; l’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estimation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un nombre. </a:t>
                </a:r>
              </a:p>
              <a:p>
                <a:pPr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Comme autre exemple, l’</a:t>
                </a:r>
                <a:r>
                  <a:rPr lang="fr-CA" b="1" dirty="0"/>
                  <a:t>écart-type de l’échantillon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 un estimateur de l’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écart-type de la population</a:t>
                </a:r>
                <a:r>
                  <a:rPr lang="fr-CA" dirty="0"/>
                  <a:t> réelle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et de la valeur calculée de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i</m:t>
                            </m:r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CA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fr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fr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 une estimation de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/>
                  <a:t>Un estimateur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CA" dirty="0"/>
                  <a:t> est sans biais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FDA702-C5FB-4218-8B94-A141E2B4B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8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D127-9C70-A245-8CBB-6B1A723E9A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CONCEPTS MATHÉMATIQUES DE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A869-E30C-EE49-9F19-A49BD72C0D00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fr-CA" dirty="0"/>
                  <a:t>Si l’estimation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fr-CA" dirty="0"/>
                  <a:t> est sans biais,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dirty="0"/>
                  <a:t> alors un </a:t>
                </a:r>
                <a:r>
                  <a:rPr lang="fr-CA" b="1" dirty="0"/>
                  <a:t>intervalle de confiance</a:t>
                </a:r>
                <a:r>
                  <a:rPr lang="fr-CA" dirty="0"/>
                  <a:t> approximatif à 95 % (IC à 95 %) pour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CA" dirty="0"/>
                  <a:t> est donné approximativement par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fr-CA" dirty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  <m:d>
                            <m:dPr>
                              <m:ctrlPr>
                                <a:rPr lang="fr-CA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où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fr-CA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d>
                      <m:d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fr-CA" dirty="0"/>
                  <a:t> est une estimation </a:t>
                </a:r>
                <a:r>
                  <a:rPr lang="fr-CA" b="1" dirty="0"/>
                  <a:t>spécifique au plan d’échantillonnage</a:t>
                </a:r>
                <a:r>
                  <a:rPr lang="fr-CA" dirty="0"/>
                  <a:t>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A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fr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fr-CA" dirty="0"/>
                  <a:t>.</a:t>
                </a:r>
              </a:p>
              <a:p>
                <a:endParaRPr lang="fr-CA" sz="500" dirty="0"/>
              </a:p>
              <a:p>
                <a:r>
                  <a:rPr lang="fr-CA" dirty="0"/>
                  <a:t>Mais qu’est-ce qu’un IC à 95 % exactement?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A869-E30C-EE49-9F19-A49BD72C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48F-817E-4042-976C-79049CCC2A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Probabilités conditionnelles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C3C49-F6EE-4D2B-A524-34E35C7401A0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probabilité conditionnelle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la probabilité qu’un événement se produise en fonction de l’occurrence d’un autre événement. 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probabilité conditionnelle de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étant donné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définie par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fr-CA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fr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fr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fr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probabilité que deux événements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se produisent est obtenue en appliquant la règle de multiplication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  <m:r>
                      <a:rPr lang="fr-CA" smtClean="0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fr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F0C3C49-F6EE-4D2B-A524-34E35C740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829" t="-442" r="-829" b="-2150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règle de la somme et la règle du produit sont les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règles de base en probabilité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 théorème de Bayes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et la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règle de marginalisation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sont de simples corollaires </a:t>
                </a:r>
                <a:b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</a:b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de ces règles de base. 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 théorème de Bayes est parfois écrit sous une forme légèrement différente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fr-CA" dirty="0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/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Mise en place :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Supposons qu’une expérience a été menée pour déterminer le degré de validité d’une hypothèse particulière et que des données expérimentales ont été recueillies. </a:t>
                </a:r>
              </a:p>
              <a:p>
                <a:pPr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Question d’analyse des données centrales :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Étant donné tout ce que l’on savait </a:t>
                </a:r>
                <a:r>
                  <a:rPr lang="fr-CA" sz="2200" i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avant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l’expérience, les données recueillies appuient-elles (ou invalident-elles) l’hypothèse?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Tout au long de l’expérience, </a:t>
                </a:r>
                <a14:m>
                  <m:oMath xmlns:m="http://schemas.openxmlformats.org/officeDocument/2006/math">
                    <m:r>
                      <a:rPr lang="fr-CA" sz="22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CA" sz="2200" dirty="0"/>
                  <a:t> 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indique que l’hypothèse en question est vraie, </a:t>
                </a:r>
                <a14:m>
                  <m:oMath xmlns:m="http://schemas.openxmlformats.org/officeDocument/2006/math">
                    <m:r>
                      <a:rPr lang="fr-CA" sz="22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sz="2200" dirty="0"/>
                  <a:t> 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indique que l’expérience a produit les données réelles observées, et </a:t>
                </a:r>
                <a14:m>
                  <m:oMath xmlns:m="http://schemas.openxmlformats.org/officeDocument/2006/math">
                    <m:r>
                      <a:rPr lang="fr-CA" sz="22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CA" sz="2200" dirty="0"/>
                  <a:t> 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indique (comme toujours) l’information de base pertinente.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18" r="-110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81192" y="2015077"/>
                <a:ext cx="11029615" cy="4140767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Question d’analyse des données centrales (reprise) : </a:t>
                </a:r>
              </a:p>
              <a:p>
                <a:pPr algn="ctr"/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Quelle est la valeur de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CA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/>
                          <m:t>l</m:t>
                        </m:r>
                        <m:r>
                          <m:rPr>
                            <m:nor/>
                          </m:rPr>
                          <a:rPr lang="fr-CA"/>
                          <m:t>′</m:t>
                        </m:r>
                        <m:r>
                          <m:rPr>
                            <m:nor/>
                          </m:rPr>
                          <a:rPr lang="fr-CA"/>
                          <m:t>hypoth</m:t>
                        </m:r>
                        <m:r>
                          <m:rPr>
                            <m:nor/>
                          </m:rPr>
                          <a:rPr lang="fr-CA"/>
                          <m:t>è</m:t>
                        </m:r>
                        <m:r>
                          <m:rPr>
                            <m:nor/>
                          </m:rPr>
                          <a:rPr lang="fr-CA"/>
                          <m:t>se</m:t>
                        </m:r>
                        <m:r>
                          <m:rPr>
                            <m:nor/>
                          </m:rPr>
                          <a:rPr lang="fr-CA"/>
                          <m:t> </m:t>
                        </m:r>
                        <m:r>
                          <m:rPr>
                            <m:nor/>
                          </m:rPr>
                          <a:rPr lang="fr-CA"/>
                          <m:t>est</m:t>
                        </m:r>
                        <m:r>
                          <m:rPr>
                            <m:nor/>
                          </m:rPr>
                          <a:rPr lang="fr-CA"/>
                          <m:t> </m:t>
                        </m:r>
                        <m:r>
                          <m:rPr>
                            <m:nor/>
                          </m:rPr>
                          <a:rPr lang="fr-CA"/>
                          <m:t>vraie</m:t>
                        </m:r>
                        <m:r>
                          <m:rPr>
                            <m:nor/>
                          </m:rPr>
                          <a:rPr lang="fr-CA"/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fr-CA" b="0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/>
                      <m:t>donn</m:t>
                    </m:r>
                    <m:r>
                      <m:rPr>
                        <m:nor/>
                      </m:rPr>
                      <a:rPr lang="fr-CA"/>
                      <m:t>é</m:t>
                    </m:r>
                    <m:r>
                      <m:rPr>
                        <m:nor/>
                      </m:rPr>
                      <a:rPr lang="fr-CA"/>
                      <m:t>es</m:t>
                    </m:r>
                    <m:r>
                      <m:rPr>
                        <m:nor/>
                      </m:rPr>
                      <a:rPr lang="fr-CA"/>
                      <m:t> </m:t>
                    </m:r>
                    <m:r>
                      <m:rPr>
                        <m:nor/>
                      </m:rPr>
                      <a:rPr lang="fr-CA"/>
                      <m:t>observ</m:t>
                    </m:r>
                    <m:r>
                      <m:rPr>
                        <m:nor/>
                      </m:rPr>
                      <a:rPr lang="fr-CA"/>
                      <m:t>é</m:t>
                    </m:r>
                    <m:r>
                      <m:rPr>
                        <m:nor/>
                      </m:rPr>
                      <a:rPr lang="fr-CA"/>
                      <m:t>es</m:t>
                    </m:r>
                    <m:r>
                      <m:rPr>
                        <m:nor/>
                      </m:rPr>
                      <a:rPr lang="fr-CA"/>
                      <m:t> 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?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Problème :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Cette valeur est presque toujours impossible à calculer directement.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Solution :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À l’aide du théorème de Bayes,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/>
                            <m:t>hypoth</m:t>
                          </m:r>
                          <m:r>
                            <m:rPr>
                              <m:nor/>
                            </m:rPr>
                            <a:rPr lang="fr-CA"/>
                            <m:t>è</m:t>
                          </m:r>
                          <m:r>
                            <m:rPr>
                              <m:nor/>
                            </m:rPr>
                            <a:rPr lang="fr-CA"/>
                            <m:t>se</m:t>
                          </m:r>
                          <m:r>
                            <m:rPr>
                              <m:nor/>
                            </m:rPr>
                            <a:rPr lang="fr-CA" b="0" i="0" smtClean="0"/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fr-CA" b="0" i="0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A"/>
                        <m:t>donn</m:t>
                      </m:r>
                      <m:r>
                        <m:rPr>
                          <m:nor/>
                        </m:rPr>
                        <a:rPr lang="fr-CA"/>
                        <m:t>é</m:t>
                      </m:r>
                      <m:r>
                        <m:rPr>
                          <m:nor/>
                        </m:rPr>
                        <a:rPr lang="fr-CA"/>
                        <m:t>es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fr-CA"/>
                                <m:t>donn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es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CA" b="0" i="0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A"/>
                            <m:t>hypoth</m:t>
                          </m:r>
                          <m:r>
                            <m:rPr>
                              <m:nor/>
                            </m:rPr>
                            <a:rPr lang="fr-CA"/>
                            <m:t>è</m:t>
                          </m:r>
                          <m:r>
                            <m:rPr>
                              <m:nor/>
                            </m:rPr>
                            <a:rPr lang="fr-CA"/>
                            <m:t>se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fr-CA"/>
                                <m:t>hypoth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è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se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CA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fr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fr-CA"/>
                                <m:t>donn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é</m:t>
                              </m:r>
                              <m:r>
                                <m:rPr>
                                  <m:nor/>
                                </m:rPr>
                                <a:rPr lang="fr-CA"/>
                                <m:t>es</m:t>
                              </m:r>
                            </m:e>
                          </m:d>
                          <m:r>
                            <a:rPr lang="fr-CA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il se peut que les termes à droite soient plus faciles à calculer.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581192" y="2015077"/>
                <a:ext cx="11029615" cy="4140767"/>
              </a:xfrm>
              <a:blipFill>
                <a:blip r:embed="rId6"/>
                <a:stretch>
                  <a:fillRect l="-829" b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0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En termes familiers, la probabilité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CA" sz="2000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/>
                          <m:t>hypoth</m:t>
                        </m:r>
                        <m:r>
                          <m:rPr>
                            <m:nor/>
                          </m:rPr>
                          <a:rPr lang="fr-CA"/>
                          <m:t>è</m:t>
                        </m:r>
                        <m:r>
                          <m:rPr>
                            <m:nor/>
                          </m:rPr>
                          <a:rPr lang="fr-CA"/>
                          <m:t>se</m:t>
                        </m:r>
                        <m:r>
                          <m:rPr>
                            <m:nor/>
                          </m:rPr>
                          <a:rPr lang="fr-CA" b="0" i="0" smtClean="0"/>
                          <m:t> </m:t>
                        </m:r>
                      </m:e>
                    </m:d>
                    <m:r>
                      <a:rPr lang="fr-CA" sz="2000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</a:t>
                </a: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 l’hypothèse soit vraie avant l’expérience est la </a:t>
                </a:r>
                <a:r>
                  <a:rPr lang="fr-CA" sz="20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probabilité a priori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CA" sz="2000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/>
                          <m:t>hypoth</m:t>
                        </m:r>
                        <m:r>
                          <m:rPr>
                            <m:nor/>
                          </m:rPr>
                          <a:rPr lang="fr-CA"/>
                          <m:t>è</m:t>
                        </m:r>
                        <m:r>
                          <m:rPr>
                            <m:nor/>
                          </m:rPr>
                          <a:rPr lang="fr-CA"/>
                          <m:t>se</m:t>
                        </m:r>
                        <m:r>
                          <m:rPr>
                            <m:nor/>
                          </m:rPr>
                          <a:rPr lang="fr-CA" b="0" i="0" smtClean="0"/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fr-CA" sz="2000" b="0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/>
                      <m:t>donn</m:t>
                    </m:r>
                    <m:r>
                      <m:rPr>
                        <m:nor/>
                      </m:rPr>
                      <a:rPr lang="fr-CA"/>
                      <m:t>é</m:t>
                    </m:r>
                    <m:r>
                      <m:rPr>
                        <m:nor/>
                      </m:rPr>
                      <a:rPr lang="fr-CA"/>
                      <m:t>es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</a:t>
                </a: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 l’hypothèse soit vraie une fois que les données expérimentales sont prises en compte est la </a:t>
                </a:r>
                <a:r>
                  <a:rPr lang="fr-CA" sz="20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probabilité a posteriori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CA" sz="2000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/>
                          <m:t>donn</m:t>
                        </m:r>
                        <m:r>
                          <m:rPr>
                            <m:nor/>
                          </m:rPr>
                          <a:rPr lang="fr-CA"/>
                          <m:t>é</m:t>
                        </m:r>
                        <m:r>
                          <m:rPr>
                            <m:nor/>
                          </m:rPr>
                          <a:rPr lang="fr-CA"/>
                          <m:t>es</m:t>
                        </m:r>
                        <m:r>
                          <m:rPr>
                            <m:nor/>
                          </m:rPr>
                          <a:rPr lang="fr-CA" b="0" i="0" smtClean="0"/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fr-CA" sz="2000" b="0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A"/>
                      <m:t>hypoth</m:t>
                    </m:r>
                    <m:r>
                      <m:rPr>
                        <m:nor/>
                      </m:rPr>
                      <a:rPr lang="fr-CA"/>
                      <m:t>è</m:t>
                    </m:r>
                    <m:r>
                      <m:rPr>
                        <m:nor/>
                      </m:rPr>
                      <a:rPr lang="fr-CA"/>
                      <m:t>se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que l</a:t>
                </a: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 données expérimentales soient observées en supposant que l’hypothèse est vraie est la </a:t>
                </a:r>
                <a:r>
                  <a:rPr lang="fr-CA" sz="20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vraisemblance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CA" sz="2000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CA"/>
                          <m:t>donn</m:t>
                        </m:r>
                        <m:r>
                          <m:rPr>
                            <m:nor/>
                          </m:rPr>
                          <a:rPr lang="fr-CA"/>
                          <m:t>é</m:t>
                        </m:r>
                        <m:r>
                          <m:rPr>
                            <m:nor/>
                          </m:rPr>
                          <a:rPr lang="fr-CA"/>
                          <m:t>es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CA" sz="2000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CA" sz="20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</a:t>
                </a: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que les données expérimentales soient observées indépendamment de toute hypothèse est la </a:t>
                </a:r>
                <a:r>
                  <a:rPr lang="fr-CA" sz="20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donnée probante</a:t>
                </a: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ou</a:t>
                </a:r>
                <a:r>
                  <a:rPr lang="fr-CA" sz="20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preuve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Une hypothèse donnée comprend un modèle (potentiellement implicite) qui peut être utilisé pour calculer ou établir </a:t>
                </a:r>
                <a:r>
                  <a:rPr lang="fr-CA" dirty="0">
                    <a:latin typeface="Dagny OT" panose="020B0504020201020104" pitchFamily="34" charset="0"/>
                  </a:rPr>
                  <a:t>approximativement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la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vraisemblance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68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APERÇU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numCol="2"/>
          <a:lstStyle/>
          <a:p>
            <a:pPr marL="0" indent="0">
              <a:buNone/>
            </a:pPr>
            <a:endParaRPr lang="fr-CA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CA" sz="5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Modélisation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Théorème de la limite centrale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Estimation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Théorème de Bayes</a:t>
            </a:r>
          </a:p>
          <a:p>
            <a:pPr marL="457200" indent="-457200">
              <a:buFont typeface="+mj-lt"/>
              <a:buAutoNum type="arabicPeriod"/>
            </a:pPr>
            <a:endParaRPr lang="fr-C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C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CA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Algèbre matricielle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Valeurs propres et vecteurs propres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Régression </a:t>
            </a:r>
          </a:p>
          <a:p>
            <a:pPr marL="457200" indent="-457200">
              <a:buFont typeface="+mj-lt"/>
              <a:buAutoNum type="arabicPeriod"/>
            </a:pPr>
            <a:r>
              <a:rPr lang="fr-CA" dirty="0">
                <a:solidFill>
                  <a:schemeClr val="tx1"/>
                </a:solidFill>
              </a:rPr>
              <a:t>Optimisation</a:t>
            </a:r>
          </a:p>
          <a:p>
            <a:endParaRPr lang="fr-C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fr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détermination de la </a:t>
                </a:r>
                <a:r>
                  <a:rPr lang="fr-CA" sz="22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probabilité a priori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une source de controverse considérable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</a:t>
                </a:r>
                <a:r>
                  <a:rPr lang="fr-CA" sz="2200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preuve</a:t>
                </a:r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plus difficile à calculer sur des bases théoriques. Pour évaluer la probabilité de l’observation des données, il faut un accès à un modèle dans le cadre de </a:t>
                </a:r>
                <a14:m>
                  <m:oMath xmlns:m="http://schemas.openxmlformats.org/officeDocument/2006/math">
                    <m:r>
                      <a:rPr lang="fr-CA" sz="220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CA" sz="22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690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Théorème de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Heureusement, les données probantes sont rarement requises sur les problèmes d’estimation des paramètres (bien qu’elles soient essentielles pour le choix du modèle) :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avant l’expérience, il existe de nombreuses hypothèses concurrentes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les données antérieures et les probabilités seront différentes, mais pas les données probantes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les données probantes ne sont pas nécessaires pour différencier les différentes hypothèses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 théorème de Bayes est souvent présenté comme suit : 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/>
                            <m:t>hypoth</m:t>
                          </m:r>
                          <m:r>
                            <m:rPr>
                              <m:nor/>
                            </m:rPr>
                            <a:rPr lang="fr-CA"/>
                            <m:t>è</m:t>
                          </m:r>
                          <m:r>
                            <m:rPr>
                              <m:nor/>
                            </m:rPr>
                            <a:rPr lang="fr-CA"/>
                            <m:t>se</m:t>
                          </m:r>
                          <m:r>
                            <m:rPr>
                              <m:nor/>
                            </m:rPr>
                            <a:rPr lang="fr-CA"/>
                            <m:t> 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fr-CA" b="0" i="0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A"/>
                            <m:t>donn</m:t>
                          </m:r>
                          <m:r>
                            <m:rPr>
                              <m:nor/>
                            </m:rPr>
                            <a:rPr lang="fr-CA"/>
                            <m:t>é</m:t>
                          </m:r>
                          <m:r>
                            <m:rPr>
                              <m:nor/>
                            </m:rPr>
                            <a:rPr lang="fr-CA"/>
                            <m:t>es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/>
                            <m:t>donn</m:t>
                          </m:r>
                          <m:r>
                            <m:rPr>
                              <m:nor/>
                            </m:rPr>
                            <a:rPr lang="fr-CA"/>
                            <m:t>é</m:t>
                          </m:r>
                          <m:r>
                            <m:rPr>
                              <m:nor/>
                            </m:rPr>
                            <a:rPr lang="fr-CA"/>
                            <m:t>es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fr-CA" b="0" i="0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A"/>
                            <m:t>hypoth</m:t>
                          </m:r>
                          <m:r>
                            <m:rPr>
                              <m:nor/>
                            </m:rPr>
                            <a:rPr lang="fr-CA"/>
                            <m:t>è</m:t>
                          </m:r>
                          <m:r>
                            <m:rPr>
                              <m:nor/>
                            </m:rPr>
                            <a:rPr lang="fr-CA"/>
                            <m:t>se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/>
                            <m:t>hypoth</m:t>
                          </m:r>
                          <m:r>
                            <m:rPr>
                              <m:nor/>
                            </m:rPr>
                            <a:rPr lang="fr-CA"/>
                            <m:t>è</m:t>
                          </m:r>
                          <m:r>
                            <m:rPr>
                              <m:nor/>
                            </m:rPr>
                            <a:rPr lang="fr-CA"/>
                            <m:t>se</m:t>
                          </m:r>
                          <m:r>
                            <m:rPr>
                              <m:nor/>
                            </m:rPr>
                            <a:rPr lang="fr-CA"/>
                            <m:t> </m:t>
                          </m:r>
                        </m:e>
                        <m:e>
                          <m:r>
                            <a:rPr lang="fr-CA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CA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fr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fr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/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ou simplement </a:t>
                </a:r>
                <a:r>
                  <a:rPr lang="fr-CA" dirty="0" err="1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comme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:r>
                  <a:rPr lang="fr-CA" dirty="0" err="1"/>
                  <a:t>postérieur</a:t>
                </a:r>
                <a14:m>
                  <m:oMath xmlns:m="http://schemas.openxmlformats.org/officeDocument/2006/math">
                    <m:r>
                      <a:rPr lang="fr-CA" b="0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nor/>
                      </m:rPr>
                      <a:rPr lang="fr-CA"/>
                      <m:t>probabilit</m:t>
                    </m:r>
                    <m:r>
                      <m:rPr>
                        <m:nor/>
                      </m:rPr>
                      <a:rPr lang="fr-CA"/>
                      <m:t>é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fr-CA"/>
                      <m:t>ant</m:t>
                    </m:r>
                    <m:r>
                      <m:rPr>
                        <m:nor/>
                      </m:rPr>
                      <a:rPr lang="fr-CA"/>
                      <m:t>é</m:t>
                    </m:r>
                    <m:r>
                      <m:rPr>
                        <m:nor/>
                      </m:rPr>
                      <a:rPr lang="fr-CA"/>
                      <m:t>rieur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c’est-à-dire que les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croyances devraient être mises à jour en présence de nouveaux renseignements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690" t="-306" r="-690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A2F-31A5-4F6F-9168-FF50965146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Algèbre linéaire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2E3F-77E9-4FF3-8831-5A8AE961681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sz="2200" dirty="0">
                <a:solidFill>
                  <a:srgbClr val="323232"/>
                </a:solidFill>
                <a:latin typeface="Dagny OT" panose="020B0504020201020104" pitchFamily="34" charset="0"/>
              </a:rPr>
              <a:t>Une </a:t>
            </a:r>
            <a:r>
              <a:rPr lang="fr-CA" sz="2200" b="1" dirty="0">
                <a:solidFill>
                  <a:srgbClr val="323232"/>
                </a:solidFill>
                <a:latin typeface="Dagny OT" panose="020B0504020201020104" pitchFamily="34" charset="0"/>
              </a:rPr>
              <a:t>matrice</a:t>
            </a:r>
            <a:r>
              <a:rPr lang="fr-CA" sz="2200" dirty="0">
                <a:solidFill>
                  <a:srgbClr val="323232"/>
                </a:solidFill>
                <a:latin typeface="Dagny OT" panose="020B0504020201020104" pitchFamily="34" charset="0"/>
              </a:rPr>
              <a:t> est un outil mathématique important qui permet d’organiser facilement l’information, de simplifier la notation et de faciliter l’application d’algorithmes aux données.</a:t>
            </a:r>
          </a:p>
          <a:p>
            <a:pPr algn="just"/>
            <a:endParaRPr lang="fr-CA" sz="500" dirty="0">
              <a:latin typeface="Dagny OT" panose="020B0504020201020104" pitchFamily="34" charset="0"/>
            </a:endParaRPr>
          </a:p>
          <a:p>
            <a:pPr algn="just"/>
            <a:r>
              <a:rPr lang="fr-CA" dirty="0">
                <a:latin typeface="Dagny OT" panose="020B0504020201020104" pitchFamily="34" charset="0"/>
              </a:rPr>
              <a:t>La plupart des outils statistiques nécessitent des données </a:t>
            </a:r>
            <a:r>
              <a:rPr lang="fr-CA" b="1" dirty="0">
                <a:latin typeface="Dagny OT" panose="020B0504020201020104" pitchFamily="34" charset="0"/>
              </a:rPr>
              <a:t>rectangulaires</a:t>
            </a:r>
            <a:r>
              <a:rPr lang="fr-CA" dirty="0">
                <a:latin typeface="Dagny OT" panose="020B0504020201020104" pitchFamily="34" charset="0"/>
              </a:rPr>
              <a:t> :</a:t>
            </a:r>
          </a:p>
          <a:p>
            <a:pPr lvl="1" algn="just"/>
            <a:r>
              <a:rPr lang="fr-CA" dirty="0">
                <a:latin typeface="Dagny OT" panose="020B0504020201020104" pitchFamily="34" charset="0"/>
              </a:rPr>
              <a:t>chaque colonne contient une </a:t>
            </a:r>
            <a:r>
              <a:rPr lang="fr-CA" b="1" dirty="0">
                <a:latin typeface="Dagny OT" panose="020B0504020201020104" pitchFamily="34" charset="0"/>
              </a:rPr>
              <a:t>variable</a:t>
            </a:r>
            <a:r>
              <a:rPr lang="fr-CA" dirty="0">
                <a:latin typeface="Dagny OT" panose="020B0504020201020104" pitchFamily="34" charset="0"/>
              </a:rPr>
              <a:t> (caractéristique, champ, attribut)</a:t>
            </a:r>
          </a:p>
          <a:p>
            <a:pPr marL="630000" lvl="2" indent="0" algn="just">
              <a:buNone/>
            </a:pPr>
            <a:r>
              <a:rPr lang="fr-CA" dirty="0">
                <a:latin typeface="Dagny OT" panose="020B0504020201020104" pitchFamily="34" charset="0"/>
              </a:rPr>
              <a:t>- indicateur, cible, question dans une enquête, etc.</a:t>
            </a:r>
          </a:p>
          <a:p>
            <a:pPr lvl="1" algn="just"/>
            <a:r>
              <a:rPr lang="fr-CA" dirty="0">
                <a:latin typeface="Dagny OT" panose="020B0504020201020104" pitchFamily="34" charset="0"/>
              </a:rPr>
              <a:t>chaque ligne contient une </a:t>
            </a:r>
            <a:r>
              <a:rPr lang="fr-CA" b="1" dirty="0">
                <a:latin typeface="Dagny OT" panose="020B0504020201020104" pitchFamily="34" charset="0"/>
              </a:rPr>
              <a:t>observation</a:t>
            </a:r>
            <a:r>
              <a:rPr lang="fr-CA" dirty="0">
                <a:latin typeface="Dagny OT" panose="020B0504020201020104" pitchFamily="34" charset="0"/>
              </a:rPr>
              <a:t> (cas, unité, article)</a:t>
            </a:r>
          </a:p>
          <a:p>
            <a:pPr marL="630000" lvl="2" indent="0" algn="just">
              <a:buNone/>
            </a:pPr>
            <a:r>
              <a:rPr lang="fr-CA" dirty="0">
                <a:latin typeface="Dagny OT" panose="020B0504020201020104" pitchFamily="34" charset="0"/>
              </a:rPr>
              <a:t>- pays, répondant à l’enquête, sujet d’une expérience, etc.</a:t>
            </a:r>
          </a:p>
          <a:p>
            <a:pPr lvl="1" algn="just"/>
            <a:r>
              <a:rPr lang="fr-CA" dirty="0">
                <a:latin typeface="Dagny OT" panose="020B0504020201020104" pitchFamily="34" charset="0"/>
              </a:rPr>
              <a:t>chaque cellule contient une </a:t>
            </a:r>
            <a:r>
              <a:rPr lang="fr-CA" b="1" dirty="0">
                <a:latin typeface="Dagny OT" panose="020B0504020201020104" pitchFamily="34" charset="0"/>
              </a:rPr>
              <a:t>valeur</a:t>
            </a:r>
            <a:r>
              <a:rPr lang="fr-CA" dirty="0">
                <a:latin typeface="Dagny OT" panose="020B0504020201020104" pitchFamily="34" charset="0"/>
              </a:rPr>
              <a:t> (mesure) pour une variable et une observation particulières</a:t>
            </a:r>
          </a:p>
          <a:p>
            <a:pPr marL="630000" lvl="2" indent="0" algn="just">
              <a:buNone/>
            </a:pPr>
            <a:r>
              <a:rPr lang="fr-CA" dirty="0">
                <a:latin typeface="Dagny OT" panose="020B0504020201020104" pitchFamily="34" charset="0"/>
              </a:rPr>
              <a:t>- PIB par habitant pour le Canada, réponse à une question précise, âge, etc.</a:t>
            </a:r>
          </a:p>
        </p:txBody>
      </p:sp>
    </p:spTree>
    <p:extLst>
      <p:ext uri="{BB962C8B-B14F-4D97-AF65-F5344CB8AC3E}">
        <p14:creationId xmlns:p14="http://schemas.microsoft.com/office/powerpoint/2010/main" val="2445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9EA8-DB49-49F7-ACA1-4C7C1809094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Opérations matricielles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E1A-C8DE-4BC4-BBF9-AC7ADE21744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Une matrice est une grille rectangulaire d’</a:t>
            </a:r>
            <a:r>
              <a:rPr lang="fr-CA" b="1" dirty="0">
                <a:solidFill>
                  <a:srgbClr val="323232"/>
                </a:solidFill>
                <a:latin typeface="Dagny OT" panose="020B0504020201020104" pitchFamily="34" charset="0"/>
              </a:rPr>
              <a:t>éléments</a:t>
            </a: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 disposés en </a:t>
            </a:r>
            <a:r>
              <a:rPr lang="fr-CA" b="1" dirty="0">
                <a:solidFill>
                  <a:srgbClr val="323232"/>
                </a:solidFill>
                <a:latin typeface="Dagny OT" panose="020B0504020201020104" pitchFamily="34" charset="0"/>
              </a:rPr>
              <a:t>lignes</a:t>
            </a: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 et en </a:t>
            </a:r>
            <a:r>
              <a:rPr lang="fr-CA" b="1" dirty="0">
                <a:solidFill>
                  <a:srgbClr val="323232"/>
                </a:solidFill>
                <a:latin typeface="Dagny OT" panose="020B0504020201020104" pitchFamily="34" charset="0"/>
              </a:rPr>
              <a:t>colonnes</a:t>
            </a: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.  </a:t>
            </a:r>
          </a:p>
          <a:p>
            <a:pPr algn="just"/>
            <a:endParaRPr lang="fr-CA" sz="500" dirty="0">
              <a:solidFill>
                <a:srgbClr val="323232"/>
              </a:solidFill>
              <a:latin typeface="Dagny OT" panose="020B0504020201020104" pitchFamily="34" charset="0"/>
            </a:endParaRPr>
          </a:p>
          <a:p>
            <a:pPr marL="0" indent="0" algn="just">
              <a:buNone/>
            </a:pP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Les matrices sont souvent utilisées en algèbre pour résoudre des valeurs inconnues dans les équations linéaires, ainsi qu’en géométrie. </a:t>
            </a:r>
          </a:p>
          <a:p>
            <a:pPr lvl="1" algn="just"/>
            <a:endParaRPr lang="fr-CA" sz="500" b="1" dirty="0">
              <a:solidFill>
                <a:srgbClr val="323232"/>
              </a:solidFill>
              <a:latin typeface="Dagny OT" panose="020B0504020201020104" pitchFamily="34" charset="0"/>
            </a:endParaRPr>
          </a:p>
          <a:p>
            <a:pPr marL="0" indent="0" algn="just">
              <a:buNone/>
            </a:pPr>
            <a:r>
              <a:rPr lang="fr-CA" dirty="0">
                <a:solidFill>
                  <a:srgbClr val="323232"/>
                </a:solidFill>
                <a:latin typeface="Dagny OT" panose="020B0504020201020104" pitchFamily="34" charset="0"/>
              </a:rPr>
              <a:t>Vous devriez savoir comment effectuer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fr-CA" b="1" dirty="0">
                <a:latin typeface="Dagny OT" panose="020B0504020201020104" pitchFamily="34" charset="0"/>
              </a:rPr>
              <a:t>l’addition matricielle, la multiplication par un scalaire, la transposition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fr-CA" b="1" dirty="0">
                <a:latin typeface="Dagny OT" panose="020B0504020201020104" pitchFamily="34" charset="0"/>
              </a:rPr>
              <a:t>le produit de matrices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fr-CA" b="1" dirty="0">
                <a:latin typeface="Dagny OT" panose="020B0504020201020104" pitchFamily="34" charset="0"/>
              </a:rPr>
              <a:t>l’inversion de matrice, le calcul du déterminant et de la trace d’une matrice carrée</a:t>
            </a:r>
            <a:endParaRPr lang="fr-CA" dirty="0">
              <a:solidFill>
                <a:srgbClr val="323232"/>
              </a:solidFill>
              <a:latin typeface="Dagny OT" panose="020B0504020201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0DB5-054F-AF43-B3AA-3D63BE830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Vecteurs propres et valeurs propres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135A5-FE01-4563-B0AC-78BDA363C267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Un </a:t>
                </a:r>
                <a:r>
                  <a:rPr lang="fr-CA" b="1" dirty="0">
                    <a:solidFill>
                      <a:srgbClr val="323232"/>
                    </a:solidFill>
                  </a:rPr>
                  <a:t>vecteur propre</a:t>
                </a:r>
                <a:r>
                  <a:rPr lang="fr-CA" dirty="0">
                    <a:solidFill>
                      <a:srgbClr val="323232"/>
                    </a:solidFill>
                  </a:rPr>
                  <a:t> d’une matrice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b="1" dirty="0">
                    <a:solidFill>
                      <a:srgbClr val="323232"/>
                    </a:solidFill>
                  </a:rPr>
                  <a:t> </a:t>
                </a:r>
                <a:r>
                  <a:rPr lang="fr-CA" dirty="0">
                    <a:solidFill>
                      <a:srgbClr val="323232"/>
                    </a:solidFill>
                  </a:rPr>
                  <a:t>est un vecteur </a:t>
                </a:r>
                <a14:m>
                  <m:oMath xmlns:m="http://schemas.openxmlformats.org/officeDocument/2006/math">
                    <m:r>
                      <a:rPr lang="fr-CA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CA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de sorte que, pour certains scalaires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La valeur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s’appelle une </a:t>
                </a:r>
                <a:r>
                  <a:rPr lang="fr-CA" b="1" dirty="0">
                    <a:solidFill>
                      <a:srgbClr val="323232"/>
                    </a:solidFill>
                  </a:rPr>
                  <a:t>valeur propre</a:t>
                </a:r>
                <a:r>
                  <a:rPr lang="fr-CA" dirty="0">
                    <a:solidFill>
                      <a:srgbClr val="323232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associée à </a:t>
                </a:r>
                <a14:m>
                  <m:oMath xmlns:m="http://schemas.openxmlformats.org/officeDocument/2006/math">
                    <m:r>
                      <a:rPr lang="fr-CA" b="1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Les valeurs propres d’une matrice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répondent 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fr-CA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 Le côté gauche est un polynôme dans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; il est appelé </a:t>
                </a:r>
                <a:r>
                  <a:rPr lang="fr-CA" b="1" dirty="0">
                    <a:solidFill>
                      <a:srgbClr val="323232"/>
                    </a:solidFill>
                  </a:rPr>
                  <a:t>polynôme caractéristique</a:t>
                </a:r>
                <a:r>
                  <a:rPr lang="fr-CA" dirty="0">
                    <a:solidFill>
                      <a:srgbClr val="323232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, représenté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Pour trouver les valeurs propres de </a:t>
                </a:r>
                <a14:m>
                  <m:oMath xmlns:m="http://schemas.openxmlformats.org/officeDocument/2006/math">
                    <m:r>
                      <a:rPr lang="fr-CA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, nous trouvons les racines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135A5-FE01-4563-B0AC-78BDA363C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0AC-445B-441C-99B3-C4C55957BDE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Décomposition en éléments propres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8AF55-CD42-49BA-B877-71194E56D889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fr-CA" dirty="0">
                    <a:solidFill>
                      <a:srgbClr val="323232"/>
                    </a:solidFill>
                  </a:rPr>
                  <a:t>Si une </a:t>
                </a:r>
                <a:r>
                  <a:rPr lang="fr-CA" dirty="0"/>
                  <a:t>matrice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/>
                  <a:t>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CA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possède des vecteurs propres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linéairement indépendants, alors </a:t>
                </a:r>
                <a14:m>
                  <m:oMath xmlns:m="http://schemas.openxmlformats.org/officeDocument/2006/math">
                    <m:r>
                      <a:rPr lang="fr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peut être </a:t>
                </a:r>
                <a:r>
                  <a:rPr lang="fr-CA" b="1" dirty="0">
                    <a:solidFill>
                      <a:srgbClr val="323232"/>
                    </a:solidFill>
                  </a:rPr>
                  <a:t>décomposé</a:t>
                </a:r>
                <a:r>
                  <a:rPr lang="fr-CA" dirty="0">
                    <a:solidFill>
                      <a:srgbClr val="323232"/>
                    </a:solidFill>
                  </a:rPr>
                  <a:t> de la manière suivante 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où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est une matrice diagonale dont les entrées diagonales sont les valeurs propres de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et les colonnes de </a:t>
                </a:r>
                <a14:m>
                  <m:oMath xmlns:m="http://schemas.openxmlformats.org/officeDocument/2006/math">
                    <m:r>
                      <a:rPr lang="fr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sont les vecteurs propres correspondants de </a:t>
                </a:r>
                <a14:m>
                  <m:oMath xmlns:m="http://schemas.openxmlformats.org/officeDocument/2006/math">
                    <m:r>
                      <a:rPr lang="fr-CA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E8AF55-CD42-49BA-B877-71194E56D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B844E1-F38D-2E4D-A852-47A9F801334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Modélisation par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Structure de données d’une tâche de modélisation générale</a:t>
                </a:r>
                <a:br>
                  <a:rPr lang="fr-CA" dirty="0">
                    <a:solidFill>
                      <a:srgbClr val="323232"/>
                    </a:solidFill>
                  </a:rPr>
                </a:br>
                <a:r>
                  <a:rPr lang="fr-CA" dirty="0">
                    <a:solidFill>
                      <a:srgbClr val="323232"/>
                    </a:solidFill>
                  </a:rPr>
                  <a:t>est représenté par </a:t>
                </a:r>
              </a:p>
              <a:p>
                <a:pPr>
                  <a:lnSpc>
                    <a:spcPct val="110000"/>
                  </a:lnSpc>
                </a:pPr>
                <a:endParaRPr lang="fr-CA" sz="10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Nous tenons compte des variables </a:t>
                </a:r>
                <a14:m>
                  <m:oMath xmlns:m="http://schemas.openxmlformats.org/officeDocument/2006/math"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A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indépendantes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</a:t>
                </a:r>
                <a:br>
                  <a:rPr lang="fr-CA" dirty="0">
                    <a:solidFill>
                      <a:srgbClr val="323232"/>
                    </a:solidFill>
                  </a:rPr>
                </a:br>
                <a:r>
                  <a:rPr lang="fr-CA" dirty="0">
                    <a:solidFill>
                      <a:srgbClr val="323232"/>
                    </a:solidFill>
                  </a:rPr>
                  <a:t>pour essayer de prédire la variable dépendante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  </a:t>
                </a:r>
                <a:br>
                  <a:rPr lang="fr-CA" dirty="0">
                    <a:solidFill>
                      <a:srgbClr val="323232"/>
                    </a:solidFill>
                  </a:rPr>
                </a:br>
                <a:endParaRPr lang="fr-CA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Afin de simplifier l’analyse qui suit, nous présentons la notation matricielle </a:t>
                </a:r>
                <a14:m>
                  <m:oMath xmlns:m="http://schemas.openxmlformats.org/officeDocument/2006/math"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d>
                      <m:dPr>
                        <m:begChr m:val="["/>
                        <m:endChr m:val="]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d>
                      <m:dPr>
                        <m:begChr m:val="["/>
                        <m:endChr m:val="]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, où </a:t>
                </a:r>
                <a14:m>
                  <m:oMath xmlns:m="http://schemas.openxmlformats.org/officeDocument/2006/math"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</a:rPr>
                  <a:t>est le nombre d’observations et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est le nombre de variables indépendantes.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blipFill rotWithShape="0">
                <a:blip r:embed="rId8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016" y="2721506"/>
            <a:ext cx="3063791" cy="20800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949F9-F8F1-B940-BF28-25083EAEBE9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3128366" y="2964446"/>
            <a:ext cx="45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Régression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L’hypothèse de base de la régression linéaire est que la variable dépendante </a:t>
                </a:r>
                <a14:m>
                  <m:oMath xmlns:m="http://schemas.openxmlformats.org/officeDocument/2006/math">
                    <m:r>
                      <a:rPr lang="fr-CA" sz="22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sz="2200" dirty="0"/>
                  <a:t> </a:t>
                </a:r>
                <a:r>
                  <a:rPr lang="fr-CA" sz="2200" dirty="0" err="1">
                    <a:solidFill>
                      <a:srgbClr val="323232"/>
                    </a:solidFill>
                  </a:rPr>
                  <a:t>peut être</a:t>
                </a:r>
                <a:r>
                  <a:rPr lang="fr-CA" sz="2200" dirty="0">
                    <a:solidFill>
                      <a:srgbClr val="323232"/>
                    </a:solidFill>
                  </a:rPr>
                  <a:t> </a:t>
                </a:r>
                <a:r>
                  <a:rPr lang="fr-CA" sz="2200" b="1" dirty="0">
                    <a:solidFill>
                      <a:srgbClr val="323232"/>
                    </a:solidFill>
                  </a:rPr>
                  <a:t>approximée</a:t>
                </a:r>
                <a:r>
                  <a:rPr lang="fr-CA" sz="2200" dirty="0">
                    <a:solidFill>
                      <a:srgbClr val="323232"/>
                    </a:solidFill>
                  </a:rPr>
                  <a:t> par une combinaison linéaire des variables indépendantes comme suit :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CA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fr-CA" sz="2200" dirty="0"/>
                  <a:t>où </a:t>
                </a:r>
                <a14:m>
                  <m:oMath xmlns:m="http://schemas.openxmlformats.org/officeDocument/2006/math">
                    <m:r>
                      <a:rPr lang="fr-CA" sz="22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CA" sz="22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CA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A" sz="2200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CA" sz="2200" dirty="0"/>
                  <a:t>doit être déterminé en fonction de l’ensemble d’apprentissage, et pour lequel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CA" b="0" i="0" smtClean="0">
                          <a:solidFill>
                            <a:srgbClr val="323232"/>
                          </a:solidFill>
                        </a:rPr>
                        <m:t>E</m:t>
                      </m:r>
                      <m:d>
                        <m:d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m:rPr>
                          <m:nor/>
                        </m:rPr>
                        <a:rPr lang="fr-CA" b="0" i="0" smtClean="0">
                          <a:solidFill>
                            <a:srgbClr val="323232"/>
                          </a:solidFill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sSup>
                            <m:sSupPr>
                              <m:ctrlPr>
                                <a:rPr lang="fr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En règle générale, les erreurs sont également supposées être normalement distribuées, </a:t>
                </a:r>
                <a:br>
                  <a:rPr lang="fr-CA" sz="2200" dirty="0">
                    <a:solidFill>
                      <a:srgbClr val="323232"/>
                    </a:solidFill>
                  </a:rPr>
                </a:br>
                <a:r>
                  <a:rPr lang="fr-CA" sz="2200" dirty="0">
                    <a:solidFill>
                      <a:srgbClr val="323232"/>
                    </a:solidFill>
                  </a:rPr>
                  <a:t>c’est-à-dire 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Régression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581192" y="2015077"/>
                <a:ext cx="11029615" cy="4140767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</a:rPr>
                  <a:t>est l’estimation du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</a:rPr>
                  <a:t>réel, le modèle de </a:t>
                </a:r>
                <a:r>
                  <a:rPr lang="fr-CA" b="1" dirty="0">
                    <a:solidFill>
                      <a:srgbClr val="323232"/>
                    </a:solidFill>
                  </a:rPr>
                  <a:t>régression linéaire </a:t>
                </a:r>
                <a:r>
                  <a:rPr lang="fr-CA" dirty="0">
                    <a:solidFill>
                      <a:srgbClr val="323232"/>
                    </a:solidFill>
                  </a:rPr>
                  <a:t>associé aux données est le suivant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d>
                        <m:d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CA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Sous forme matricielle, le problème de régression nécessite une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à </a:t>
                </a:r>
                <a:r>
                  <a:rPr lang="fr-CA" b="1" dirty="0">
                    <a:solidFill>
                      <a:srgbClr val="323232"/>
                    </a:solidFill>
                  </a:rPr>
                  <a:t>l’équation</a:t>
                </a:r>
                <a:r>
                  <a:rPr lang="fr-CA" dirty="0">
                    <a:solidFill>
                      <a:srgbClr val="323232"/>
                    </a:solidFill>
                  </a:rPr>
                  <a:t> </a:t>
                </a:r>
                <a:r>
                  <a:rPr lang="fr-CA" b="1" dirty="0">
                    <a:solidFill>
                      <a:srgbClr val="323232"/>
                    </a:solidFill>
                  </a:rPr>
                  <a:t>normale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b="1" dirty="0">
                  <a:solidFill>
                    <a:srgbClr val="323232"/>
                  </a:solidFill>
                </a:endParaRPr>
              </a:p>
              <a:p>
                <a:pPr algn="just">
                  <a:lnSpc>
                    <a:spcPct val="110000"/>
                  </a:lnSpc>
                </a:pPr>
                <a:endParaRPr lang="fr-CA" sz="10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Lorsque la matrice symétrique positive définie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est inversable, le coefficient rajusté est simplement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fr-CA" i="1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1" i="1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fr-CA" b="0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b="1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). Notez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est une matrice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, ce qui rend l’inversion relativement « plus facile » à calculer, lorsque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a une valeur élevé.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581192" y="2015077"/>
                <a:ext cx="11029615" cy="4140767"/>
              </a:xfrm>
              <a:blipFill rotWithShape="0">
                <a:blip r:embed="rId6"/>
                <a:stretch>
                  <a:fillRect l="-718" r="-66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Régression linéaire généralisée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sz="2300" b="1" dirty="0">
                    <a:solidFill>
                      <a:srgbClr val="323232"/>
                    </a:solidFill>
                  </a:rPr>
                  <a:t>Les modèles linéaires généralisés </a:t>
                </a:r>
                <a:r>
                  <a:rPr lang="fr-CA" sz="2300" dirty="0">
                    <a:solidFill>
                      <a:srgbClr val="323232"/>
                    </a:solidFill>
                  </a:rPr>
                  <a:t>(MLG) accroissent la portée des modèles statistiques linéaires en acceptant les variables de réponse ayant une distribution conditionnelle </a:t>
                </a:r>
                <a:r>
                  <a:rPr lang="fr-CA" sz="2300" b="1" dirty="0">
                    <a:solidFill>
                      <a:srgbClr val="323232"/>
                    </a:solidFill>
                  </a:rPr>
                  <a:t>non normale</a:t>
                </a:r>
                <a:r>
                  <a:rPr lang="fr-CA" sz="2300" dirty="0">
                    <a:solidFill>
                      <a:srgbClr val="323232"/>
                    </a:solidFill>
                  </a:rPr>
                  <a:t>. 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sz="2300" dirty="0">
                    <a:solidFill>
                      <a:srgbClr val="323232"/>
                    </a:solidFill>
                  </a:rPr>
                  <a:t>Sauf pour la </a:t>
                </a:r>
                <a:r>
                  <a:rPr lang="fr-CA" sz="2300" b="1" dirty="0">
                    <a:solidFill>
                      <a:srgbClr val="323232"/>
                    </a:solidFill>
                  </a:rPr>
                  <a:t>structure d’erreur</a:t>
                </a:r>
                <a:r>
                  <a:rPr lang="fr-CA" sz="2300" dirty="0">
                    <a:solidFill>
                      <a:srgbClr val="323232"/>
                    </a:solidFill>
                  </a:rPr>
                  <a:t>, un MLG est essentiellement le même que pour un modèle linéaire 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une certaine distribution avec moyenne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, où </a:t>
                </a:r>
                <a14:m>
                  <m:oMath xmlns:m="http://schemas.openxmlformats.org/officeDocument/2006/math">
                    <m:r>
                      <a:rPr lang="fr-CA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/>
                  <a:t>)</a:t>
                </a:r>
                <a14:m>
                  <m:oMath xmlns:m="http://schemas.openxmlformats.org/officeDocument/2006/math"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fr-CA" dirty="0"/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Ainsi, un MLG compte trois parties :</a:t>
                </a: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</a:rPr>
                  <a:t>une composante </a:t>
                </a:r>
                <a:r>
                  <a:rPr lang="fr-CA" sz="2000" b="1" dirty="0">
                    <a:solidFill>
                      <a:srgbClr val="323232"/>
                    </a:solidFill>
                  </a:rPr>
                  <a:t>systématique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fr-CA" sz="200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CA" sz="200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CA" sz="2000" b="1" dirty="0">
                  <a:solidFill>
                    <a:srgbClr val="323232"/>
                  </a:solidFill>
                </a:endParaRP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</a:rPr>
                  <a:t>une composante </a:t>
                </a:r>
                <a:r>
                  <a:rPr lang="fr-CA" sz="2000" b="1" dirty="0">
                    <a:solidFill>
                      <a:srgbClr val="323232"/>
                    </a:solidFill>
                  </a:rPr>
                  <a:t>aléatoire</a:t>
                </a:r>
                <a:r>
                  <a:rPr lang="fr-CA" sz="2000" dirty="0">
                    <a:solidFill>
                      <a:srgbClr val="323232"/>
                    </a:solidFill>
                  </a:rPr>
                  <a:t> - distribution spécifiée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CA" sz="20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sz="2000" dirty="0">
                    <a:solidFill>
                      <a:srgbClr val="323232"/>
                    </a:solidFill>
                  </a:rPr>
                  <a:t> </a:t>
                </a: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fr-CA" sz="2000" dirty="0">
                    <a:solidFill>
                      <a:srgbClr val="323232"/>
                    </a:solidFill>
                  </a:rPr>
                  <a:t>une fonction de </a:t>
                </a:r>
                <a:r>
                  <a:rPr lang="fr-CA" sz="2000" b="1" dirty="0">
                    <a:solidFill>
                      <a:srgbClr val="323232"/>
                    </a:solidFill>
                  </a:rPr>
                  <a:t>liaison </a:t>
                </a:r>
                <a14:m>
                  <m:oMath xmlns:m="http://schemas.openxmlformats.org/officeDocument/2006/math">
                    <m:r>
                      <a:rPr lang="fr-CA" sz="200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CA" sz="2000" b="1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718" t="-1325" r="-608" b="-220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A15832F-BFF0-4E1C-91E2-308ABB05217F}"/>
              </a:ext>
            </a:extLst>
          </p:cNvPr>
          <p:cNvPicPr>
            <a:picLocks noGrp="1" noChangeAspect="1" noChangeArrowheads="1"/>
          </p:cNvPicPr>
          <p:nvPr>
            <p:ph idx="4294967295"/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45" y="947594"/>
            <a:ext cx="10212387" cy="47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91067" y="810637"/>
            <a:ext cx="4963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Monde réel</a:t>
            </a: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7333136" y="906180"/>
            <a:ext cx="45478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Modèle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4980796" y="2787206"/>
            <a:ext cx="1937084" cy="550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5071086" y="2651482"/>
            <a:ext cx="209171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b="1" dirty="0">
                <a:solidFill>
                  <a:srgbClr val="323232"/>
                </a:solidFill>
                <a:latin typeface="Dagny OT" panose="020B0504020201020104" pitchFamily="34" charset="0"/>
              </a:rPr>
              <a:t>Théorie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4255315" y="4928037"/>
            <a:ext cx="3743508" cy="799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7"/>
            </p:custDataLst>
          </p:nvPr>
        </p:nvSpPr>
        <p:spPr>
          <a:xfrm>
            <a:off x="4585063" y="4206730"/>
            <a:ext cx="3125175" cy="121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7622956" y="4770889"/>
            <a:ext cx="204536" cy="170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9"/>
            </p:custDataLst>
          </p:nvPr>
        </p:nvSpPr>
        <p:spPr>
          <a:xfrm>
            <a:off x="4397316" y="4492261"/>
            <a:ext cx="250883" cy="381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>
            <p:custDataLst>
              <p:tags r:id="rId10"/>
            </p:custDataLst>
          </p:nvPr>
        </p:nvSpPr>
        <p:spPr>
          <a:xfrm>
            <a:off x="7710238" y="1401525"/>
            <a:ext cx="3500687" cy="44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72" y="1571910"/>
            <a:ext cx="3755366" cy="4206518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2"/>
            </p:custDataLst>
          </p:nvPr>
        </p:nvSpPr>
        <p:spPr>
          <a:xfrm>
            <a:off x="6318861" y="2968"/>
            <a:ext cx="587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</a:rPr>
              <a:t>[</a:t>
            </a:r>
            <a:r>
              <a:rPr lang="fr-CA" sz="1400" dirty="0">
                <a:latin typeface="Dagny OT" panose="020B0504020201020104" pitchFamily="34" charset="0"/>
                <a:hlinkClick r:id="rId18"/>
              </a:rPr>
              <a:t>http://dailycatdrawings.tumblr.com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</a:rPr>
              <a:t>; n</a:t>
            </a:r>
            <a:r>
              <a:rPr lang="fr-CA" sz="1400" baseline="30000" dirty="0">
                <a:solidFill>
                  <a:schemeClr val="tx2"/>
                </a:solidFill>
                <a:latin typeface="Dagny OT" panose="020B0504020201020104" pitchFamily="34" charset="0"/>
              </a:rPr>
              <a:t>o</a:t>
            </a:r>
            <a:r>
              <a:rPr lang="fr-CA" sz="1400" dirty="0">
                <a:solidFill>
                  <a:schemeClr val="tx2"/>
                </a:solidFill>
                <a:latin typeface="Dagny OT" panose="020B0504020201020104" pitchFamily="34" charset="0"/>
              </a:rPr>
              <a:t>309]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03DFA-0FE0-4CA6-B33E-1352417592E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593218" y="3640234"/>
            <a:ext cx="32026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6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Repérage des détails pertinents pour la </a:t>
            </a:r>
            <a:r>
              <a:rPr lang="fr-CA" sz="26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description</a:t>
            </a:r>
            <a:r>
              <a:rPr lang="fr-CA" sz="26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et la </a:t>
            </a:r>
            <a:r>
              <a:rPr lang="fr-CA" sz="26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traduction</a:t>
            </a:r>
            <a:r>
              <a:rPr lang="fr-CA" sz="26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d’objets du monde réel en variables de modèle</a:t>
            </a:r>
          </a:p>
        </p:txBody>
      </p:sp>
    </p:spTree>
    <p:extLst>
      <p:ext uri="{BB962C8B-B14F-4D97-AF65-F5344CB8AC3E}">
        <p14:creationId xmlns:p14="http://schemas.microsoft.com/office/powerpoint/2010/main" val="744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Supposons que nous devions </a:t>
                </a:r>
                <a:r>
                  <a:rPr lang="fr-CA" b="1" dirty="0">
                    <a:solidFill>
                      <a:srgbClr val="323232"/>
                    </a:solidFill>
                  </a:rPr>
                  <a:t>optimiser</a:t>
                </a:r>
                <a:r>
                  <a:rPr lang="fr-CA" dirty="0">
                    <a:solidFill>
                      <a:srgbClr val="323232"/>
                    </a:solidFill>
                  </a:rPr>
                  <a:t> une fonction </a:t>
                </a:r>
                <a:r>
                  <a:rPr lang="fr-CA" b="1" dirty="0">
                    <a:solidFill>
                      <a:srgbClr val="323232"/>
                    </a:solidFill>
                  </a:rPr>
                  <a:t>coût </a:t>
                </a:r>
                <a14:m>
                  <m:oMath xmlns:m="http://schemas.openxmlformats.org/officeDocument/2006/math"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: </m:t>
                    </m:r>
                    <m:sSup>
                      <m:sSupPr>
                        <m:ctrlP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→</m:t>
                    </m:r>
                    <m:r>
                      <a:rPr lang="fr-CA" altLang="en-US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(économique) </a:t>
                </a:r>
                <a:br>
                  <a:rPr lang="fr-CA" dirty="0">
                    <a:solidFill>
                      <a:srgbClr val="323232"/>
                    </a:solidFill>
                  </a:rPr>
                </a:br>
                <a:r>
                  <a:rPr lang="fr-CA" dirty="0">
                    <a:solidFill>
                      <a:srgbClr val="323232"/>
                    </a:solidFill>
                  </a:rPr>
                  <a:t>(la fonction de vraisemblance maximale de régression linéaire, par exemple).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fr-CA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La recherche d’un maximum pour </a:t>
                </a:r>
                <a14:m>
                  <m:oMath xmlns:m="http://schemas.openxmlformats.org/officeDocument/2006/math">
                    <m:r>
                      <a:rPr lang="fr-CA" altLang="en-US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équivaut à la recherche d’un minimum pour -</a:t>
                </a:r>
                <a14:m>
                  <m:oMath xmlns:m="http://schemas.openxmlformats.org/officeDocument/2006/math">
                    <m:r>
                      <a:rPr lang="fr-CA" altLang="en-US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 </a:t>
                </a:r>
              </a:p>
              <a:p>
                <a:pPr algn="just">
                  <a:lnSpc>
                    <a:spcPct val="100000"/>
                  </a:lnSpc>
                </a:pPr>
                <a:endParaRPr lang="fr-CA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L’objectif consiste à trouver les valeurs des paramètres </a:t>
                </a:r>
                <a14:m>
                  <m:oMath xmlns:m="http://schemas.openxmlformats.org/officeDocument/2006/math">
                    <m:r>
                      <a:rPr lang="fr-CA" altLang="en-US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 qui minimisent cette fonction 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altLang="en-US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altLang="en-US" b="1" i="1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fr-CA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fr-CA" altLang="en-US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fr-CA" altLang="en-US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A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fr-CA" alt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A" altLang="en-US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CA" altLang="en-US" b="1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lim>
                          </m:limLow>
                          <m:r>
                            <a:rPr lang="fr-CA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CA" alt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altLang="en-US" b="1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CA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</a:rPr>
                  <a:t>La fonction coût pourrait être soumise à un certain nombre de contraintes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fr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en-US" b="1" i="1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=0, 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altLang="en-US" b="0" i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fr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fr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altLang="en-US" b="1" i="1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≥0, 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CA" altLang="en-US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altLang="en-US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fr-CA" altLang="en-US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altLang="en-US" b="1" i="1" smtClean="0">
                        <a:solidFill>
                          <a:srgbClr val="323232"/>
                        </a:solidFill>
                        <a:latin typeface="Cambria Math" charset="0"/>
                      </a:rPr>
                      <m:t>𝒙</m:t>
                    </m:r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fr-CA" altLang="en-US" i="0" smtClean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r>
                      <a:rPr lang="fr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⊆</m:t>
                    </m:r>
                    <m:sSup>
                      <m:sSupPr>
                        <m:ctrlPr>
                          <a:rPr lang="fr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A" altLang="en-US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CA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>
                <a:blip r:embed="rId6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Le problème d’optimisation peut être considéré comme un </a:t>
                </a:r>
                <a:r>
                  <a:rPr lang="fr-CA" sz="2200" b="1" dirty="0">
                    <a:solidFill>
                      <a:srgbClr val="323232"/>
                    </a:solidFill>
                  </a:rPr>
                  <a:t>problème</a:t>
                </a:r>
                <a:r>
                  <a:rPr lang="fr-CA" sz="2200" dirty="0">
                    <a:solidFill>
                      <a:srgbClr val="323232"/>
                    </a:solidFill>
                  </a:rPr>
                  <a:t> </a:t>
                </a:r>
                <a:r>
                  <a:rPr lang="fr-CA" sz="2200" b="1" dirty="0">
                    <a:solidFill>
                      <a:srgbClr val="323232"/>
                    </a:solidFill>
                  </a:rPr>
                  <a:t>de décision</a:t>
                </a:r>
                <a:r>
                  <a:rPr lang="fr-CA" sz="2200" dirty="0">
                    <a:solidFill>
                      <a:srgbClr val="323232"/>
                    </a:solidFill>
                  </a:rPr>
                  <a:t> qui consiste à trouver le « meilleur » vecteur </a:t>
                </a:r>
                <a14:m>
                  <m:oMath xmlns:m="http://schemas.openxmlformats.org/officeDocument/2006/math">
                    <m:r>
                      <a:rPr lang="fr-CA" altLang="en-US" sz="2200" b="1" i="1">
                        <a:solidFill>
                          <a:srgbClr val="323232"/>
                        </a:solidFill>
                        <a:latin typeface="Cambria Math" charset="0"/>
                      </a:rPr>
                      <m:t>𝐱</m:t>
                    </m:r>
                  </m:oMath>
                </a14:m>
                <a:r>
                  <a:rPr lang="fr-CA" sz="2200" dirty="0">
                    <a:solidFill>
                      <a:srgbClr val="323232"/>
                    </a:solidFill>
                  </a:rPr>
                  <a:t> parmi tous les vecteurs possibles dans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en-US" sz="2200" i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sSup>
                      <m:sSupPr>
                        <m:ctrlPr>
                          <a:rPr lang="fr-CA" altLang="en-US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en-US" sz="220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fr-CA" altLang="en-US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A" altLang="en-US" sz="220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CA" sz="2200" dirty="0">
                    <a:solidFill>
                      <a:srgbClr val="323232"/>
                    </a:solidFill>
                  </a:rPr>
                  <a:t>.  </a:t>
                </a:r>
              </a:p>
              <a:p>
                <a:pPr>
                  <a:lnSpc>
                    <a:spcPct val="100000"/>
                  </a:lnSpc>
                </a:pPr>
                <a:endParaRPr lang="fr-CA" altLang="en-US" sz="5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Ce vecteur est appelé le </a:t>
                </a:r>
                <a:r>
                  <a:rPr lang="fr-CA" sz="2200" b="1" dirty="0">
                    <a:solidFill>
                      <a:srgbClr val="323232"/>
                    </a:solidFill>
                  </a:rPr>
                  <a:t>minimiseur</a:t>
                </a:r>
                <a:r>
                  <a:rPr lang="fr-CA" sz="2200" dirty="0">
                    <a:solidFill>
                      <a:srgbClr val="323232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CA" altLang="en-US" sz="2200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fr-CA" sz="2200" dirty="0"/>
                  <a:t> </a:t>
                </a:r>
                <a:r>
                  <a:rPr lang="fr-CA" sz="2200" dirty="0">
                    <a:solidFill>
                      <a:srgbClr val="323232"/>
                    </a:solidFill>
                  </a:rPr>
                  <a:t>parmi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en-US" sz="2200" i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</m:oMath>
                </a14:m>
                <a:r>
                  <a:rPr lang="fr-CA" sz="2200" dirty="0">
                    <a:solidFill>
                      <a:srgbClr val="323232"/>
                    </a:solidFill>
                  </a:rPr>
                  <a:t>.  Il peut y avoir plusieurs minimiseurs, ou aucun.   </a:t>
                </a:r>
              </a:p>
              <a:p>
                <a:pPr>
                  <a:lnSpc>
                    <a:spcPct val="100000"/>
                  </a:lnSpc>
                </a:pPr>
                <a:endParaRPr lang="fr-CA" altLang="en-US" sz="5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altLang="en-US" sz="220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sSup>
                      <m:sSupPr>
                        <m:ctrlPr>
                          <a:rPr lang="fr-CA" altLang="en-US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altLang="en-US" sz="2200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CA" altLang="en-US" sz="22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A" altLang="en-US" sz="220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CA" sz="2200" dirty="0">
                    <a:solidFill>
                      <a:srgbClr val="323232"/>
                    </a:solidFill>
                  </a:rPr>
                  <a:t>, alors nous désignons le problème comme un problème d’optimisation </a:t>
                </a:r>
                <a:r>
                  <a:rPr lang="fr-CA" sz="2200" b="1" dirty="0">
                    <a:solidFill>
                      <a:srgbClr val="323232"/>
                    </a:solidFill>
                  </a:rPr>
                  <a:t>sans contrainte</a:t>
                </a:r>
                <a:r>
                  <a:rPr lang="fr-CA" sz="2200" dirty="0">
                    <a:solidFill>
                      <a:srgbClr val="323232"/>
                    </a:solidFill>
                  </a:rPr>
                  <a:t>. </a:t>
                </a:r>
              </a:p>
              <a:p>
                <a:pPr>
                  <a:lnSpc>
                    <a:spcPct val="100000"/>
                  </a:lnSpc>
                </a:pPr>
                <a:endParaRPr lang="fr-CA" altLang="en-US" sz="5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sz="2200" dirty="0">
                    <a:solidFill>
                      <a:srgbClr val="323232"/>
                    </a:solidFill>
                  </a:rPr>
                  <a:t>En général, il ne s’agit pas d’un problème banal (consulter la littérature).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Type de minima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>
              <a:lnSpc>
                <a:spcPct val="100000"/>
              </a:lnSpc>
            </a:pPr>
            <a:endParaRPr lang="fr-CA" altLang="en-US" dirty="0"/>
          </a:p>
          <a:p>
            <a:pPr>
              <a:lnSpc>
                <a:spcPct val="100000"/>
              </a:lnSpc>
            </a:pPr>
            <a:endParaRPr lang="fr-CA" altLang="en-US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fr-CA" dirty="0"/>
              <a:t>Dans de nombreux cas, l’optimisation est une entreprise </a:t>
            </a:r>
            <a:r>
              <a:rPr lang="fr-CA" b="1" dirty="0"/>
              <a:t>numérique</a:t>
            </a:r>
            <a:r>
              <a:rPr lang="fr-CA" dirty="0"/>
              <a:t>. Le minima trouvé dépend du </a:t>
            </a:r>
            <a:r>
              <a:rPr lang="fr-CA" b="1" dirty="0"/>
              <a:t>point de</a:t>
            </a:r>
            <a:r>
              <a:rPr lang="fr-CA" dirty="0"/>
              <a:t> </a:t>
            </a:r>
            <a:r>
              <a:rPr lang="fr-CA" b="1" dirty="0"/>
              <a:t>départ</a:t>
            </a:r>
            <a:r>
              <a:rPr lang="fr-CA" dirty="0"/>
              <a:t> de l’algorithme. 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81D872E-5C43-C046-AA39-A2B4D5376C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57675" y="2456022"/>
            <a:ext cx="5444667" cy="1829743"/>
          </a:xfrm>
          <a:custGeom>
            <a:avLst/>
            <a:gdLst>
              <a:gd name="connsiteX0" fmla="*/ 0 w 5444667"/>
              <a:gd name="connsiteY0" fmla="*/ 887253 h 1829743"/>
              <a:gd name="connsiteX1" fmla="*/ 542925 w 5444667"/>
              <a:gd name="connsiteY1" fmla="*/ 494347 h 1829743"/>
              <a:gd name="connsiteX2" fmla="*/ 1185863 w 5444667"/>
              <a:gd name="connsiteY2" fmla="*/ 194309 h 1829743"/>
              <a:gd name="connsiteX3" fmla="*/ 1614488 w 5444667"/>
              <a:gd name="connsiteY3" fmla="*/ 622934 h 1829743"/>
              <a:gd name="connsiteX4" fmla="*/ 2014538 w 5444667"/>
              <a:gd name="connsiteY4" fmla="*/ 522922 h 1829743"/>
              <a:gd name="connsiteX5" fmla="*/ 2200275 w 5444667"/>
              <a:gd name="connsiteY5" fmla="*/ 122872 h 1829743"/>
              <a:gd name="connsiteX6" fmla="*/ 2514600 w 5444667"/>
              <a:gd name="connsiteY6" fmla="*/ 330041 h 1829743"/>
              <a:gd name="connsiteX7" fmla="*/ 2850356 w 5444667"/>
              <a:gd name="connsiteY7" fmla="*/ 1680209 h 1829743"/>
              <a:gd name="connsiteX8" fmla="*/ 3200400 w 5444667"/>
              <a:gd name="connsiteY8" fmla="*/ 1651634 h 1829743"/>
              <a:gd name="connsiteX9" fmla="*/ 3671888 w 5444667"/>
              <a:gd name="connsiteY9" fmla="*/ 394334 h 1829743"/>
              <a:gd name="connsiteX10" fmla="*/ 3893344 w 5444667"/>
              <a:gd name="connsiteY10" fmla="*/ 608647 h 1829743"/>
              <a:gd name="connsiteX11" fmla="*/ 4107656 w 5444667"/>
              <a:gd name="connsiteY11" fmla="*/ 515778 h 1829743"/>
              <a:gd name="connsiteX12" fmla="*/ 5229225 w 5444667"/>
              <a:gd name="connsiteY12" fmla="*/ 80009 h 1829743"/>
              <a:gd name="connsiteX13" fmla="*/ 5443538 w 5444667"/>
              <a:gd name="connsiteY13" fmla="*/ 1428 h 182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44667" h="1829743">
                <a:moveTo>
                  <a:pt x="0" y="887253"/>
                </a:moveTo>
                <a:cubicBezTo>
                  <a:pt x="172640" y="748545"/>
                  <a:pt x="345281" y="609838"/>
                  <a:pt x="542925" y="494347"/>
                </a:cubicBezTo>
                <a:cubicBezTo>
                  <a:pt x="740569" y="378856"/>
                  <a:pt x="1007269" y="172878"/>
                  <a:pt x="1185863" y="194309"/>
                </a:cubicBezTo>
                <a:cubicBezTo>
                  <a:pt x="1364457" y="215740"/>
                  <a:pt x="1476376" y="568165"/>
                  <a:pt x="1614488" y="622934"/>
                </a:cubicBezTo>
                <a:cubicBezTo>
                  <a:pt x="1752600" y="677703"/>
                  <a:pt x="1916907" y="606266"/>
                  <a:pt x="2014538" y="522922"/>
                </a:cubicBezTo>
                <a:cubicBezTo>
                  <a:pt x="2112169" y="439578"/>
                  <a:pt x="2116931" y="155019"/>
                  <a:pt x="2200275" y="122872"/>
                </a:cubicBezTo>
                <a:cubicBezTo>
                  <a:pt x="2283619" y="90725"/>
                  <a:pt x="2406253" y="70485"/>
                  <a:pt x="2514600" y="330041"/>
                </a:cubicBezTo>
                <a:cubicBezTo>
                  <a:pt x="2622947" y="589597"/>
                  <a:pt x="2736056" y="1459944"/>
                  <a:pt x="2850356" y="1680209"/>
                </a:cubicBezTo>
                <a:cubicBezTo>
                  <a:pt x="2964656" y="1900474"/>
                  <a:pt x="3063478" y="1865947"/>
                  <a:pt x="3200400" y="1651634"/>
                </a:cubicBezTo>
                <a:cubicBezTo>
                  <a:pt x="3337322" y="1437322"/>
                  <a:pt x="3556397" y="568165"/>
                  <a:pt x="3671888" y="394334"/>
                </a:cubicBezTo>
                <a:cubicBezTo>
                  <a:pt x="3787379" y="220503"/>
                  <a:pt x="3820716" y="588406"/>
                  <a:pt x="3893344" y="608647"/>
                </a:cubicBezTo>
                <a:cubicBezTo>
                  <a:pt x="3965972" y="628888"/>
                  <a:pt x="4107656" y="515778"/>
                  <a:pt x="4107656" y="515778"/>
                </a:cubicBezTo>
                <a:lnTo>
                  <a:pt x="5229225" y="80009"/>
                </a:lnTo>
                <a:cubicBezTo>
                  <a:pt x="5451872" y="-5716"/>
                  <a:pt x="5447705" y="-2144"/>
                  <a:pt x="5443538" y="142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6ABB5A-8E7E-7549-9EBD-6C42022D0D9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3891651" y="2268069"/>
            <a:ext cx="1693" cy="2868134"/>
          </a:xfrm>
          <a:prstGeom prst="line">
            <a:avLst/>
          </a:prstGeom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567B75-416E-B240-8B04-B2FC98E8241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 flipH="1">
            <a:off x="3607594" y="4911483"/>
            <a:ext cx="6228826" cy="12959"/>
          </a:xfrm>
          <a:prstGeom prst="line">
            <a:avLst/>
          </a:prstGeom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672CD-CE0C-2848-9671-05A3B1F69A8C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4736171" y="2998407"/>
            <a:ext cx="0" cy="1926035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F965F2-6B6B-074C-A168-6434BB65CEA4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974421" y="3115088"/>
            <a:ext cx="0" cy="1809354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A8627E-12BB-774C-B3ED-B515DA479128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>
            <a:off x="7258050" y="4285765"/>
            <a:ext cx="1" cy="638677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551328-A228-354E-AA3D-0D6D57179DD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8167688" y="3063459"/>
            <a:ext cx="1" cy="1860983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269262-1FF7-F647-82D5-1E38F9B77D13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8698708" y="2846230"/>
            <a:ext cx="1" cy="2071732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428E6F-7B34-1741-8763-97DF376406F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36172" y="4764881"/>
            <a:ext cx="3957460" cy="314325"/>
          </a:xfrm>
          <a:prstGeom prst="rect">
            <a:avLst/>
          </a:prstGeom>
          <a:solidFill>
            <a:srgbClr val="FFCA08">
              <a:alpha val="36863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212DE0-F470-0B43-AC5B-E0D17EFE620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062972" y="5055370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C00000"/>
                </a:solidFill>
                <a:latin typeface="Dagny OT" panose="020B0504020201020104" pitchFamily="34" charset="0"/>
              </a:rPr>
              <a:t>région de faisabilité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345362-86A8-8A4A-AF9A-4181CFF1BBA3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714739" y="2957513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B76BCB-5D6B-2346-9981-A56A6C47FEA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948997" y="3063459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B535D4-8866-2A49-A663-CDFA50BA25B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672401" y="2814633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6C28E11-7770-9B43-B021-D1A5C29BBEE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146140" y="3038469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22E1776-4976-C845-A0EF-7F6F65778BF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26973" y="4255301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E0F358-4F81-864A-A84A-1B70024CACD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129646" y="2096797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C00000"/>
                </a:solidFill>
                <a:latin typeface="Dagny OT" panose="020B0504020201020104" pitchFamily="34" charset="0"/>
              </a:rPr>
              <a:t>minima local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66D00A-4A03-C847-9ADA-6FFF0131358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762692" y="4257477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C00000"/>
                </a:solidFill>
                <a:latin typeface="Dagny OT" panose="020B0504020201020104" pitchFamily="34" charset="0"/>
              </a:rPr>
              <a:t>minimum global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D7CF63-C778-354E-9E21-B46C08938659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 flipH="1">
            <a:off x="6002998" y="2466129"/>
            <a:ext cx="245128" cy="59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E9F6A9-D077-004C-848E-25E2BFCA298D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>
          <a:xfrm>
            <a:off x="7336482" y="2476236"/>
            <a:ext cx="742482" cy="5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90FE48-761A-4642-BF52-B5ADF7CFA9D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 flipH="1">
            <a:off x="4907973" y="2437741"/>
            <a:ext cx="1217589" cy="5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B2D2ED-6445-4448-833A-782E64F439E2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7482385" y="2451518"/>
            <a:ext cx="1127598" cy="33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Modèles en général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8BA6-0505-4DA0-9E81-7EDFDE22513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b="1" dirty="0">
                <a:latin typeface="Dagny OT" panose="020B0504020201020104" pitchFamily="34" charset="0"/>
              </a:rPr>
              <a:t>Principes de base de la modélisation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Examiner un système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Écrire un ensemble de règles et d’équations qui décrivent l’essence du système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Ignorer les détails qui compliquent les choses et qui sont « moins » importants </a:t>
            </a:r>
          </a:p>
          <a:p>
            <a:pPr algn="just">
              <a:lnSpc>
                <a:spcPct val="100000"/>
              </a:lnSpc>
            </a:pPr>
            <a:endParaRPr lang="fr-CA" sz="500" dirty="0">
              <a:latin typeface="Dagny OT" panose="020B05040202010201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CA" b="1" dirty="0">
                <a:latin typeface="Dagny OT" panose="020B0504020201020104" pitchFamily="34" charset="0"/>
              </a:rPr>
              <a:t>Modélisation statistique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Habituellement, un ensemble d’équations comprenant des paramètres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Les paramètres sont appris (le modèle est « entraîné ») à l’aide de multiples observations de données    </a:t>
            </a:r>
          </a:p>
          <a:p>
            <a:pPr lvl="1" algn="just">
              <a:lnSpc>
                <a:spcPct val="100000"/>
              </a:lnSpc>
            </a:pPr>
            <a:r>
              <a:rPr lang="fr-CA" sz="1800" dirty="0">
                <a:latin typeface="Dagny OT" panose="020B0504020201020104" pitchFamily="34" charset="0"/>
              </a:rPr>
              <a:t>Échantillon de données c. population</a:t>
            </a:r>
          </a:p>
        </p:txBody>
      </p:sp>
    </p:spTree>
    <p:extLst>
      <p:ext uri="{BB962C8B-B14F-4D97-AF65-F5344CB8AC3E}">
        <p14:creationId xmlns:p14="http://schemas.microsoft.com/office/powerpoint/2010/main" val="5805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684-5F7F-4300-82B6-5086BDB3E11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HEURISTIQUE DE LA MODÉLISATION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BF26-41DF-4D07-8DEC-2FFDCAD3BBB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dirty="0">
                <a:latin typeface="Dagny OT" panose="020B0504020201020104" pitchFamily="34" charset="0"/>
              </a:rPr>
              <a:t>Voici les étapes de base de l’élaboration d’un modèle statistique :</a:t>
            </a:r>
          </a:p>
          <a:p>
            <a:pPr lvl="1">
              <a:lnSpc>
                <a:spcPct val="100000"/>
              </a:lnSpc>
            </a:pPr>
            <a:r>
              <a:rPr lang="fr-CA" b="1" dirty="0">
                <a:latin typeface="Dagny OT" panose="020B0504020201020104" pitchFamily="34" charset="0"/>
              </a:rPr>
              <a:t>Définition des objectifs</a:t>
            </a:r>
          </a:p>
          <a:p>
            <a:pPr lvl="1">
              <a:lnSpc>
                <a:spcPct val="100000"/>
              </a:lnSpc>
            </a:pPr>
            <a:r>
              <a:rPr lang="fr-CA" b="1" dirty="0">
                <a:latin typeface="Dagny OT" panose="020B0504020201020104" pitchFamily="34" charset="0"/>
              </a:rPr>
              <a:t>Collecte des données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Choix de la structure du modèle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Préparation des données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Sélection et suppression d’attributs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Élaboration des modèles admissibles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Finalisation du modèle</a:t>
            </a:r>
          </a:p>
          <a:p>
            <a:pPr lvl="1"/>
            <a:r>
              <a:rPr lang="fr-CA" b="1" dirty="0">
                <a:latin typeface="Dagny OT" panose="020B0504020201020104" pitchFamily="34" charset="0"/>
              </a:rPr>
              <a:t>Mise en œuvre et surveillance</a:t>
            </a:r>
          </a:p>
        </p:txBody>
      </p:sp>
    </p:spTree>
    <p:extLst>
      <p:ext uri="{BB962C8B-B14F-4D97-AF65-F5344CB8AC3E}">
        <p14:creationId xmlns:p14="http://schemas.microsoft.com/office/powerpoint/2010/main" val="20685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Données et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F5C2-4CD8-4F91-8A79-CE0B087E1E1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CA" dirty="0">
                <a:latin typeface="Dagny OT" panose="020B0504020201020104" pitchFamily="34" charset="0"/>
              </a:rPr>
              <a:t>Si un attribut de données peut être caractérisé par une distribution, poser ces </a:t>
            </a:r>
            <a:r>
              <a:rPr lang="fr-CA" b="1" dirty="0">
                <a:latin typeface="Dagny OT" panose="020B0504020201020104" pitchFamily="34" charset="0"/>
              </a:rPr>
              <a:t>quatre questions fondamentales</a:t>
            </a:r>
            <a:r>
              <a:rPr lang="fr-CA" dirty="0">
                <a:latin typeface="Dagny OT" panose="020B0504020201020104" pitchFamily="34" charset="0"/>
              </a:rPr>
              <a:t> 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fr-CA" sz="100" dirty="0">
              <a:latin typeface="Dagny OT" panose="020B0504020201020104" pitchFamily="34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fr-CA" dirty="0">
                <a:latin typeface="Dagny OT" panose="020B0504020201020104" pitchFamily="34" charset="0"/>
              </a:rPr>
              <a:t>La variable ne peut-elle prendre que des valeurs </a:t>
            </a:r>
            <a:r>
              <a:rPr lang="fr-CA" b="1" dirty="0">
                <a:latin typeface="Dagny OT" panose="020B0504020201020104" pitchFamily="34" charset="0"/>
              </a:rPr>
              <a:t>discrètes</a:t>
            </a:r>
            <a:r>
              <a:rPr lang="fr-CA" dirty="0">
                <a:latin typeface="Dagny OT" panose="020B0504020201020104" pitchFamily="34" charset="0"/>
              </a:rPr>
              <a:t>? </a:t>
            </a:r>
            <a:endParaRPr lang="fr-CA" sz="100" dirty="0">
              <a:latin typeface="Dagny OT" panose="020B0504020201020104" pitchFamily="34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fr-CA" dirty="0">
                <a:latin typeface="Dagny OT" panose="020B0504020201020104" pitchFamily="34" charset="0"/>
              </a:rPr>
              <a:t>La distribution des données est-elle</a:t>
            </a:r>
            <a:r>
              <a:rPr lang="fr-CA" b="1" dirty="0">
                <a:latin typeface="Dagny OT" panose="020B0504020201020104" pitchFamily="34" charset="0"/>
              </a:rPr>
              <a:t> symétrique</a:t>
            </a:r>
            <a:r>
              <a:rPr lang="fr-CA" dirty="0">
                <a:latin typeface="Dagny OT" panose="020B0504020201020104" pitchFamily="34" charset="0"/>
              </a:rPr>
              <a:t>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A" dirty="0"/>
              <a:t>La variable a-t-elle des limites </a:t>
            </a:r>
            <a:r>
              <a:rPr lang="fr-CA" b="1" dirty="0">
                <a:latin typeface="Helvetica" pitchFamily="2" charset="0"/>
              </a:rPr>
              <a:t>supérieures</a:t>
            </a:r>
            <a:r>
              <a:rPr lang="fr-CA" dirty="0"/>
              <a:t> et </a:t>
            </a:r>
            <a:r>
              <a:rPr lang="fr-CA" b="1" dirty="0">
                <a:latin typeface="Helvetica" pitchFamily="2" charset="0"/>
              </a:rPr>
              <a:t>inférieures</a:t>
            </a:r>
            <a:r>
              <a:rPr lang="fr-CA" dirty="0"/>
              <a:t> théoriques?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A" dirty="0"/>
              <a:t>Quelle est la probabilité d’avoir des </a:t>
            </a:r>
            <a:r>
              <a:rPr lang="fr-CA" b="1" dirty="0">
                <a:latin typeface="Helvetica" pitchFamily="2" charset="0"/>
              </a:rPr>
              <a:t>valeurs extrêmes</a:t>
            </a:r>
            <a:r>
              <a:rPr lang="fr-CA" dirty="0"/>
              <a:t> dans la distribution? </a:t>
            </a:r>
          </a:p>
        </p:txBody>
      </p:sp>
    </p:spTree>
    <p:extLst>
      <p:ext uri="{BB962C8B-B14F-4D97-AF65-F5344CB8AC3E}">
        <p14:creationId xmlns:p14="http://schemas.microsoft.com/office/powerpoint/2010/main" val="33097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BF3351-010C-AE4A-950B-478D98C0578A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752155007"/>
                  </p:ext>
                </p:extLst>
              </p:nvPr>
            </p:nvGraphicFramePr>
            <p:xfrm>
              <a:off x="181155" y="719666"/>
              <a:ext cx="11740550" cy="5432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151">
                      <a:extLst>
                        <a:ext uri="{9D8B030D-6E8A-4147-A177-3AD203B41FA5}">
                          <a16:colId xmlns:a16="http://schemas.microsoft.com/office/drawing/2014/main" val="826282294"/>
                        </a:ext>
                      </a:extLst>
                    </a:gridCol>
                    <a:gridCol w="2803585">
                      <a:extLst>
                        <a:ext uri="{9D8B030D-6E8A-4147-A177-3AD203B41FA5}">
                          <a16:colId xmlns:a16="http://schemas.microsoft.com/office/drawing/2014/main" val="120522595"/>
                        </a:ext>
                      </a:extLst>
                    </a:gridCol>
                    <a:gridCol w="983411">
                      <a:extLst>
                        <a:ext uri="{9D8B030D-6E8A-4147-A177-3AD203B41FA5}">
                          <a16:colId xmlns:a16="http://schemas.microsoft.com/office/drawing/2014/main" val="3890814611"/>
                        </a:ext>
                      </a:extLst>
                    </a:gridCol>
                    <a:gridCol w="1932317">
                      <a:extLst>
                        <a:ext uri="{9D8B030D-6E8A-4147-A177-3AD203B41FA5}">
                          <a16:colId xmlns:a16="http://schemas.microsoft.com/office/drawing/2014/main" val="9718205"/>
                        </a:ext>
                      </a:extLst>
                    </a:gridCol>
                    <a:gridCol w="4339086">
                      <a:extLst>
                        <a:ext uri="{9D8B030D-6E8A-4147-A177-3AD203B41FA5}">
                          <a16:colId xmlns:a16="http://schemas.microsoft.com/office/drawing/2014/main" val="161799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Fonction de densité </a:t>
                          </a:r>
                          <a14:m>
                            <m:oMath xmlns:m="http://schemas.openxmlformats.org/officeDocument/2006/math">
                              <m:r>
                                <a:rPr lang="fr-CA" sz="14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CA" sz="14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1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14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CA" sz="1400" dirty="0"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1982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uniforme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fr-CA" sz="1700" b="1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pour</m:t>
                                </m:r>
                                <m:r>
                                  <m:rPr>
                                    <m:nor/>
                                  </m:rPr>
                                  <a:rPr lang="fr-CA" sz="170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CA" sz="17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CA" sz="170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CA" sz="1700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fr-CA" sz="1700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fr-CA" sz="1700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CA" sz="1700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fr-CA" sz="1700" b="0" i="0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La plupart des langages fournissent des générateurs de valeurs aléatoires pour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fr-CA" sz="1700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sert à générer des </a:t>
                          </a:r>
                          <a:r>
                            <a:rPr lang="fr-CA" sz="1700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v.a</a:t>
                          </a: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. avec d’autres distributions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7045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de Gauss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fr-CA" sz="1700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CA" sz="170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CA" sz="1700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fr-CA" sz="1700" b="1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6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6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sz="16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sz="16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CA" sz="16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fr-CA" sz="16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fr-CA" sz="16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6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CA" sz="16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CA" sz="16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sz="16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CA" sz="16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CA" sz="16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fr-CA" sz="16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CA" sz="160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CA" sz="1600" i="1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fr-CA" sz="16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fr-CA" sz="16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fr-CA" sz="16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fr-CA" sz="16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𝜎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CA" sz="1600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fr-CA" sz="16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6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CA" sz="16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pour</m:t>
                                </m:r>
                                <m:r>
                                  <m:rPr>
                                    <m:nor/>
                                  </m:rPr>
                                  <a:rPr lang="fr-CA" sz="1600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fr-CA" sz="16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6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fr-CA" sz="16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∈</m:t>
                                </m:r>
                                <m:r>
                                  <a:rPr lang="fr-CA" sz="16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fr-CA" sz="1700" b="0" i="1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alors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b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</a:b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(et </a:t>
                          </a:r>
                          <a:r>
                            <a:rPr lang="fr-CA" sz="1700" i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vice-versa</a:t>
                          </a: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); utilisée très souvent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1147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de Poisson</a:t>
                          </a:r>
                          <a:b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70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fr-CA" sz="170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pour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=0,1,2,…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70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70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Estime le nombre d’événements qui se produisent dans un intervalle de temps continu (nombre d’appels reçus dans des intervalles d’une heure)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3319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binomiale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ℬ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 pitchFamily="2" charset="2"/>
                                </a:rPr>
                                <m:t>∈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  <a:sym typeface="Wingdings" pitchFamily="2" charset="2"/>
                                </a:rPr>
                                <m:t>ℕ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[0,1]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chemeClr val="tx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fr-CA" sz="1700">
                                              <a:solidFill>
                                                <a:srgbClr val="323232"/>
                                              </a:solidFill>
                                              <a:latin typeface="Cambria Math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fr-CA" sz="1700" b="0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fr-CA" sz="1700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CA" sz="170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r>
                                          <a:rPr lang="fr-CA" sz="170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  <m:r>
                                      <a:rPr lang="fr-CA" sz="170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fr-CA" sz="1700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A" sz="1700" b="0" i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our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fr-CA" sz="170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=0,1,…,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𝑁𝑝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𝑁𝑝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Décrit la probabilité exacte de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succès dans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fr-CA" sz="1700" dirty="0"/>
                            <a:t> </a:t>
                          </a: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essais indépendants si la probabilité de succès d’un seul essai est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 (</a:t>
                          </a: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nombre de faces dans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tirages à pile ou face)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96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log-normale </a:t>
                          </a:r>
                          <a14:m>
                            <m:oMath xmlns:m="http://schemas.openxmlformats.org/officeDocument/2006/math">
                              <m:r>
                                <a:rPr lang="fr-CA" sz="170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fr-CA" sz="1700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CA" sz="170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CA" sz="1700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fr-CA" sz="1700" b="1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CA" sz="1700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sz="17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CA" sz="17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fr-CA" sz="17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fr-CA" sz="17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CA" sz="17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fr-CA" sz="1700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fr-CA" sz="1700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fr-CA" sz="170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CA" sz="170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fr-CA" sz="1700" i="1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fr-CA" sz="1700" b="0" i="0" smtClean="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  <m:r>
                                                  <a:rPr lang="fr-CA" sz="1700" b="0" i="0" smtClean="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fr-CA" sz="17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fr-CA" sz="17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fr-CA" sz="17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fr-CA" sz="170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𝜎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CA" sz="1700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70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fr-CA" sz="1700" i="0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our</m:t>
                                </m:r>
                                <m:r>
                                  <m:rPr>
                                    <m:nor/>
                                  </m:rP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fr-CA" sz="1700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fr-CA" sz="1700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CA" sz="170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CA" sz="1700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/2</m:t>
                                  </m:r>
                                  <m: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CA" sz="170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(2</m:t>
                                    </m:r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CA" sz="1700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fr-CA" sz="1700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sz="1700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fr-CA" sz="1700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  <m:r>
                                      <a:rPr lang="fr-CA" sz="1700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CA" sz="17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fr-CA" sz="1700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fr-CA" sz="1700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fr-CA" sz="1700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fr-CA" sz="1700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alors </a:t>
                          </a:r>
                          <a14:m>
                            <m:oMath xmlns:m="http://schemas.openxmlformats.org/officeDocument/2006/math"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CA" sz="170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fr-CA" sz="170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fr-CA" sz="1700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fr-CA" sz="170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170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fr-CA" sz="1700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b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</a:b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(et </a:t>
                          </a:r>
                          <a:r>
                            <a:rPr lang="fr-CA" sz="1700" i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vice-versa</a:t>
                          </a: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); désaxée vers la droite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2585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BF3351-010C-AE4A-950B-478D98C0578A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2752155007"/>
                  </p:ext>
                </p:extLst>
              </p:nvPr>
            </p:nvGraphicFramePr>
            <p:xfrm>
              <a:off x="181155" y="719666"/>
              <a:ext cx="11740550" cy="5691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15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26282294"/>
                        </a:ext>
                      </a:extLst>
                    </a:gridCol>
                    <a:gridCol w="28035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0522595"/>
                        </a:ext>
                      </a:extLst>
                    </a:gridCol>
                    <a:gridCol w="98341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90814611"/>
                        </a:ext>
                      </a:extLst>
                    </a:gridCol>
                    <a:gridCol w="193231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718205"/>
                        </a:ext>
                      </a:extLst>
                    </a:gridCol>
                    <a:gridCol w="43390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1799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1639" r="-259783" b="-14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Moyenne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400" dirty="0">
                              <a:latin typeface="Dagny OT" panose="020B0504020201020104" pitchFamily="34" charset="77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11982743"/>
                      </a:ext>
                    </a:extLst>
                  </a:tr>
                  <a:tr h="1127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62" t="-33514" r="-599638" b="-37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33514" r="-259783" b="-37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54938" t="-33514" r="-637654" b="-37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83596" t="-33514" r="-225868" b="-37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70787" t="-33514" r="-562" b="-37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57045662"/>
                      </a:ext>
                    </a:extLst>
                  </a:tr>
                  <a:tr h="71843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62" t="-209322" r="-599638" b="-485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209322" r="-259783" b="-485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54938" t="-209322" r="-637654" b="-485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83596" t="-209322" r="-225868" b="-485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70787" t="-209322" r="-562" b="-485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71147505"/>
                      </a:ext>
                    </a:extLst>
                  </a:tr>
                  <a:tr h="1127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62" t="-197297" r="-599638" b="-20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197297" r="-259783" b="-20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54938" t="-197297" r="-637654" b="-20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83596" t="-197297" r="-225868" b="-20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fr-CA" sz="17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Estime le nombre d’événements qui se produisent dans un intervalle de temps continu (nombre d’appels reçus dans des intervalles d’une heure)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13319155"/>
                      </a:ext>
                    </a:extLst>
                  </a:tr>
                  <a:tr h="1386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62" t="-242291" r="-599638" b="-70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242291" r="-259783" b="-70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54938" t="-242291" r="-637654" b="-70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83596" t="-242291" r="-225868" b="-70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70787" t="-242291" r="-562" b="-70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9683833"/>
                      </a:ext>
                    </a:extLst>
                  </a:tr>
                  <a:tr h="95986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362" t="-491772" r="-599638" b="-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60217" t="-491772" r="-259783" b="-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54938" t="-491772" r="-637654" b="-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283596" t="-491772" r="-225868" b="-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70787" t="-491772" r="-562" b="-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42585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15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9AA8-00C0-470E-B43B-61891884149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Distributions à plusieurs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FFA95-94BF-463F-B3F9-FD9874522088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Les distributions </a:t>
                </a:r>
                <a:r>
                  <a:rPr lang="fr-CA" dirty="0" err="1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univariées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sont des outils de modélisation utiles, surtout lorsque les variables considérées sont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indépendantes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  <a:p>
                <a:pPr algn="just">
                  <a:lnSpc>
                    <a:spcPct val="100000"/>
                  </a:lnSpc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Dans la pratique, ce n’est généralement pas le cas. Une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distribution à plusieurs variables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CA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donne la probabilité que chaque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 se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situe dans une aire de distribution donnée. La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distribution normale à plusieurs variables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1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fr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b="1" i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comprend une fonction de densité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fr-CA" b="0" i="0" smtClean="0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fr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fr-CA" b="0" i="0" smtClean="0">
                          <a:solidFill>
                            <a:srgbClr val="323232"/>
                          </a:solidFill>
                          <a:latin typeface="Dagny OT" panose="020B0504020201020104" pitchFamily="34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1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fr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A" b="1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fr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fr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fr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où </a:t>
                </a:r>
                <a14:m>
                  <m:oMath xmlns:m="http://schemas.openxmlformats.org/officeDocument/2006/math">
                    <m:r>
                      <a:rPr lang="fr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est le vecteur moyen et </a:t>
                </a:r>
                <a14:m>
                  <m:oMath xmlns:m="http://schemas.openxmlformats.org/officeDocument/2006/math">
                    <m:r>
                      <a:rPr lang="fr-CA" b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la matrice de covariance.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8FFA95-94BF-463F-B3F9-FD987452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blipFill rotWithShape="0">
                <a:blip r:embed="rId6"/>
                <a:stretch>
                  <a:fillRect l="-829" t="-884" r="-829" b="-338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D6AC27-02F2-42BB-B19B-A857954506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6" y="2979694"/>
            <a:ext cx="5727031" cy="3658936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BC566C-A735-432B-9E7F-179F5EFE63D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Distribution normale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D34AB-A91D-4666-A844-1F7E61A7A17C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3"/>
                </p:custDataLst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/>
                  <a:t>L’équation </a:t>
                </a:r>
                <a14:m>
                  <m:oMath xmlns:m="http://schemas.openxmlformats.org/officeDocument/2006/math">
                    <m:r>
                      <a:rPr lang="fr-CA" i="1" smtClean="0">
                        <a:solidFill>
                          <a:srgbClr val="323232"/>
                        </a:solidFill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𝜇</m:t>
                        </m:r>
                        <m:r>
                          <a:rPr lang="fr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CA" i="1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fr-CA" dirty="0"/>
                  <a:t> est </a:t>
                </a:r>
                <a:r>
                  <a:rPr lang="fr-CA" b="1" dirty="0"/>
                  <a:t>entièrement caractérisée</a:t>
                </a:r>
                <a:r>
                  <a:rPr lang="fr-CA" dirty="0"/>
                  <a:t> par la moyenne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fr-CA" dirty="0"/>
                  <a:t> et par l’écart-type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/>
                  <a:t>, ce qui réduit les besoins d’estimation.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fr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La probabilité qu’une valeur soit extraite</a:t>
                </a:r>
                <a:b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</a:b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peut être obtenue si nous savons combien </a:t>
                </a:r>
                <a:b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</a:b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de multiples de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la séparent de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à l’intérieur de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par rapport à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fr-CA" dirty="0"/>
                  <a:t> 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</a:rPr>
                      <m:t>68%</m:t>
                    </m:r>
                  </m:oMath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à l’intérieur de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2</m:t>
                    </m:r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par rapport à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fr-CA" dirty="0"/>
                  <a:t> 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</a:rPr>
                      <m:t>95%</m:t>
                    </m:r>
                  </m:oMath>
                </a14:m>
                <a:endParaRPr lang="fr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à l’intérieur de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3</m:t>
                    </m:r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par rapport à </a:t>
                </a:r>
                <a14:m>
                  <m:oMath xmlns:m="http://schemas.openxmlformats.org/officeDocument/2006/math">
                    <m:r>
                      <a:rPr lang="fr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fr-CA" dirty="0"/>
                  <a:t> 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fr-CA" i="1">
                        <a:solidFill>
                          <a:srgbClr val="323232"/>
                        </a:solidFill>
                        <a:latin typeface="Cambria Math" charset="0"/>
                      </a:rPr>
                      <m:t>99.7%</m:t>
                    </m:r>
                  </m:oMath>
                </a14:m>
                <a:r>
                  <a:rPr lang="fr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   </a:t>
                </a:r>
              </a:p>
              <a:p>
                <a:endParaRPr lang="fr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D34AB-A91D-4666-A844-1F7E61A7A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829" r="-7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9D34AB-A91D-4666-A844-1F7E61A7A17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58060" y="3318001"/>
            <a:ext cx="522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CA" sz="2000" dirty="0">
              <a:latin typeface="Dagny OT" panose="020B05040202010201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9D34AB-A91D-4666-A844-1F7E61A7A17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923420" y="0"/>
            <a:ext cx="3268580" cy="295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A" sz="1400" dirty="0">
                <a:solidFill>
                  <a:srgbClr val="323232"/>
                </a:solidFill>
                <a:latin typeface="Dagny OT" panose="020B0504020201020104" pitchFamily="34" charset="0"/>
              </a:rPr>
              <a:t>[image tirée de Wikipédia]</a:t>
            </a:r>
          </a:p>
        </p:txBody>
      </p:sp>
    </p:spTree>
    <p:extLst>
      <p:ext uri="{BB962C8B-B14F-4D97-AF65-F5344CB8AC3E}">
        <p14:creationId xmlns:p14="http://schemas.microsoft.com/office/powerpoint/2010/main" val="2248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737390|-5389529|-10807215|-8355712|-16724839|SPAC&quot;,&quot;Id&quot;:&quot;5c659ca23844371b400542d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heme/theme1.xml><?xml version="1.0" encoding="utf-8"?>
<a:theme xmlns:a="http://schemas.openxmlformats.org/drawingml/2006/main" name="Dividend">
  <a:themeElements>
    <a:clrScheme name="Custom 15">
      <a:dk1>
        <a:srgbClr val="39302A"/>
      </a:dk1>
      <a:lt1>
        <a:sysClr val="window" lastClr="FFFFFF"/>
      </a:lt1>
      <a:dk2>
        <a:srgbClr val="A79588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1681</TotalTime>
  <Words>2485</Words>
  <Application>Microsoft Macintosh PowerPoint</Application>
  <PresentationFormat>Widescreen</PresentationFormat>
  <Paragraphs>299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Dagny OT</vt:lpstr>
      <vt:lpstr>Gill Sans MT</vt:lpstr>
      <vt:lpstr>Helvetica</vt:lpstr>
      <vt:lpstr>Wingdings</vt:lpstr>
      <vt:lpstr>Wingdings 2</vt:lpstr>
      <vt:lpstr>Dividend</vt:lpstr>
      <vt:lpstr>FONDEMENTS STATISTIQUES ET MATHÉMATIQUES</vt:lpstr>
      <vt:lpstr>APERÇU</vt:lpstr>
      <vt:lpstr>PowerPoint Presentation</vt:lpstr>
      <vt:lpstr>LES Modèles en général</vt:lpstr>
      <vt:lpstr>HEURISTIQUE DE LA MODÉLISATION</vt:lpstr>
      <vt:lpstr>Données et distributions</vt:lpstr>
      <vt:lpstr>PowerPoint Presentation</vt:lpstr>
      <vt:lpstr>Distributions à plusieurs VARIABLES</vt:lpstr>
      <vt:lpstr>Distribution normale </vt:lpstr>
      <vt:lpstr>Distribution normale </vt:lpstr>
      <vt:lpstr>THÉORÈME DE LA LIMITE CENTRALE EN ACTION</vt:lpstr>
      <vt:lpstr>Estimation</vt:lpstr>
      <vt:lpstr>Estimation</vt:lpstr>
      <vt:lpstr>CONCEPTS MATHÉMATIQUES DE BASE</vt:lpstr>
      <vt:lpstr>Probabilités conditionnelles</vt:lpstr>
      <vt:lpstr>Théorème de Bayes</vt:lpstr>
      <vt:lpstr>Théorème de Bayes</vt:lpstr>
      <vt:lpstr>Théorème de Bayes</vt:lpstr>
      <vt:lpstr>Théorème de Bayes</vt:lpstr>
      <vt:lpstr>Théorème de Bayes</vt:lpstr>
      <vt:lpstr>Théorème de Bayes</vt:lpstr>
      <vt:lpstr>Algèbre linéaire </vt:lpstr>
      <vt:lpstr>Opérations matricielles</vt:lpstr>
      <vt:lpstr>Vecteurs propres et valeurs propres</vt:lpstr>
      <vt:lpstr>Décomposition en éléments propres</vt:lpstr>
      <vt:lpstr>Modélisation par régression</vt:lpstr>
      <vt:lpstr>Régression linéaire</vt:lpstr>
      <vt:lpstr>Régression linéaire</vt:lpstr>
      <vt:lpstr>Régression linéaire généralisée</vt:lpstr>
      <vt:lpstr>Optimisation</vt:lpstr>
      <vt:lpstr>Optimisation</vt:lpstr>
      <vt:lpstr>Type de minima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universelle de la science des données</dc:title>
  <dc:creator>pboily</dc:creator>
  <cp:lastModifiedBy>Patrick Boily</cp:lastModifiedBy>
  <cp:revision>146</cp:revision>
  <dcterms:created xsi:type="dcterms:W3CDTF">2018-12-12T19:39:04Z</dcterms:created>
  <dcterms:modified xsi:type="dcterms:W3CDTF">2020-04-24T19:48:14Z</dcterms:modified>
</cp:coreProperties>
</file>