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66" r:id="rId4"/>
    <p:sldId id="268" r:id="rId5"/>
    <p:sldId id="269" r:id="rId6"/>
    <p:sldId id="280" r:id="rId7"/>
    <p:sldId id="1458" r:id="rId8"/>
    <p:sldId id="293" r:id="rId9"/>
    <p:sldId id="1459" r:id="rId10"/>
    <p:sldId id="1460" r:id="rId11"/>
    <p:sldId id="1463" r:id="rId12"/>
    <p:sldId id="1468" r:id="rId13"/>
    <p:sldId id="1469" r:id="rId14"/>
    <p:sldId id="1487" r:id="rId15"/>
    <p:sldId id="1481" r:id="rId16"/>
    <p:sldId id="1473" r:id="rId17"/>
    <p:sldId id="1474" r:id="rId18"/>
    <p:sldId id="1475" r:id="rId19"/>
    <p:sldId id="1477" r:id="rId20"/>
    <p:sldId id="1478" r:id="rId21"/>
    <p:sldId id="1488" r:id="rId22"/>
    <p:sldId id="1493" r:id="rId23"/>
    <p:sldId id="1506" r:id="rId24"/>
    <p:sldId id="1509" r:id="rId25"/>
    <p:sldId id="1513" r:id="rId26"/>
    <p:sldId id="1514" r:id="rId27"/>
    <p:sldId id="1515" r:id="rId28"/>
    <p:sldId id="1519" r:id="rId29"/>
    <p:sldId id="1525" r:id="rId30"/>
    <p:sldId id="1526" r:id="rId31"/>
    <p:sldId id="152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FFCA08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7" autoAdjust="0"/>
    <p:restoredTop sz="94660"/>
  </p:normalViewPr>
  <p:slideViewPr>
    <p:cSldViewPr snapToGrid="0">
      <p:cViewPr varScale="1">
        <p:scale>
          <a:sx n="191" d="100"/>
          <a:sy n="191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711D6-A39D-427C-A1F8-821D3D808D1C}" type="datetimeFigureOut">
              <a:rPr lang="en-US" smtClean="0"/>
              <a:t>4/24/20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4137-9C57-4BE7-8509-9D67AAFC4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2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88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C55BB-6CAD-864E-9B58-B11C36E0B9F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5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 b="1" i="0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4076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1" i="0" cap="all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932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>
            <a:lvl1pPr>
              <a:defRPr b="1" i="0"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1" i="0">
                <a:solidFill>
                  <a:schemeClr val="accent1">
                    <a:lumMod val="75000"/>
                    <a:lumOff val="25000"/>
                  </a:schemeClr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818" y="5155854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1" i="0">
                <a:solidFill>
                  <a:schemeClr val="accent1"/>
                </a:solidFill>
                <a:latin typeface="Dagny OT" panose="020B0504020201020104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416386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7817" y="5722592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85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D39914-4CDA-EA45-B1F5-2DA0A91FCB03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412"/>
            <a:ext cx="4097020" cy="2739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1D1823-71AC-C84D-B943-8C2A8C50BEB7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95EC8F-8918-2F41-8F54-4FBB57B64247}"/>
              </a:ext>
            </a:extLst>
          </p:cNvPr>
          <p:cNvSpPr txBox="1"/>
          <p:nvPr userDrawn="1"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B3B3B3"/>
                </a:solidFill>
              </a:rPr>
              <a:t>data-action-lab.com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None/>
        <a:defRPr sz="2400" kern="1200">
          <a:solidFill>
            <a:srgbClr val="323232"/>
          </a:solidFill>
          <a:latin typeface="Dagny OT" panose="020B0504020201020104" pitchFamily="34" charset="77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rgbClr val="323232"/>
          </a:solidFill>
          <a:latin typeface="Dagny OT" panose="020B0504020201020104" pitchFamily="34" charset="77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rgbClr val="323232"/>
          </a:solidFill>
          <a:latin typeface="Dagny OT" panose="020B0504020201020104" pitchFamily="34" charset="77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rgbClr val="323232"/>
          </a:solidFill>
          <a:latin typeface="Dagny OT" panose="020B0504020201020104" pitchFamily="34" charset="77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hyperlink" Target="data-action-lab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dailycatdrawings.tumblr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STATISTICAL AND MATHEMATICAL FOUNDATIONS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Setting The Stage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40" y="6455225"/>
            <a:ext cx="4097020" cy="2743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620" y="6455225"/>
            <a:ext cx="274320" cy="2743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37320" y="6407719"/>
            <a:ext cx="237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hlinkClick r:id="rId4"/>
              </a:rPr>
              <a:t>data-action-lab.com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39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55344F-080F-4B8D-92C1-D9D3289E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Normal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985C7-CE76-4DE4-921E-5F08999F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0"/>
              </a:rPr>
              <a:t>The normal distribution is best suited for data meeting the following minimum requirements:</a:t>
            </a:r>
          </a:p>
          <a:p>
            <a:pPr lvl="1" algn="just">
              <a:lnSpc>
                <a:spcPct val="100000"/>
              </a:lnSpc>
            </a:pPr>
            <a:r>
              <a:rPr lang="en-CA" sz="2000" dirty="0">
                <a:latin typeface="Dagny OT" panose="020B0504020201020104" pitchFamily="34" charset="0"/>
              </a:rPr>
              <a:t>strong tendency for the data to take on a central value</a:t>
            </a:r>
            <a:endParaRPr lang="ar-SY" sz="2000" dirty="0">
              <a:latin typeface="Dagny OT" panose="020B0504020201020104" pitchFamily="34" charset="0"/>
            </a:endParaRPr>
          </a:p>
          <a:p>
            <a:pPr lvl="1" algn="just">
              <a:lnSpc>
                <a:spcPct val="100000"/>
              </a:lnSpc>
            </a:pPr>
            <a:r>
              <a:rPr lang="en-CA" sz="2000" dirty="0">
                <a:latin typeface="Dagny OT" panose="020B0504020201020104" pitchFamily="34" charset="0"/>
              </a:rPr>
              <a:t>positive, negative deviations from this central value are equally likely</a:t>
            </a:r>
          </a:p>
          <a:p>
            <a:pPr lvl="1" algn="just">
              <a:lnSpc>
                <a:spcPct val="100000"/>
              </a:lnSpc>
            </a:pPr>
            <a:r>
              <a:rPr lang="en-CA" sz="2000" dirty="0">
                <a:latin typeface="Dagny OT" panose="020B0504020201020104" pitchFamily="34" charset="0"/>
              </a:rPr>
              <a:t>frequency of the deviations falls off rapidly as we move further away from the central value.</a:t>
            </a:r>
          </a:p>
          <a:p>
            <a:pPr algn="just">
              <a:lnSpc>
                <a:spcPct val="100000"/>
              </a:lnSpc>
            </a:pPr>
            <a:endParaRPr lang="en-CA" sz="500" dirty="0">
              <a:latin typeface="Dagny OT" panose="020B05040202010201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0"/>
              </a:rPr>
              <a:t>Symmetry of deviations leads to zero </a:t>
            </a:r>
            <a:r>
              <a:rPr lang="en-CA" b="1" dirty="0">
                <a:latin typeface="Dagny OT" panose="020B0504020201020104" pitchFamily="34" charset="0"/>
              </a:rPr>
              <a:t>skewness</a:t>
            </a:r>
            <a:r>
              <a:rPr lang="en-CA" dirty="0">
                <a:latin typeface="Dagny OT" panose="020B0504020201020104" pitchFamily="34" charset="0"/>
              </a:rPr>
              <a:t>; low prob. of large deviations from the central value leads to no </a:t>
            </a:r>
            <a:r>
              <a:rPr lang="en-CA" b="1" dirty="0">
                <a:latin typeface="Dagny OT" panose="020B0504020201020104" pitchFamily="34" charset="0"/>
              </a:rPr>
              <a:t>kurtosis</a:t>
            </a:r>
            <a:r>
              <a:rPr lang="en-CA" dirty="0">
                <a:latin typeface="Dagny OT" panose="020B0504020201020104" pitchFamily="34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CA" sz="500" dirty="0">
              <a:latin typeface="Dagny OT" panose="020B0504020201020104" pitchFamily="34" charset="0"/>
            </a:endParaRPr>
          </a:p>
          <a:p>
            <a:pPr algn="just"/>
            <a:r>
              <a:rPr lang="en-CA" dirty="0">
                <a:latin typeface="Dagny OT" panose="020B0504020201020104" pitchFamily="34" charset="0"/>
              </a:rPr>
              <a:t>Its omnipresence in human affairs is linked to the </a:t>
            </a:r>
            <a:r>
              <a:rPr lang="en-CA" b="1" dirty="0">
                <a:latin typeface="Dagny OT" panose="020B0504020201020104" pitchFamily="34" charset="0"/>
              </a:rPr>
              <a:t>Central Limit Theorem</a:t>
            </a:r>
            <a:r>
              <a:rPr lang="en-CA" dirty="0">
                <a:latin typeface="Dagny OT" panose="020B05040202010201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6889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 IN 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CF9725F-4D4E-594B-849B-0F1B83FE0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1" y="2181225"/>
            <a:ext cx="10772258" cy="414020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C4F6BB-895C-234A-8DA6-2882DEDBB693}"/>
              </a:ext>
            </a:extLst>
          </p:cNvPr>
          <p:cNvSpPr/>
          <p:nvPr/>
        </p:nvSpPr>
        <p:spPr>
          <a:xfrm>
            <a:off x="7922946" y="0"/>
            <a:ext cx="42690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solidFill>
                  <a:srgbClr val="323232"/>
                </a:solidFill>
                <a:latin typeface="Dagny OT" panose="020B0504020201020104" pitchFamily="34" charset="0"/>
              </a:rPr>
              <a:t>[https://www.value-at-risk.net/central-limit-theorem]</a:t>
            </a:r>
          </a:p>
        </p:txBody>
      </p:sp>
    </p:spTree>
    <p:extLst>
      <p:ext uri="{BB962C8B-B14F-4D97-AF65-F5344CB8AC3E}">
        <p14:creationId xmlns:p14="http://schemas.microsoft.com/office/powerpoint/2010/main" val="302605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EA72-F913-45A5-A0A7-D9EF478D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DA702-C5FB-4218-8B94-A141E2B4B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One of the goals of statistics is to try to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understand a large population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on the basis of the information available in a small sample.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CA" sz="500" dirty="0"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In particular, we are interested in the population 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parameters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, which are estimated using suitable sample statistics.</a:t>
                </a:r>
                <a:endParaRPr lang="en-CA" sz="500" dirty="0">
                  <a:latin typeface="Dagny OT" panose="020B0504020201020104" pitchFamily="34" charset="0"/>
                </a:endParaRPr>
              </a:p>
              <a:p>
                <a:pPr algn="just"/>
                <a:endParaRPr lang="en-CA" sz="800" dirty="0"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For example, we may use the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sample mean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𝑥</m:t>
                        </m:r>
                      </m:e>
                    </m:acc>
                    <m:r>
                      <a:rPr lang="en-CA" smtClean="0">
                        <a:solidFill>
                          <a:srgbClr val="323232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𝑖</m:t>
                        </m:r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=1</m:t>
                        </m:r>
                      </m:sub>
                      <m:sup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 as an estimate for the true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population mean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DA702-C5FB-4218-8B94-A141E2B4B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69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EA72-F913-45A5-A0A7-D9EF478DB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DA702-C5FB-4218-8B94-A141E2B4B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The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estimator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is a random variable; the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estimate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is a number. </a:t>
                </a:r>
              </a:p>
              <a:p>
                <a:pPr>
                  <a:lnSpc>
                    <a:spcPct val="100000"/>
                  </a:lnSpc>
                </a:pPr>
                <a:endParaRPr lang="en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As an another example, the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sample standard deviation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is an estimator of the true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population standard deviation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and the computed value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CA" smtClean="0">
                        <a:solidFill>
                          <a:srgbClr val="323232"/>
                        </a:solidFill>
                        <a:latin typeface="Cambria Math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𝑛</m:t>
                            </m:r>
                            <m:r>
                              <a:rPr lang="en-CA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−1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en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i</m:t>
                            </m:r>
                            <m:r>
                              <a:rPr lang="en-CA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CA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CA" i="1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CA" i="1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CA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CA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CA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CA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CA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CA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CA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is an estimate of 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An estimator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is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unbiased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i="0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CA" i="1" dirty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DA702-C5FB-4218-8B94-A141E2B4B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98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7D127-9C70-A245-8CBB-6B1A723E9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MATHEMATICAL CONCEPTS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7A869-E30C-EE49-9F19-A49BD72C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is unbiased,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an approximate </a:t>
                </a:r>
                <a:r>
                  <a:rPr lang="en-US" b="1" dirty="0"/>
                  <a:t>95% confidence interval </a:t>
                </a:r>
                <a:r>
                  <a:rPr lang="en-US" dirty="0"/>
                  <a:t>(95% CI)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given approximately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sampling design-specific</a:t>
                </a:r>
                <a:r>
                  <a:rPr lang="en-US" dirty="0"/>
                  <a:t> estimate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endParaRPr lang="en-US" sz="500" dirty="0"/>
              </a:p>
              <a:p>
                <a:r>
                  <a:rPr lang="en-US" dirty="0"/>
                  <a:t>But what is a 95% CI, exactly?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7A869-E30C-EE49-9F19-A49BD72C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59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E48F-817E-4042-976C-79049CCC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Conditional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C3C49-F6EE-4D2B-A524-34E35C740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A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conditional probability 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is the probability of an event taking place given that another event occurred. </a:t>
                </a:r>
              </a:p>
              <a:p>
                <a:pPr algn="just">
                  <a:lnSpc>
                    <a:spcPct val="100000"/>
                  </a:lnSpc>
                </a:pPr>
                <a:endParaRPr lang="en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The conditional probability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, is defined as</a:t>
                </a:r>
                <a:endParaRPr lang="en-CA" sz="1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mtClean="0">
                          <a:solidFill>
                            <a:srgbClr val="323232"/>
                          </a:solidFill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CA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𝐵</m:t>
                          </m:r>
                        </m:e>
                      </m:d>
                      <m:r>
                        <a:rPr lang="en-CA" smtClean="0">
                          <a:solidFill>
                            <a:srgbClr val="323232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𝐴</m:t>
                              </m:r>
                              <m:r>
                                <a:rPr lang="en-CA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∩</m:t>
                              </m:r>
                              <m:r>
                                <a:rPr lang="en-CA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CA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>
                  <a:lnSpc>
                    <a:spcPct val="100000"/>
                  </a:lnSpc>
                </a:pPr>
                <a:endParaRPr lang="en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The probability that two events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both occur is obtained by applying the multiplication rule: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𝐴</m:t>
                        </m:r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∩</m:t>
                        </m:r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mtClean="0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𝐵</m:t>
                            </m:r>
                          </m:e>
                        </m:d>
                        <m:r>
                          <a:rPr lang="en-CA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𝐴</m:t>
                        </m:r>
                      </m:e>
                    </m:d>
                  </m:oMath>
                </a14:m>
                <a:endParaRPr lang="en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0C3C49-F6EE-4D2B-A524-34E35C740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t="-589" r="-829" b="-2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Bayes’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The sum rule and the product rules are the </a:t>
                </a: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basic rules of probability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Bayes' Theorem 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and the </a:t>
                </a: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Marginalization Rule 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are simple corollaries of these basic rules. 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Bayes' Theorem is sometimes written is a slightly different form</a:t>
                </a:r>
                <a:endParaRPr lang="en-US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 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algn="just"/>
                <a:endParaRPr lang="en-US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50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Bayes’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Set-up: 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assume that an experiment has been conducted to determine the degree of validity of a particular hypothesis, and that experimental data has been collected. 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The central data analysis question: 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given everything that was known </a:t>
                </a:r>
                <a:r>
                  <a:rPr lang="en-US" i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prior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to the experiment, does the collected data support (or invalidate) the hypothesis?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Throughout,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denote the proposition that the hypothesis in question is true,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denote the proposition that the experiment yielded the actual observed data,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denote (as always) the relevant background information.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6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Bayes’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Central data analysis question (reprise):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What is the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i="1" dirty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</a:rPr>
                          <m:t>hypothesis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i="0" dirty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err="1" smtClean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</a:rPr>
                          <m:t>true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solidFill>
                          <a:srgbClr val="323232"/>
                        </a:solidFill>
                        <a:latin typeface="Dagny OT" panose="020B0504020201020104" pitchFamily="34" charset="0"/>
                      </a:rPr>
                      <m:t>observed</m:t>
                    </m:r>
                    <m:r>
                      <m:rPr>
                        <m:nor/>
                      </m:rPr>
                      <a:rPr lang="en-US" i="0" dirty="0" smtClean="0">
                        <a:solidFill>
                          <a:srgbClr val="323232"/>
                        </a:solidFill>
                        <a:latin typeface="Dagny OT" panose="020B05040202010201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err="1" smtClean="0">
                        <a:solidFill>
                          <a:srgbClr val="323232"/>
                        </a:solidFill>
                        <a:latin typeface="Dagny OT" panose="020B0504020201020104" pitchFamily="34" charset="0"/>
                      </a:rPr>
                      <m:t>data</m:t>
                    </m:r>
                    <m:r>
                      <a:rPr lang="en-US" i="1" dirty="0" err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?</a:t>
                </a:r>
              </a:p>
              <a:p>
                <a:pPr algn="just">
                  <a:lnSpc>
                    <a:spcPct val="100000"/>
                  </a:lnSpc>
                </a:pPr>
                <a:endParaRPr lang="en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</a:t>
                </a:r>
                <a:r>
                  <a:rPr lang="en-US" b="1" dirty="0" err="1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roblem</a:t>
                </a: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: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this is nearly always impossible to compute directly.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Solution: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using Bayes' Theorem, </a:t>
                </a:r>
                <a:endParaRPr lang="en-CA" sz="1000" i="1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err="1" smtClean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hypothesis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 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 dirty="0" err="1" smtClean="0">
                          <a:solidFill>
                            <a:srgbClr val="323232"/>
                          </a:solidFill>
                          <a:latin typeface="Dagny OT" panose="020B0504020201020104" pitchFamily="34" charset="0"/>
                        </a:rPr>
                        <m:t>data</m:t>
                      </m:r>
                      <m:r>
                        <a:rPr lang="en-US" i="1" dirty="0" err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 err="1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 dirty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 dirty="0" err="1">
                                  <a:solidFill>
                                    <a:srgbClr val="323232"/>
                                  </a:solidFill>
                                  <a:latin typeface="Dagny OT" panose="020B0504020201020104" pitchFamily="34" charset="0"/>
                                </a:rPr>
                                <m:t>data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23232"/>
                                  </a:solidFill>
                                  <a:latin typeface="Dagny OT" panose="020B0504020201020104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 dirty="0" err="1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hypothesis</m:t>
                          </m:r>
                          <m:r>
                            <a:rPr lang="en-US" i="1" dirty="0" err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 dirty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 dirty="0" err="1">
                                  <a:solidFill>
                                    <a:srgbClr val="323232"/>
                                  </a:solidFill>
                                  <a:latin typeface="Dagny OT" panose="020B0504020201020104" pitchFamily="34" charset="0"/>
                                </a:rPr>
                                <m:t>hypothesis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23232"/>
                                  </a:solidFill>
                                  <a:latin typeface="Dagny OT" panose="020B0504020201020104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err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 dirty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i="0" dirty="0" err="1">
                                  <a:solidFill>
                                    <a:srgbClr val="323232"/>
                                  </a:solidFill>
                                  <a:latin typeface="Dagny OT" panose="020B0504020201020104" pitchFamily="34" charset="0"/>
                                </a:rPr>
                                <m:t>data</m:t>
                              </m:r>
                              <m:r>
                                <m:rPr>
                                  <m:nor/>
                                </m:rPr>
                                <a:rPr lang="en-US" b="0" i="0" dirty="0" smtClean="0">
                                  <a:solidFill>
                                    <a:srgbClr val="323232"/>
                                  </a:solidFill>
                                  <a:latin typeface="Dagny OT" panose="020B0504020201020104" pitchFamily="34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err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it may be that the terms on the right are easier to compute.</a:t>
                </a:r>
                <a:endParaRPr lang="en-US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b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C5165C3-A6D8-014F-A5BF-EB14A2B78FBE}"/>
              </a:ext>
            </a:extLst>
          </p:cNvPr>
          <p:cNvSpPr txBox="1"/>
          <p:nvPr/>
        </p:nvSpPr>
        <p:spPr>
          <a:xfrm>
            <a:off x="2422826" y="4792256"/>
            <a:ext cx="18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Helvetica Light" panose="020B0403020202020204" pitchFamily="34" charset="0"/>
              </a:rPr>
              <a:t>posterior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ACB73-4CBB-E746-8C71-9AAEB0A6F90E}"/>
              </a:ext>
            </a:extLst>
          </p:cNvPr>
          <p:cNvSpPr txBox="1"/>
          <p:nvPr/>
        </p:nvSpPr>
        <p:spPr>
          <a:xfrm>
            <a:off x="5478613" y="4575324"/>
            <a:ext cx="18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Helvetica Light" panose="020B0403020202020204" pitchFamily="34" charset="0"/>
              </a:rPr>
              <a:t>likelihood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C2A74-2285-694E-B4BD-3E1A4A65E478}"/>
              </a:ext>
            </a:extLst>
          </p:cNvPr>
          <p:cNvSpPr txBox="1"/>
          <p:nvPr/>
        </p:nvSpPr>
        <p:spPr>
          <a:xfrm>
            <a:off x="7786861" y="5544244"/>
            <a:ext cx="18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Helvetica Light" panose="020B0403020202020204" pitchFamily="34" charset="0"/>
              </a:rPr>
              <a:t>evidence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75186-B0D8-8E46-A4AF-EA0BF705FF6E}"/>
              </a:ext>
            </a:extLst>
          </p:cNvPr>
          <p:cNvSpPr txBox="1"/>
          <p:nvPr/>
        </p:nvSpPr>
        <p:spPr>
          <a:xfrm>
            <a:off x="8346403" y="4575324"/>
            <a:ext cx="186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Helvetica Light" panose="020B0403020202020204" pitchFamily="34" charset="0"/>
              </a:rPr>
              <a:t>prior</a:t>
            </a:r>
          </a:p>
        </p:txBody>
      </p:sp>
    </p:spTree>
    <p:extLst>
      <p:ext uri="{BB962C8B-B14F-4D97-AF65-F5344CB8AC3E}">
        <p14:creationId xmlns:p14="http://schemas.microsoft.com/office/powerpoint/2010/main" val="339306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Bayes’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Determining the </a:t>
                </a: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prior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is a source of considerable controversy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The </a:t>
                </a: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evidence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is harder to compute on theoretical grounds – evaluating the probability of observing data requires access to  some model as part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 </a:t>
                </a:r>
                <a:endParaRPr lang="en-US" sz="2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0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500" dirty="0">
              <a:solidFill>
                <a:schemeClr val="tx2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Modeling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Distributions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Central Limit Theorem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Estimation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Bayes’ Theorem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5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Matrix Algebra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Eigenvalues and Eigenvectors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Regression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Optimization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61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4958-30A2-0F47-AB33-852E9A13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Bayes’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Thankfully, the evidence is rarely required on problems of parameter estimation (although it is crucial for model selection):</a:t>
                </a:r>
                <a:endParaRPr lang="en-US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lvl="1" algn="just">
                  <a:lnSpc>
                    <a:spcPct val="100000"/>
                  </a:lnSpc>
                </a:pPr>
                <a:r>
                  <a:rPr lang="en-US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prior to the experiment, there are numerous competing hypotheses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en-US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the priors and likelihoods will differ, but not the evidence</a:t>
                </a:r>
              </a:p>
              <a:p>
                <a:pPr lvl="1" algn="just">
                  <a:lnSpc>
                    <a:spcPct val="100000"/>
                  </a:lnSpc>
                </a:pPr>
                <a:r>
                  <a:rPr lang="en-US" sz="2000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the evidence is not needed to differentiate the various hypotheses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Bayes' Theorem is often presented as 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1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 err="1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hypothesis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 err="1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data</m:t>
                          </m:r>
                          <m:r>
                            <a:rPr lang="en-US" i="1" dirty="0" err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1" dirty="0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 err="1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data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 err="1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hypothesis</m:t>
                          </m:r>
                          <m:r>
                            <a:rPr lang="en-US" i="1" dirty="0" err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 err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 dirty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 err="1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hypothesis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dirty="0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err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n-US" sz="1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or simply 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CA" b="0" i="0" dirty="0" smtClean="0">
                        <a:solidFill>
                          <a:srgbClr val="323232"/>
                        </a:solidFill>
                        <a:latin typeface="Dagny OT" panose="020B0504020201020104" pitchFamily="34" charset="0"/>
                      </a:rPr>
                      <m:t>posterior</m:t>
                    </m:r>
                    <m:r>
                      <a:rPr lang="en-US" i="1" dirty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nor/>
                      </m:rPr>
                      <a:rPr lang="en-CA" b="0" i="0" dirty="0" smtClean="0">
                        <a:solidFill>
                          <a:srgbClr val="323232"/>
                        </a:solidFill>
                        <a:latin typeface="Dagny OT" panose="020B0504020201020104" pitchFamily="34" charset="0"/>
                      </a:rPr>
                      <m:t>likelihood</m:t>
                    </m:r>
                    <m:r>
                      <a:rPr lang="en-US" i="1" dirty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en-CA" b="0" i="0" dirty="0" smtClean="0">
                        <a:solidFill>
                          <a:srgbClr val="323232"/>
                        </a:solidFill>
                        <a:latin typeface="Dagny OT" panose="020B0504020201020104" pitchFamily="34" charset="0"/>
                      </a:rPr>
                      <m:t>prior</m:t>
                    </m:r>
                    <m:r>
                      <m:rPr>
                        <m:nor/>
                      </m:rPr>
                      <a:rPr lang="en-CA" b="0" i="0" dirty="0" smtClean="0">
                        <a:solidFill>
                          <a:srgbClr val="323232"/>
                        </a:solidFill>
                        <a:latin typeface="Dagny OT" panose="020B0504020201020104" pitchFamily="34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that is to say, </a:t>
                </a:r>
                <a:r>
                  <a:rPr lang="en-US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beliefs should be updated in the presence of new information</a:t>
                </a:r>
                <a:r>
                  <a:rPr lang="en-US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2698E3-4D52-E846-A0AF-BA7C7C0347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t="-917" r="-806" b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61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3A2F-31A5-4F6F-9168-FF509651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Algebra 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2E3F-77E9-4FF3-8831-5A8AE9616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CA" dirty="0">
                <a:solidFill>
                  <a:srgbClr val="323232"/>
                </a:solidFill>
                <a:latin typeface="Dagny OT" panose="020B0504020201020104" pitchFamily="34" charset="0"/>
              </a:rPr>
              <a:t>A </a:t>
            </a:r>
            <a:r>
              <a:rPr lang="en-CA" b="1" dirty="0">
                <a:solidFill>
                  <a:srgbClr val="323232"/>
                </a:solidFill>
                <a:latin typeface="Dagny OT" panose="020B0504020201020104" pitchFamily="34" charset="0"/>
              </a:rPr>
              <a:t>matrix</a:t>
            </a:r>
            <a:r>
              <a:rPr lang="en-CA" dirty="0">
                <a:latin typeface="Dagny OT" panose="020B0504020201020104" pitchFamily="34" charset="0"/>
              </a:rPr>
              <a:t> </a:t>
            </a:r>
            <a:r>
              <a:rPr lang="en-CA" dirty="0">
                <a:solidFill>
                  <a:srgbClr val="323232"/>
                </a:solidFill>
                <a:latin typeface="Dagny OT" panose="020B0504020201020104" pitchFamily="34" charset="0"/>
              </a:rPr>
              <a:t>is an important mathematical tool that allows for easy organization of information, simplifies notation, and facilitates the application of algorithms to data.</a:t>
            </a:r>
          </a:p>
          <a:p>
            <a:pPr algn="just"/>
            <a:endParaRPr lang="en-CA" sz="500" dirty="0">
              <a:latin typeface="Dagny OT" panose="020B0504020201020104" pitchFamily="34" charset="0"/>
            </a:endParaRPr>
          </a:p>
          <a:p>
            <a:pPr algn="just"/>
            <a:r>
              <a:rPr lang="en-CA" dirty="0">
                <a:latin typeface="Dagny OT" panose="020B0504020201020104" pitchFamily="34" charset="0"/>
              </a:rPr>
              <a:t>Most statistical tools require </a:t>
            </a:r>
            <a:r>
              <a:rPr lang="en-CA" b="1" dirty="0">
                <a:latin typeface="Dagny OT" panose="020B0504020201020104" pitchFamily="34" charset="0"/>
              </a:rPr>
              <a:t>rectangular</a:t>
            </a:r>
            <a:r>
              <a:rPr lang="en-CA" dirty="0">
                <a:latin typeface="Dagny OT" panose="020B0504020201020104" pitchFamily="34" charset="0"/>
              </a:rPr>
              <a:t> data:</a:t>
            </a:r>
          </a:p>
          <a:p>
            <a:pPr lvl="1" algn="just"/>
            <a:r>
              <a:rPr lang="en-CA" dirty="0">
                <a:latin typeface="Dagny OT" panose="020B0504020201020104" pitchFamily="34" charset="0"/>
              </a:rPr>
              <a:t>each column contains a </a:t>
            </a:r>
            <a:r>
              <a:rPr lang="en-CA" b="1" dirty="0">
                <a:latin typeface="Dagny OT" panose="020B0504020201020104" pitchFamily="34" charset="0"/>
              </a:rPr>
              <a:t>variable</a:t>
            </a:r>
            <a:r>
              <a:rPr lang="en-CA" dirty="0">
                <a:latin typeface="Dagny OT" panose="020B0504020201020104" pitchFamily="34" charset="0"/>
              </a:rPr>
              <a:t> (feature, field, attribute)</a:t>
            </a:r>
          </a:p>
          <a:p>
            <a:pPr marL="630000" lvl="2" indent="0" algn="just">
              <a:buNone/>
            </a:pPr>
            <a:r>
              <a:rPr lang="en-CA" dirty="0">
                <a:latin typeface="Dagny OT" panose="020B0504020201020104" pitchFamily="34" charset="0"/>
              </a:rPr>
              <a:t>- indicator, target, question in a survey, etc.</a:t>
            </a:r>
            <a:endParaRPr lang="en-CA" sz="100" dirty="0">
              <a:latin typeface="Dagny OT" panose="020B0504020201020104" pitchFamily="34" charset="0"/>
            </a:endParaRPr>
          </a:p>
          <a:p>
            <a:pPr lvl="1" algn="just"/>
            <a:r>
              <a:rPr lang="en-CA" dirty="0">
                <a:latin typeface="Dagny OT" panose="020B0504020201020104" pitchFamily="34" charset="0"/>
              </a:rPr>
              <a:t>each row contains an </a:t>
            </a:r>
            <a:r>
              <a:rPr lang="en-CA" b="1" dirty="0">
                <a:latin typeface="Dagny OT" panose="020B0504020201020104" pitchFamily="34" charset="0"/>
              </a:rPr>
              <a:t>observation</a:t>
            </a:r>
            <a:r>
              <a:rPr lang="en-CA" dirty="0">
                <a:latin typeface="Dagny OT" panose="020B0504020201020104" pitchFamily="34" charset="0"/>
              </a:rPr>
              <a:t> (case, unit, item)</a:t>
            </a:r>
          </a:p>
          <a:p>
            <a:pPr marL="630000" lvl="2" indent="0" algn="just">
              <a:buNone/>
            </a:pPr>
            <a:r>
              <a:rPr lang="en-CA" dirty="0">
                <a:latin typeface="Dagny OT" panose="020B0504020201020104" pitchFamily="34" charset="0"/>
              </a:rPr>
              <a:t>- country, survey respondent, subject in an experiment, etc.</a:t>
            </a:r>
            <a:endParaRPr lang="en-CA" sz="100" dirty="0">
              <a:latin typeface="Dagny OT" panose="020B0504020201020104" pitchFamily="34" charset="0"/>
            </a:endParaRPr>
          </a:p>
          <a:p>
            <a:pPr lvl="1" algn="just"/>
            <a:r>
              <a:rPr lang="en-CA" dirty="0">
                <a:latin typeface="Dagny OT" panose="020B0504020201020104" pitchFamily="34" charset="0"/>
              </a:rPr>
              <a:t>each cell contains a </a:t>
            </a:r>
            <a:r>
              <a:rPr lang="en-CA" b="1" dirty="0">
                <a:latin typeface="Dagny OT" panose="020B0504020201020104" pitchFamily="34" charset="0"/>
              </a:rPr>
              <a:t>value </a:t>
            </a:r>
            <a:r>
              <a:rPr lang="en-CA" dirty="0">
                <a:latin typeface="Dagny OT" panose="020B0504020201020104" pitchFamily="34" charset="0"/>
              </a:rPr>
              <a:t>(measurement) for a particular variable and observation</a:t>
            </a:r>
          </a:p>
          <a:p>
            <a:pPr marL="630000" lvl="2" indent="0" algn="just">
              <a:buNone/>
            </a:pPr>
            <a:r>
              <a:rPr lang="en-CA" dirty="0">
                <a:latin typeface="Dagny OT" panose="020B0504020201020104" pitchFamily="34" charset="0"/>
              </a:rPr>
              <a:t>- GDP per capita for Canada, answer to a specific question, age, etc.</a:t>
            </a:r>
          </a:p>
        </p:txBody>
      </p:sp>
    </p:spTree>
    <p:extLst>
      <p:ext uri="{BB962C8B-B14F-4D97-AF65-F5344CB8AC3E}">
        <p14:creationId xmlns:p14="http://schemas.microsoft.com/office/powerpoint/2010/main" val="24450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9EA8-DB49-49F7-ACA1-4C7C1809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Matrix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DE1A-C8DE-4BC4-BBF9-AC7ADE2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CA" dirty="0">
                <a:solidFill>
                  <a:srgbClr val="323232"/>
                </a:solidFill>
                <a:latin typeface="Dagny OT" panose="020B0504020201020104" pitchFamily="34" charset="0"/>
              </a:rPr>
              <a:t>A matrix is a rectangular grid of </a:t>
            </a:r>
            <a:r>
              <a:rPr lang="en-CA" b="1" dirty="0">
                <a:solidFill>
                  <a:srgbClr val="323232"/>
                </a:solidFill>
                <a:latin typeface="Dagny OT" panose="020B0504020201020104" pitchFamily="34" charset="0"/>
              </a:rPr>
              <a:t>elements</a:t>
            </a:r>
            <a:r>
              <a:rPr lang="en-CA" dirty="0">
                <a:solidFill>
                  <a:srgbClr val="323232"/>
                </a:solidFill>
                <a:latin typeface="Dagny OT" panose="020B0504020201020104" pitchFamily="34" charset="0"/>
              </a:rPr>
              <a:t> arranged into </a:t>
            </a:r>
            <a:r>
              <a:rPr lang="en-CA" b="1" dirty="0">
                <a:solidFill>
                  <a:srgbClr val="323232"/>
                </a:solidFill>
                <a:latin typeface="Dagny OT" panose="020B0504020201020104" pitchFamily="34" charset="0"/>
              </a:rPr>
              <a:t>rows</a:t>
            </a:r>
            <a:r>
              <a:rPr lang="en-CA" dirty="0">
                <a:solidFill>
                  <a:srgbClr val="323232"/>
                </a:solidFill>
                <a:latin typeface="Dagny OT" panose="020B0504020201020104" pitchFamily="34" charset="0"/>
              </a:rPr>
              <a:t> and </a:t>
            </a:r>
            <a:r>
              <a:rPr lang="en-CA" b="1" dirty="0">
                <a:solidFill>
                  <a:srgbClr val="323232"/>
                </a:solidFill>
                <a:latin typeface="Dagny OT" panose="020B0504020201020104" pitchFamily="34" charset="0"/>
              </a:rPr>
              <a:t>columns</a:t>
            </a:r>
            <a:r>
              <a:rPr lang="en-CA" dirty="0">
                <a:solidFill>
                  <a:srgbClr val="323232"/>
                </a:solidFill>
                <a:latin typeface="Dagny OT" panose="020B0504020201020104" pitchFamily="34" charset="0"/>
              </a:rPr>
              <a:t>.  </a:t>
            </a:r>
          </a:p>
          <a:p>
            <a:pPr algn="just"/>
            <a:endParaRPr lang="en-CA" sz="500" dirty="0">
              <a:solidFill>
                <a:srgbClr val="323232"/>
              </a:solidFill>
              <a:latin typeface="Dagny OT" panose="020B0504020201020104" pitchFamily="34" charset="0"/>
            </a:endParaRPr>
          </a:p>
          <a:p>
            <a:pPr marL="0" indent="0" algn="just">
              <a:buNone/>
            </a:pPr>
            <a:r>
              <a:rPr lang="en-CA" dirty="0">
                <a:solidFill>
                  <a:srgbClr val="323232"/>
                </a:solidFill>
                <a:latin typeface="Dagny OT" panose="020B0504020201020104" pitchFamily="34" charset="0"/>
              </a:rPr>
              <a:t>Matrices are often used in algebra to solve for unknown values in linear equations, and in geometry. </a:t>
            </a:r>
          </a:p>
          <a:p>
            <a:pPr lvl="1" algn="just"/>
            <a:endParaRPr lang="en-CA" sz="500" b="1" dirty="0">
              <a:solidFill>
                <a:srgbClr val="323232"/>
              </a:solidFill>
              <a:latin typeface="Dagny OT" panose="020B0504020201020104" pitchFamily="34" charset="0"/>
            </a:endParaRPr>
          </a:p>
          <a:p>
            <a:pPr marL="0" indent="0" algn="just">
              <a:buNone/>
            </a:pPr>
            <a:r>
              <a:rPr lang="en-CA" dirty="0">
                <a:solidFill>
                  <a:srgbClr val="323232"/>
                </a:solidFill>
                <a:latin typeface="Dagny OT" panose="020B0504020201020104" pitchFamily="34" charset="0"/>
              </a:rPr>
              <a:t>You should know how to do</a:t>
            </a:r>
          </a:p>
          <a:p>
            <a:pPr marL="972900" lvl="1" indent="-342900" algn="just">
              <a:buFont typeface="Wingdings" pitchFamily="2" charset="2"/>
              <a:buChar char="§"/>
            </a:pPr>
            <a:r>
              <a:rPr lang="en-CA" b="1" dirty="0">
                <a:solidFill>
                  <a:srgbClr val="323232"/>
                </a:solidFill>
                <a:latin typeface="Dagny OT" panose="020B0504020201020104" pitchFamily="34" charset="0"/>
              </a:rPr>
              <a:t>matrix addition, multiplication by a scalar, matrix transposition</a:t>
            </a:r>
          </a:p>
          <a:p>
            <a:pPr marL="972900" lvl="1" indent="-342900" algn="just">
              <a:buFont typeface="Wingdings" pitchFamily="2" charset="2"/>
              <a:buChar char="§"/>
            </a:pPr>
            <a:r>
              <a:rPr lang="en-CA" b="1" dirty="0">
                <a:latin typeface="Dagny OT" panose="020B0504020201020104" pitchFamily="34" charset="0"/>
              </a:rPr>
              <a:t>matrix multiplication</a:t>
            </a:r>
          </a:p>
          <a:p>
            <a:pPr marL="972900" lvl="1" indent="-342900" algn="just">
              <a:buFont typeface="Wingdings" pitchFamily="2" charset="2"/>
              <a:buChar char="§"/>
            </a:pPr>
            <a:r>
              <a:rPr lang="en-CA" b="1" dirty="0">
                <a:latin typeface="Dagny OT" panose="020B0504020201020104" pitchFamily="34" charset="0"/>
              </a:rPr>
              <a:t>m</a:t>
            </a:r>
            <a:r>
              <a:rPr lang="en-CA" b="1" dirty="0">
                <a:solidFill>
                  <a:srgbClr val="323232"/>
                </a:solidFill>
                <a:latin typeface="Dagny OT" panose="020B0504020201020104" pitchFamily="34" charset="0"/>
              </a:rPr>
              <a:t>atrix inversion, matrix determinant, matrix trace</a:t>
            </a:r>
          </a:p>
        </p:txBody>
      </p:sp>
    </p:spTree>
    <p:extLst>
      <p:ext uri="{BB962C8B-B14F-4D97-AF65-F5344CB8AC3E}">
        <p14:creationId xmlns:p14="http://schemas.microsoft.com/office/powerpoint/2010/main" val="87093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0DB5-054F-AF43-B3AA-3D63BE83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Eigenvectors and Eigenvalues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135A5-FE01-4563-B0AC-78BDA363C2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An </a:t>
                </a:r>
                <a:r>
                  <a:rPr lang="en-CA" b="1" dirty="0">
                    <a:solidFill>
                      <a:srgbClr val="323232"/>
                    </a:solidFill>
                  </a:rPr>
                  <a:t>eigenvector</a:t>
                </a:r>
                <a:r>
                  <a:rPr lang="en-CA" dirty="0">
                    <a:solidFill>
                      <a:srgbClr val="323232"/>
                    </a:solidFill>
                  </a:rPr>
                  <a:t> of a matrix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b="1" dirty="0">
                    <a:solidFill>
                      <a:srgbClr val="323232"/>
                    </a:solidFill>
                  </a:rPr>
                  <a:t> </a:t>
                </a:r>
                <a:r>
                  <a:rPr lang="en-CA" dirty="0">
                    <a:solidFill>
                      <a:srgbClr val="323232"/>
                    </a:solidFill>
                  </a:rPr>
                  <a:t>is a vector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CA" b="1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such that, for some scalar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CA" sz="500" dirty="0">
                  <a:solidFill>
                    <a:srgbClr val="32323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The value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is called an </a:t>
                </a:r>
                <a:r>
                  <a:rPr lang="en-CA" b="1" dirty="0">
                    <a:solidFill>
                      <a:srgbClr val="323232"/>
                    </a:solidFill>
                  </a:rPr>
                  <a:t>eigenvalue</a:t>
                </a:r>
                <a:r>
                  <a:rPr lang="en-CA" dirty="0">
                    <a:solidFill>
                      <a:srgbClr val="32323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associated with </a:t>
                </a:r>
                <a14:m>
                  <m:oMath xmlns:m="http://schemas.openxmlformats.org/officeDocument/2006/math">
                    <m:r>
                      <a:rPr lang="en-CA" b="1" i="1" dirty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.</a:t>
                </a:r>
              </a:p>
              <a:p>
                <a:pPr algn="just">
                  <a:lnSpc>
                    <a:spcPct val="100000"/>
                  </a:lnSpc>
                </a:pPr>
                <a:endParaRPr lang="en-CA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The eigenvalues of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matrix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satisfy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en-CA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. The left-hand side is a polynomial in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, and is called the </a:t>
                </a:r>
                <a:r>
                  <a:rPr lang="en-CA" b="1" dirty="0">
                    <a:solidFill>
                      <a:srgbClr val="323232"/>
                    </a:solidFill>
                  </a:rPr>
                  <a:t>characteristic polynomial </a:t>
                </a:r>
                <a:r>
                  <a:rPr lang="en-CA" dirty="0">
                    <a:solidFill>
                      <a:srgbClr val="323232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,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.</a:t>
                </a:r>
              </a:p>
              <a:p>
                <a:pPr algn="just">
                  <a:lnSpc>
                    <a:spcPct val="100000"/>
                  </a:lnSpc>
                </a:pPr>
                <a:endParaRPr lang="en-CA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To find the eigenvalues of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, we find the roots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3135A5-FE01-4563-B0AC-78BDA363C2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37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80AC-445B-441C-99B3-C4C55957B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Eigen-decomposition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8AF55-CD42-49BA-B877-71194E56D8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If an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matrix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linearly independent eigenvectors, then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may be </a:t>
                </a:r>
                <a:r>
                  <a:rPr lang="en-CA" b="1" dirty="0">
                    <a:solidFill>
                      <a:srgbClr val="323232"/>
                    </a:solidFill>
                  </a:rPr>
                  <a:t>decomposed</a:t>
                </a:r>
                <a:r>
                  <a:rPr lang="en-CA" dirty="0">
                    <a:solidFill>
                      <a:srgbClr val="323232"/>
                    </a:solidFill>
                  </a:rPr>
                  <a:t> in the following manner: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CA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en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CA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is a diagonal matrix whose diagonal entries are the eigenvalues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and the columns of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are the corresponding eigenvectors of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E8AF55-CD42-49BA-B877-71194E56D8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5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B844E1-F38D-2E4D-A852-47A9F801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Helvetica Light" charset="0"/>
                <a:cs typeface="Helvetica Light" charset="0"/>
              </a:rPr>
              <a:t>Regression Modeling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The data structure of a general modeling task</a:t>
                </a:r>
                <a:br>
                  <a:rPr lang="en-CA" dirty="0">
                    <a:solidFill>
                      <a:srgbClr val="323232"/>
                    </a:solidFill>
                  </a:rPr>
                </a:br>
                <a:r>
                  <a:rPr lang="en-CA" dirty="0">
                    <a:solidFill>
                      <a:srgbClr val="323232"/>
                    </a:solidFill>
                  </a:rPr>
                  <a:t>is represented by </a:t>
                </a:r>
              </a:p>
              <a:p>
                <a:pPr>
                  <a:lnSpc>
                    <a:spcPct val="110000"/>
                  </a:lnSpc>
                </a:pPr>
                <a:endParaRPr lang="en-CA" sz="1000" dirty="0">
                  <a:solidFill>
                    <a:srgbClr val="323232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We consider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CA" b="0" i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independent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</a:t>
                </a:r>
                <a:br>
                  <a:rPr lang="en-CA" dirty="0">
                    <a:solidFill>
                      <a:srgbClr val="323232"/>
                    </a:solidFill>
                  </a:rPr>
                </a:br>
                <a:r>
                  <a:rPr lang="en-CA" dirty="0">
                    <a:solidFill>
                      <a:srgbClr val="323232"/>
                    </a:solidFill>
                  </a:rPr>
                  <a:t>to try to predict the dependent variable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.  </a:t>
                </a:r>
                <a:br>
                  <a:rPr lang="en-CA" dirty="0">
                    <a:solidFill>
                      <a:srgbClr val="323232"/>
                    </a:solidFill>
                  </a:rPr>
                </a:br>
                <a:endParaRPr lang="en-CA" sz="10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In order to simplify the discussion in the following, we introduce the matrix notation </a:t>
                </a: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lit/>
                      </m:rP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CA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d>
                      <m:dPr>
                        <m:begChr m:val="["/>
                        <m:endChr m:val="]"/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e>
                    </m:d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is the # of observations and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is the # of independent variables.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253" y="2501375"/>
            <a:ext cx="3063791" cy="2080005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3C949F9-F8F1-B940-BF28-25083EAEBE92}"/>
              </a:ext>
            </a:extLst>
          </p:cNvPr>
          <p:cNvCxnSpPr/>
          <p:nvPr/>
        </p:nvCxnSpPr>
        <p:spPr>
          <a:xfrm>
            <a:off x="3084525" y="3158600"/>
            <a:ext cx="45191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84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116CF0-7A17-F54B-970E-A38C4425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Helvetica Light" charset="0"/>
                <a:cs typeface="Helvetica Light" charset="0"/>
              </a:rPr>
              <a:t>Linear Regression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The basic assumption of linear regression is that the dependent variable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can be </a:t>
                </a:r>
                <a:r>
                  <a:rPr lang="en-CA" b="1" dirty="0">
                    <a:solidFill>
                      <a:srgbClr val="323232"/>
                    </a:solidFill>
                  </a:rPr>
                  <a:t>approximated</a:t>
                </a:r>
                <a:r>
                  <a:rPr lang="en-CA" dirty="0">
                    <a:solidFill>
                      <a:srgbClr val="323232"/>
                    </a:solidFill>
                  </a:rPr>
                  <a:t> by a linear combination of the independent variables as follows: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1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1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CA" b="1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CA" b="1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CA" b="0" dirty="0">
                  <a:solidFill>
                    <a:srgbClr val="323232"/>
                  </a:solidFill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is to be determined based on the training set, and for which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CA" b="0" i="0" smtClean="0">
                          <a:solidFill>
                            <a:srgbClr val="323232"/>
                          </a:solidFill>
                        </a:rPr>
                        <m:t>E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  </m:t>
                      </m:r>
                      <m:r>
                        <m:rPr>
                          <m:nor/>
                        </m:rPr>
                        <a:rPr lang="en-CA" b="0" i="0" smtClean="0">
                          <a:solidFill>
                            <a:srgbClr val="323232"/>
                          </a:solidFill>
                          <a:ea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  <m:sSup>
                            <m:sSupPr>
                              <m:ctrlPr>
                                <a:rPr lang="en-CA" b="1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1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CA" b="0" dirty="0">
                  <a:solidFill>
                    <a:srgbClr val="323232"/>
                  </a:solidFill>
                  <a:ea typeface="Cambria Math" panose="02040503050406030204" pitchFamily="18" charset="0"/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Typically, the errors are also assumed to be normally distributed, that is :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CA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9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116CF0-7A17-F54B-970E-A38C4425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Helvetica Light" charset="0"/>
                <a:cs typeface="Helvetica Light" charset="0"/>
              </a:rPr>
              <a:t>Linear Regression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is the estimate of the true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, the </a:t>
                </a:r>
                <a:r>
                  <a:rPr lang="en-CA" b="1" dirty="0">
                    <a:solidFill>
                      <a:srgbClr val="323232"/>
                    </a:solidFill>
                  </a:rPr>
                  <a:t>linear regression</a:t>
                </a:r>
                <a:r>
                  <a:rPr lang="en-CA" dirty="0">
                    <a:solidFill>
                      <a:srgbClr val="323232"/>
                    </a:solidFill>
                  </a:rPr>
                  <a:t> model associated with the data is </a:t>
                </a:r>
              </a:p>
              <a:p>
                <a:pPr marL="0" indent="0" algn="just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  <m:d>
                        <m:d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CA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In matrix form, the regression problem requires a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to the </a:t>
                </a:r>
                <a:r>
                  <a:rPr lang="en-CA" b="1" dirty="0">
                    <a:solidFill>
                      <a:srgbClr val="323232"/>
                    </a:solidFill>
                  </a:rPr>
                  <a:t>normal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CA" dirty="0">
                  <a:solidFill>
                    <a:srgbClr val="323232"/>
                  </a:solidFill>
                </a:endParaRPr>
              </a:p>
              <a:p>
                <a:pPr algn="just">
                  <a:lnSpc>
                    <a:spcPct val="110000"/>
                  </a:lnSpc>
                </a:pPr>
                <a:endParaRPr lang="en-CA" sz="10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1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When the symmetric positive definite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is invertible, the fitted coefficient is simply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CA" i="1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1" i="1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CA" b="0" i="1" smtClean="0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b="1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). 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1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is a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matrix, which makes the inversion “easier” to compute, relatively speaking, when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 is large.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 r="-806" b="-2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55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3116CF0-7A17-F54B-970E-A38C4425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Helvetica Light" charset="0"/>
                <a:cs typeface="Helvetica Light" charset="0"/>
              </a:rPr>
              <a:t>Generalized Linear Regression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b="1" dirty="0">
                    <a:solidFill>
                      <a:srgbClr val="323232"/>
                    </a:solidFill>
                  </a:rPr>
                  <a:t>Generalized linear models </a:t>
                </a:r>
                <a:r>
                  <a:rPr lang="en-CA" dirty="0">
                    <a:solidFill>
                      <a:srgbClr val="323232"/>
                    </a:solidFill>
                  </a:rPr>
                  <a:t>(GLMs) extend linear statistical models by accommodating response variables with </a:t>
                </a:r>
                <a:r>
                  <a:rPr lang="en-CA" b="1" dirty="0">
                    <a:solidFill>
                      <a:srgbClr val="323232"/>
                    </a:solidFill>
                  </a:rPr>
                  <a:t>non-normal</a:t>
                </a:r>
                <a:r>
                  <a:rPr lang="en-CA" dirty="0">
                    <a:solidFill>
                      <a:srgbClr val="323232"/>
                    </a:solidFill>
                  </a:rPr>
                  <a:t> conditional distributions. </a:t>
                </a:r>
              </a:p>
              <a:p>
                <a:pPr algn="just">
                  <a:lnSpc>
                    <a:spcPct val="100000"/>
                  </a:lnSpc>
                </a:pPr>
                <a:endParaRPr lang="en-CA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Except for the </a:t>
                </a:r>
                <a:r>
                  <a:rPr lang="en-CA" b="1" dirty="0">
                    <a:solidFill>
                      <a:srgbClr val="323232"/>
                    </a:solidFill>
                  </a:rPr>
                  <a:t>error structure</a:t>
                </a:r>
                <a:r>
                  <a:rPr lang="en-CA" dirty="0">
                    <a:solidFill>
                      <a:srgbClr val="323232"/>
                    </a:solidFill>
                  </a:rPr>
                  <a:t>, a GLM is essentially the same as for a linear model: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some distribution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, where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rgbClr val="323232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CA" dirty="0">
                  <a:solidFill>
                    <a:srgbClr val="323232"/>
                  </a:solidFill>
                </a:endParaRPr>
              </a:p>
              <a:p>
                <a:pPr algn="just">
                  <a:lnSpc>
                    <a:spcPct val="100000"/>
                  </a:lnSpc>
                </a:pPr>
                <a:endParaRPr lang="en-CA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</a:rPr>
                  <a:t>A GLM therefore consists of three parts:</a:t>
                </a:r>
              </a:p>
              <a:p>
                <a:pPr marL="1143000" lvl="1" indent="-457200" algn="just">
                  <a:lnSpc>
                    <a:spcPct val="100000"/>
                  </a:lnSpc>
                </a:pPr>
                <a:r>
                  <a:rPr lang="en-CA" sz="2000" dirty="0">
                    <a:solidFill>
                      <a:srgbClr val="323232"/>
                    </a:solidFill>
                  </a:rPr>
                  <a:t>a </a:t>
                </a:r>
                <a:r>
                  <a:rPr lang="en-CA" sz="2000" b="1" dirty="0">
                    <a:solidFill>
                      <a:srgbClr val="323232"/>
                    </a:solidFill>
                  </a:rPr>
                  <a:t>systematic</a:t>
                </a:r>
                <a:r>
                  <a:rPr lang="en-CA" sz="2000" dirty="0">
                    <a:solidFill>
                      <a:srgbClr val="323232"/>
                    </a:solidFill>
                  </a:rPr>
                  <a:t> component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0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sz="20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0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CA" sz="20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CA" sz="2000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000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CA" sz="2000" dirty="0">
                  <a:solidFill>
                    <a:srgbClr val="323232"/>
                  </a:solidFill>
                </a:endParaRPr>
              </a:p>
              <a:p>
                <a:pPr marL="1143000" lvl="1" indent="-457200" algn="just">
                  <a:lnSpc>
                    <a:spcPct val="100000"/>
                  </a:lnSpc>
                </a:pPr>
                <a:r>
                  <a:rPr lang="en-CA" sz="2000" dirty="0">
                    <a:solidFill>
                      <a:srgbClr val="323232"/>
                    </a:solidFill>
                  </a:rPr>
                  <a:t>a </a:t>
                </a:r>
                <a:r>
                  <a:rPr lang="en-CA" sz="2000" b="1" dirty="0">
                    <a:solidFill>
                      <a:srgbClr val="323232"/>
                    </a:solidFill>
                  </a:rPr>
                  <a:t>random</a:t>
                </a:r>
                <a:r>
                  <a:rPr lang="en-CA" sz="2000" dirty="0">
                    <a:solidFill>
                      <a:srgbClr val="323232"/>
                    </a:solidFill>
                  </a:rPr>
                  <a:t> component – specified distribution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CA" sz="2000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000" dirty="0">
                    <a:solidFill>
                      <a:srgbClr val="323232"/>
                    </a:solidFill>
                  </a:rPr>
                  <a:t> </a:t>
                </a:r>
              </a:p>
              <a:p>
                <a:pPr marL="1143000" lvl="1" indent="-457200" algn="just">
                  <a:lnSpc>
                    <a:spcPct val="100000"/>
                  </a:lnSpc>
                </a:pPr>
                <a:r>
                  <a:rPr lang="en-CA" sz="2000" dirty="0">
                    <a:solidFill>
                      <a:srgbClr val="323232"/>
                    </a:solidFill>
                  </a:rPr>
                  <a:t>a </a:t>
                </a:r>
                <a:r>
                  <a:rPr lang="en-CA" sz="2000" b="1" dirty="0">
                    <a:solidFill>
                      <a:srgbClr val="323232"/>
                    </a:solidFill>
                  </a:rPr>
                  <a:t>link</a:t>
                </a:r>
                <a:r>
                  <a:rPr lang="en-CA" sz="2000" dirty="0">
                    <a:solidFill>
                      <a:srgbClr val="323232"/>
                    </a:solidFill>
                  </a:rPr>
                  <a:t> function </a:t>
                </a:r>
                <a14:m>
                  <m:oMath xmlns:m="http://schemas.openxmlformats.org/officeDocument/2006/math">
                    <m:r>
                      <a:rPr lang="en-CA" sz="2000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CA" sz="2000" dirty="0">
                  <a:solidFill>
                    <a:srgbClr val="32323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06" t="-306" r="-806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874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en-US" dirty="0">
                    <a:solidFill>
                      <a:srgbClr val="323232"/>
                    </a:solidFill>
                  </a:rPr>
                  <a:t>Suppose we have a </a:t>
                </a:r>
                <a:r>
                  <a:rPr lang="en-US" altLang="en-US" b="1" dirty="0">
                    <a:solidFill>
                      <a:srgbClr val="323232"/>
                    </a:solidFill>
                  </a:rPr>
                  <a:t>cost </a:t>
                </a:r>
                <a:r>
                  <a:rPr lang="en-US" altLang="en-US" dirty="0">
                    <a:solidFill>
                      <a:srgbClr val="323232"/>
                    </a:solidFill>
                  </a:rPr>
                  <a:t>(objective) function</a:t>
                </a:r>
                <a:r>
                  <a:rPr lang="en-US" altLang="en-US" b="1" dirty="0">
                    <a:solidFill>
                      <a:srgbClr val="32323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𝑓</m:t>
                    </m:r>
                    <m:r>
                      <a:rPr lang="en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: </m:t>
                    </m:r>
                    <m:sSup>
                      <m:sSupPr>
                        <m:ctrlPr>
                          <a:rPr lang="en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altLang="en-US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  <m:r>
                      <a:rPr lang="en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→</m:t>
                    </m:r>
                    <m:r>
                      <a:rPr lang="en-CA" altLang="en-US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323232"/>
                    </a:solidFill>
                  </a:rPr>
                  <a:t>to </a:t>
                </a:r>
                <a:r>
                  <a:rPr lang="en-US" altLang="en-US" b="1" dirty="0">
                    <a:solidFill>
                      <a:srgbClr val="323232"/>
                    </a:solidFill>
                  </a:rPr>
                  <a:t>optimize </a:t>
                </a:r>
                <a:r>
                  <a:rPr lang="en-US" altLang="en-US" dirty="0">
                    <a:solidFill>
                      <a:srgbClr val="323232"/>
                    </a:solidFill>
                  </a:rPr>
                  <a:t>(the maximum likelihood function of linear regression, for instance).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:endParaRPr lang="en-US" altLang="en-US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en-US" dirty="0">
                    <a:solidFill>
                      <a:srgbClr val="323232"/>
                    </a:solidFill>
                  </a:rPr>
                  <a:t>Seeking a maximum for 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rgbClr val="323232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altLang="en-US" dirty="0">
                    <a:solidFill>
                      <a:srgbClr val="323232"/>
                    </a:solidFill>
                  </a:rPr>
                  <a:t> is equivalent to seeking a minimum for  –</a:t>
                </a:r>
                <a14:m>
                  <m:oMath xmlns:m="http://schemas.openxmlformats.org/officeDocument/2006/math">
                    <m:r>
                      <a:rPr lang="en-US" altLang="en-US">
                        <a:solidFill>
                          <a:srgbClr val="323232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CA" altLang="en-US" dirty="0">
                    <a:solidFill>
                      <a:srgbClr val="323232"/>
                    </a:solidFill>
                  </a:rPr>
                  <a:t>. </a:t>
                </a:r>
                <a:endParaRPr lang="en-US" altLang="en-US" dirty="0">
                  <a:solidFill>
                    <a:srgbClr val="323232"/>
                  </a:solidFill>
                </a:endParaRPr>
              </a:p>
              <a:p>
                <a:pPr algn="just">
                  <a:lnSpc>
                    <a:spcPct val="100000"/>
                  </a:lnSpc>
                </a:pPr>
                <a:endParaRPr lang="en-US" altLang="en-US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US" altLang="en-US" dirty="0">
                    <a:solidFill>
                      <a:srgbClr val="323232"/>
                    </a:solidFill>
                  </a:rPr>
                  <a:t>The aim is to find parameter values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en-US" dirty="0">
                    <a:solidFill>
                      <a:srgbClr val="323232"/>
                    </a:solidFill>
                  </a:rPr>
                  <a:t> that minimize this function: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1" i="1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en-US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smtClean="0">
                          <a:solidFill>
                            <a:srgbClr val="323232"/>
                          </a:solidFill>
                          <a:latin typeface="Cambria Math" charset="0"/>
                        </a:rPr>
                        <m:t>=</m:t>
                      </m:r>
                      <m:func>
                        <m:funcPr>
                          <m:ctrlPr>
                            <a:rPr lang="en-US" altLang="en-US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altLang="en-US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en-US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en-US" b="1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lim>
                          </m:limLow>
                          <m:r>
                            <a:rPr lang="en-US" altLang="en-US" smtClean="0">
                              <a:solidFill>
                                <a:srgbClr val="323232"/>
                              </a:solidFill>
                              <a:latin typeface="Cambria Math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1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dirty="0">
                  <a:solidFill>
                    <a:srgbClr val="323232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en-US" dirty="0">
                    <a:solidFill>
                      <a:srgbClr val="323232"/>
                    </a:solidFill>
                  </a:rPr>
                  <a:t>The cost function could be subjected to a number of constraints </a:t>
                </a:r>
                <a:endParaRPr lang="en-CA" altLang="en-US" i="1" dirty="0">
                  <a:solidFill>
                    <a:srgbClr val="323232"/>
                  </a:solidFill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en-US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CA" altLang="en-US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en-US" b="1" i="1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=0, </m:t>
                    </m:r>
                    <m:r>
                      <a:rPr lang="en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altLang="en-US" b="0" i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altLang="en-US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𝑐</m:t>
                        </m:r>
                      </m:e>
                      <m:sub>
                        <m:r>
                          <a:rPr lang="en-CA" altLang="en-US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altLang="en-US" b="1" i="1" smtClean="0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𝒙</m:t>
                        </m:r>
                      </m:e>
                    </m:d>
                    <m:r>
                      <a:rPr lang="en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≥0, </m:t>
                    </m:r>
                    <m:r>
                      <a:rPr lang="en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CA" altLang="en-US" b="0" i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CA" altLang="en-US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altLang="en-US" b="0" i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CA" altLang="en-US" b="1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altLang="en-US" b="1" i="1" smtClean="0">
                        <a:solidFill>
                          <a:srgbClr val="323232"/>
                        </a:solidFill>
                        <a:latin typeface="Cambria Math" charset="0"/>
                      </a:rPr>
                      <m:t>𝒙</m:t>
                    </m:r>
                    <m:r>
                      <a:rPr lang="en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altLang="en-US" i="0" smtClean="0">
                        <a:solidFill>
                          <a:srgbClr val="323232"/>
                        </a:solidFill>
                        <a:latin typeface="Cambria Math" charset="0"/>
                      </a:rPr>
                      <m:t>Ω</m:t>
                    </m:r>
                    <m:r>
                      <a:rPr lang="en-CA" altLang="en-US" smtClean="0">
                        <a:solidFill>
                          <a:srgbClr val="323232"/>
                        </a:solidFill>
                        <a:latin typeface="Cambria Math" charset="0"/>
                      </a:rPr>
                      <m:t>⊆</m:t>
                    </m:r>
                    <m:sSup>
                      <m:sSupPr>
                        <m:ctrlPr>
                          <a:rPr lang="en-CA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altLang="en-US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altLang="en-US" dirty="0">
                    <a:solidFill>
                      <a:srgbClr val="32323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05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EA15832F-BFF0-4E1C-91E2-308ABB05217F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3145" y="947594"/>
            <a:ext cx="10212387" cy="477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91067" y="878305"/>
            <a:ext cx="49632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Real World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6351" y="947594"/>
            <a:ext cx="496324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4980796" y="2787206"/>
            <a:ext cx="1937084" cy="5503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71086" y="2651482"/>
            <a:ext cx="209171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323232"/>
                </a:solidFill>
                <a:latin typeface="Dagny OT" panose="020B0504020201020104" pitchFamily="34" charset="0"/>
              </a:rPr>
              <a:t>Theory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5315" y="4928037"/>
            <a:ext cx="3743508" cy="7995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85063" y="4206730"/>
            <a:ext cx="3125175" cy="12187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420271" y="3640234"/>
            <a:ext cx="35125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Identification of details relevant to </a:t>
            </a:r>
            <a:r>
              <a:rPr lang="en-US" sz="2800" b="1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description</a:t>
            </a:r>
            <a:r>
              <a:rPr lang="en-US" sz="2800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 and </a:t>
            </a:r>
            <a:r>
              <a:rPr lang="en-US" sz="2800" b="1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translation</a:t>
            </a:r>
            <a:r>
              <a:rPr lang="en-US" sz="2800" dirty="0">
                <a:solidFill>
                  <a:srgbClr val="323232"/>
                </a:solidFill>
                <a:latin typeface="Dagny OT" panose="020B0504020201020104" pitchFamily="34" charset="0"/>
                <a:ea typeface="Helvetica Light" charset="0"/>
                <a:cs typeface="Helvetica Light" charset="0"/>
              </a:rPr>
              <a:t> of real-world objects into model variables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2956" y="4770889"/>
            <a:ext cx="204536" cy="1703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97316" y="4492261"/>
            <a:ext cx="250883" cy="381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710238" y="1401525"/>
            <a:ext cx="3500687" cy="4427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823" y="1571910"/>
            <a:ext cx="3755366" cy="42065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18861" y="2968"/>
            <a:ext cx="5873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</a:rPr>
              <a:t>[</a:t>
            </a:r>
            <a:r>
              <a:rPr lang="en-US" sz="1400" dirty="0">
                <a:latin typeface="Dagny OT" panose="020B0504020201020104" pitchFamily="34" charset="0"/>
                <a:hlinkClick r:id="rId4"/>
              </a:rPr>
              <a:t>http://dailycatdrawings.tumblr.com</a:t>
            </a:r>
            <a:r>
              <a:rPr lang="en-US" sz="1400" dirty="0">
                <a:solidFill>
                  <a:schemeClr val="tx2"/>
                </a:solidFill>
                <a:latin typeface="Dagny OT" panose="020B0504020201020104" pitchFamily="34" charset="0"/>
              </a:rPr>
              <a:t>; #309]</a:t>
            </a:r>
          </a:p>
        </p:txBody>
      </p:sp>
    </p:spTree>
    <p:extLst>
      <p:ext uri="{BB962C8B-B14F-4D97-AF65-F5344CB8AC3E}">
        <p14:creationId xmlns:p14="http://schemas.microsoft.com/office/powerpoint/2010/main" val="74463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altLang="en-US" dirty="0">
                    <a:solidFill>
                      <a:srgbClr val="323232"/>
                    </a:solidFill>
                  </a:rPr>
                  <a:t>The optimization problem can be viewed as a </a:t>
                </a:r>
                <a:r>
                  <a:rPr lang="en-CA" altLang="en-US" b="1" dirty="0">
                    <a:solidFill>
                      <a:srgbClr val="323232"/>
                    </a:solidFill>
                  </a:rPr>
                  <a:t>decision problem </a:t>
                </a:r>
                <a:r>
                  <a:rPr lang="en-CA" altLang="en-US" dirty="0">
                    <a:solidFill>
                      <a:srgbClr val="323232"/>
                    </a:solidFill>
                  </a:rPr>
                  <a:t>that involves finding the “best” vector </a:t>
                </a:r>
                <a14:m>
                  <m:oMath xmlns:m="http://schemas.openxmlformats.org/officeDocument/2006/math">
                    <m:r>
                      <a:rPr lang="en-CA" altLang="en-US" b="1" i="1">
                        <a:solidFill>
                          <a:srgbClr val="323232"/>
                        </a:solidFill>
                        <a:latin typeface="Cambria Math" charset="0"/>
                      </a:rPr>
                      <m:t>𝐱</m:t>
                    </m:r>
                  </m:oMath>
                </a14:m>
                <a:r>
                  <a:rPr lang="en-CA" altLang="en-US" dirty="0">
                    <a:solidFill>
                      <a:srgbClr val="323232"/>
                    </a:solidFill>
                  </a:rPr>
                  <a:t> over all possible vectors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altLang="en-US" i="0">
                        <a:solidFill>
                          <a:srgbClr val="323232"/>
                        </a:solidFill>
                        <a:latin typeface="Cambria Math" charset="0"/>
                      </a:rPr>
                      <m:t>Ω</m:t>
                    </m:r>
                    <m:sSup>
                      <m:sSupPr>
                        <m:ctrlPr>
                          <a:rPr lang="en-CA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en-US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r>
                          <a:rPr lang="en-CA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altLang="en-US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altLang="en-US" dirty="0">
                    <a:solidFill>
                      <a:srgbClr val="323232"/>
                    </a:solidFill>
                  </a:rPr>
                  <a:t>.  </a:t>
                </a:r>
              </a:p>
              <a:p>
                <a:pPr algn="just">
                  <a:lnSpc>
                    <a:spcPct val="100000"/>
                  </a:lnSpc>
                </a:pPr>
                <a:endParaRPr lang="en-CA" altLang="en-US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altLang="en-US" dirty="0">
                    <a:solidFill>
                      <a:srgbClr val="323232"/>
                    </a:solidFill>
                  </a:rPr>
                  <a:t>This vector is called the </a:t>
                </a:r>
                <a:r>
                  <a:rPr lang="en-CA" altLang="en-US" b="1" dirty="0">
                    <a:solidFill>
                      <a:srgbClr val="323232"/>
                    </a:solidFill>
                  </a:rPr>
                  <a:t>minimizer</a:t>
                </a:r>
                <a:r>
                  <a:rPr lang="en-CA" altLang="en-US" dirty="0">
                    <a:solidFill>
                      <a:srgbClr val="323232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CA" altLang="en-US">
                        <a:solidFill>
                          <a:srgbClr val="323232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r>
                  <a:rPr lang="en-CA" altLang="en-US" dirty="0">
                    <a:solidFill>
                      <a:srgbClr val="323232"/>
                    </a:solidFill>
                  </a:rPr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altLang="en-US" i="0">
                        <a:solidFill>
                          <a:srgbClr val="323232"/>
                        </a:solidFill>
                        <a:latin typeface="Cambria Math" charset="0"/>
                      </a:rPr>
                      <m:t>Ω</m:t>
                    </m:r>
                  </m:oMath>
                </a14:m>
                <a:r>
                  <a:rPr lang="en-CA" altLang="en-US" dirty="0">
                    <a:solidFill>
                      <a:srgbClr val="323232"/>
                    </a:solidFill>
                  </a:rPr>
                  <a:t>.  There may be multiple minimizers, or none.   </a:t>
                </a:r>
              </a:p>
              <a:p>
                <a:pPr algn="just">
                  <a:lnSpc>
                    <a:spcPct val="100000"/>
                  </a:lnSpc>
                </a:pPr>
                <a:endParaRPr lang="en-CA" altLang="en-US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altLang="en-US" dirty="0">
                    <a:solidFill>
                      <a:srgbClr val="323232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altLang="en-US">
                        <a:solidFill>
                          <a:srgbClr val="323232"/>
                        </a:solidFill>
                        <a:latin typeface="Cambria Math" charset="0"/>
                      </a:rPr>
                      <m:t>Ω</m:t>
                    </m:r>
                    <m:sSup>
                      <m:sSupPr>
                        <m:ctrlPr>
                          <a:rPr lang="en-CA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altLang="en-US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CA" altLang="en-US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CA" altLang="en-US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CA" altLang="en-US" dirty="0">
                    <a:solidFill>
                      <a:srgbClr val="323232"/>
                    </a:solidFill>
                  </a:rPr>
                  <a:t>, then we refer to the problem as an </a:t>
                </a:r>
                <a:r>
                  <a:rPr lang="en-CA" altLang="en-US" b="1" dirty="0">
                    <a:solidFill>
                      <a:srgbClr val="323232"/>
                    </a:solidFill>
                  </a:rPr>
                  <a:t>unconstrained </a:t>
                </a:r>
                <a:r>
                  <a:rPr lang="en-CA" altLang="en-US" dirty="0">
                    <a:solidFill>
                      <a:srgbClr val="323232"/>
                    </a:solidFill>
                  </a:rPr>
                  <a:t>optimization problem. </a:t>
                </a:r>
              </a:p>
              <a:p>
                <a:pPr algn="just">
                  <a:lnSpc>
                    <a:spcPct val="100000"/>
                  </a:lnSpc>
                </a:pPr>
                <a:endParaRPr lang="en-CA" altLang="en-US" sz="500" dirty="0">
                  <a:solidFill>
                    <a:srgbClr val="323232"/>
                  </a:solidFill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altLang="en-US" dirty="0">
                    <a:solidFill>
                      <a:srgbClr val="323232"/>
                    </a:solidFill>
                  </a:rPr>
                  <a:t>In general, this is not a trivial problem (consult the literature).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9" r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Minima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>
              <a:lnSpc>
                <a:spcPct val="100000"/>
              </a:lnSpc>
            </a:pPr>
            <a:endParaRPr lang="en-US" altLang="en-US" dirty="0"/>
          </a:p>
          <a:p>
            <a:pPr>
              <a:lnSpc>
                <a:spcPct val="100000"/>
              </a:lnSpc>
            </a:pPr>
            <a:endParaRPr lang="en-US" altLang="en-US" sz="10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cs-CZ" altLang="en-US" dirty="0"/>
              <a:t>In many </a:t>
            </a:r>
            <a:r>
              <a:rPr lang="cs-CZ" altLang="en-US" dirty="0" err="1"/>
              <a:t>instances</a:t>
            </a:r>
            <a:r>
              <a:rPr lang="cs-CZ" altLang="en-US" dirty="0"/>
              <a:t>, </a:t>
            </a:r>
            <a:r>
              <a:rPr lang="cs-CZ" altLang="en-US" dirty="0" err="1"/>
              <a:t>optimization</a:t>
            </a:r>
            <a:r>
              <a:rPr lang="cs-CZ" altLang="en-US" dirty="0"/>
              <a:t> </a:t>
            </a:r>
            <a:r>
              <a:rPr lang="cs-CZ" altLang="en-US" dirty="0" err="1"/>
              <a:t>is</a:t>
            </a:r>
            <a:r>
              <a:rPr lang="cs-CZ" altLang="en-US" dirty="0"/>
              <a:t> a </a:t>
            </a:r>
            <a:r>
              <a:rPr lang="cs-CZ" altLang="en-US" b="1" dirty="0" err="1"/>
              <a:t>numerical</a:t>
            </a:r>
            <a:r>
              <a:rPr lang="cs-CZ" altLang="en-US" dirty="0"/>
              <a:t> </a:t>
            </a:r>
            <a:r>
              <a:rPr lang="cs-CZ" altLang="en-US" dirty="0" err="1"/>
              <a:t>endeavour</a:t>
            </a:r>
            <a:r>
              <a:rPr lang="cs-CZ" altLang="en-US" dirty="0"/>
              <a:t>. </a:t>
            </a:r>
            <a:r>
              <a:rPr lang="cs-CZ" altLang="en-US" dirty="0" err="1"/>
              <a:t>Which</a:t>
            </a:r>
            <a:r>
              <a:rPr lang="cs-CZ" altLang="en-US" dirty="0"/>
              <a:t> </a:t>
            </a:r>
            <a:r>
              <a:rPr lang="cs-CZ" altLang="en-US" dirty="0" err="1"/>
              <a:t>of</a:t>
            </a:r>
            <a:r>
              <a:rPr lang="cs-CZ" altLang="en-US" dirty="0"/>
              <a:t> </a:t>
            </a:r>
            <a:r>
              <a:rPr lang="cs-CZ" altLang="en-US" dirty="0" err="1"/>
              <a:t>the</a:t>
            </a:r>
            <a:r>
              <a:rPr lang="cs-CZ" altLang="en-US" dirty="0"/>
              <a:t> minima </a:t>
            </a:r>
            <a:r>
              <a:rPr lang="cs-CZ" altLang="en-US" dirty="0" err="1"/>
              <a:t>is</a:t>
            </a:r>
            <a:r>
              <a:rPr lang="cs-CZ" altLang="en-US" dirty="0"/>
              <a:t> </a:t>
            </a:r>
            <a:r>
              <a:rPr lang="cs-CZ" altLang="en-US" dirty="0" err="1"/>
              <a:t>found</a:t>
            </a:r>
            <a:r>
              <a:rPr lang="cs-CZ" altLang="en-US" dirty="0"/>
              <a:t> </a:t>
            </a:r>
            <a:r>
              <a:rPr lang="cs-CZ" altLang="en-US" dirty="0" err="1"/>
              <a:t>depends</a:t>
            </a:r>
            <a:r>
              <a:rPr lang="cs-CZ" altLang="en-US" dirty="0"/>
              <a:t> on </a:t>
            </a:r>
            <a:r>
              <a:rPr lang="cs-CZ" altLang="en-US" dirty="0" err="1"/>
              <a:t>the</a:t>
            </a:r>
            <a:r>
              <a:rPr lang="cs-CZ" altLang="en-US" dirty="0"/>
              <a:t> </a:t>
            </a:r>
            <a:r>
              <a:rPr lang="cs-CZ" altLang="en-US" dirty="0" err="1"/>
              <a:t>algorithm‘s</a:t>
            </a:r>
            <a:r>
              <a:rPr lang="cs-CZ" altLang="en-US" dirty="0"/>
              <a:t> </a:t>
            </a:r>
            <a:r>
              <a:rPr lang="cs-CZ" altLang="en-US" b="1" dirty="0" err="1"/>
              <a:t>starting</a:t>
            </a:r>
            <a:r>
              <a:rPr lang="cs-CZ" altLang="en-US" b="1" dirty="0"/>
              <a:t> point</a:t>
            </a:r>
            <a:r>
              <a:rPr lang="cs-CZ" altLang="en-US" dirty="0"/>
              <a:t>. </a:t>
            </a:r>
            <a:endParaRPr lang="en-US" altLang="en-US" dirty="0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681D872E-5C43-C046-AA39-A2B4D5376C19}"/>
              </a:ext>
            </a:extLst>
          </p:cNvPr>
          <p:cNvSpPr/>
          <p:nvPr/>
        </p:nvSpPr>
        <p:spPr>
          <a:xfrm>
            <a:off x="4257675" y="2456022"/>
            <a:ext cx="5444667" cy="1829743"/>
          </a:xfrm>
          <a:custGeom>
            <a:avLst/>
            <a:gdLst>
              <a:gd name="connsiteX0" fmla="*/ 0 w 5444667"/>
              <a:gd name="connsiteY0" fmla="*/ 887253 h 1829743"/>
              <a:gd name="connsiteX1" fmla="*/ 542925 w 5444667"/>
              <a:gd name="connsiteY1" fmla="*/ 494347 h 1829743"/>
              <a:gd name="connsiteX2" fmla="*/ 1185863 w 5444667"/>
              <a:gd name="connsiteY2" fmla="*/ 194309 h 1829743"/>
              <a:gd name="connsiteX3" fmla="*/ 1614488 w 5444667"/>
              <a:gd name="connsiteY3" fmla="*/ 622934 h 1829743"/>
              <a:gd name="connsiteX4" fmla="*/ 2014538 w 5444667"/>
              <a:gd name="connsiteY4" fmla="*/ 522922 h 1829743"/>
              <a:gd name="connsiteX5" fmla="*/ 2200275 w 5444667"/>
              <a:gd name="connsiteY5" fmla="*/ 122872 h 1829743"/>
              <a:gd name="connsiteX6" fmla="*/ 2514600 w 5444667"/>
              <a:gd name="connsiteY6" fmla="*/ 330041 h 1829743"/>
              <a:gd name="connsiteX7" fmla="*/ 2850356 w 5444667"/>
              <a:gd name="connsiteY7" fmla="*/ 1680209 h 1829743"/>
              <a:gd name="connsiteX8" fmla="*/ 3200400 w 5444667"/>
              <a:gd name="connsiteY8" fmla="*/ 1651634 h 1829743"/>
              <a:gd name="connsiteX9" fmla="*/ 3671888 w 5444667"/>
              <a:gd name="connsiteY9" fmla="*/ 394334 h 1829743"/>
              <a:gd name="connsiteX10" fmla="*/ 3893344 w 5444667"/>
              <a:gd name="connsiteY10" fmla="*/ 608647 h 1829743"/>
              <a:gd name="connsiteX11" fmla="*/ 4107656 w 5444667"/>
              <a:gd name="connsiteY11" fmla="*/ 515778 h 1829743"/>
              <a:gd name="connsiteX12" fmla="*/ 5229225 w 5444667"/>
              <a:gd name="connsiteY12" fmla="*/ 80009 h 1829743"/>
              <a:gd name="connsiteX13" fmla="*/ 5443538 w 5444667"/>
              <a:gd name="connsiteY13" fmla="*/ 1428 h 182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44667" h="1829743">
                <a:moveTo>
                  <a:pt x="0" y="887253"/>
                </a:moveTo>
                <a:cubicBezTo>
                  <a:pt x="172640" y="748545"/>
                  <a:pt x="345281" y="609838"/>
                  <a:pt x="542925" y="494347"/>
                </a:cubicBezTo>
                <a:cubicBezTo>
                  <a:pt x="740569" y="378856"/>
                  <a:pt x="1007269" y="172878"/>
                  <a:pt x="1185863" y="194309"/>
                </a:cubicBezTo>
                <a:cubicBezTo>
                  <a:pt x="1364457" y="215740"/>
                  <a:pt x="1476376" y="568165"/>
                  <a:pt x="1614488" y="622934"/>
                </a:cubicBezTo>
                <a:cubicBezTo>
                  <a:pt x="1752600" y="677703"/>
                  <a:pt x="1916907" y="606266"/>
                  <a:pt x="2014538" y="522922"/>
                </a:cubicBezTo>
                <a:cubicBezTo>
                  <a:pt x="2112169" y="439578"/>
                  <a:pt x="2116931" y="155019"/>
                  <a:pt x="2200275" y="122872"/>
                </a:cubicBezTo>
                <a:cubicBezTo>
                  <a:pt x="2283619" y="90725"/>
                  <a:pt x="2406253" y="70485"/>
                  <a:pt x="2514600" y="330041"/>
                </a:cubicBezTo>
                <a:cubicBezTo>
                  <a:pt x="2622947" y="589597"/>
                  <a:pt x="2736056" y="1459944"/>
                  <a:pt x="2850356" y="1680209"/>
                </a:cubicBezTo>
                <a:cubicBezTo>
                  <a:pt x="2964656" y="1900474"/>
                  <a:pt x="3063478" y="1865947"/>
                  <a:pt x="3200400" y="1651634"/>
                </a:cubicBezTo>
                <a:cubicBezTo>
                  <a:pt x="3337322" y="1437322"/>
                  <a:pt x="3556397" y="568165"/>
                  <a:pt x="3671888" y="394334"/>
                </a:cubicBezTo>
                <a:cubicBezTo>
                  <a:pt x="3787379" y="220503"/>
                  <a:pt x="3820716" y="588406"/>
                  <a:pt x="3893344" y="608647"/>
                </a:cubicBezTo>
                <a:cubicBezTo>
                  <a:pt x="3965972" y="628888"/>
                  <a:pt x="4107656" y="515778"/>
                  <a:pt x="4107656" y="515778"/>
                </a:cubicBezTo>
                <a:lnTo>
                  <a:pt x="5229225" y="80009"/>
                </a:lnTo>
                <a:cubicBezTo>
                  <a:pt x="5451872" y="-5716"/>
                  <a:pt x="5447705" y="-2144"/>
                  <a:pt x="5443538" y="1428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6ABB5A-8E7E-7549-9EBD-6C42022D0D96}"/>
              </a:ext>
            </a:extLst>
          </p:cNvPr>
          <p:cNvCxnSpPr>
            <a:cxnSpLocks/>
          </p:cNvCxnSpPr>
          <p:nvPr/>
        </p:nvCxnSpPr>
        <p:spPr>
          <a:xfrm flipH="1">
            <a:off x="3891651" y="2268069"/>
            <a:ext cx="1693" cy="2868134"/>
          </a:xfrm>
          <a:prstGeom prst="line">
            <a:avLst/>
          </a:prstGeom>
          <a:ln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567B75-416E-B240-8B04-B2FC98E82414}"/>
              </a:ext>
            </a:extLst>
          </p:cNvPr>
          <p:cNvCxnSpPr>
            <a:cxnSpLocks/>
          </p:cNvCxnSpPr>
          <p:nvPr/>
        </p:nvCxnSpPr>
        <p:spPr>
          <a:xfrm flipH="1">
            <a:off x="3607594" y="4911483"/>
            <a:ext cx="6228826" cy="12959"/>
          </a:xfrm>
          <a:prstGeom prst="line">
            <a:avLst/>
          </a:prstGeom>
          <a:ln>
            <a:solidFill>
              <a:srgbClr val="32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9672CD-CE0C-2848-9671-05A3B1F69A8C}"/>
              </a:ext>
            </a:extLst>
          </p:cNvPr>
          <p:cNvCxnSpPr>
            <a:cxnSpLocks/>
          </p:cNvCxnSpPr>
          <p:nvPr/>
        </p:nvCxnSpPr>
        <p:spPr>
          <a:xfrm>
            <a:off x="4736171" y="2998407"/>
            <a:ext cx="0" cy="1926035"/>
          </a:xfrm>
          <a:prstGeom prst="line">
            <a:avLst/>
          </a:prstGeom>
          <a:ln w="6350">
            <a:solidFill>
              <a:srgbClr val="32323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6F965F2-6B6B-074C-A168-6434BB65CEA4}"/>
              </a:ext>
            </a:extLst>
          </p:cNvPr>
          <p:cNvCxnSpPr>
            <a:cxnSpLocks/>
          </p:cNvCxnSpPr>
          <p:nvPr/>
        </p:nvCxnSpPr>
        <p:spPr>
          <a:xfrm>
            <a:off x="5974421" y="3115088"/>
            <a:ext cx="0" cy="1809354"/>
          </a:xfrm>
          <a:prstGeom prst="line">
            <a:avLst/>
          </a:prstGeom>
          <a:ln w="6350">
            <a:solidFill>
              <a:srgbClr val="32323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DA8627E-12BB-774C-B3ED-B515DA479128}"/>
              </a:ext>
            </a:extLst>
          </p:cNvPr>
          <p:cNvCxnSpPr>
            <a:cxnSpLocks/>
          </p:cNvCxnSpPr>
          <p:nvPr/>
        </p:nvCxnSpPr>
        <p:spPr>
          <a:xfrm flipH="1">
            <a:off x="7258050" y="4285765"/>
            <a:ext cx="1" cy="638677"/>
          </a:xfrm>
          <a:prstGeom prst="line">
            <a:avLst/>
          </a:prstGeom>
          <a:ln w="6350">
            <a:solidFill>
              <a:srgbClr val="32323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551328-A228-354E-AA3D-0D6D57179DD3}"/>
              </a:ext>
            </a:extLst>
          </p:cNvPr>
          <p:cNvCxnSpPr>
            <a:cxnSpLocks/>
          </p:cNvCxnSpPr>
          <p:nvPr/>
        </p:nvCxnSpPr>
        <p:spPr>
          <a:xfrm flipH="1">
            <a:off x="8167688" y="3063459"/>
            <a:ext cx="1" cy="1860983"/>
          </a:xfrm>
          <a:prstGeom prst="line">
            <a:avLst/>
          </a:prstGeom>
          <a:ln w="6350">
            <a:solidFill>
              <a:srgbClr val="32323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269262-1FF7-F647-82D5-1E38F9B77D13}"/>
              </a:ext>
            </a:extLst>
          </p:cNvPr>
          <p:cNvCxnSpPr>
            <a:cxnSpLocks/>
          </p:cNvCxnSpPr>
          <p:nvPr/>
        </p:nvCxnSpPr>
        <p:spPr>
          <a:xfrm flipH="1">
            <a:off x="8698708" y="2846230"/>
            <a:ext cx="1" cy="2071732"/>
          </a:xfrm>
          <a:prstGeom prst="line">
            <a:avLst/>
          </a:prstGeom>
          <a:ln w="6350">
            <a:solidFill>
              <a:srgbClr val="32323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1428E6F-7B34-1741-8763-97DF376406F2}"/>
              </a:ext>
            </a:extLst>
          </p:cNvPr>
          <p:cNvSpPr/>
          <p:nvPr/>
        </p:nvSpPr>
        <p:spPr>
          <a:xfrm>
            <a:off x="4736172" y="4764881"/>
            <a:ext cx="3957460" cy="314325"/>
          </a:xfrm>
          <a:prstGeom prst="rect">
            <a:avLst/>
          </a:prstGeom>
          <a:solidFill>
            <a:srgbClr val="FFCA08">
              <a:alpha val="36863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212DE0-F470-0B43-AC5B-E0D17EFE620B}"/>
              </a:ext>
            </a:extLst>
          </p:cNvPr>
          <p:cNvSpPr txBox="1"/>
          <p:nvPr/>
        </p:nvSpPr>
        <p:spPr>
          <a:xfrm>
            <a:off x="5062972" y="5055370"/>
            <a:ext cx="330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Dagny OT" panose="020B0504020201020104" pitchFamily="34" charset="0"/>
              </a:rPr>
              <a:t>feasibility region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B345362-86A8-8A4A-AF9A-4181CFF1BBA3}"/>
              </a:ext>
            </a:extLst>
          </p:cNvPr>
          <p:cNvSpPr/>
          <p:nvPr/>
        </p:nvSpPr>
        <p:spPr>
          <a:xfrm>
            <a:off x="4714739" y="2957513"/>
            <a:ext cx="54000" cy="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8B76BCB-5D6B-2346-9981-A56A6C47FEA7}"/>
              </a:ext>
            </a:extLst>
          </p:cNvPr>
          <p:cNvSpPr/>
          <p:nvPr/>
        </p:nvSpPr>
        <p:spPr>
          <a:xfrm>
            <a:off x="5948997" y="3063459"/>
            <a:ext cx="54000" cy="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DB535D4-8866-2A49-A663-CDFA50BA25B4}"/>
              </a:ext>
            </a:extLst>
          </p:cNvPr>
          <p:cNvSpPr/>
          <p:nvPr/>
        </p:nvSpPr>
        <p:spPr>
          <a:xfrm>
            <a:off x="8672401" y="2814633"/>
            <a:ext cx="54000" cy="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6C28E11-7770-9B43-B021-D1A5C29BBEE3}"/>
              </a:ext>
            </a:extLst>
          </p:cNvPr>
          <p:cNvSpPr/>
          <p:nvPr/>
        </p:nvSpPr>
        <p:spPr>
          <a:xfrm>
            <a:off x="8146140" y="3038469"/>
            <a:ext cx="54000" cy="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22E1776-4976-C845-A0EF-7F6F65778BF9}"/>
              </a:ext>
            </a:extLst>
          </p:cNvPr>
          <p:cNvSpPr/>
          <p:nvPr/>
        </p:nvSpPr>
        <p:spPr>
          <a:xfrm>
            <a:off x="7226973" y="4255301"/>
            <a:ext cx="54000" cy="551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E0F358-4F81-864A-A84A-1B70024CACDA}"/>
              </a:ext>
            </a:extLst>
          </p:cNvPr>
          <p:cNvSpPr txBox="1"/>
          <p:nvPr/>
        </p:nvSpPr>
        <p:spPr>
          <a:xfrm>
            <a:off x="5129646" y="2096797"/>
            <a:ext cx="330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Dagny OT" panose="020B0504020201020104" pitchFamily="34" charset="0"/>
              </a:rPr>
              <a:t>local minima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66D00A-4A03-C847-9ADA-6FFF0131358B}"/>
              </a:ext>
            </a:extLst>
          </p:cNvPr>
          <p:cNvSpPr txBox="1"/>
          <p:nvPr/>
        </p:nvSpPr>
        <p:spPr>
          <a:xfrm>
            <a:off x="5762692" y="4257477"/>
            <a:ext cx="330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Dagny OT" panose="020B0504020201020104" pitchFamily="34" charset="0"/>
              </a:rPr>
              <a:t>global minimum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2D7CF63-C778-354E-9E21-B46C08938659}"/>
              </a:ext>
            </a:extLst>
          </p:cNvPr>
          <p:cNvCxnSpPr>
            <a:cxnSpLocks/>
          </p:cNvCxnSpPr>
          <p:nvPr/>
        </p:nvCxnSpPr>
        <p:spPr>
          <a:xfrm flipH="1">
            <a:off x="6002998" y="2466129"/>
            <a:ext cx="245128" cy="597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E9F6A9-D077-004C-848E-25E2BFCA298D}"/>
              </a:ext>
            </a:extLst>
          </p:cNvPr>
          <p:cNvCxnSpPr>
            <a:cxnSpLocks/>
          </p:cNvCxnSpPr>
          <p:nvPr/>
        </p:nvCxnSpPr>
        <p:spPr>
          <a:xfrm>
            <a:off x="7336482" y="2476236"/>
            <a:ext cx="742482" cy="56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90FE48-761A-4642-BF52-B5ADF7CFA9D6}"/>
              </a:ext>
            </a:extLst>
          </p:cNvPr>
          <p:cNvCxnSpPr>
            <a:cxnSpLocks/>
          </p:cNvCxnSpPr>
          <p:nvPr/>
        </p:nvCxnSpPr>
        <p:spPr>
          <a:xfrm flipH="1">
            <a:off x="4907973" y="2437741"/>
            <a:ext cx="1217589" cy="528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8B2D2ED-6445-4448-833A-782E64F439E2}"/>
              </a:ext>
            </a:extLst>
          </p:cNvPr>
          <p:cNvCxnSpPr>
            <a:cxnSpLocks/>
          </p:cNvCxnSpPr>
          <p:nvPr/>
        </p:nvCxnSpPr>
        <p:spPr>
          <a:xfrm>
            <a:off x="7482385" y="2451518"/>
            <a:ext cx="1127598" cy="33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in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8BA6-0505-4DA0-9E81-7EDFDE22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b="1" dirty="0">
                <a:latin typeface="Dagny OT" panose="020B0504020201020104" pitchFamily="34" charset="0"/>
              </a:rPr>
              <a:t>First principles modeling</a:t>
            </a:r>
          </a:p>
          <a:p>
            <a:pPr lvl="1" algn="just">
              <a:lnSpc>
                <a:spcPct val="100000"/>
              </a:lnSpc>
            </a:pPr>
            <a:r>
              <a:rPr lang="en-CA" dirty="0">
                <a:latin typeface="Dagny OT" panose="020B0504020201020104" pitchFamily="34" charset="0"/>
              </a:rPr>
              <a:t>examine a system</a:t>
            </a:r>
          </a:p>
          <a:p>
            <a:pPr lvl="1" algn="just">
              <a:lnSpc>
                <a:spcPct val="100000"/>
              </a:lnSpc>
            </a:pPr>
            <a:r>
              <a:rPr lang="en-CA" dirty="0">
                <a:latin typeface="Dagny OT" panose="020B0504020201020104" pitchFamily="34" charset="0"/>
              </a:rPr>
              <a:t>write down a set of rules/equations that describe the essence of the system</a:t>
            </a:r>
          </a:p>
          <a:p>
            <a:pPr lvl="1" algn="just">
              <a:lnSpc>
                <a:spcPct val="100000"/>
              </a:lnSpc>
            </a:pPr>
            <a:r>
              <a:rPr lang="en-CA" dirty="0">
                <a:latin typeface="Dagny OT" panose="020B0504020201020104" pitchFamily="34" charset="0"/>
              </a:rPr>
              <a:t>ignore complicating details that are “less” important </a:t>
            </a:r>
          </a:p>
          <a:p>
            <a:pPr algn="just">
              <a:lnSpc>
                <a:spcPct val="100000"/>
              </a:lnSpc>
            </a:pPr>
            <a:endParaRPr lang="en-CA" sz="500" dirty="0">
              <a:latin typeface="Dagny OT" panose="020B05040202010201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CA" b="1" dirty="0">
                <a:latin typeface="Dagny OT" panose="020B0504020201020104" pitchFamily="34" charset="0"/>
              </a:rPr>
              <a:t>Statistical modeling</a:t>
            </a:r>
          </a:p>
          <a:p>
            <a:pPr lvl="1" algn="just">
              <a:lnSpc>
                <a:spcPct val="100000"/>
              </a:lnSpc>
            </a:pPr>
            <a:r>
              <a:rPr lang="en-CA" dirty="0">
                <a:latin typeface="Dagny OT" panose="020B0504020201020104" pitchFamily="34" charset="0"/>
              </a:rPr>
              <a:t>typically a set of equations with parameters</a:t>
            </a:r>
          </a:p>
          <a:p>
            <a:pPr lvl="1" algn="just">
              <a:lnSpc>
                <a:spcPct val="100000"/>
              </a:lnSpc>
            </a:pPr>
            <a:r>
              <a:rPr lang="en-CA" dirty="0">
                <a:latin typeface="Dagny OT" panose="020B0504020201020104" pitchFamily="34" charset="0"/>
              </a:rPr>
              <a:t>parameters are learned (model is “trained”) using multiple data observations    </a:t>
            </a:r>
          </a:p>
          <a:p>
            <a:pPr lvl="1" algn="just">
              <a:lnSpc>
                <a:spcPct val="100000"/>
              </a:lnSpc>
            </a:pPr>
            <a:r>
              <a:rPr lang="en-CA" dirty="0">
                <a:latin typeface="Dagny OT" panose="020B0504020201020104" pitchFamily="34" charset="0"/>
              </a:rPr>
              <a:t>data sample vs. population</a:t>
            </a:r>
          </a:p>
        </p:txBody>
      </p:sp>
    </p:spTree>
    <p:extLst>
      <p:ext uri="{BB962C8B-B14F-4D97-AF65-F5344CB8AC3E}">
        <p14:creationId xmlns:p14="http://schemas.microsoft.com/office/powerpoint/2010/main" val="58056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3684-5F7F-4300-82B6-5086BDB3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Modeling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BF26-41DF-4D07-8DEC-2FFDCAD3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0"/>
              </a:rPr>
              <a:t>Basic steps in building a statistical model:</a:t>
            </a:r>
            <a:endParaRPr lang="en-CA" sz="2000" dirty="0">
              <a:latin typeface="Dagny OT" panose="020B05040202010201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CA" b="1" dirty="0">
                <a:latin typeface="Dagny OT" panose="020B0504020201020104" pitchFamily="34" charset="0"/>
              </a:rPr>
              <a:t>defining the goals</a:t>
            </a:r>
          </a:p>
          <a:p>
            <a:pPr lvl="1">
              <a:lnSpc>
                <a:spcPct val="100000"/>
              </a:lnSpc>
            </a:pPr>
            <a:r>
              <a:rPr lang="en-CA" b="1" dirty="0">
                <a:latin typeface="Dagny OT" panose="020B0504020201020104" pitchFamily="34" charset="0"/>
              </a:rPr>
              <a:t>gathering data</a:t>
            </a:r>
          </a:p>
          <a:p>
            <a:pPr lvl="1">
              <a:lnSpc>
                <a:spcPct val="100000"/>
              </a:lnSpc>
            </a:pPr>
            <a:r>
              <a:rPr lang="en-CA" b="1" dirty="0">
                <a:latin typeface="Dagny OT" panose="020B0504020201020104" pitchFamily="34" charset="0"/>
              </a:rPr>
              <a:t>deciding on the model structure</a:t>
            </a:r>
          </a:p>
          <a:p>
            <a:pPr lvl="1">
              <a:lnSpc>
                <a:spcPct val="100000"/>
              </a:lnSpc>
            </a:pPr>
            <a:r>
              <a:rPr lang="en-CA" b="1" dirty="0">
                <a:latin typeface="Dagny OT" panose="020B0504020201020104" pitchFamily="34" charset="0"/>
              </a:rPr>
              <a:t>preparing the data</a:t>
            </a:r>
          </a:p>
          <a:p>
            <a:pPr lvl="1">
              <a:lnSpc>
                <a:spcPct val="100000"/>
              </a:lnSpc>
            </a:pPr>
            <a:r>
              <a:rPr lang="en-CA" b="1" dirty="0">
                <a:latin typeface="Dagny OT" panose="020B0504020201020104" pitchFamily="34" charset="0"/>
              </a:rPr>
              <a:t>selecting and removing features</a:t>
            </a:r>
          </a:p>
          <a:p>
            <a:pPr lvl="1">
              <a:lnSpc>
                <a:spcPct val="100000"/>
              </a:lnSpc>
            </a:pPr>
            <a:r>
              <a:rPr lang="en-CA" b="1" dirty="0">
                <a:latin typeface="Dagny OT" panose="020B0504020201020104" pitchFamily="34" charset="0"/>
              </a:rPr>
              <a:t>building candidate models</a:t>
            </a:r>
          </a:p>
          <a:p>
            <a:pPr lvl="1">
              <a:lnSpc>
                <a:spcPct val="100000"/>
              </a:lnSpc>
            </a:pPr>
            <a:r>
              <a:rPr lang="en-CA" b="1" dirty="0">
                <a:latin typeface="Dagny OT" panose="020B0504020201020104" pitchFamily="34" charset="0"/>
              </a:rPr>
              <a:t>finalizing the model</a:t>
            </a:r>
          </a:p>
          <a:p>
            <a:pPr lvl="1">
              <a:lnSpc>
                <a:spcPct val="100000"/>
              </a:lnSpc>
            </a:pPr>
            <a:r>
              <a:rPr lang="en-CA" b="1" dirty="0">
                <a:latin typeface="Dagny OT" panose="020B0504020201020104" pitchFamily="34" charset="0"/>
              </a:rPr>
              <a:t>implementing and monitoring</a:t>
            </a:r>
          </a:p>
        </p:txBody>
      </p:sp>
    </p:spTree>
    <p:extLst>
      <p:ext uri="{BB962C8B-B14F-4D97-AF65-F5344CB8AC3E}">
        <p14:creationId xmlns:p14="http://schemas.microsoft.com/office/powerpoint/2010/main" val="206850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and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AF5C2-4CD8-4F91-8A79-CE0B087E1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CA" dirty="0">
                <a:latin typeface="Dagny OT" panose="020B0504020201020104" pitchFamily="34" charset="0"/>
              </a:rPr>
              <a:t>If a data feature can be characterized by a distribution, consider asking </a:t>
            </a:r>
            <a:r>
              <a:rPr lang="en-CA" b="1" dirty="0">
                <a:latin typeface="Dagny OT" panose="020B0504020201020104" pitchFamily="34" charset="0"/>
              </a:rPr>
              <a:t>four basic questions</a:t>
            </a:r>
            <a:r>
              <a:rPr lang="en-CA" dirty="0">
                <a:latin typeface="Dagny OT" panose="020B0504020201020104" pitchFamily="34" charset="0"/>
              </a:rPr>
              <a:t>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endParaRPr lang="en-CA" sz="100" dirty="0">
              <a:latin typeface="Dagny OT" panose="020B0504020201020104" pitchFamily="34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CA" dirty="0">
                <a:latin typeface="Dagny OT" panose="020B0504020201020104" pitchFamily="34" charset="0"/>
              </a:rPr>
              <a:t>Can the variable only take on </a:t>
            </a:r>
            <a:r>
              <a:rPr lang="en-CA" b="1" dirty="0">
                <a:latin typeface="Dagny OT" panose="020B0504020201020104" pitchFamily="34" charset="0"/>
              </a:rPr>
              <a:t>discrete</a:t>
            </a:r>
            <a:r>
              <a:rPr lang="en-CA" dirty="0">
                <a:latin typeface="Dagny OT" panose="020B0504020201020104" pitchFamily="34" charset="0"/>
              </a:rPr>
              <a:t> values? </a:t>
            </a:r>
            <a:r>
              <a:rPr lang="en-CA" b="1" dirty="0">
                <a:latin typeface="Dagny OT" panose="020B0504020201020104" pitchFamily="34" charset="0"/>
              </a:rPr>
              <a:t>continuous</a:t>
            </a:r>
            <a:r>
              <a:rPr lang="en-CA" dirty="0">
                <a:latin typeface="Dagny OT" panose="020B0504020201020104" pitchFamily="34" charset="0"/>
              </a:rPr>
              <a:t> values?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endParaRPr lang="en-CA" sz="100" dirty="0">
              <a:latin typeface="Dagny OT" panose="020B0504020201020104" pitchFamily="34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CA" dirty="0">
                <a:latin typeface="Dagny OT" panose="020B0504020201020104" pitchFamily="34" charset="0"/>
              </a:rPr>
              <a:t>Is the data distribution </a:t>
            </a:r>
            <a:r>
              <a:rPr lang="en-CA" b="1" dirty="0">
                <a:latin typeface="Dagny OT" panose="020B0504020201020104" pitchFamily="34" charset="0"/>
              </a:rPr>
              <a:t>symmetric</a:t>
            </a:r>
            <a:r>
              <a:rPr lang="en-CA" dirty="0">
                <a:latin typeface="Dagny OT" panose="020B0504020201020104" pitchFamily="34" charset="0"/>
              </a:rPr>
              <a:t>?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 startAt="3"/>
            </a:pPr>
            <a:r>
              <a:rPr lang="en-CA" dirty="0"/>
              <a:t>Does the variable have theoretical </a:t>
            </a:r>
            <a:r>
              <a:rPr lang="en-CA" b="1" dirty="0">
                <a:latin typeface="Helvetica" pitchFamily="2" charset="0"/>
              </a:rPr>
              <a:t>upper</a:t>
            </a:r>
            <a:r>
              <a:rPr lang="en-CA" dirty="0"/>
              <a:t> and </a:t>
            </a:r>
            <a:r>
              <a:rPr lang="en-CA" b="1" dirty="0">
                <a:latin typeface="Helvetica" pitchFamily="2" charset="0"/>
              </a:rPr>
              <a:t>lower limits</a:t>
            </a:r>
            <a:r>
              <a:rPr lang="en-CA" dirty="0"/>
              <a:t>? </a:t>
            </a:r>
          </a:p>
          <a:p>
            <a:pPr>
              <a:lnSpc>
                <a:spcPct val="100000"/>
              </a:lnSpc>
            </a:pPr>
            <a:endParaRPr lang="en-CA" sz="1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 startAt="4"/>
            </a:pPr>
            <a:r>
              <a:rPr lang="en-CA" dirty="0"/>
              <a:t>How likely is it to observe </a:t>
            </a:r>
            <a:r>
              <a:rPr lang="en-CA" b="1" dirty="0">
                <a:latin typeface="Helvetica" pitchFamily="2" charset="0"/>
              </a:rPr>
              <a:t>extreme values</a:t>
            </a:r>
            <a:r>
              <a:rPr lang="en-CA" dirty="0"/>
              <a:t> in the distribution? </a:t>
            </a:r>
          </a:p>
        </p:txBody>
      </p:sp>
    </p:spTree>
    <p:extLst>
      <p:ext uri="{BB962C8B-B14F-4D97-AF65-F5344CB8AC3E}">
        <p14:creationId xmlns:p14="http://schemas.microsoft.com/office/powerpoint/2010/main" val="33097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3BF3351-010C-AE4A-950B-478D98C057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657842"/>
                  </p:ext>
                </p:extLst>
              </p:nvPr>
            </p:nvGraphicFramePr>
            <p:xfrm>
              <a:off x="181155" y="719666"/>
              <a:ext cx="11740550" cy="51545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151">
                      <a:extLst>
                        <a:ext uri="{9D8B030D-6E8A-4147-A177-3AD203B41FA5}">
                          <a16:colId xmlns:a16="http://schemas.microsoft.com/office/drawing/2014/main" val="826282294"/>
                        </a:ext>
                      </a:extLst>
                    </a:gridCol>
                    <a:gridCol w="2803585">
                      <a:extLst>
                        <a:ext uri="{9D8B030D-6E8A-4147-A177-3AD203B41FA5}">
                          <a16:colId xmlns:a16="http://schemas.microsoft.com/office/drawing/2014/main" val="120522595"/>
                        </a:ext>
                      </a:extLst>
                    </a:gridCol>
                    <a:gridCol w="983411">
                      <a:extLst>
                        <a:ext uri="{9D8B030D-6E8A-4147-A177-3AD203B41FA5}">
                          <a16:colId xmlns:a16="http://schemas.microsoft.com/office/drawing/2014/main" val="3890814611"/>
                        </a:ext>
                      </a:extLst>
                    </a:gridCol>
                    <a:gridCol w="1932317">
                      <a:extLst>
                        <a:ext uri="{9D8B030D-6E8A-4147-A177-3AD203B41FA5}">
                          <a16:colId xmlns:a16="http://schemas.microsoft.com/office/drawing/2014/main" val="9718205"/>
                        </a:ext>
                      </a:extLst>
                    </a:gridCol>
                    <a:gridCol w="4339086">
                      <a:extLst>
                        <a:ext uri="{9D8B030D-6E8A-4147-A177-3AD203B41FA5}">
                          <a16:colId xmlns:a16="http://schemas.microsoft.com/office/drawing/2014/main" val="1617996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Dagny OT" panose="020B0504020201020104" pitchFamily="34" charset="77"/>
                            </a:rPr>
                            <a:t>distribution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Dagny OT" panose="020B0504020201020104" pitchFamily="34" charset="77"/>
                            </a:rPr>
                            <a:t>pdf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Dagny OT" panose="020B0504020201020104" pitchFamily="34" charset="77"/>
                            </a:rPr>
                            <a:t>mean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Dagny OT" panose="020B0504020201020104" pitchFamily="34" charset="77"/>
                            </a:rPr>
                            <a:t>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Dagny OT" panose="020B0504020201020104" pitchFamily="34" charset="77"/>
                            </a:rPr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19827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77"/>
                            </a:rPr>
                            <a:t>uniform </a:t>
                          </a:r>
                          <a14:m>
                            <m:oMath xmlns:m="http://schemas.openxmlformats.org/officeDocument/2006/math">
                              <m: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𝑈</m:t>
                              </m:r>
                              <m: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𝑎</m:t>
                              </m:r>
                              <m: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,</m:t>
                              </m:r>
                              <m: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𝑏</m:t>
                              </m:r>
                              <m: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</m:den>
                                </m:f>
                                <m:r>
                                  <a:rPr lang="en-CA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  </m:t>
                                </m:r>
                                <m:r>
                                  <m:rPr>
                                    <m:nor/>
                                  </m:rPr>
                                  <a:rPr lang="en-CA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en-CA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 </m:t>
                                </m:r>
                                <m:r>
                                  <a:rPr lang="en-CA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CA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≤</m:t>
                                </m:r>
                                <m:r>
                                  <a:rPr lang="en-CA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CA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≤</m:t>
                                </m:r>
                                <m:r>
                                  <a:rPr lang="en-CA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CA" dirty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𝑎</m:t>
                                    </m:r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CA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CA" b="0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  <m:r>
                                              <a:rPr lang="en-CA" b="0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CA" b="0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CA" b="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 b="0" i="0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most languages provide rand # generators for </a:t>
                          </a:r>
                          <a14:m>
                            <m:oMath xmlns:m="http://schemas.openxmlformats.org/officeDocument/2006/math">
                              <m: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CA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𝑎</m:t>
                                  </m:r>
                                  <m:r>
                                    <a:rPr lang="en-CA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r>
                                    <a:rPr lang="en-CA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CA" b="0" i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used to generate </a:t>
                          </a:r>
                          <a:r>
                            <a:rPr lang="en-CA" dirty="0" err="1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r.v</a:t>
                          </a:r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. with other distributions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70456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77"/>
                            </a:rPr>
                            <a:t>Gaussian</a:t>
                          </a:r>
                          <a:r>
                            <a:rPr lang="en-US" dirty="0">
                              <a:solidFill>
                                <a:srgbClr val="323232"/>
                              </a:solidFill>
                              <a:latin typeface="Dagny OT" panose="020B0504020201020104" pitchFamily="34" charset="7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  <m:r>
                                    <a:rPr lang="en-CA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CA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b="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CA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CA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CA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mr-IN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CA" i="1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CA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CA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CA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𝜇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CA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𝜎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CA" b="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CA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CA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  <m:r>
                                  <a:rPr lang="en-CA" b="0" i="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sym typeface="Wingdings" pitchFamily="2" charset="2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 pitchFamily="2" charset="2"/>
                                  </a:rPr>
                                  <m:t>∈</m:t>
                                </m:r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  <a:sym typeface="Wingdings" pitchFamily="2" charset="2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  <m:r>
                                    <a:rPr lang="en-CA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mr-IN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𝑋</m:t>
                                  </m:r>
                                  <m: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CA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mr-IN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den>
                              </m:f>
                              <m:r>
                                <a:rPr lang="en-US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(0,1)</m:t>
                              </m:r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(and </a:t>
                          </a:r>
                          <a:r>
                            <a:rPr lang="en-CA" i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vice-versa</a:t>
                          </a:r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);</a:t>
                          </a:r>
                          <a:r>
                            <a:rPr lang="en-CA" baseline="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</a:t>
                          </a:r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very commonly used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11475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Poisson </a:t>
                          </a:r>
                          <a:br>
                            <a:rPr lang="en-CA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</a:br>
                          <a14:m>
                            <m:oMath xmlns:m="http://schemas.openxmlformats.org/officeDocument/2006/math"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𝜆</m:t>
                                  </m:r>
                                </m:e>
                              </m:d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𝜆</m:t>
                              </m:r>
                              <m: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≥</m:t>
                              </m:r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</a:t>
                          </a:r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CA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𝜆</m:t>
                                        </m:r>
                                      </m:e>
                                      <m:sup>
                                        <m:r>
                                          <a:rPr lang="en-CA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CA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𝑥</m:t>
                                    </m:r>
                                    <m:r>
                                      <a:rPr lang="en-CA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!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i="1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en-CA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CA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𝜆</m:t>
                                    </m:r>
                                  </m:sup>
                                </m:sSup>
                                <m:r>
                                  <a:rPr lang="en-CA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CA" b="0" i="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CA" i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  <m:r>
                                  <a:rPr lang="en-CA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CA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CA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=0,1,2,…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estimates the # of events that occur in a continuous time interval (</a:t>
                          </a:r>
                          <a:r>
                            <a:rPr lang="en-CA" sz="18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# of calls received in 1-hour intervals)</a:t>
                          </a:r>
                          <a:endParaRPr lang="en-US" sz="1800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3319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binomial</a:t>
                          </a:r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ℬ</m:t>
                              </m:r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𝑁</m:t>
                                  </m:r>
                                  <m: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,</m:t>
                                  </m:r>
                                  <m: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  <a:sym typeface="Wingdings" pitchFamily="2" charset="2"/>
                                </a:rPr>
                                <m:t>∈</m:t>
                              </m:r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  <a:sym typeface="Wingdings" pitchFamily="2" charset="2"/>
                                </a:rPr>
                                <m:t>ℕ</m:t>
                              </m:r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𝑝</m:t>
                              </m:r>
                              <m: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∈</m:t>
                              </m:r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[0,1]</m:t>
                              </m:r>
                            </m:oMath>
                          </a14:m>
                          <a:r>
                            <a:rPr lang="en-CA" dirty="0">
                              <a:solidFill>
                                <a:schemeClr val="tx2"/>
                              </a:solidFill>
                              <a:latin typeface="Dagny OT" panose="020B0504020201020104" pitchFamily="34" charset="0"/>
                            </a:rPr>
                            <a:t> </a:t>
                          </a:r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CA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CA">
                                              <a:solidFill>
                                                <a:srgbClr val="323232"/>
                                              </a:solidFill>
                                              <a:latin typeface="Cambria Math" charset="0"/>
                                            </a:rPr>
                                            <m:t>𝑁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CA" b="0" i="1" smtClean="0">
                                              <a:solidFill>
                                                <a:srgbClr val="32323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CA" b="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i="1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CA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CA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1−</m:t>
                                        </m:r>
                                        <m:r>
                                          <a:rPr lang="en-CA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CA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𝑁</m:t>
                                    </m:r>
                                    <m:r>
                                      <a:rPr lang="en-CA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CA" b="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m:rPr>
                                    <m:nor/>
                                  </m:rPr>
                                  <a:rPr lang="en-CA" b="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CA" i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  <m:r>
                                  <a:rPr lang="en-CA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CA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𝑥</m:t>
                                </m:r>
                                <m:r>
                                  <a:rPr lang="en-CA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=0,1,…,</m:t>
                                </m:r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𝑁𝑝</m:t>
                                </m:r>
                              </m:oMath>
                            </m:oMathPara>
                          </a14:m>
                          <a:endParaRPr lang="en-US" i="1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𝑁𝑝</m:t>
                                </m:r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i="1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describes the probability of exactly </a:t>
                          </a:r>
                          <a14:m>
                            <m:oMath xmlns:m="http://schemas.openxmlformats.org/officeDocument/2006/math">
                              <m:r>
                                <a:rPr lang="en-CA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successes in </a:t>
                          </a:r>
                          <a14:m>
                            <m:oMath xmlns:m="http://schemas.openxmlformats.org/officeDocument/2006/math">
                              <m:r>
                                <a:rPr lang="en-CA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independent trials if the probability of a success in a single trial is </a:t>
                          </a:r>
                          <a14:m>
                            <m:oMath xmlns:m="http://schemas.openxmlformats.org/officeDocument/2006/math">
                              <m:r>
                                <a:rPr lang="en-CA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rgbClr val="323232"/>
                              </a:solidFill>
                              <a:latin typeface="Dagny OT" panose="020B0504020201020104" pitchFamily="34" charset="77"/>
                            </a:rPr>
                            <a:t> (</a:t>
                          </a:r>
                          <a:r>
                            <a:rPr lang="en-CA" sz="18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# of heads in </a:t>
                          </a:r>
                          <a14:m>
                            <m:oMath xmlns:m="http://schemas.openxmlformats.org/officeDocument/2006/math">
                              <m:r>
                                <a:rPr lang="en-CA" sz="1800" i="1" dirty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CA" sz="18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coin tosses) </a:t>
                          </a:r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69683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b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log-normal </a:t>
                          </a:r>
                          <a14:m>
                            <m:oMath xmlns:m="http://schemas.openxmlformats.org/officeDocument/2006/math">
                              <m:r>
                                <a:rPr lang="en-CA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𝛬</m:t>
                              </m:r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  <m:r>
                                    <a:rPr lang="en-CA" smtClean="0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CA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b="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CA" b="0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𝜎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CA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CA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CA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CA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CA" smtClean="0">
                                        <a:solidFill>
                                          <a:srgbClr val="323232"/>
                                        </a:solidFill>
                                        <a:latin typeface="Cambria Math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CA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mr-IN" i="1" smtClean="0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CA" i="1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CA" b="0" i="0" smtClean="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ln</m:t>
                                                </m:r>
                                                <m:r>
                                                  <a:rPr lang="en-CA" b="0" i="0" smtClean="0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lang="en-CA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CA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CA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𝜇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CA">
                                                    <a:solidFill>
                                                      <a:srgbClr val="323232"/>
                                                    </a:solidFill>
                                                    <a:latin typeface="Cambria Math" charset="0"/>
                                                  </a:rPr>
                                                  <m:t>𝜎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CA" b="0" i="1" smtClean="0">
                                            <a:solidFill>
                                              <a:srgbClr val="323232"/>
                                            </a:solidFill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CA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</m:oMath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CA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for</m:t>
                                </m:r>
                                <m:r>
                                  <m:rPr>
                                    <m:nor/>
                                  </m:rPr>
                                  <a:rPr lang="en-CA" b="0" i="0" smtClean="0">
                                    <a:solidFill>
                                      <a:srgbClr val="323232"/>
                                    </a:solidFill>
                                    <a:latin typeface="Dagny OT" panose="020B0504020201020104" pitchFamily="34" charset="0"/>
                                  </a:rPr>
                                  <m:t> </m:t>
                                </m:r>
                                <m:r>
                                  <a:rPr lang="en-CA" b="0" i="0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charset="0"/>
                                    <a:sym typeface="Wingdings" pitchFamily="2" charset="2"/>
                                  </a:rPr>
                                  <m:t>𝑥</m:t>
                                </m:r>
                                <m:r>
                                  <a:rPr lang="en-CA" b="0" i="1" smtClean="0">
                                    <a:solidFill>
                                      <a:srgbClr val="323232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  <a:sym typeface="Wingdings" pitchFamily="2" charset="2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0"/>
                            <a:sym typeface="Wingdings" pitchFamily="2" charset="2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𝜇</m:t>
                                  </m:r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σ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323232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/2</m:t>
                                  </m:r>
                                  <m:r>
                                    <a:rPr lang="en-US" i="1">
                                      <a:solidFill>
                                        <a:srgbClr val="323232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)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</a:t>
                          </a:r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(2</m:t>
                                    </m:r>
                                    <m:r>
                                      <a:rPr lang="en-US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  <m:r>
                                      <a:rPr lang="en-US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323232"/>
                                            </a:solidFill>
                                            <a:latin typeface="Cambria Math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323232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solidFill>
                                          <a:srgbClr val="32323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32323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323232"/>
                                            </a:solidFill>
                                            <a:latin typeface="Cambria Math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solidFill>
                                                  <a:srgbClr val="323232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323232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CA" b="0" i="0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  <m:r>
                                    <a:rPr lang="en-CA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CA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solidFill>
                                    <a:srgbClr val="323232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~</m:t>
                              </m:r>
                              <m:r>
                                <a:rPr lang="en-CA">
                                  <a:solidFill>
                                    <a:srgbClr val="323232"/>
                                  </a:solidFill>
                                  <a:latin typeface="Cambria Math" charset="0"/>
                                </a:rPr>
                                <m:t>𝛬</m:t>
                              </m:r>
                              <m:d>
                                <m:dPr>
                                  <m:ctrlPr>
                                    <a:rPr lang="en-CA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𝜇</m:t>
                                  </m:r>
                                  <m:r>
                                    <a:rPr lang="en-CA">
                                      <a:solidFill>
                                        <a:srgbClr val="323232"/>
                                      </a:solidFill>
                                      <a:latin typeface="Cambria Math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solidFill>
                                            <a:srgbClr val="323232"/>
                                          </a:solidFill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 (and </a:t>
                          </a:r>
                          <a:r>
                            <a:rPr lang="en-CA" i="1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vice-versa</a:t>
                          </a:r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); positively skewed</a:t>
                          </a:r>
                          <a:endParaRPr lang="en-US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425858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63BF3351-010C-AE4A-950B-478D98C057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657842"/>
                  </p:ext>
                </p:extLst>
              </p:nvPr>
            </p:nvGraphicFramePr>
            <p:xfrm>
              <a:off x="181155" y="719666"/>
              <a:ext cx="11740550" cy="515454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82151">
                      <a:extLst>
                        <a:ext uri="{9D8B030D-6E8A-4147-A177-3AD203B41FA5}">
                          <a16:colId xmlns:a16="http://schemas.microsoft.com/office/drawing/2014/main" val="826282294"/>
                        </a:ext>
                      </a:extLst>
                    </a:gridCol>
                    <a:gridCol w="2803585">
                      <a:extLst>
                        <a:ext uri="{9D8B030D-6E8A-4147-A177-3AD203B41FA5}">
                          <a16:colId xmlns:a16="http://schemas.microsoft.com/office/drawing/2014/main" val="120522595"/>
                        </a:ext>
                      </a:extLst>
                    </a:gridCol>
                    <a:gridCol w="983411">
                      <a:extLst>
                        <a:ext uri="{9D8B030D-6E8A-4147-A177-3AD203B41FA5}">
                          <a16:colId xmlns:a16="http://schemas.microsoft.com/office/drawing/2014/main" val="3890814611"/>
                        </a:ext>
                      </a:extLst>
                    </a:gridCol>
                    <a:gridCol w="1932317">
                      <a:extLst>
                        <a:ext uri="{9D8B030D-6E8A-4147-A177-3AD203B41FA5}">
                          <a16:colId xmlns:a16="http://schemas.microsoft.com/office/drawing/2014/main" val="9718205"/>
                        </a:ext>
                      </a:extLst>
                    </a:gridCol>
                    <a:gridCol w="4339086">
                      <a:extLst>
                        <a:ext uri="{9D8B030D-6E8A-4147-A177-3AD203B41FA5}">
                          <a16:colId xmlns:a16="http://schemas.microsoft.com/office/drawing/2014/main" val="16179966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Dagny OT" panose="020B0504020201020104" pitchFamily="34" charset="77"/>
                            </a:rPr>
                            <a:t>distribution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09" t="-6897" r="-260455" b="-1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Dagny OT" panose="020B0504020201020104" pitchFamily="34" charset="77"/>
                            </a:rPr>
                            <a:t>mean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Dagny OT" panose="020B0504020201020104" pitchFamily="34" charset="77"/>
                            </a:rPr>
                            <a:t>variance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Dagny OT" panose="020B0504020201020104" pitchFamily="34" charset="77"/>
                            </a:rPr>
                            <a:t>notes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1198274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2" t="-43056" r="-596241" b="-43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09" t="-43056" r="-260455" b="-43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846" t="-43056" r="-634615" b="-43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4211" t="-43056" r="-225658" b="-43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760" t="-43056" r="-292" b="-4319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7045662"/>
                      </a:ext>
                    </a:extLst>
                  </a:tr>
                  <a:tr h="7552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2" t="-171667" r="-596241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09" t="-171667" r="-260455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846" t="-171667" r="-634615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4211" t="-171667" r="-225658" b="-41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760" t="-171667" r="-292" b="-41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1147505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2" t="-226389" r="-596241" b="-24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09" t="-226389" r="-260455" b="-24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846" t="-226389" r="-634615" b="-24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4211" t="-226389" r="-225658" b="-248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>
                            <a:lnSpc>
                              <a:spcPct val="100000"/>
                            </a:lnSpc>
                            <a:buNone/>
                          </a:pPr>
                          <a:r>
                            <a:rPr lang="en-CA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estimates the # of events that occur in a continuous time interval (</a:t>
                          </a:r>
                          <a:r>
                            <a:rPr lang="en-CA" sz="1800" dirty="0">
                              <a:solidFill>
                                <a:srgbClr val="323232"/>
                              </a:solidFill>
                              <a:latin typeface="Dagny OT" panose="020B0504020201020104" pitchFamily="34" charset="0"/>
                            </a:rPr>
                            <a:t># of calls received in 1-hour intervals)</a:t>
                          </a:r>
                          <a:endParaRPr lang="en-US" sz="1800" dirty="0">
                            <a:solidFill>
                              <a:srgbClr val="323232"/>
                            </a:solidFill>
                            <a:latin typeface="Dagny OT" panose="020B0504020201020104" pitchFamily="34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13319155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2" t="-250000" r="-596241" b="-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09" t="-250000" r="-260455" b="-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846" t="-250000" r="-634615" b="-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4211" t="-250000" r="-225658" b="-90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760" t="-250000" r="-292" b="-90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9683833"/>
                      </a:ext>
                    </a:extLst>
                  </a:tr>
                  <a:tr h="10109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52" t="-411250" r="-596241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09" t="-411250" r="-260455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53846" t="-411250" r="-634615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84211" t="-411250" r="-225658" b="-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0760" t="-411250" r="-292" b="-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5858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157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79AA8-00C0-470E-B43B-61891884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Joint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FFA95-94BF-463F-B3F9-FD9874522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Univariate distributions are useful modeling tools, especially when the variables under consideration are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independent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. </a:t>
                </a:r>
              </a:p>
              <a:p>
                <a:pPr algn="just">
                  <a:lnSpc>
                    <a:spcPct val="100000"/>
                  </a:lnSpc>
                </a:pPr>
                <a:endParaRPr lang="en-CA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In practice, that is not usually the case. A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joint distribution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b="0" i="0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gives the probability that each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i="1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falls in a given range. The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multivariate normal distribution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rgbClr val="323232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1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  <m:r>
                          <a:rPr lang="en-CA" b="0" i="1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l-GR" b="1" i="0" smtClean="0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𝚺</m:t>
                        </m:r>
                      </m:e>
                    </m:d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has pdf </a:t>
                </a:r>
              </a:p>
              <a:p>
                <a:pPr marL="0" indent="0" algn="just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1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CA" b="0" i="1" smtClean="0">
                          <a:solidFill>
                            <a:srgbClr val="32323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CA" b="0" i="1" smtClean="0">
                                          <a:solidFill>
                                            <a:srgbClr val="32323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CA" b="0" i="0" smtClean="0">
                                  <a:solidFill>
                                    <a:srgbClr val="323232"/>
                                  </a:solidFill>
                                  <a:latin typeface="Dagny OT" panose="020B0504020201020104" pitchFamily="34" charset="0"/>
                                </a:rPr>
                                <m:t>det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b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𝚺</m:t>
                                  </m:r>
                                </m:e>
                              </m:d>
                            </m:e>
                          </m:rad>
                        </m:den>
                      </m:f>
                      <m:r>
                        <m:rPr>
                          <m:nor/>
                        </m:rPr>
                        <a:rPr lang="en-CA" b="0" i="0" smtClean="0">
                          <a:solidFill>
                            <a:srgbClr val="323232"/>
                          </a:solidFill>
                          <a:latin typeface="Dagny OT" panose="020B0504020201020104" pitchFamily="34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rgbClr val="32323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1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CA" b="0" i="1" smtClean="0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1" i="1">
                                      <a:solidFill>
                                        <a:srgbClr val="32323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b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CA" b="0" i="1" smtClean="0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1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CA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1" i="1">
                                  <a:solidFill>
                                    <a:srgbClr val="32323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endParaRPr lang="en-CA" sz="1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 algn="just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CA" b="1" i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is the mean vector and </a:t>
                </a:r>
                <a14:m>
                  <m:oMath xmlns:m="http://schemas.openxmlformats.org/officeDocument/2006/math">
                    <m:r>
                      <a:rPr lang="el-GR" b="1">
                        <a:solidFill>
                          <a:srgbClr val="32323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the covariance matrix.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FFA95-94BF-463F-B3F9-FD9874522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6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37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D6AC27-02F2-42BB-B19B-A85795450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776" y="2979694"/>
            <a:ext cx="5727031" cy="3658936"/>
          </a:xfrm>
          <a:prstGeom prst="rect">
            <a:avLst/>
          </a:prstGeom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7BC566C-A735-432B-9E7F-179F5EFE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Normal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D34AB-A91D-4666-A844-1F7E61A7A1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en-CA" i="1" smtClean="0">
                        <a:solidFill>
                          <a:srgbClr val="323232"/>
                        </a:solidFill>
                        <a:latin typeface="Cambria Math" charset="0"/>
                      </a:rPr>
                      <m:t>𝑁</m:t>
                    </m:r>
                    <m:d>
                      <m:dPr>
                        <m:ctrlPr>
                          <a:rPr lang="en-CA" i="1">
                            <a:solidFill>
                              <a:srgbClr val="32323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𝜇</m:t>
                        </m:r>
                        <m:r>
                          <a:rPr lang="en-CA">
                            <a:solidFill>
                              <a:srgbClr val="323232"/>
                            </a:solidFill>
                            <a:latin typeface="Cambria Math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rgbClr val="32323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323232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CA" i="1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is </a:t>
                </a:r>
                <a:r>
                  <a:rPr lang="en-CA" b="1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fully characterized </a:t>
                </a: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by the mean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and the standard deviation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, which reduces estimation requirements.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sz="5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The probability of a value being drawn</a:t>
                </a:r>
                <a:b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</a:b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can be obtained if we know how many </a:t>
                </a:r>
                <a:b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</a:b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multiples of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separate it from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endParaRPr lang="en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lvl="1" algn="just">
                  <a:lnSpc>
                    <a:spcPct val="100000"/>
                  </a:lnSpc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charset="0"/>
                      </a:rPr>
                      <m:t>68%</m:t>
                    </m:r>
                  </m:oMath>
                </a14:m>
                <a:endParaRPr lang="en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lvl="1" algn="just">
                  <a:lnSpc>
                    <a:spcPct val="100000"/>
                  </a:lnSpc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2</m:t>
                    </m:r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charset="0"/>
                      </a:rPr>
                      <m:t>95%</m:t>
                    </m:r>
                  </m:oMath>
                </a14:m>
                <a:endParaRPr lang="en-CA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  <a:p>
                <a:pPr lvl="1" algn="just">
                  <a:lnSpc>
                    <a:spcPct val="100000"/>
                  </a:lnSpc>
                </a:pPr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within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3</m:t>
                    </m:r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𝜎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CA">
                        <a:solidFill>
                          <a:srgbClr val="323232"/>
                        </a:solidFill>
                        <a:latin typeface="Cambria Math" charset="0"/>
                      </a:rPr>
                      <m:t>𝜇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rgbClr val="323232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>
                      <a:rPr lang="en-CA" i="1">
                        <a:solidFill>
                          <a:srgbClr val="323232"/>
                        </a:solidFill>
                        <a:latin typeface="Cambria Math" charset="0"/>
                      </a:rPr>
                      <m:t>99.7%</m:t>
                    </m:r>
                  </m:oMath>
                </a14:m>
                <a:r>
                  <a:rPr lang="en-CA" dirty="0">
                    <a:solidFill>
                      <a:srgbClr val="323232"/>
                    </a:solidFill>
                    <a:latin typeface="Dagny OT" panose="020B0504020201020104" pitchFamily="34" charset="0"/>
                  </a:rPr>
                  <a:t>    </a:t>
                </a:r>
              </a:p>
              <a:p>
                <a:endParaRPr lang="en-CA" sz="1000" dirty="0">
                  <a:solidFill>
                    <a:srgbClr val="323232"/>
                  </a:solidFill>
                  <a:latin typeface="Dagny OT" panose="020B05040202010201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9D34AB-A91D-4666-A844-1F7E61A7A1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9D34AB-A91D-4666-A844-1F7E61A7A17C}"/>
              </a:ext>
            </a:extLst>
          </p:cNvPr>
          <p:cNvSpPr txBox="1">
            <a:spLocks/>
          </p:cNvSpPr>
          <p:nvPr/>
        </p:nvSpPr>
        <p:spPr>
          <a:xfrm>
            <a:off x="658060" y="3318001"/>
            <a:ext cx="52257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n-CA" sz="2000" dirty="0">
              <a:latin typeface="Dagny OT" panose="020B05040202010201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9D34AB-A91D-4666-A844-1F7E61A7A17C}"/>
              </a:ext>
            </a:extLst>
          </p:cNvPr>
          <p:cNvSpPr txBox="1">
            <a:spLocks/>
          </p:cNvSpPr>
          <p:nvPr/>
        </p:nvSpPr>
        <p:spPr>
          <a:xfrm>
            <a:off x="8923420" y="0"/>
            <a:ext cx="3268580" cy="295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Helvetica Ligh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CA" sz="1400" dirty="0">
                <a:solidFill>
                  <a:srgbClr val="323232"/>
                </a:solidFill>
                <a:latin typeface="Dagny OT" panose="020B0504020201020104" pitchFamily="34" charset="0"/>
              </a:rPr>
              <a:t>[image taken from Wikipedia]</a:t>
            </a:r>
          </a:p>
        </p:txBody>
      </p:sp>
    </p:spTree>
    <p:extLst>
      <p:ext uri="{BB962C8B-B14F-4D97-AF65-F5344CB8AC3E}">
        <p14:creationId xmlns:p14="http://schemas.microsoft.com/office/powerpoint/2010/main" val="224859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Custom 15">
      <a:dk1>
        <a:srgbClr val="39302A"/>
      </a:dk1>
      <a:lt1>
        <a:sysClr val="window" lastClr="FFFFFF"/>
      </a:lt1>
      <a:dk2>
        <a:srgbClr val="A79588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1552</TotalTime>
  <Words>2184</Words>
  <Application>Microsoft Macintosh PowerPoint</Application>
  <PresentationFormat>Widescreen</PresentationFormat>
  <Paragraphs>268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Cambria Math</vt:lpstr>
      <vt:lpstr>Dagny OT</vt:lpstr>
      <vt:lpstr>Gill Sans MT</vt:lpstr>
      <vt:lpstr>Helvetica</vt:lpstr>
      <vt:lpstr>Helvetica Light</vt:lpstr>
      <vt:lpstr>Wingdings</vt:lpstr>
      <vt:lpstr>Wingdings 2</vt:lpstr>
      <vt:lpstr>Dividend</vt:lpstr>
      <vt:lpstr>STATISTICAL AND MATHEMATICAL FOUNDATIONS</vt:lpstr>
      <vt:lpstr>OUTLINE</vt:lpstr>
      <vt:lpstr>PowerPoint Presentation</vt:lpstr>
      <vt:lpstr>Models in General</vt:lpstr>
      <vt:lpstr>Modeling HEURISTICS</vt:lpstr>
      <vt:lpstr>Data and Distributions</vt:lpstr>
      <vt:lpstr>PowerPoint Presentation</vt:lpstr>
      <vt:lpstr>Joint Distributions</vt:lpstr>
      <vt:lpstr>Normal Distribution </vt:lpstr>
      <vt:lpstr>Normal Distribution </vt:lpstr>
      <vt:lpstr>CENTRAL LIMIT THEOREM IN ACTION</vt:lpstr>
      <vt:lpstr>Estimation</vt:lpstr>
      <vt:lpstr>Estimation</vt:lpstr>
      <vt:lpstr>BASIC MATHEMATICAL CONCEPTS</vt:lpstr>
      <vt:lpstr>Conditional Probabilities</vt:lpstr>
      <vt:lpstr>Bayes’ Theorem</vt:lpstr>
      <vt:lpstr>Bayes’ Theorem</vt:lpstr>
      <vt:lpstr>Bayes’ Theorem</vt:lpstr>
      <vt:lpstr>Bayes’ Theorem</vt:lpstr>
      <vt:lpstr>Bayes’ Theorem</vt:lpstr>
      <vt:lpstr>Linear Algebra </vt:lpstr>
      <vt:lpstr>Matrix Operations</vt:lpstr>
      <vt:lpstr>Eigenvectors and Eigenvalues</vt:lpstr>
      <vt:lpstr>Eigen-decomposition</vt:lpstr>
      <vt:lpstr>Regression Modeling</vt:lpstr>
      <vt:lpstr>Linear Regression</vt:lpstr>
      <vt:lpstr>Linear Regression</vt:lpstr>
      <vt:lpstr>Generalized Linear Regression</vt:lpstr>
      <vt:lpstr>Optimization</vt:lpstr>
      <vt:lpstr>Optimization</vt:lpstr>
      <vt:lpstr>Type of Minima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universals</dc:title>
  <dc:creator>pboily</dc:creator>
  <cp:lastModifiedBy>Patrick Boily</cp:lastModifiedBy>
  <cp:revision>115</cp:revision>
  <dcterms:created xsi:type="dcterms:W3CDTF">2018-12-12T19:39:04Z</dcterms:created>
  <dcterms:modified xsi:type="dcterms:W3CDTF">2020-04-24T19:46:04Z</dcterms:modified>
</cp:coreProperties>
</file>