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8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0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5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6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7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8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9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20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1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0"/>
  </p:notesMasterIdLst>
  <p:sldIdLst>
    <p:sldId id="256" r:id="rId2"/>
    <p:sldId id="1250" r:id="rId3"/>
    <p:sldId id="1235" r:id="rId4"/>
    <p:sldId id="1236" r:id="rId5"/>
    <p:sldId id="1237" r:id="rId6"/>
    <p:sldId id="1304" r:id="rId7"/>
    <p:sldId id="1305" r:id="rId8"/>
    <p:sldId id="1306" r:id="rId9"/>
    <p:sldId id="1308" r:id="rId10"/>
    <p:sldId id="1312" r:id="rId11"/>
    <p:sldId id="1313" r:id="rId12"/>
    <p:sldId id="1314" r:id="rId13"/>
    <p:sldId id="1316" r:id="rId14"/>
    <p:sldId id="1317" r:id="rId15"/>
    <p:sldId id="1320" r:id="rId16"/>
    <p:sldId id="1321" r:id="rId17"/>
    <p:sldId id="1322" r:id="rId18"/>
    <p:sldId id="1323" r:id="rId19"/>
    <p:sldId id="1325" r:id="rId20"/>
    <p:sldId id="1353" r:id="rId21"/>
    <p:sldId id="1340" r:id="rId22"/>
    <p:sldId id="1351" r:id="rId23"/>
    <p:sldId id="1355" r:id="rId24"/>
    <p:sldId id="1356" r:id="rId25"/>
    <p:sldId id="1357" r:id="rId26"/>
    <p:sldId id="1359" r:id="rId27"/>
    <p:sldId id="1360" r:id="rId28"/>
    <p:sldId id="1362" r:id="rId29"/>
  </p:sldIdLst>
  <p:sldSz cx="12192000" cy="6858000"/>
  <p:notesSz cx="6858000" cy="9144000"/>
  <p:custDataLst>
    <p:tags r:id="rId3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95" autoAdjust="0"/>
    <p:restoredTop sz="89252" autoAdjust="0"/>
  </p:normalViewPr>
  <p:slideViewPr>
    <p:cSldViewPr snapToGrid="0">
      <p:cViewPr varScale="1">
        <p:scale>
          <a:sx n="114" d="100"/>
          <a:sy n="114" d="100"/>
        </p:scale>
        <p:origin x="1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711D6-A39D-427C-A1F8-821D3D808D1C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E4137-9C57-4BE7-8509-9D67AAFC4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1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28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25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40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90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85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33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01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19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67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Lift : 70 % de ceux qui sont nés avant 1976 possèdent une copie, alors que 56 % de ceux qui sont nés après 1976 possèdent une copie (il y a une différence, mais elle n’est pas grande).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31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194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Élaboré initialement pour les données de transaction (mais chaque ensemble de données peut être transformé en un ensemble de données de transaction à l’aide de variables fictives).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569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Élaboré initialement pour les données de transaction (mais chaque ensemble de données peut être transformé en un ensemble de données de transaction à l’aide de variables fictives).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16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77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29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17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10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22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48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17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4076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40932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40932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18" y="5155854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416386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817" y="5722592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data-action-lab.com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985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788E20-EB5B-D740-9C2A-5B367064788D}"/>
              </a:ext>
            </a:extLst>
          </p:cNvPr>
          <p:cNvPicPr/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0" y="6455412"/>
            <a:ext cx="4097020" cy="2739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8159BA-A080-1348-A6C9-F7F24886F98C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20" y="6455225"/>
            <a:ext cx="274320" cy="2743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089C2C1-6C04-AA4B-8B6F-3CCC7A620178}"/>
              </a:ext>
            </a:extLst>
          </p:cNvPr>
          <p:cNvSpPr txBox="1"/>
          <p:nvPr userDrawn="1"/>
        </p:nvSpPr>
        <p:spPr>
          <a:xfrm>
            <a:off x="9037320" y="6407719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B3B3B3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data-action-lab.com</a:t>
            </a:r>
            <a:endParaRPr lang="en-US" dirty="0">
              <a:solidFill>
                <a:srgbClr val="B3B3B3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None/>
        <a:defRPr sz="24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hyperlink" Target="data-action-lab.com" TargetMode="External"/><Relationship Id="rId5" Type="http://schemas.openxmlformats.org/officeDocument/2006/relationships/tags" Target="../tags/tag6.xml"/><Relationship Id="rId10" Type="http://schemas.openxmlformats.org/officeDocument/2006/relationships/image" Target="../media/image2.png"/><Relationship Id="rId4" Type="http://schemas.openxmlformats.org/officeDocument/2006/relationships/tags" Target="../tags/tag5.xm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hyperlink" Target="https://blogs.scientificamerican.com/guest-blog/9-bizarre-and-surprising-insights-from-data-science/" TargetMode="Externa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39.xml"/><Relationship Id="rId7" Type="http://schemas.openxmlformats.org/officeDocument/2006/relationships/tags" Target="../tags/tag38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5.xml"/><Relationship Id="rId7" Type="http://schemas.openxmlformats.org/officeDocument/2006/relationships/notesSlide" Target="../notesSlides/notesSlide1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15.png"/><Relationship Id="rId5" Type="http://schemas.openxmlformats.org/officeDocument/2006/relationships/tags" Target="../tags/tag56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4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4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APPRENTISSAGE STATISTIQUE ET </a:t>
            </a:r>
            <a:br>
              <a:rPr lang="fr-CA" dirty="0"/>
            </a:br>
            <a:r>
              <a:rPr lang="fr-CA" dirty="0"/>
              <a:t>EXPLORATION DES RÈGLES D’ASSOCIATION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PRÉPARATION DU TERRAIN</a:t>
            </a:r>
          </a:p>
        </p:txBody>
      </p:sp>
      <p:pic>
        <p:nvPicPr>
          <p:cNvPr id="4" name="Picture 3"/>
          <p:cNvPicPr/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0" y="6455225"/>
            <a:ext cx="4097020" cy="274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20" y="6455225"/>
            <a:ext cx="274320" cy="274320"/>
          </a:xfrm>
          <a:prstGeom prst="rect">
            <a:avLst/>
          </a:prstGeom>
        </p:spPr>
      </p:pic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9037320" y="6407719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>
                <a:hlinkClick r:id="rId11"/>
              </a:rPr>
              <a:t>data-action-lab.com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B44ED3-8A55-1147-A62A-FE3BF78405A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52312" y="3847166"/>
            <a:ext cx="1045130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dirty="0">
                <a:solidFill>
                  <a:schemeClr val="bg1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« La science des données ne remplace pas la modélisation statistique et l’analyse des données, elle les enrichit. »</a:t>
            </a:r>
          </a:p>
          <a:p>
            <a:pPr algn="r"/>
            <a:r>
              <a:rPr lang="fr-CA" sz="1200" dirty="0">
                <a:solidFill>
                  <a:schemeClr val="bg1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(P. </a:t>
            </a:r>
            <a:r>
              <a:rPr lang="fr-CA" sz="1200" dirty="0" err="1">
                <a:solidFill>
                  <a:schemeClr val="bg1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Boily</a:t>
            </a:r>
            <a:r>
              <a:rPr lang="fr-CA" sz="1200" dirty="0">
                <a:solidFill>
                  <a:schemeClr val="bg1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)</a:t>
            </a:r>
          </a:p>
          <a:p>
            <a:pPr algn="ctr"/>
            <a:endParaRPr lang="en-US" dirty="0">
              <a:solidFill>
                <a:schemeClr val="bg1"/>
              </a:solidFill>
              <a:latin typeface="Dagny OT" panose="020B0504020201020104" pitchFamily="34" charset="77"/>
              <a:ea typeface="Helvetica Light" charset="0"/>
              <a:cs typeface="Helvetica Light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Dagny OT" panose="020B0504020201020104" pitchFamily="34" charset="77"/>
              <a:ea typeface="Helvetica Light" charset="0"/>
              <a:cs typeface="Helvetica Light" charset="0"/>
            </a:endParaRPr>
          </a:p>
          <a:p>
            <a:pPr algn="ctr"/>
            <a:r>
              <a:rPr lang="fr-CA" dirty="0">
                <a:solidFill>
                  <a:schemeClr val="bg1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« Les données ne sont pas des renseignements, les renseignements ne sont pas des connaissances, </a:t>
            </a:r>
            <a:br>
              <a:rPr lang="fr-CA" dirty="0">
                <a:solidFill>
                  <a:schemeClr val="bg1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</a:br>
            <a:r>
              <a:rPr lang="fr-CA" dirty="0">
                <a:solidFill>
                  <a:schemeClr val="bg1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la connaissance n’est pas la compréhension, la compréhension n’est pas la sagesse. »</a:t>
            </a:r>
          </a:p>
          <a:p>
            <a:pPr algn="r"/>
            <a:r>
              <a:rPr lang="fr-CA" sz="1200" dirty="0">
                <a:solidFill>
                  <a:schemeClr val="bg1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(Attribué à Cliff Stoll dans </a:t>
            </a:r>
            <a:r>
              <a:rPr lang="fr-CA" sz="1200" i="1" dirty="0">
                <a:solidFill>
                  <a:schemeClr val="bg1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Nothing to </a:t>
            </a:r>
            <a:r>
              <a:rPr lang="fr-CA" sz="1200" i="1" dirty="0" err="1">
                <a:solidFill>
                  <a:schemeClr val="bg1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Hide</a:t>
            </a:r>
            <a:r>
              <a:rPr lang="fr-CA" sz="1200" i="1" dirty="0">
                <a:solidFill>
                  <a:schemeClr val="bg1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: </a:t>
            </a:r>
            <a:r>
              <a:rPr lang="fr-CA" sz="1200" i="1" dirty="0" err="1">
                <a:solidFill>
                  <a:schemeClr val="bg1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Privacy</a:t>
            </a:r>
            <a:r>
              <a:rPr lang="fr-CA" sz="1200" i="1" dirty="0">
                <a:solidFill>
                  <a:schemeClr val="bg1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 in the 21st Century</a:t>
            </a:r>
            <a:r>
              <a:rPr lang="fr-CA" sz="1200" dirty="0">
                <a:solidFill>
                  <a:schemeClr val="bg1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 de </a:t>
            </a:r>
            <a:r>
              <a:rPr lang="fr-CA" sz="1200" dirty="0" err="1">
                <a:solidFill>
                  <a:schemeClr val="bg1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Keeler</a:t>
            </a:r>
            <a:r>
              <a:rPr lang="fr-CA" sz="1200" dirty="0">
                <a:solidFill>
                  <a:schemeClr val="bg1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, 2006)</a:t>
            </a:r>
          </a:p>
        </p:txBody>
      </p:sp>
    </p:spTree>
    <p:extLst>
      <p:ext uri="{BB962C8B-B14F-4D97-AF65-F5344CB8AC3E}">
        <p14:creationId xmlns:p14="http://schemas.microsoft.com/office/powerpoint/2010/main" val="424153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Notions de base sur les règles d’association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fr-CA" b="1" dirty="0"/>
              <a:t>La découverte de règles d’association</a:t>
            </a:r>
            <a:r>
              <a:rPr lang="fr-CA" dirty="0"/>
              <a:t> est un type d’apprentissage non supervisé qui trouve des liens entre des attributs (et des combinaisons d’attributs).</a:t>
            </a:r>
          </a:p>
          <a:p>
            <a:pPr algn="just">
              <a:lnSpc>
                <a:spcPct val="100000"/>
              </a:lnSpc>
            </a:pPr>
            <a:endParaRPr lang="en-US" sz="500" dirty="0"/>
          </a:p>
          <a:p>
            <a:pPr algn="just">
              <a:lnSpc>
                <a:spcPct val="100000"/>
              </a:lnSpc>
            </a:pPr>
            <a:r>
              <a:rPr lang="fr-CA" b="1" dirty="0"/>
              <a:t>Exemple :</a:t>
            </a:r>
            <a:r>
              <a:rPr lang="fr-CA" dirty="0"/>
              <a:t> nous pourrions analyser un ensemble de données sur les activités physiques et les habitudes d’achat de la population nord-américaine et découvrir que </a:t>
            </a:r>
          </a:p>
          <a:p>
            <a:pPr lvl="1" algn="just">
              <a:lnSpc>
                <a:spcPct val="100000"/>
              </a:lnSpc>
            </a:pPr>
            <a:r>
              <a:rPr lang="fr-CA" i="1" dirty="0"/>
              <a:t>les coureurs qui sont aussi des triathloniens</a:t>
            </a:r>
            <a:r>
              <a:rPr lang="fr-CA" dirty="0"/>
              <a:t> (l’</a:t>
            </a:r>
            <a:r>
              <a:rPr lang="fr-CA" b="1" dirty="0"/>
              <a:t>antécédent</a:t>
            </a:r>
            <a:r>
              <a:rPr lang="fr-CA" dirty="0"/>
              <a:t>) ont tendance à </a:t>
            </a:r>
            <a:r>
              <a:rPr lang="fr-CA" i="1" dirty="0"/>
              <a:t>conduire des </a:t>
            </a:r>
            <a:r>
              <a:rPr lang="fr-CA" i="1" dirty="0" err="1"/>
              <a:t>Subarus</a:t>
            </a:r>
            <a:r>
              <a:rPr lang="fr-CA" i="1" dirty="0"/>
              <a:t>, à boire des bières de microbrasserie et à utiliser des téléphones intelligents </a:t>
            </a:r>
            <a:r>
              <a:rPr lang="fr-CA" dirty="0"/>
              <a:t>(le </a:t>
            </a:r>
            <a:r>
              <a:rPr lang="fr-CA" b="1" dirty="0"/>
              <a:t>conséquent</a:t>
            </a:r>
            <a:r>
              <a:rPr lang="fr-CA" dirty="0"/>
              <a:t>);</a:t>
            </a:r>
          </a:p>
          <a:p>
            <a:pPr lvl="1" algn="just">
              <a:lnSpc>
                <a:spcPct val="100000"/>
              </a:lnSpc>
            </a:pPr>
            <a:r>
              <a:rPr lang="fr-CA" dirty="0"/>
              <a:t>les personnes qui ont acheté de l’équipement de gymnastique à domicile sont peu susceptibles de l’utiliser un an plus tard (pour ne nommer que quelques possibilités fictives).</a:t>
            </a:r>
          </a:p>
          <a:p>
            <a:pPr algn="just"/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189053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Application originale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fr-CA" dirty="0"/>
              <a:t>Les supermarchés enregistrent le contenu des paniers aux caisses pour déterminer les articles qui sont souvent achetés ensemble.</a:t>
            </a:r>
          </a:p>
          <a:p>
            <a:pPr algn="just">
              <a:lnSpc>
                <a:spcPct val="100000"/>
              </a:lnSpc>
            </a:pPr>
            <a:endParaRPr lang="en-CA" sz="500" dirty="0"/>
          </a:p>
          <a:p>
            <a:pPr algn="just">
              <a:lnSpc>
                <a:spcPct val="100000"/>
              </a:lnSpc>
            </a:pPr>
            <a:r>
              <a:rPr lang="fr-CA" b="1" dirty="0"/>
              <a:t>Exemples </a:t>
            </a:r>
          </a:p>
          <a:p>
            <a:pPr lvl="1" algn="just">
              <a:lnSpc>
                <a:spcPct val="100000"/>
              </a:lnSpc>
            </a:pPr>
            <a:r>
              <a:rPr lang="fr-CA" dirty="0"/>
              <a:t>Le pain et le lait sont souvent achetés ensemble, mais ce n’est pas très intéressant étant donné la fréquence à laquelle ils sont achetés individuellement.</a:t>
            </a:r>
          </a:p>
          <a:p>
            <a:pPr lvl="1" algn="just">
              <a:lnSpc>
                <a:spcPct val="100000"/>
              </a:lnSpc>
            </a:pPr>
            <a:r>
              <a:rPr lang="fr-CA" dirty="0"/>
              <a:t>Les « hot </a:t>
            </a:r>
            <a:r>
              <a:rPr lang="fr-CA" dirty="0" err="1"/>
              <a:t>dogs</a:t>
            </a:r>
            <a:r>
              <a:rPr lang="fr-CA" dirty="0"/>
              <a:t> » et la moutarde sont aussi souvent achetés ensemble, mais plus rarement à l’unité.</a:t>
            </a:r>
          </a:p>
          <a:p>
            <a:pPr algn="just">
              <a:lnSpc>
                <a:spcPct val="100000"/>
              </a:lnSpc>
            </a:pPr>
            <a:endParaRPr lang="en-CA" sz="500" dirty="0"/>
          </a:p>
          <a:p>
            <a:pPr algn="just">
              <a:lnSpc>
                <a:spcPct val="100000"/>
              </a:lnSpc>
            </a:pPr>
            <a:r>
              <a:rPr lang="fr-CA" dirty="0"/>
              <a:t>Ainsi, un supermarché pourrait offrir une réduction sur les hot </a:t>
            </a:r>
            <a:r>
              <a:rPr lang="fr-CA" dirty="0" err="1"/>
              <a:t>dogs</a:t>
            </a:r>
            <a:r>
              <a:rPr lang="fr-CA" dirty="0"/>
              <a:t> tout en augmentant le prix des condiments. </a:t>
            </a:r>
          </a:p>
          <a:p>
            <a:pPr algn="just"/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258866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Autres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fr-CA" b="1" dirty="0"/>
              <a:t>Concepts apparentés</a:t>
            </a:r>
          </a:p>
          <a:p>
            <a:pPr lvl="1" algn="just">
              <a:lnSpc>
                <a:spcPct val="100000"/>
              </a:lnSpc>
            </a:pPr>
            <a:r>
              <a:rPr lang="fr-CA" dirty="0"/>
              <a:t>Recherche de paires (triplets, etc.) de mots qui représentent un concept commun</a:t>
            </a:r>
          </a:p>
          <a:p>
            <a:pPr lvl="1" algn="just">
              <a:lnSpc>
                <a:spcPct val="100000"/>
              </a:lnSpc>
            </a:pPr>
            <a:r>
              <a:rPr lang="fr-CA" dirty="0"/>
              <a:t>{Ottawa, Sénateurs}, {Michelle, Obama}, {</a:t>
            </a:r>
            <a:r>
              <a:rPr lang="fr-CA" dirty="0" err="1"/>
              <a:t>veni</a:t>
            </a:r>
            <a:r>
              <a:rPr lang="fr-CA" dirty="0"/>
              <a:t>, </a:t>
            </a:r>
            <a:r>
              <a:rPr lang="fr-CA" dirty="0" err="1"/>
              <a:t>vidi</a:t>
            </a:r>
            <a:r>
              <a:rPr lang="fr-CA" dirty="0"/>
              <a:t>, </a:t>
            </a:r>
            <a:r>
              <a:rPr lang="fr-CA" dirty="0" err="1"/>
              <a:t>vici</a:t>
            </a:r>
            <a:r>
              <a:rPr lang="fr-CA" dirty="0"/>
              <a:t>}, etc.</a:t>
            </a:r>
          </a:p>
          <a:p>
            <a:pPr algn="just">
              <a:lnSpc>
                <a:spcPct val="100000"/>
              </a:lnSpc>
            </a:pPr>
            <a:endParaRPr lang="en-CA" sz="500" dirty="0"/>
          </a:p>
          <a:p>
            <a:pPr algn="just">
              <a:lnSpc>
                <a:spcPct val="100000"/>
              </a:lnSpc>
            </a:pPr>
            <a:r>
              <a:rPr lang="fr-CA" b="1" dirty="0"/>
              <a:t>Plagiat</a:t>
            </a:r>
          </a:p>
          <a:p>
            <a:pPr lvl="1" algn="just">
              <a:lnSpc>
                <a:spcPct val="100000"/>
              </a:lnSpc>
            </a:pPr>
            <a:r>
              <a:rPr lang="fr-CA" dirty="0"/>
              <a:t>Recherche de phrases qui apparaissent dans divers documents</a:t>
            </a:r>
          </a:p>
          <a:p>
            <a:pPr lvl="1" algn="just">
              <a:lnSpc>
                <a:spcPct val="100000"/>
              </a:lnSpc>
            </a:pPr>
            <a:r>
              <a:rPr lang="fr-CA" dirty="0"/>
              <a:t>Recherche de documents qui ont des phrases en commun</a:t>
            </a:r>
          </a:p>
          <a:p>
            <a:pPr algn="just">
              <a:lnSpc>
                <a:spcPct val="100000"/>
              </a:lnSpc>
            </a:pPr>
            <a:endParaRPr lang="en-CA" sz="500" dirty="0"/>
          </a:p>
          <a:p>
            <a:pPr algn="just">
              <a:lnSpc>
                <a:spcPct val="100000"/>
              </a:lnSpc>
            </a:pPr>
            <a:r>
              <a:rPr lang="fr-CA" b="1" dirty="0"/>
              <a:t>Biomarqueurs</a:t>
            </a:r>
          </a:p>
          <a:p>
            <a:pPr lvl="1" algn="just">
              <a:lnSpc>
                <a:spcPct val="100000"/>
              </a:lnSpc>
            </a:pPr>
            <a:r>
              <a:rPr lang="fr-CA" dirty="0"/>
              <a:t>maladies fréquemment associées à un ensemble de biomarqueurs</a:t>
            </a:r>
          </a:p>
        </p:txBody>
      </p:sp>
    </p:spTree>
    <p:extLst>
      <p:ext uri="{BB962C8B-B14F-4D97-AF65-F5344CB8AC3E}">
        <p14:creationId xmlns:p14="http://schemas.microsoft.com/office/powerpoint/2010/main" val="397721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Causalité et corrélation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pPr algn="just">
                  <a:lnSpc>
                    <a:spcPct val="100000"/>
                  </a:lnSpc>
                </a:pPr>
                <a:r>
                  <a:rPr lang="fr-CA" dirty="0"/>
                  <a:t>Les règles d’association peuvent automatiser la découverte d’hypothèses, mais il faut rester </a:t>
                </a:r>
                <a:r>
                  <a:rPr lang="fr-CA" b="1" dirty="0"/>
                  <a:t>prudent en matière de corrélation</a:t>
                </a:r>
                <a:r>
                  <a:rPr lang="fr-CA" dirty="0"/>
                  <a:t> (ce qui est moins répandu chez les scientifiques des données qu’on ne l’espère...).</a:t>
                </a:r>
              </a:p>
              <a:p>
                <a:pPr algn="just">
                  <a:lnSpc>
                    <a:spcPct val="100000"/>
                  </a:lnSpc>
                </a:pPr>
                <a:endParaRPr lang="en-US" sz="500" dirty="0"/>
              </a:p>
              <a:p>
                <a:pPr algn="just">
                  <a:lnSpc>
                    <a:spcPct val="100000"/>
                  </a:lnSpc>
                </a:pPr>
                <a:r>
                  <a:rPr lang="fr-CA" dirty="0"/>
                  <a:t>Si les attributs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CA" dirty="0"/>
                  <a:t> 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fr-CA" dirty="0"/>
                  <a:t> sont corrélés, il y a (au moins) cinq possibilités :</a:t>
                </a:r>
              </a:p>
              <a:p>
                <a:pPr lvl="1"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CA" dirty="0"/>
                  <a:t> 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fr-CA" dirty="0"/>
                  <a:t> sont </a:t>
                </a:r>
                <a:r>
                  <a:rPr lang="fr-CA" b="1" dirty="0"/>
                  <a:t>entièrement corrélés par hasard </a:t>
                </a:r>
                <a:r>
                  <a:rPr lang="fr-CA" dirty="0"/>
                  <a:t>dans cet ensemble de données particulier</a:t>
                </a:r>
              </a:p>
              <a:p>
                <a:pPr lvl="1"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CA" dirty="0"/>
                  <a:t> est un nouvel étiquetage de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fr-CA" dirty="0"/>
              </a:p>
              <a:p>
                <a:pPr lvl="1"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CA" dirty="0"/>
                  <a:t> donne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fr-CA" dirty="0"/>
              </a:p>
              <a:p>
                <a:pPr lvl="1"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fr-CA" dirty="0"/>
                  <a:t> donne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fr-CA" dirty="0"/>
              </a:p>
              <a:p>
                <a:pPr lvl="1" algn="just">
                  <a:lnSpc>
                    <a:spcPct val="100000"/>
                  </a:lnSpc>
                </a:pPr>
                <a:r>
                  <a:rPr lang="fr-CA" dirty="0"/>
                  <a:t>les combinaisons d’autres attributs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CA" dirty="0"/>
                  <a:t> (connus ou non) donnent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CA" dirty="0"/>
                  <a:t> 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fr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829" t="-442" r="-829" b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58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471927" y="0"/>
            <a:ext cx="9720073" cy="314552"/>
          </a:xfrm>
        </p:spPr>
        <p:txBody>
          <a:bodyPr>
            <a:normAutofit/>
          </a:bodyPr>
          <a:lstStyle/>
          <a:p>
            <a:pPr marL="173037" lvl="1" indent="0" algn="r">
              <a:buNone/>
            </a:pPr>
            <a:r>
              <a:rPr lang="fr-CA" sz="1400"/>
              <a:t>[E. Siegel, </a:t>
            </a:r>
            <a:r>
              <a:rPr lang="fr-CA" sz="1400">
                <a:hlinkClick r:id="rId6"/>
              </a:rPr>
              <a:t>Predictive Analytics: The Power to Predict Who Will Click, Buy, Lie, or Die</a:t>
            </a:r>
            <a:r>
              <a:rPr lang="fr-CA" sz="1400"/>
              <a:t>]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09204469"/>
              </p:ext>
            </p:extLst>
          </p:nvPr>
        </p:nvGraphicFramePr>
        <p:xfrm>
          <a:off x="581192" y="2047875"/>
          <a:ext cx="11029616" cy="4094165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5900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9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600" b="1" i="0" dirty="0">
                          <a:latin typeface="Dagny OT" panose="020B0504020201020104" pitchFamily="34" charset="77"/>
                        </a:rPr>
                        <a:t>Observations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600" b="1" i="0">
                          <a:latin typeface="Dagny OT" panose="020B0504020201020104" pitchFamily="34" charset="77"/>
                        </a:rPr>
                        <a:t>Organisation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600" b="0" i="0" dirty="0">
                          <a:latin typeface="Dagny OT" panose="020B0504020201020104" pitchFamily="34" charset="77"/>
                        </a:rPr>
                        <a:t>Achats de Pop-</a:t>
                      </a:r>
                      <a:r>
                        <a:rPr lang="fr-CA" sz="1600" b="0" i="0" dirty="0" err="1">
                          <a:latin typeface="Dagny OT" panose="020B0504020201020104" pitchFamily="34" charset="77"/>
                        </a:rPr>
                        <a:t>Tarts</a:t>
                      </a:r>
                      <a:r>
                        <a:rPr lang="fr-CA" sz="1600" b="0" i="0" dirty="0">
                          <a:latin typeface="Dagny OT" panose="020B0504020201020104" pitchFamily="34" charset="77"/>
                        </a:rPr>
                        <a:t> avant un ouragan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600" b="0" i="0" dirty="0">
                          <a:latin typeface="Dagny OT" panose="020B0504020201020104" pitchFamily="34" charset="77"/>
                        </a:rPr>
                        <a:t>Walmart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600" b="0" i="0" dirty="0">
                          <a:latin typeface="Dagny OT" panose="020B0504020201020104" pitchFamily="34" charset="77"/>
                        </a:rPr>
                        <a:t>Plus le taux de crime est élevé, plus les gens prennent des </a:t>
                      </a:r>
                      <a:r>
                        <a:rPr lang="fr-CA" sz="1600" b="0" i="0" dirty="0" err="1">
                          <a:latin typeface="Dagny OT" panose="020B0504020201020104" pitchFamily="34" charset="77"/>
                        </a:rPr>
                        <a:t>Uber</a:t>
                      </a:r>
                      <a:endParaRPr lang="fr-CA" sz="1600" b="0" i="0" dirty="0">
                        <a:latin typeface="Dagny OT" panose="020B0504020201020104" pitchFamily="34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600" b="0" i="0">
                          <a:latin typeface="Dagny OT" panose="020B0504020201020104" pitchFamily="34" charset="77"/>
                        </a:rPr>
                        <a:t>Uber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600" b="0" i="0" dirty="0">
                          <a:latin typeface="Dagny OT" panose="020B0504020201020104" pitchFamily="34" charset="77"/>
                        </a:rPr>
                        <a:t>Le fait d’utiliser correctement les majuscules</a:t>
                      </a:r>
                      <a:r>
                        <a:rPr lang="fr-CA" sz="1600" b="0" i="0" baseline="0" dirty="0">
                          <a:latin typeface="Dagny OT" panose="020B0504020201020104" pitchFamily="34" charset="77"/>
                        </a:rPr>
                        <a:t> est corrélé à </a:t>
                      </a:r>
                      <a:r>
                        <a:rPr lang="fr-CA" sz="1600" b="0" i="0" dirty="0">
                          <a:latin typeface="Dagny OT" panose="020B0504020201020104" pitchFamily="34" charset="77"/>
                        </a:rPr>
                        <a:t>la solvabilité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600" b="0" i="0" dirty="0">
                          <a:latin typeface="Dagny OT" panose="020B0504020201020104" pitchFamily="34" charset="77"/>
                        </a:rPr>
                        <a:t>Jeune entreprise de services financiers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600" b="0" i="0" dirty="0">
                          <a:latin typeface="Dagny OT" panose="020B0504020201020104" pitchFamily="34" charset="77"/>
                        </a:rPr>
                        <a:t>Les utilisateurs des navigateurs Chrome et Firefox font de meilleurs employés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600" b="0" i="0" dirty="0">
                          <a:latin typeface="Dagny OT" panose="020B0504020201020104" pitchFamily="34" charset="77"/>
                        </a:rPr>
                        <a:t>Cabinet de services professionnels en ressources humaines se fiant aux données sur les employés de Xerox et d’autres entreprises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723">
                <a:tc>
                  <a:txBody>
                    <a:bodyPr/>
                    <a:lstStyle/>
                    <a:p>
                      <a:pPr marL="0" marR="0" lvl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600" b="0" i="0" dirty="0">
                          <a:latin typeface="Dagny OT" panose="020B0504020201020104" pitchFamily="34" charset="77"/>
                        </a:rPr>
                        <a:t>Les hommes qui sautent le petit-déjeuner ont plus de maladies coronariennes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600" b="0" i="0" dirty="0">
                          <a:latin typeface="Dagny OT" panose="020B0504020201020104" pitchFamily="34" charset="77"/>
                        </a:rPr>
                        <a:t>Chercheurs en médecine de l’Université Harvard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600" b="0" i="0" dirty="0">
                          <a:latin typeface="Dagny OT" panose="020B0504020201020104" pitchFamily="34" charset="77"/>
                        </a:rPr>
                        <a:t>Les employés les plus motivés ont moins d’accidents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600" b="0" i="0">
                          <a:latin typeface="Dagny OT" panose="020B0504020201020104" pitchFamily="34" charset="77"/>
                        </a:rPr>
                        <a:t>Shell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600" b="0" i="0" dirty="0">
                          <a:latin typeface="Dagny OT" panose="020B0504020201020104" pitchFamily="34" charset="77"/>
                        </a:rPr>
                        <a:t>Les gens intelligents aiment les frites ondulées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600" b="0" i="0" dirty="0">
                          <a:latin typeface="Dagny OT" panose="020B0504020201020104" pitchFamily="34" charset="77"/>
                        </a:rPr>
                        <a:t>Chercheurs à l’Université de Cambridge et à Microsoft </a:t>
                      </a:r>
                      <a:r>
                        <a:rPr lang="fr-CA" sz="1600" b="0" i="0" dirty="0" err="1">
                          <a:latin typeface="Dagny OT" panose="020B0504020201020104" pitchFamily="34" charset="77"/>
                        </a:rPr>
                        <a:t>Research</a:t>
                      </a:r>
                      <a:endParaRPr lang="fr-CA" sz="1600" b="0" i="0" dirty="0">
                        <a:latin typeface="Dagny OT" panose="020B0504020201020104" pitchFamily="34" charset="7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600" b="0" i="0" dirty="0">
                          <a:latin typeface="Dagny OT" panose="020B0504020201020104" pitchFamily="34" charset="77"/>
                        </a:rPr>
                        <a:t>Les ouragans portant des noms féminins sont plus meurtriers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600" b="0" i="0">
                          <a:latin typeface="Dagny OT" panose="020B0504020201020104" pitchFamily="34" charset="77"/>
                        </a:rPr>
                        <a:t>Chercheurs universitaires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600" b="0" i="0" dirty="0">
                          <a:latin typeface="Dagny OT" panose="020B0504020201020104" pitchFamily="34" charset="77"/>
                        </a:rPr>
                        <a:t>Plus leur statut est élevé,</a:t>
                      </a:r>
                      <a:r>
                        <a:rPr lang="fr-CA" sz="1600" b="0" i="0" baseline="0" dirty="0">
                          <a:latin typeface="Dagny OT" panose="020B0504020201020104" pitchFamily="34" charset="77"/>
                        </a:rPr>
                        <a:t> moins les gens sont polis</a:t>
                      </a:r>
                      <a:endParaRPr lang="fr-CA" sz="1600" b="0" i="0" dirty="0">
                        <a:latin typeface="Dagny OT" panose="020B0504020201020104" pitchFamily="34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600" b="0" i="0" dirty="0">
                          <a:latin typeface="Dagny OT" panose="020B0504020201020104" pitchFamily="34" charset="77"/>
                        </a:rPr>
                        <a:t>Des chercheurs examinant les comportements sur Wikipédia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A"/>
              <a:t>Causalité et corrélation</a:t>
            </a:r>
          </a:p>
        </p:txBody>
      </p:sp>
    </p:spTree>
    <p:extLst>
      <p:ext uri="{BB962C8B-B14F-4D97-AF65-F5344CB8AC3E}">
        <p14:creationId xmlns:p14="http://schemas.microsoft.com/office/powerpoint/2010/main" val="149162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Définitions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581192" y="2240878"/>
                <a:ext cx="11029615" cy="4140767"/>
              </a:xfrm>
            </p:spPr>
            <p:txBody>
              <a:bodyPr>
                <a:normAutofit lnSpcReduction="10000"/>
              </a:bodyPr>
              <a:lstStyle/>
              <a:p>
                <a:pPr algn="just">
                  <a:lnSpc>
                    <a:spcPct val="100000"/>
                  </a:lnSpc>
                </a:pPr>
                <a:r>
                  <a:rPr lang="fr-CA" sz="2300" dirty="0"/>
                  <a:t>Une règle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fr-CA" sz="2300" dirty="0"/>
                  <a:t> est un énoncé prenant la forme de « si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CA" sz="2300" dirty="0"/>
                  <a:t> alors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fr-CA" sz="2300" dirty="0"/>
                  <a:t> » établi à partir de n’importe quelle combinaison logique d’attributs d’un ensemble de données. </a:t>
                </a:r>
              </a:p>
              <a:p>
                <a:pPr algn="just">
                  <a:lnSpc>
                    <a:spcPct val="100000"/>
                  </a:lnSpc>
                </a:pPr>
                <a:endParaRPr lang="en-US" sz="500" dirty="0"/>
              </a:p>
              <a:p>
                <a:pPr algn="just">
                  <a:lnSpc>
                    <a:spcPct val="100000"/>
                  </a:lnSpc>
                </a:pPr>
                <a:r>
                  <a:rPr lang="fr-CA" sz="2300" dirty="0"/>
                  <a:t>Il n’est </a:t>
                </a:r>
                <a:r>
                  <a:rPr lang="fr-CA" sz="2300" b="1" dirty="0"/>
                  <a:t>pas nécessaire qu’une règle soit vraie pour toutes les observations</a:t>
                </a:r>
                <a:r>
                  <a:rPr lang="fr-CA" sz="2300" dirty="0"/>
                  <a:t> de l’ensemble de données (c.-à-d. que les règles ne sont pas nécessairement exactes à 100 %).</a:t>
                </a:r>
              </a:p>
              <a:p>
                <a:pPr algn="just">
                  <a:lnSpc>
                    <a:spcPct val="100000"/>
                  </a:lnSpc>
                </a:pPr>
                <a:endParaRPr lang="en-CA" sz="500" dirty="0"/>
              </a:p>
              <a:p>
                <a:pPr algn="just">
                  <a:lnSpc>
                    <a:spcPct val="100000"/>
                  </a:lnSpc>
                </a:pPr>
                <a:r>
                  <a:rPr lang="fr-CA" dirty="0"/>
                  <a:t>En fait, parfois, les « meilleures » règles pourraient être celles qui ne sont exactes que 10 % du temps, par opposition aux règles qui ne sont exactes que 5 % du temps, par exemple. </a:t>
                </a:r>
              </a:p>
              <a:p>
                <a:pPr algn="just">
                  <a:lnSpc>
                    <a:spcPct val="100000"/>
                  </a:lnSpc>
                </a:pPr>
                <a:endParaRPr lang="en-CA" sz="500" dirty="0"/>
              </a:p>
              <a:p>
                <a:pPr algn="just">
                  <a:lnSpc>
                    <a:spcPct val="100000"/>
                  </a:lnSpc>
                </a:pPr>
                <a:r>
                  <a:rPr lang="fr-CA" dirty="0"/>
                  <a:t>Comme toujours, </a:t>
                </a:r>
                <a:r>
                  <a:rPr lang="fr-CA" b="1" dirty="0"/>
                  <a:t>cela dépend du contexte</a:t>
                </a:r>
                <a:r>
                  <a:rPr lang="fr-CA" dirty="0"/>
                  <a:t>.</a:t>
                </a:r>
              </a:p>
              <a:p>
                <a:pPr algn="just"/>
                <a:endParaRPr lang="en-US" sz="1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7"/>
                </p:custDataLst>
              </p:nvPr>
            </p:nvSpPr>
            <p:spPr>
              <a:xfrm>
                <a:off x="581192" y="2240878"/>
                <a:ext cx="11029615" cy="4140767"/>
              </a:xfrm>
              <a:blipFill rotWithShape="0">
                <a:blip r:embed="rId8"/>
                <a:stretch>
                  <a:fillRect l="-829" t="-442" r="-829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>
            <p:custDataLst>
              <p:tags r:id="rId3"/>
            </p:custDataLst>
          </p:nvPr>
        </p:nvGrpSpPr>
        <p:grpSpPr>
          <a:xfrm>
            <a:off x="7536428" y="1820350"/>
            <a:ext cx="868513" cy="596471"/>
            <a:chOff x="6381102" y="1670676"/>
            <a:chExt cx="1052213" cy="596471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6381102" y="1670676"/>
              <a:ext cx="1052213" cy="3474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txBody>
            <a:bodyPr lIns="0" rIns="0">
              <a:noAutofit/>
            </a:bodyPr>
            <a:lstStyle>
              <a:lvl1pPr marL="230193" indent="-230193" algn="just" defTabSz="914422" rtl="0" eaLnBrk="1" latinLnBrk="0" hangingPunct="1">
                <a:lnSpc>
                  <a:spcPct val="95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q"/>
                <a:defRPr sz="1800" kern="1200" spc="1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457211" indent="-182884" algn="just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731538" indent="-182884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" panose="05000000000000000000" pitchFamily="2" charset="2"/>
                <a:buChar char="q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005864" indent="-182884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" panose="05000000000000000000" pitchFamily="2" charset="2"/>
                <a:buChar char="q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1280190" indent="-182884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" panose="05000000000000000000" pitchFamily="2" charset="2"/>
                <a:buChar char="q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1600038" indent="-228605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00045" indent="-228605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00053" indent="-228605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00060" indent="-228605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SzPct val="100000"/>
                <a:buFont typeface="Wingdings" panose="05000000000000000000" pitchFamily="2" charset="2"/>
                <a:buNone/>
              </a:pPr>
              <a:r>
                <a:rPr lang="fr-CA" sz="1400" dirty="0">
                  <a:solidFill>
                    <a:srgbClr val="FF0000"/>
                  </a:solidFill>
                </a:rPr>
                <a:t>antécédent</a:t>
              </a:r>
            </a:p>
            <a:p>
              <a:pPr marL="0" indent="0" algn="ctr">
                <a:buSzPct val="100000"/>
                <a:buFont typeface="Wingdings" panose="05000000000000000000" pitchFamily="2" charset="2"/>
                <a:buNone/>
              </a:pPr>
              <a:endParaRPr lang="en-US" sz="100" b="1" dirty="0"/>
            </a:p>
          </p:txBody>
        </p:sp>
        <p:sp>
          <p:nvSpPr>
            <p:cNvPr id="9" name="Left Arrow 8"/>
            <p:cNvSpPr/>
            <p:nvPr/>
          </p:nvSpPr>
          <p:spPr>
            <a:xfrm rot="16200000">
              <a:off x="6856070" y="2043510"/>
              <a:ext cx="245350" cy="201923"/>
            </a:xfrm>
            <a:prstGeom prst="lef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>
            <p:custDataLst>
              <p:tags r:id="rId4"/>
            </p:custDataLst>
          </p:nvPr>
        </p:nvGrpSpPr>
        <p:grpSpPr>
          <a:xfrm>
            <a:off x="8540152" y="1820350"/>
            <a:ext cx="966151" cy="596470"/>
            <a:chOff x="6448432" y="1670676"/>
            <a:chExt cx="934278" cy="596470"/>
          </a:xfrm>
        </p:grpSpPr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6448432" y="1670676"/>
              <a:ext cx="934278" cy="3474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txBody>
            <a:bodyPr lIns="0" rIns="0">
              <a:noAutofit/>
            </a:bodyPr>
            <a:lstStyle>
              <a:lvl1pPr marL="230193" indent="-230193" algn="just" defTabSz="914422" rtl="0" eaLnBrk="1" latinLnBrk="0" hangingPunct="1">
                <a:lnSpc>
                  <a:spcPct val="95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q"/>
                <a:defRPr sz="1800" kern="1200" spc="1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457211" indent="-182884" algn="just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731538" indent="-182884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" panose="05000000000000000000" pitchFamily="2" charset="2"/>
                <a:buChar char="q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005864" indent="-182884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" panose="05000000000000000000" pitchFamily="2" charset="2"/>
                <a:buChar char="q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1280190" indent="-182884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" panose="05000000000000000000" pitchFamily="2" charset="2"/>
                <a:buChar char="q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1600038" indent="-228605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00045" indent="-228605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00053" indent="-228605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00060" indent="-228605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SzPct val="100000"/>
                <a:buFont typeface="Wingdings" panose="05000000000000000000" pitchFamily="2" charset="2"/>
                <a:buNone/>
              </a:pPr>
              <a:r>
                <a:rPr lang="fr-CA" sz="1400" dirty="0">
                  <a:solidFill>
                    <a:srgbClr val="FF0000"/>
                  </a:solidFill>
                </a:rPr>
                <a:t>conséquent</a:t>
              </a:r>
            </a:p>
            <a:p>
              <a:pPr marL="0" indent="0" algn="ctr">
                <a:buSzPct val="100000"/>
                <a:buFont typeface="Wingdings" panose="05000000000000000000" pitchFamily="2" charset="2"/>
                <a:buNone/>
              </a:pPr>
              <a:endParaRPr lang="en-US" sz="100" b="1" dirty="0"/>
            </a:p>
          </p:txBody>
        </p:sp>
        <p:sp>
          <p:nvSpPr>
            <p:cNvPr id="12" name="Left Arrow 11"/>
            <p:cNvSpPr/>
            <p:nvPr/>
          </p:nvSpPr>
          <p:spPr>
            <a:xfrm rot="16200000">
              <a:off x="6772466" y="2043510"/>
              <a:ext cx="245350" cy="201922"/>
            </a:xfrm>
            <a:prstGeom prst="lef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387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Définitions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fr-CA" dirty="0"/>
                  <a:t>Pour déterminer la force d’une règle, nous évaluons certains paramètres :</a:t>
                </a:r>
              </a:p>
              <a:p>
                <a:pPr lvl="1" algn="just"/>
                <a:r>
                  <a:rPr lang="fr-CA" b="1" dirty="0"/>
                  <a:t>Le support </a:t>
                </a:r>
                <a:r>
                  <a:rPr lang="fr-CA" dirty="0"/>
                  <a:t>(couverture) mesure la fréquence à laquelle une règle se produit dans un ensemble de données. Une valeur de couverture faible indique que la règle se produit rarement (qu’elle soit vraie ou non).</a:t>
                </a:r>
              </a:p>
              <a:p>
                <a:pPr lvl="1" algn="just"/>
                <a:r>
                  <a:rPr lang="fr-CA" b="1" dirty="0"/>
                  <a:t>La confiance</a:t>
                </a:r>
                <a:r>
                  <a:rPr lang="fr-CA" dirty="0"/>
                  <a:t> (exactitude) mesure la fiabilité de la règle : à quelle fréquence le conséquent se vérifie-t-il lorsque l’antécédent est observé? Les règles avec une grande confiance sont « plus vraies ».</a:t>
                </a:r>
              </a:p>
              <a:p>
                <a:pPr lvl="1" algn="just"/>
                <a:r>
                  <a:rPr lang="fr-CA" b="1" dirty="0"/>
                  <a:t>L’intérêt</a:t>
                </a:r>
                <a:r>
                  <a:rPr lang="fr-CA" dirty="0"/>
                  <a:t> mesure la différence entre la confiance et la fréquence relative du conséquent. Les règles ayant un intérêt absolu élevé sont plus intéressantes. </a:t>
                </a:r>
              </a:p>
              <a:p>
                <a:pPr lvl="1" algn="just"/>
                <a:r>
                  <a:rPr lang="fr-CA" b="1" dirty="0"/>
                  <a:t>Le « lift » </a:t>
                </a:r>
                <a:r>
                  <a:rPr lang="fr-CA" dirty="0"/>
                  <a:t>mesure l’augmentation de la fréquence d’apparition du conséquent attribuable à l’antécédent. Dans le cas d’une règle avec un lift élevé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fr-CA" dirty="0"/>
                  <a:t>), le conséquent se produit plus fréquemment qu’il ne le ferait s’il était indépendant de l’antécédent.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blipFill>
                <a:blip r:embed="rId5"/>
                <a:stretch>
                  <a:fillRect l="-806" t="-306" r="-575" b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27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Formules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Autofit/>
              </a:bodyPr>
              <a:lstStyle/>
              <a:p>
                <a:pPr marL="0" lvl="1" indent="0">
                  <a:buNone/>
                </a:pPr>
                <a:r>
                  <a:rPr lang="fr-CA" sz="2400" dirty="0"/>
                  <a:t>Si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CA" sz="2400" dirty="0"/>
                  <a:t> est le nombre d’observations dans l’ensemble de données :</a:t>
                </a:r>
              </a:p>
              <a:p>
                <a:pPr marL="617220" lvl="2" indent="-34290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Support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Fr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∈[0,1]</m:t>
                    </m:r>
                  </m:oMath>
                </a14:m>
                <a:endParaRPr lang="fr-CA" sz="2400" dirty="0"/>
              </a:p>
              <a:p>
                <a:pPr marL="274320" lvl="2" indent="0">
                  <a:buNone/>
                </a:pPr>
                <a:endParaRPr lang="en-US" sz="100" b="0" i="0" dirty="0">
                  <a:latin typeface="Cambria Math" panose="02040503050406030204" pitchFamily="18" charset="0"/>
                </a:endParaRPr>
              </a:p>
              <a:p>
                <a:pPr marL="617220" lvl="2" indent="-34290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Confi</m:t>
                    </m:r>
                    <m:r>
                      <m:rPr>
                        <m:nor/>
                      </m:rPr>
                      <a:rPr lang="en-CA" sz="2000" b="0" i="0" smtClean="0">
                        <a:latin typeface="Cambria Math" panose="02040503050406030204" pitchFamily="18" charset="0"/>
                      </a:rPr>
                      <m:t>an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ce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Fr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Fr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sz="100" b="0" i="0" dirty="0">
                  <a:latin typeface="Cambria Math" panose="02040503050406030204" pitchFamily="18" charset="0"/>
                </a:endParaRPr>
              </a:p>
              <a:p>
                <a:pPr marL="274320" lvl="2" indent="0">
                  <a:buNone/>
                </a:pPr>
                <a:endParaRPr lang="en-CA" sz="100" b="0" i="0" dirty="0">
                  <a:latin typeface="Cambria Math" panose="02040503050406030204" pitchFamily="18" charset="0"/>
                </a:endParaRPr>
              </a:p>
              <a:p>
                <a:pPr marL="617220" lvl="2" indent="-34290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sz="2000" b="0" i="0" smtClean="0">
                        <a:latin typeface="Cambria Math" panose="02040503050406030204" pitchFamily="18" charset="0"/>
                      </a:rPr>
                      <m:t>Int</m:t>
                    </m:r>
                    <m:r>
                      <m:rPr>
                        <m:nor/>
                      </m:rPr>
                      <a:rPr lang="en-CA" sz="2000" b="0" i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m:rPr>
                        <m:nor/>
                      </m:rPr>
                      <a:rPr lang="en-CA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CA" sz="2000" b="0" i="0" smtClean="0">
                        <a:latin typeface="Cambria Math" panose="02040503050406030204" pitchFamily="18" charset="0"/>
                      </a:rPr>
                      <m:t>ê</m:t>
                    </m:r>
                    <m:r>
                      <m:rPr>
                        <m:nor/>
                      </m:rPr>
                      <a:rPr lang="en-CA" sz="2000" b="0" i="0" smtClean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Confi</m:t>
                    </m:r>
                    <m:r>
                      <m:rPr>
                        <m:nor/>
                      </m:rPr>
                      <a:rPr lang="en-CA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nce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Fr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[−1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CA" sz="100" b="0" i="0" dirty="0">
                  <a:latin typeface="Cambria Math" panose="02040503050406030204" pitchFamily="18" charset="0"/>
                </a:endParaRPr>
              </a:p>
              <a:p>
                <a:pPr marL="274320" lvl="2" indent="0">
                  <a:buNone/>
                </a:pPr>
                <a:endParaRPr lang="en-CA" sz="100" dirty="0">
                  <a:latin typeface="Cambria Math" panose="02040503050406030204" pitchFamily="18" charset="0"/>
                </a:endParaRPr>
              </a:p>
              <a:p>
                <a:pPr marL="617220" lvl="2" indent="-34290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Lift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Support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2000" dirty="0"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Fr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)∙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Fr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∈(0,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CA" sz="1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blipFill>
                <a:blip r:embed="rId8"/>
                <a:stretch>
                  <a:fillRect l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>
            <p:custDataLst>
              <p:tags r:id="rId3"/>
            </p:custDataLst>
          </p:nvPr>
        </p:nvGrpSpPr>
        <p:grpSpPr>
          <a:xfrm>
            <a:off x="5292552" y="3103995"/>
            <a:ext cx="3810538" cy="521056"/>
            <a:chOff x="6089796" y="1670676"/>
            <a:chExt cx="4616507" cy="521056"/>
          </a:xfrm>
        </p:grpSpPr>
        <p:sp>
          <p:nvSpPr>
            <p:cNvPr id="10" name="Left Arrow 9"/>
            <p:cNvSpPr/>
            <p:nvPr/>
          </p:nvSpPr>
          <p:spPr>
            <a:xfrm>
              <a:off x="6089796" y="1848875"/>
              <a:ext cx="490788" cy="164658"/>
            </a:xfrm>
            <a:prstGeom prst="lef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6398761" y="1670676"/>
              <a:ext cx="4307542" cy="5210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txBody>
            <a:bodyPr>
              <a:noAutofit/>
            </a:bodyPr>
            <a:lstStyle>
              <a:lvl1pPr marL="230193" indent="-230193" algn="just" defTabSz="914422" rtl="0" eaLnBrk="1" latinLnBrk="0" hangingPunct="1">
                <a:lnSpc>
                  <a:spcPct val="95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q"/>
                <a:defRPr sz="1800" kern="1200" spc="1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457211" indent="-182884" algn="just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731538" indent="-182884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" panose="05000000000000000000" pitchFamily="2" charset="2"/>
                <a:buChar char="q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005864" indent="-182884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" panose="05000000000000000000" pitchFamily="2" charset="2"/>
                <a:buChar char="q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1280190" indent="-182884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" panose="05000000000000000000" pitchFamily="2" charset="2"/>
                <a:buChar char="q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1600038" indent="-228605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00045" indent="-228605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00053" indent="-228605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00060" indent="-228605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SzPct val="100000"/>
                <a:buFont typeface="Wingdings" panose="05000000000000000000" pitchFamily="2" charset="2"/>
                <a:buNone/>
              </a:pPr>
              <a:r>
                <a:rPr lang="fr-CA" sz="1400" dirty="0">
                  <a:solidFill>
                    <a:srgbClr val="FF0000"/>
                  </a:solidFill>
                </a:rPr>
                <a:t>Proportion de cas où l’antécédent et le conséquent se produisent ensemble</a:t>
              </a:r>
            </a:p>
            <a:p>
              <a:pPr marL="0" indent="0" algn="ctr">
                <a:buSzPct val="100000"/>
                <a:buFont typeface="Wingdings" panose="05000000000000000000" pitchFamily="2" charset="2"/>
                <a:buNone/>
              </a:pPr>
              <a:endParaRPr lang="en-US" sz="100" b="1" dirty="0"/>
            </a:p>
          </p:txBody>
        </p:sp>
      </p:grpSp>
      <p:grpSp>
        <p:nvGrpSpPr>
          <p:cNvPr id="11" name="Group 10"/>
          <p:cNvGrpSpPr/>
          <p:nvPr>
            <p:custDataLst>
              <p:tags r:id="rId4"/>
            </p:custDataLst>
          </p:nvPr>
        </p:nvGrpSpPr>
        <p:grpSpPr>
          <a:xfrm>
            <a:off x="6792717" y="3880195"/>
            <a:ext cx="3758065" cy="521056"/>
            <a:chOff x="6153367" y="1670676"/>
            <a:chExt cx="4552936" cy="521056"/>
          </a:xfrm>
        </p:grpSpPr>
        <p:sp>
          <p:nvSpPr>
            <p:cNvPr id="12" name="Left Arrow 11"/>
            <p:cNvSpPr/>
            <p:nvPr/>
          </p:nvSpPr>
          <p:spPr>
            <a:xfrm>
              <a:off x="6153367" y="1859243"/>
              <a:ext cx="490788" cy="164658"/>
            </a:xfrm>
            <a:prstGeom prst="lef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6398761" y="1670676"/>
              <a:ext cx="4307542" cy="5210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txBody>
            <a:bodyPr>
              <a:noAutofit/>
            </a:bodyPr>
            <a:lstStyle>
              <a:lvl1pPr marL="230193" indent="-230193" algn="just" defTabSz="914422" rtl="0" eaLnBrk="1" latinLnBrk="0" hangingPunct="1">
                <a:lnSpc>
                  <a:spcPct val="95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q"/>
                <a:defRPr sz="1800" kern="1200" spc="1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457211" indent="-182884" algn="just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731538" indent="-182884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" panose="05000000000000000000" pitchFamily="2" charset="2"/>
                <a:buChar char="q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005864" indent="-182884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" panose="05000000000000000000" pitchFamily="2" charset="2"/>
                <a:buChar char="q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1280190" indent="-182884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" panose="05000000000000000000" pitchFamily="2" charset="2"/>
                <a:buChar char="q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1600038" indent="-228605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00045" indent="-228605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00053" indent="-228605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00060" indent="-228605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SzPct val="100000"/>
                <a:buFont typeface="Wingdings" panose="05000000000000000000" pitchFamily="2" charset="2"/>
                <a:buNone/>
              </a:pPr>
              <a:r>
                <a:rPr lang="fr-CA" sz="1400" dirty="0">
                  <a:solidFill>
                    <a:srgbClr val="FF0000"/>
                  </a:solidFill>
                </a:rPr>
                <a:t>Proportion de cas où le conséquent survient lorsque l’antécédent est observé</a:t>
              </a:r>
            </a:p>
            <a:p>
              <a:pPr marL="0" indent="0" algn="ctr">
                <a:buSzPct val="100000"/>
                <a:buFont typeface="Wingdings" panose="05000000000000000000" pitchFamily="2" charset="2"/>
                <a:buNone/>
              </a:pPr>
              <a:endParaRPr lang="en-US" sz="100" b="1" dirty="0"/>
            </a:p>
          </p:txBody>
        </p:sp>
      </p:grpSp>
      <p:grpSp>
        <p:nvGrpSpPr>
          <p:cNvPr id="14" name="Group 13"/>
          <p:cNvGrpSpPr/>
          <p:nvPr>
            <p:custDataLst>
              <p:tags r:id="rId5"/>
            </p:custDataLst>
          </p:nvPr>
        </p:nvGrpSpPr>
        <p:grpSpPr>
          <a:xfrm>
            <a:off x="5798928" y="5881391"/>
            <a:ext cx="1350440" cy="423268"/>
            <a:chOff x="6040151" y="1768464"/>
            <a:chExt cx="1636072" cy="423268"/>
          </a:xfrm>
        </p:grpSpPr>
        <p:sp>
          <p:nvSpPr>
            <p:cNvPr id="15" name="Left Arrow 14"/>
            <p:cNvSpPr/>
            <p:nvPr/>
          </p:nvSpPr>
          <p:spPr>
            <a:xfrm rot="2226129">
              <a:off x="6040151" y="1768464"/>
              <a:ext cx="490788" cy="164658"/>
            </a:xfrm>
            <a:prstGeom prst="lef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6398761" y="1850792"/>
              <a:ext cx="1277462" cy="3409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txBody>
            <a:bodyPr>
              <a:noAutofit/>
            </a:bodyPr>
            <a:lstStyle>
              <a:lvl1pPr marL="230193" indent="-230193" algn="just" defTabSz="914422" rtl="0" eaLnBrk="1" latinLnBrk="0" hangingPunct="1">
                <a:lnSpc>
                  <a:spcPct val="95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q"/>
                <a:defRPr sz="1800" kern="1200" spc="1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457211" indent="-182884" algn="just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731538" indent="-182884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" panose="05000000000000000000" pitchFamily="2" charset="2"/>
                <a:buChar char="q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005864" indent="-182884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" panose="05000000000000000000" pitchFamily="2" charset="2"/>
                <a:buChar char="q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1280190" indent="-182884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" panose="05000000000000000000" pitchFamily="2" charset="2"/>
                <a:buChar char="q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1600038" indent="-228605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00045" indent="-228605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00053" indent="-228605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00060" indent="-228605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SzPct val="100000"/>
                <a:buFont typeface="Wingdings" panose="05000000000000000000" pitchFamily="2" charset="2"/>
                <a:buNone/>
              </a:pPr>
              <a:r>
                <a:rPr lang="fr-CA" sz="1400">
                  <a:solidFill>
                    <a:srgbClr val="FF0000"/>
                  </a:solidFill>
                </a:rPr>
                <a:t>…?!?</a:t>
              </a:r>
            </a:p>
            <a:p>
              <a:pPr marL="0" indent="0" algn="ctr">
                <a:buSzPct val="100000"/>
                <a:buFont typeface="Wingdings" panose="05000000000000000000" pitchFamily="2" charset="2"/>
                <a:buNone/>
              </a:pPr>
              <a:endParaRPr lang="en-US" sz="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8134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Un exemple simple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fr-CA" dirty="0"/>
                  <a:t>Ensemble de données musicales hypothétiques contenant des données pour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15,356</m:t>
                    </m:r>
                  </m:oMath>
                </a14:m>
                <a:r>
                  <a:rPr lang="fr-CA" dirty="0"/>
                  <a:t> mélomanes.</a:t>
                </a:r>
              </a:p>
              <a:p>
                <a:pPr>
                  <a:lnSpc>
                    <a:spcPct val="100000"/>
                  </a:lnSpc>
                </a:pPr>
                <a:endParaRPr lang="en-US" sz="100" dirty="0"/>
              </a:p>
              <a:p>
                <a:pPr>
                  <a:lnSpc>
                    <a:spcPct val="100000"/>
                  </a:lnSpc>
                </a:pPr>
                <a:r>
                  <a:rPr lang="fr-CA" b="1" dirty="0"/>
                  <a:t>Règle destinée aux candidats</a:t>
                </a:r>
                <a:r>
                  <a:rPr lang="fr-CA" dirty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𝑅𝑀</m:t>
                    </m:r>
                  </m:oMath>
                </a14:m>
                <a:r>
                  <a:rPr lang="fr-CA" dirty="0"/>
                  <a:t>) : « Si une personne est née avant 1976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CA" dirty="0"/>
                  <a:t>), elle possède alors une copie d’au moins un album des Beatles, dans un format quelconque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fr-CA" dirty="0"/>
                  <a:t>) ». </a:t>
                </a:r>
              </a:p>
              <a:p>
                <a:pPr>
                  <a:lnSpc>
                    <a:spcPct val="100000"/>
                  </a:lnSpc>
                </a:pPr>
                <a:endParaRPr lang="en-US" sz="100" dirty="0"/>
              </a:p>
              <a:p>
                <a:pPr>
                  <a:lnSpc>
                    <a:spcPct val="100000"/>
                  </a:lnSpc>
                </a:pPr>
                <a:r>
                  <a:rPr lang="fr-CA" dirty="0"/>
                  <a:t>Supposons que 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Freq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)=3888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2200" dirty="0"/>
                  <a:t>personnes sont nées avant 1976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Freq</m:t>
                    </m:r>
                    <m:r>
                      <a:rPr lang="en-US" sz="22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2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sz="22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)=9092</m:t>
                    </m:r>
                  </m:oMath>
                </a14:m>
                <a:r>
                  <a:rPr lang="fr-CA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fr-CA" sz="2200" dirty="0"/>
                  <a:t>personnes ont une copie d’au moins un album des Beatles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Freq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)=2720</m:t>
                    </m:r>
                  </m:oMath>
                </a14:m>
                <a:r>
                  <a:rPr lang="fr-CA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fr-CA" sz="2200" dirty="0"/>
                  <a:t>personnes sont nées avant 1976 et ont une copie d’au moins un album des Beatles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blipFill>
                <a:blip r:embed="rId5"/>
                <a:stretch>
                  <a:fillRect l="-690" r="-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58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Un exemple simple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pPr algn="just">
                  <a:lnSpc>
                    <a:spcPct val="100000"/>
                  </a:lnSpc>
                </a:pPr>
                <a:r>
                  <a:rPr lang="fr-CA" dirty="0"/>
                  <a:t>Les quatre mesures sont : </a:t>
                </a:r>
              </a:p>
              <a:p>
                <a:pPr lvl="1"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Support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𝑅𝑀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2720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356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18%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𝑅𝑀</m:t>
                    </m:r>
                  </m:oMath>
                </a14:m>
                <a:r>
                  <a:rPr lang="fr-CA" dirty="0"/>
                  <a:t> se produit dans 18 % des observations)</a:t>
                </a:r>
              </a:p>
              <a:p>
                <a:pPr lvl="1"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Confi</m:t>
                    </m:r>
                    <m:r>
                      <m:rPr>
                        <m:nor/>
                      </m:rPr>
                      <a:rPr lang="en-CA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nce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𝑅𝑀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2720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3888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70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fr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fr-CA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𝑅𝑀</m:t>
                    </m:r>
                  </m:oMath>
                </a14:m>
                <a:r>
                  <a:rPr lang="fr-CA" dirty="0"/>
                  <a:t> est vrai pour 70 % des personnes nées avant 1976)</a:t>
                </a:r>
              </a:p>
              <a:p>
                <a:pPr lvl="1"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r>
                      <m:rPr>
                        <m:nor/>
                      </m:rPr>
                      <a:rPr lang="en-CA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é</m:t>
                    </m:r>
                    <m:r>
                      <m:rPr>
                        <m:nor/>
                      </m:rPr>
                      <a:rPr lang="en-CA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CA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ê</m:t>
                    </m:r>
                    <m:r>
                      <m:rPr>
                        <m:nor/>
                      </m:rPr>
                      <a:rPr lang="en-CA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𝑅𝑀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2720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3888</m:t>
                        </m:r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9092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15356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0.11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𝑅𝑀</m:t>
                    </m:r>
                  </m:oMath>
                </a14:m>
                <a:r>
                  <a:rPr lang="fr-CA" dirty="0"/>
                  <a:t> n’est pas très intéressant)</a:t>
                </a:r>
              </a:p>
              <a:p>
                <a:pPr lvl="1"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Lift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𝑅𝑀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15,356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⋅0.18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3888⋅9092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≈1.2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dirty="0"/>
                  <a:t>(faible corrélation entre le fait d’être né avant 1976 et le fait de posséder une copie d’un album des Beatles)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fr-CA" b="1" dirty="0"/>
                  <a:t>Interprétation du lift : </a:t>
                </a:r>
                <a:r>
                  <a:rPr lang="fr-CA" dirty="0"/>
                  <a:t>70 % des personnes nées avant 1976 en possèdent une copie, alors que 56 % de celles nées après 1976 en possèdent une copie.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blipFill>
                <a:blip r:embed="rId6"/>
                <a:stretch>
                  <a:fillRect l="-806" t="-917" r="-806" b="-2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>
                <p:custDataLst>
                  <p:tags r:id="rId3"/>
                </p:custDataLst>
              </p:nvPr>
            </p:nvSpPr>
            <p:spPr>
              <a:xfrm>
                <a:off x="9900871" y="865547"/>
                <a:ext cx="1709936" cy="687018"/>
              </a:xfrm>
              <a:prstGeom prst="rect">
                <a:avLst/>
              </a:prstGeom>
              <a:solidFill>
                <a:srgbClr val="DEEBF7"/>
              </a:solidFill>
              <a:ln w="19050">
                <a:solidFill>
                  <a:schemeClr val="accent2"/>
                </a:solidFill>
              </a:ln>
            </p:spPr>
            <p:txBody>
              <a:bodyPr>
                <a:noAutofit/>
              </a:bodyPr>
              <a:lstStyle>
                <a:lvl1pPr marL="230193" indent="-230193" algn="just" defTabSz="914422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q"/>
                  <a:defRPr sz="1800" kern="1200" spc="1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lvl1pPr>
                <a:lvl2pPr marL="457211" indent="-182884" algn="just" defTabSz="914422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lvl2pPr>
                <a:lvl3pPr marL="731538" indent="-182884" algn="l" defTabSz="914422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q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lvl3pPr>
                <a:lvl4pPr marL="1005864" indent="-182884" algn="l" defTabSz="914422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q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lvl4pPr>
                <a:lvl5pPr marL="1280190" indent="-182884" algn="l" defTabSz="914422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q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lvl5pPr>
                <a:lvl6pPr marL="1600038" indent="-228605" algn="l" defTabSz="914422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45" indent="-228605" algn="l" defTabSz="914422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53" indent="-228605" algn="l" defTabSz="914422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60" indent="-228605" algn="l" defTabSz="914422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CA" sz="2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2≈</m:t>
                      </m:r>
                      <m:f>
                        <m:fPr>
                          <m:ctrlP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r-CA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70</m:t>
                          </m:r>
                        </m:num>
                        <m:den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r-CA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56</m:t>
                          </m:r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9900871" y="865547"/>
                <a:ext cx="1709936" cy="68701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01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Qu’est-ce que la science des données? (REPRISE)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fr-CA" dirty="0"/>
              <a:t>La science des données est l’ensemble des processus par lesquels nous extrayons </a:t>
            </a:r>
            <a:r>
              <a:rPr lang="fr-CA" b="1" dirty="0">
                <a:ea typeface="Helvetica Light" charset="0"/>
                <a:cs typeface="Helvetica Light" charset="0"/>
              </a:rPr>
              <a:t>des renseignements utiles et exploitables</a:t>
            </a:r>
            <a:r>
              <a:rPr lang="fr-CA" dirty="0"/>
              <a:t> à partir des données.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fr-CA" sz="1200" dirty="0">
                <a:ea typeface="Helvetica Light" charset="0"/>
                <a:cs typeface="Helvetica Light" charset="0"/>
              </a:rPr>
              <a:t>(paraphrasé d’après T. </a:t>
            </a:r>
            <a:r>
              <a:rPr lang="fr-CA" sz="1200" dirty="0" err="1">
                <a:ea typeface="Helvetica Light" charset="0"/>
                <a:cs typeface="Helvetica Light" charset="0"/>
              </a:rPr>
              <a:t>Kwartler</a:t>
            </a:r>
            <a:r>
              <a:rPr lang="fr-CA" sz="1200" dirty="0">
                <a:ea typeface="Helvetica Light" charset="0"/>
                <a:cs typeface="Helvetica Light" charset="0"/>
              </a:rPr>
              <a:t>)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dirty="0">
              <a:ea typeface="Helvetica Light" charset="0"/>
              <a:cs typeface="Helvetica Light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fr-CA" dirty="0"/>
              <a:t>La science des données constitue l’</a:t>
            </a:r>
            <a:r>
              <a:rPr lang="fr-CA" b="1" dirty="0">
                <a:ea typeface="Helvetica Light" charset="0"/>
                <a:cs typeface="Helvetica Light" charset="0"/>
              </a:rPr>
              <a:t>intersection fonctionnelle</a:t>
            </a:r>
            <a:r>
              <a:rPr lang="fr-CA" dirty="0"/>
              <a:t> de la statistique, de l’ingénierie, de l’informatique, de l’expertise du domaine et du « hacking ». Elle s’articule autour de deux axes principaux : l’</a:t>
            </a:r>
            <a:r>
              <a:rPr lang="fr-CA" b="1" dirty="0">
                <a:ea typeface="Helvetica Light" charset="0"/>
                <a:cs typeface="Helvetica Light" charset="0"/>
              </a:rPr>
              <a:t>analyse</a:t>
            </a:r>
            <a:r>
              <a:rPr lang="fr-CA" dirty="0"/>
              <a:t> (compter les choses) et l’</a:t>
            </a:r>
            <a:r>
              <a:rPr lang="fr-CA" b="1" dirty="0">
                <a:ea typeface="Helvetica Light" charset="0"/>
                <a:cs typeface="Helvetica Light" charset="0"/>
              </a:rPr>
              <a:t>invention de nouvelles techniques</a:t>
            </a:r>
            <a:r>
              <a:rPr lang="fr-CA" dirty="0"/>
              <a:t> pour tirer des enseignements des données.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fr-CA" sz="1200" dirty="0">
                <a:ea typeface="Helvetica Light" charset="0"/>
                <a:cs typeface="Helvetica Light" charset="0"/>
              </a:rPr>
              <a:t>(Paraphrasé d’après H. Mason)</a:t>
            </a:r>
          </a:p>
          <a:p>
            <a:pPr marL="0" indent="0" algn="ctr">
              <a:buNone/>
            </a:pPr>
            <a:endParaRPr lang="en-US" dirty="0">
              <a:latin typeface="Chart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94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Algorithme de force brute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fr-CA" dirty="0"/>
              <a:t>Générer des ensembles d’éléments (de taille 1, 2, 3, 4, etc.)</a:t>
            </a:r>
          </a:p>
          <a:p>
            <a:pPr marL="1028700" lvl="1" indent="-342900">
              <a:lnSpc>
                <a:spcPct val="100000"/>
              </a:lnSpc>
              <a:buSzPct val="100000"/>
            </a:pPr>
            <a:r>
              <a:rPr lang="fr-CA" dirty="0"/>
              <a:t>p. ex. {achat = Typique, adhésion = Faux, coupon = Oui}.</a:t>
            </a:r>
          </a:p>
          <a:p>
            <a:pPr marL="342900" indent="-342900">
              <a:lnSpc>
                <a:spcPct val="100000"/>
              </a:lnSpc>
              <a:buSzPct val="100000"/>
              <a:buFont typeface="+mj-lt"/>
              <a:buAutoNum type="arabicPeriod" startAt="2"/>
            </a:pPr>
            <a:r>
              <a:rPr lang="fr-CA" dirty="0"/>
              <a:t>Créer des règles à partir de chaque ensemble d’éléments.</a:t>
            </a:r>
          </a:p>
          <a:p>
            <a:pPr marL="1028700" lvl="1" indent="-342900">
              <a:lnSpc>
                <a:spcPct val="100000"/>
              </a:lnSpc>
              <a:buSzPct val="100000"/>
            </a:pPr>
            <a:r>
              <a:rPr lang="fr-CA" dirty="0"/>
              <a:t>p. ex. </a:t>
            </a:r>
            <a:r>
              <a:rPr lang="fr-CA" b="1" dirty="0"/>
              <a:t>SI</a:t>
            </a:r>
            <a:r>
              <a:rPr lang="fr-CA" dirty="0"/>
              <a:t> (achat = Typique ET adhésion = Faux) </a:t>
            </a:r>
            <a:r>
              <a:rPr lang="fr-CA" b="1" dirty="0"/>
              <a:t>ALORS</a:t>
            </a:r>
            <a:r>
              <a:rPr lang="fr-CA" dirty="0"/>
              <a:t> coupon = Oui</a:t>
            </a:r>
          </a:p>
          <a:p>
            <a:pPr marL="342900" indent="-342900">
              <a:lnSpc>
                <a:spcPct val="100000"/>
              </a:lnSpc>
              <a:buSzPct val="100000"/>
              <a:buFont typeface="+mj-lt"/>
              <a:buAutoNum type="arabicPeriod" startAt="3"/>
            </a:pPr>
            <a:r>
              <a:rPr lang="fr-CA" dirty="0"/>
              <a:t>Calculer le support, la confiance, l’intérêt, le lift pour chaque règle.</a:t>
            </a:r>
          </a:p>
          <a:p>
            <a:pPr marL="342900" indent="-342900">
              <a:lnSpc>
                <a:spcPct val="100000"/>
              </a:lnSpc>
              <a:buSzPct val="100000"/>
              <a:buFont typeface="+mj-lt"/>
              <a:buAutoNum type="arabicPeriod" startAt="3"/>
            </a:pPr>
            <a:r>
              <a:rPr lang="fr-CA" dirty="0"/>
              <a:t>Ne conserver que les règles avec une couverture, une précision, un intérêt ou un lift (ou d’autres paramètres) « assez élevés ».</a:t>
            </a:r>
          </a:p>
          <a:p>
            <a:pPr marL="342900" indent="-342900">
              <a:lnSpc>
                <a:spcPct val="100000"/>
              </a:lnSpc>
              <a:buSzPct val="100000"/>
              <a:buFont typeface="+mj-lt"/>
              <a:buAutoNum type="arabicPeriod" startAt="3"/>
            </a:pPr>
            <a:r>
              <a:rPr lang="fr-CA" dirty="0"/>
              <a:t>Ces règles sont considérées comme étant </a:t>
            </a:r>
            <a:r>
              <a:rPr lang="fr-CA" b="1" dirty="0"/>
              <a:t>vraies</a:t>
            </a:r>
            <a:r>
              <a:rPr lang="fr-CA" dirty="0"/>
              <a:t> pour l’ensemble de données – il s’agit de </a:t>
            </a:r>
            <a:r>
              <a:rPr lang="fr-CA" b="1" dirty="0"/>
              <a:t>nouvelles connaissances établies à partir des données.</a:t>
            </a:r>
          </a:p>
        </p:txBody>
      </p:sp>
    </p:spTree>
    <p:extLst>
      <p:ext uri="{BB962C8B-B14F-4D97-AF65-F5344CB8AC3E}">
        <p14:creationId xmlns:p14="http://schemas.microsoft.com/office/powerpoint/2010/main" val="220178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Production de règles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CA" dirty="0"/>
                  <a:t>Un </a:t>
                </a:r>
                <a:r>
                  <a:rPr lang="fr-CA" b="1" dirty="0"/>
                  <a:t>ensemble d’éléments</a:t>
                </a:r>
                <a:r>
                  <a:rPr lang="fr-CA" dirty="0"/>
                  <a:t> (ou cas) est une liste d’attributs et de valeurs.</a:t>
                </a:r>
              </a:p>
              <a:p>
                <a:pPr marL="0" indent="0">
                  <a:buNone/>
                </a:pPr>
                <a:endParaRPr lang="en-US" sz="100" dirty="0"/>
              </a:p>
              <a:p>
                <a:pPr marL="0" indent="0">
                  <a:buNone/>
                </a:pPr>
                <a:r>
                  <a:rPr lang="fr-CA" dirty="0"/>
                  <a:t>Un ensemble de </a:t>
                </a:r>
                <a:r>
                  <a:rPr lang="fr-CA" b="1" dirty="0"/>
                  <a:t>règles</a:t>
                </a:r>
                <a:r>
                  <a:rPr lang="fr-CA" dirty="0"/>
                  <a:t> peut être créé en ajoutant « </a:t>
                </a:r>
                <a:r>
                  <a:rPr lang="fr-CA" b="1" dirty="0"/>
                  <a:t>SI ... ALORS</a:t>
                </a:r>
                <a:r>
                  <a:rPr lang="fr-CA" dirty="0"/>
                  <a:t> » à chacun des cas. À titre d’exemple, à partir du cas défini </a:t>
                </a:r>
              </a:p>
              <a:p>
                <a:pPr marL="0" indent="0" algn="ctr">
                  <a:buNone/>
                </a:pPr>
                <a:r>
                  <a:rPr lang="fr-CA" dirty="0"/>
                  <a:t>{adhésion = Vrai, âge = Jeune, achat = Typique}</a:t>
                </a:r>
              </a:p>
              <a:p>
                <a:pPr marL="0" indent="0" algn="l">
                  <a:buNone/>
                </a:pPr>
                <a:r>
                  <a:rPr lang="fr-CA" dirty="0"/>
                  <a:t> nous pouvons créer les règles</a:t>
                </a:r>
              </a:p>
              <a:p>
                <a:pPr lvl="1"/>
                <a:r>
                  <a:rPr lang="fr-CA" sz="2100" b="1" dirty="0"/>
                  <a:t>SI</a:t>
                </a:r>
                <a:r>
                  <a:rPr lang="fr-CA" sz="2100" dirty="0"/>
                  <a:t> (adhésion = Vrai ET âge = Jeune) </a:t>
                </a:r>
                <a:r>
                  <a:rPr lang="fr-CA" sz="2100" b="1" dirty="0"/>
                  <a:t>ALORS</a:t>
                </a:r>
                <a:r>
                  <a:rPr lang="fr-CA" sz="2100" dirty="0"/>
                  <a:t> achat = Typique</a:t>
                </a:r>
              </a:p>
              <a:p>
                <a:pPr lvl="1"/>
                <a:r>
                  <a:rPr lang="fr-CA" sz="2100" b="1" dirty="0"/>
                  <a:t>SI</a:t>
                </a:r>
                <a:r>
                  <a:rPr lang="fr-CA" sz="2100" dirty="0"/>
                  <a:t> adhésion = Vrai </a:t>
                </a:r>
                <a:r>
                  <a:rPr lang="fr-CA" sz="2100" b="1" dirty="0"/>
                  <a:t>ALORS</a:t>
                </a:r>
                <a:r>
                  <a:rPr lang="fr-CA" sz="2100" dirty="0"/>
                  <a:t> (âge = Jeune ET achat = Typique)</a:t>
                </a:r>
              </a:p>
              <a:p>
                <a:pPr lvl="1"/>
                <a:r>
                  <a:rPr lang="fr-CA" sz="2100" b="1" dirty="0"/>
                  <a:t>SI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fr-CA" sz="2100" b="1" dirty="0"/>
                  <a:t> ALORS</a:t>
                </a:r>
                <a:r>
                  <a:rPr lang="fr-CA" sz="2100" dirty="0"/>
                  <a:t> (adhésion = Vrai ET âge = Jeune ET achat = Typique)</a:t>
                </a:r>
              </a:p>
              <a:p>
                <a:pPr lvl="1"/>
                <a:r>
                  <a:rPr lang="fr-CA" sz="2100" dirty="0"/>
                  <a:t>etc.</a:t>
                </a:r>
              </a:p>
              <a:p>
                <a:pPr lvl="1"/>
                <a:endParaRPr lang="en-US" sz="1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blipFill rotWithShape="0">
                <a:blip r:embed="rId6"/>
                <a:stretch>
                  <a:fillRect l="-829" t="-132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320330" y="6228272"/>
            <a:ext cx="2721273" cy="515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txBody>
          <a:bodyPr>
            <a:noAutofit/>
          </a:bodyPr>
          <a:lstStyle>
            <a:lvl1pPr marL="230193" indent="-230193" algn="just" defTabSz="914422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11" indent="-182884" algn="just" defTabSz="914422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731538" indent="-182884" algn="l" defTabSz="914422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005864" indent="-182884" algn="l" defTabSz="914422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280190" indent="-182884" algn="l" defTabSz="914422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600038" indent="-228605" algn="l" defTabSz="914422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45" indent="-228605" algn="l" defTabSz="914422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53" indent="-228605" algn="l" defTabSz="914422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60" indent="-228605" algn="l" defTabSz="914422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SzPct val="100000"/>
              <a:buFont typeface="Wingdings" panose="05000000000000000000" pitchFamily="2" charset="2"/>
              <a:buNone/>
            </a:pPr>
            <a:r>
              <a:rPr lang="fr-CA" sz="1400" dirty="0">
                <a:solidFill>
                  <a:srgbClr val="FF0000"/>
                </a:solidFill>
              </a:rPr>
              <a:t>Les parenthèses sont généralement supprimées</a:t>
            </a:r>
          </a:p>
          <a:p>
            <a:pPr marL="0" indent="0" algn="ctr">
              <a:buSzPct val="100000"/>
              <a:buFont typeface="Wingdings" panose="05000000000000000000" pitchFamily="2" charset="2"/>
              <a:buNone/>
            </a:pPr>
            <a:endParaRPr lang="en-US" sz="100" b="1" dirty="0"/>
          </a:p>
        </p:txBody>
      </p:sp>
    </p:spTree>
    <p:extLst>
      <p:ext uri="{BB962C8B-B14F-4D97-AF65-F5344CB8AC3E}">
        <p14:creationId xmlns:p14="http://schemas.microsoft.com/office/powerpoint/2010/main" val="253525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7F09F40-B153-A14A-8BAA-5E99908F3D7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Nombre de règles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fr-CA" dirty="0" err="1"/>
                  <a:t>Considéons</a:t>
                </a:r>
                <a:r>
                  <a:rPr lang="fr-CA" dirty="0"/>
                  <a:t> un ensemble d’éléments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CA" dirty="0"/>
                  <a:t> avec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CA" dirty="0"/>
                  <a:t> membres. 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US" sz="100" dirty="0"/>
              </a:p>
              <a:p>
                <a:pPr algn="just">
                  <a:lnSpc>
                    <a:spcPct val="100000"/>
                  </a:lnSpc>
                </a:pPr>
                <a:r>
                  <a:rPr lang="fr-CA" dirty="0"/>
                  <a:t>Dans une règle établie à partir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CA" dirty="0"/>
                  <a:t>, chacun des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CA" dirty="0"/>
                  <a:t> membres apparaît soit dans l’</a:t>
                </a:r>
                <a:r>
                  <a:rPr lang="fr-CA" b="1" dirty="0"/>
                  <a:t>antécédent</a:t>
                </a:r>
                <a:r>
                  <a:rPr lang="fr-CA" dirty="0"/>
                  <a:t>, soit dans le </a:t>
                </a:r>
                <a:r>
                  <a:rPr lang="fr-CA" b="1" dirty="0"/>
                  <a:t>conséquent</a:t>
                </a:r>
                <a:r>
                  <a:rPr lang="fr-CA" dirty="0"/>
                  <a:t>, donc il y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CA" dirty="0"/>
                  <a:t> de ces règles. 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US" sz="100" dirty="0"/>
              </a:p>
              <a:p>
                <a:pPr algn="just">
                  <a:lnSpc>
                    <a:spcPct val="100000"/>
                  </a:lnSpc>
                </a:pPr>
                <a:r>
                  <a:rPr lang="fr-CA" dirty="0"/>
                  <a:t>La règle selon laquelle chaque membre fait partie de l’antécédent (et le conséquent est nul) n’est pas permise; on peut donc établir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fr-CA" dirty="0"/>
                  <a:t> règles à partir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CA" dirty="0"/>
                  <a:t>.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US" sz="5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fr-CA" dirty="0"/>
                  <a:t>Le nombre de règles augmente de façon exponentielle lorsque le nombre de fonctions augmente linéairement. 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US" sz="5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fr-CA" dirty="0"/>
                  <a:t>Ce n’est pas une bonne chose.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blipFill>
                <a:blip r:embed="rId4"/>
                <a:stretch>
                  <a:fillRect l="-806" t="-917" r="-806" b="-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59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fr-CA" dirty="0"/>
              <a:t>L’algorithme de force brute fonctionne relativement bien pour de </a:t>
            </a:r>
            <a:r>
              <a:rPr lang="fr-CA" b="1" dirty="0"/>
              <a:t>petits ensembles de données</a:t>
            </a:r>
            <a:r>
              <a:rPr lang="fr-CA" dirty="0"/>
              <a:t> (petit nombre de caractéristiques). </a:t>
            </a:r>
          </a:p>
          <a:p>
            <a:pPr algn="just">
              <a:lnSpc>
                <a:spcPct val="100000"/>
              </a:lnSpc>
            </a:pPr>
            <a:endParaRPr lang="en-US" sz="500" dirty="0"/>
          </a:p>
          <a:p>
            <a:pPr algn="just">
              <a:lnSpc>
                <a:spcPct val="100000"/>
              </a:lnSpc>
            </a:pPr>
            <a:r>
              <a:rPr lang="fr-CA" dirty="0"/>
              <a:t>Pour les </a:t>
            </a:r>
            <a:r>
              <a:rPr lang="fr-CA" b="1" dirty="0"/>
              <a:t>ensembles de données plus importants</a:t>
            </a:r>
            <a:r>
              <a:rPr lang="fr-CA" dirty="0"/>
              <a:t>, il peut être coûteux de produire des règles de cette façon (surtout lorsque le nombre d’attributs augmente). Comment produire des </a:t>
            </a:r>
            <a:r>
              <a:rPr lang="fr-CA" b="1" dirty="0"/>
              <a:t>règles </a:t>
            </a:r>
            <a:r>
              <a:rPr lang="fr-CA" dirty="0"/>
              <a:t>généralement </a:t>
            </a:r>
            <a:r>
              <a:rPr lang="fr-CA" b="1" dirty="0"/>
              <a:t>porteuses</a:t>
            </a:r>
            <a:r>
              <a:rPr lang="fr-CA" dirty="0"/>
              <a:t>? </a:t>
            </a:r>
          </a:p>
          <a:p>
            <a:pPr algn="just">
              <a:lnSpc>
                <a:spcPct val="100000"/>
              </a:lnSpc>
            </a:pPr>
            <a:endParaRPr lang="en-US" sz="500" dirty="0"/>
          </a:p>
          <a:p>
            <a:pPr algn="just">
              <a:lnSpc>
                <a:spcPct val="100000"/>
              </a:lnSpc>
            </a:pPr>
            <a:r>
              <a:rPr lang="fr-CA" dirty="0"/>
              <a:t>Quelle est la </a:t>
            </a:r>
            <a:r>
              <a:rPr lang="fr-CA" b="1" dirty="0"/>
              <a:t>fiabilité</a:t>
            </a:r>
            <a:r>
              <a:rPr lang="fr-CA" dirty="0"/>
              <a:t> des règles d’association? Quelle est la probabilité qu’elles se produisent par </a:t>
            </a:r>
            <a:r>
              <a:rPr lang="fr-CA" b="1" dirty="0"/>
              <a:t>hasard</a:t>
            </a:r>
            <a:r>
              <a:rPr lang="fr-CA" dirty="0"/>
              <a:t>? Quelle est leur </a:t>
            </a:r>
            <a:r>
              <a:rPr lang="fr-CA" b="1" dirty="0"/>
              <a:t>pertinence</a:t>
            </a:r>
            <a:r>
              <a:rPr lang="fr-CA" dirty="0"/>
              <a:t>? Peut-on les généraliser en </a:t>
            </a:r>
            <a:r>
              <a:rPr lang="fr-CA" b="1" dirty="0"/>
              <a:t>dehors</a:t>
            </a:r>
            <a:r>
              <a:rPr lang="fr-CA" dirty="0"/>
              <a:t> de l’ensemble de données ou par rapport à de </a:t>
            </a:r>
            <a:r>
              <a:rPr lang="fr-CA" b="1" dirty="0"/>
              <a:t>nouvelles</a:t>
            </a:r>
            <a:r>
              <a:rPr lang="fr-CA" dirty="0"/>
              <a:t> données? </a:t>
            </a:r>
          </a:p>
          <a:p>
            <a:pPr algn="just"/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365692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Remarques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fr-CA" dirty="0"/>
              <a:t>Comme les règles fréquentes correspondent à des occurrences répétées dans l’ensemble de données, les algorithmes qui produisent des ensembles d’éléments essaient souvent de </a:t>
            </a:r>
            <a:r>
              <a:rPr lang="fr-CA" b="1" dirty="0"/>
              <a:t>maximiser la couverture</a:t>
            </a:r>
            <a:r>
              <a:rPr lang="fr-CA" dirty="0"/>
              <a:t>.</a:t>
            </a:r>
          </a:p>
          <a:p>
            <a:pPr algn="just">
              <a:lnSpc>
                <a:spcPct val="100000"/>
              </a:lnSpc>
            </a:pPr>
            <a:endParaRPr lang="en-US" sz="1000" dirty="0"/>
          </a:p>
          <a:p>
            <a:pPr algn="just">
              <a:lnSpc>
                <a:spcPct val="100000"/>
              </a:lnSpc>
            </a:pPr>
            <a:r>
              <a:rPr lang="fr-CA" dirty="0"/>
              <a:t>Lorsque des </a:t>
            </a:r>
            <a:r>
              <a:rPr lang="fr-CA" b="1" dirty="0"/>
              <a:t>événements rares</a:t>
            </a:r>
            <a:r>
              <a:rPr lang="fr-CA" dirty="0"/>
              <a:t> sont plus significatifs (comme la détection d’une maladie rare), nous avons besoin d’algorithmes qui peuvent produire des ensembles d’éléments rares. </a:t>
            </a:r>
            <a:r>
              <a:rPr lang="fr-CA" b="1" dirty="0"/>
              <a:t>Il ne s’agit pas là d’un problème banal</a:t>
            </a:r>
            <a:r>
              <a:rPr lang="fr-CA" dirty="0"/>
              <a:t>. </a:t>
            </a:r>
          </a:p>
          <a:p>
            <a:pPr algn="just">
              <a:lnSpc>
                <a:spcPct val="100000"/>
              </a:lnSpc>
            </a:pPr>
            <a:endParaRPr lang="en-US" sz="1000" dirty="0"/>
          </a:p>
          <a:p>
            <a:pPr algn="just">
              <a:lnSpc>
                <a:spcPct val="100000"/>
              </a:lnSpc>
            </a:pPr>
            <a:r>
              <a:rPr lang="fr-CA" dirty="0"/>
              <a:t>Un rappel, malgré la réplique de </a:t>
            </a:r>
            <a:r>
              <a:rPr lang="fr-CA" dirty="0" err="1"/>
              <a:t>Tufte</a:t>
            </a:r>
            <a:r>
              <a:rPr lang="fr-CA" dirty="0"/>
              <a:t> : </a:t>
            </a:r>
            <a:r>
              <a:rPr lang="fr-CA" b="1" dirty="0"/>
              <a:t>il ne faut pas confondre corrélation et causalité</a:t>
            </a:r>
            <a:r>
              <a:rPr lang="fr-CA" dirty="0"/>
              <a:t>. </a:t>
            </a:r>
          </a:p>
          <a:p>
            <a:pPr algn="just"/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89052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Autres algorithmes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fr-CA" b="1" dirty="0"/>
              <a:t>Données continues </a:t>
            </a:r>
            <a:r>
              <a:rPr lang="fr-CA" dirty="0"/>
              <a:t>ou </a:t>
            </a:r>
            <a:r>
              <a:rPr lang="fr-CA" b="1" dirty="0"/>
              <a:t>nominales :</a:t>
            </a:r>
            <a:r>
              <a:rPr lang="fr-CA" dirty="0"/>
              <a:t> les données continues doivent être regroupées en catégories pour que les règles d’association soient pertinentes. Il y a plus d’une façon de s’y prendre. </a:t>
            </a:r>
          </a:p>
          <a:p>
            <a:pPr algn="just">
              <a:lnSpc>
                <a:spcPct val="100000"/>
              </a:lnSpc>
            </a:pPr>
            <a:endParaRPr lang="en-CA" sz="1000" dirty="0"/>
          </a:p>
          <a:p>
            <a:pPr algn="just">
              <a:lnSpc>
                <a:spcPct val="100000"/>
              </a:lnSpc>
            </a:pPr>
            <a:r>
              <a:rPr lang="fr-CA" dirty="0"/>
              <a:t>Les ensembles d’éléments sont parfois appelés </a:t>
            </a:r>
            <a:r>
              <a:rPr lang="fr-CA" b="1" dirty="0"/>
              <a:t>paniers de consommation</a:t>
            </a:r>
            <a:r>
              <a:rPr lang="fr-CA" dirty="0"/>
              <a:t>.</a:t>
            </a:r>
          </a:p>
          <a:p>
            <a:pPr algn="just">
              <a:lnSpc>
                <a:spcPct val="100000"/>
              </a:lnSpc>
            </a:pPr>
            <a:endParaRPr lang="en-CA" sz="1000" dirty="0"/>
          </a:p>
          <a:p>
            <a:pPr algn="just">
              <a:lnSpc>
                <a:spcPct val="100000"/>
              </a:lnSpc>
            </a:pPr>
            <a:r>
              <a:rPr lang="fr-CA" dirty="0"/>
              <a:t>Autres algorithmes : </a:t>
            </a:r>
          </a:p>
          <a:p>
            <a:pPr algn="ctr">
              <a:lnSpc>
                <a:spcPct val="100000"/>
              </a:lnSpc>
            </a:pPr>
            <a:r>
              <a:rPr lang="fr-CA" dirty="0"/>
              <a:t>AIS, SETM, Apriori, </a:t>
            </a:r>
            <a:r>
              <a:rPr lang="fr-CA" dirty="0" err="1"/>
              <a:t>AprioriTid</a:t>
            </a:r>
            <a:r>
              <a:rPr lang="fr-CA" dirty="0"/>
              <a:t>, </a:t>
            </a:r>
            <a:r>
              <a:rPr lang="fr-CA" dirty="0" err="1"/>
              <a:t>AprioriHybrid</a:t>
            </a:r>
            <a:r>
              <a:rPr lang="fr-CA" dirty="0"/>
              <a:t>, </a:t>
            </a:r>
            <a:r>
              <a:rPr lang="fr-CA" dirty="0" err="1"/>
              <a:t>Eclat</a:t>
            </a:r>
            <a:r>
              <a:rPr lang="fr-CA" dirty="0"/>
              <a:t>, PCY, </a:t>
            </a:r>
            <a:r>
              <a:rPr lang="fr-CA" dirty="0" err="1"/>
              <a:t>Multistage</a:t>
            </a:r>
            <a:r>
              <a:rPr lang="fr-CA" dirty="0"/>
              <a:t>, </a:t>
            </a:r>
            <a:r>
              <a:rPr lang="fr-CA" dirty="0" err="1"/>
              <a:t>Multihash</a:t>
            </a:r>
            <a:r>
              <a:rPr lang="fr-CA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10657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Algorithme Apriori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lvl="0" algn="just">
              <a:lnSpc>
                <a:spcPct val="100000"/>
              </a:lnSpc>
            </a:pPr>
            <a:r>
              <a:rPr lang="fr-CA" dirty="0"/>
              <a:t>Élaboré au départ pour les données de transaction</a:t>
            </a:r>
          </a:p>
          <a:p>
            <a:pPr lvl="1" algn="just">
              <a:lnSpc>
                <a:spcPct val="100000"/>
              </a:lnSpc>
            </a:pPr>
            <a:r>
              <a:rPr lang="fr-CA" dirty="0"/>
              <a:t>chaque ensemble de données raisonnable peut être transformé en un ensemble de données de transaction à l’aide de variables fictives</a:t>
            </a:r>
          </a:p>
          <a:p>
            <a:pPr algn="just">
              <a:lnSpc>
                <a:spcPct val="100000"/>
              </a:lnSpc>
            </a:pPr>
            <a:endParaRPr lang="en-US" sz="500" dirty="0"/>
          </a:p>
          <a:p>
            <a:pPr algn="just">
              <a:lnSpc>
                <a:spcPct val="100000"/>
              </a:lnSpc>
            </a:pPr>
            <a:r>
              <a:rPr lang="fr-CA" dirty="0"/>
              <a:t>Trouve des </a:t>
            </a:r>
            <a:r>
              <a:rPr lang="fr-CA" b="1" dirty="0"/>
              <a:t>ensembles d’éléments fréquents</a:t>
            </a:r>
            <a:r>
              <a:rPr lang="fr-CA" dirty="0"/>
              <a:t> à partir desquels proposer des règles</a:t>
            </a:r>
          </a:p>
          <a:p>
            <a:pPr lvl="1" algn="just">
              <a:lnSpc>
                <a:spcPct val="100000"/>
              </a:lnSpc>
            </a:pPr>
            <a:r>
              <a:rPr lang="fr-CA" dirty="0"/>
              <a:t>au lieu d’établir des règles à partir de tous les ensembles d’éléments possibles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500" dirty="0"/>
          </a:p>
          <a:p>
            <a:pPr algn="just">
              <a:lnSpc>
                <a:spcPct val="100000"/>
              </a:lnSpc>
            </a:pPr>
            <a:r>
              <a:rPr lang="fr-CA" dirty="0"/>
              <a:t>Commence par identifier les éléments individuels fréquents dans la base de données et les étend à des ensembles d’éléments de plus en plus grands, en supposant qu’ils sont encore trouvés </a:t>
            </a:r>
            <a:r>
              <a:rPr lang="fr-CA" b="1" dirty="0"/>
              <a:t>assez fréquemment</a:t>
            </a:r>
            <a:r>
              <a:rPr lang="fr-CA" dirty="0"/>
              <a:t> dans l’ensemble de données. </a:t>
            </a:r>
          </a:p>
          <a:p>
            <a:pPr lvl="1" algn="just">
              <a:lnSpc>
                <a:spcPct val="100000"/>
              </a:lnSpc>
            </a:pPr>
            <a:r>
              <a:rPr lang="fr-CA" dirty="0"/>
              <a:t>approche </a:t>
            </a:r>
            <a:r>
              <a:rPr lang="fr-CA" b="1" dirty="0"/>
              <a:t>ascendante</a:t>
            </a:r>
            <a:r>
              <a:rPr lang="fr-CA" dirty="0"/>
              <a:t>, utilise la propriété de fermeture décroissante du support</a:t>
            </a:r>
          </a:p>
          <a:p>
            <a:pPr marL="0" indent="0" algn="just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1745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Algorithme Apriori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fr-CA" dirty="0"/>
              <a:t>Élague les candidats qui présentent des </a:t>
            </a:r>
            <a:r>
              <a:rPr lang="fr-CA" b="1" dirty="0" err="1"/>
              <a:t>sous-tendances</a:t>
            </a:r>
            <a:r>
              <a:rPr lang="fr-CA" b="1" dirty="0"/>
              <a:t> fréquentes.</a:t>
            </a:r>
          </a:p>
          <a:p>
            <a:pPr lvl="1" algn="just">
              <a:lnSpc>
                <a:spcPct val="100000"/>
              </a:lnSpc>
            </a:pPr>
            <a:r>
              <a:rPr lang="fr-CA" dirty="0"/>
              <a:t>exige un seuil de support</a:t>
            </a:r>
          </a:p>
          <a:p>
            <a:pPr lvl="1" algn="just">
              <a:lnSpc>
                <a:spcPct val="100000"/>
              </a:lnSpc>
            </a:pPr>
            <a:r>
              <a:rPr lang="fr-CA" dirty="0"/>
              <a:t>ce seuil doit être suffisamment élevé pour réduire au minimum le nombre d’ensembles d’éléments fréquents</a:t>
            </a:r>
          </a:p>
          <a:p>
            <a:pPr algn="just">
              <a:lnSpc>
                <a:spcPct val="100000"/>
              </a:lnSpc>
            </a:pPr>
            <a:endParaRPr lang="en-US" sz="1000" dirty="0"/>
          </a:p>
          <a:p>
            <a:pPr algn="just">
              <a:lnSpc>
                <a:spcPct val="100000"/>
              </a:lnSpc>
            </a:pPr>
            <a:r>
              <a:rPr lang="fr-CA" dirty="0"/>
              <a:t>Par exemple, si un ensemble comportant un élément n’est pas fréquent, tout ensemble de deux éléments le contenant est également peu fréquent. </a:t>
            </a:r>
          </a:p>
          <a:p>
            <a:pPr algn="just">
              <a:lnSpc>
                <a:spcPct val="100000"/>
              </a:lnSpc>
            </a:pPr>
            <a:endParaRPr lang="en-CA" sz="1000" dirty="0"/>
          </a:p>
          <a:p>
            <a:pPr algn="just">
              <a:lnSpc>
                <a:spcPct val="100000"/>
              </a:lnSpc>
            </a:pPr>
            <a:r>
              <a:rPr lang="fr-CA" dirty="0"/>
              <a:t>L’algorithme se termine lorsqu’aucune autre bonne extension n’est trouvée.</a:t>
            </a:r>
          </a:p>
        </p:txBody>
      </p:sp>
    </p:spTree>
    <p:extLst>
      <p:ext uri="{BB962C8B-B14F-4D97-AF65-F5344CB8AC3E}">
        <p14:creationId xmlns:p14="http://schemas.microsoft.com/office/powerpoint/2010/main" val="329423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Forces et limites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fr-CA" dirty="0"/>
              <a:t>Facile à mettre en œuvre, facile à paralléliser. </a:t>
            </a:r>
          </a:p>
          <a:p>
            <a:pPr>
              <a:lnSpc>
                <a:spcPct val="100000"/>
              </a:lnSpc>
            </a:pPr>
            <a:endParaRPr lang="en-US" sz="500" dirty="0"/>
          </a:p>
          <a:p>
            <a:pPr>
              <a:lnSpc>
                <a:spcPct val="100000"/>
              </a:lnSpc>
            </a:pPr>
            <a:r>
              <a:rPr lang="fr-CA" dirty="0"/>
              <a:t>L’algorithme Apriori est </a:t>
            </a:r>
            <a:r>
              <a:rPr lang="fr-CA" b="1" dirty="0"/>
              <a:t>lent</a:t>
            </a:r>
            <a:r>
              <a:rPr lang="fr-CA" dirty="0"/>
              <a:t> et nécessite des balayages fréquents des ensembles de données. </a:t>
            </a:r>
          </a:p>
          <a:p>
            <a:pPr lvl="1">
              <a:lnSpc>
                <a:spcPct val="100000"/>
              </a:lnSpc>
            </a:pPr>
            <a:r>
              <a:rPr lang="fr-CA" dirty="0"/>
              <a:t>solutions possibles : </a:t>
            </a:r>
            <a:r>
              <a:rPr lang="fr-CA" b="1" dirty="0"/>
              <a:t>échantillonnage</a:t>
            </a:r>
            <a:r>
              <a:rPr lang="fr-CA" dirty="0"/>
              <a:t> et </a:t>
            </a:r>
            <a:r>
              <a:rPr lang="fr-CA" b="1" dirty="0"/>
              <a:t>séparation</a:t>
            </a:r>
          </a:p>
          <a:p>
            <a:pPr>
              <a:lnSpc>
                <a:spcPct val="100000"/>
              </a:lnSpc>
            </a:pPr>
            <a:endParaRPr lang="en-US" sz="500" dirty="0"/>
          </a:p>
          <a:p>
            <a:pPr>
              <a:lnSpc>
                <a:spcPct val="100000"/>
              </a:lnSpc>
            </a:pPr>
            <a:r>
              <a:rPr lang="fr-CA" dirty="0"/>
              <a:t>Pas idéal pour trouver des règles pour les ensembles d’éléments </a:t>
            </a:r>
            <a:r>
              <a:rPr lang="fr-CA" b="1" dirty="0"/>
              <a:t>peu fréquents</a:t>
            </a:r>
            <a:r>
              <a:rPr lang="fr-CA" dirty="0"/>
              <a:t> ou </a:t>
            </a:r>
            <a:r>
              <a:rPr lang="fr-CA" b="1" dirty="0"/>
              <a:t>rares</a:t>
            </a:r>
            <a:r>
              <a:rPr lang="fr-CA" dirty="0"/>
              <a:t>. </a:t>
            </a:r>
          </a:p>
          <a:p>
            <a:pPr>
              <a:lnSpc>
                <a:spcPct val="100000"/>
              </a:lnSpc>
            </a:pPr>
            <a:endParaRPr lang="en-US" sz="500" dirty="0"/>
          </a:p>
          <a:p>
            <a:pPr>
              <a:lnSpc>
                <a:spcPct val="100000"/>
              </a:lnSpc>
            </a:pPr>
            <a:r>
              <a:rPr lang="fr-CA" dirty="0"/>
              <a:t>D’autres algorithmes l’ont supplanté depuis (valeur historique) :</a:t>
            </a:r>
          </a:p>
          <a:p>
            <a:pPr lvl="1" algn="l">
              <a:lnSpc>
                <a:spcPct val="100000"/>
              </a:lnSpc>
            </a:pPr>
            <a:r>
              <a:rPr lang="fr-CA" b="1" dirty="0"/>
              <a:t>Max-Miner</a:t>
            </a:r>
            <a:r>
              <a:rPr lang="fr-CA" dirty="0"/>
              <a:t> essaie d’identifier les ensembles d’éléments fréquents sans les énumérer; effectue des sauts dans l’espace au lieu d’utiliser une approche ascendante. </a:t>
            </a:r>
          </a:p>
          <a:p>
            <a:pPr lvl="1" algn="l">
              <a:lnSpc>
                <a:spcPct val="100000"/>
              </a:lnSpc>
            </a:pPr>
            <a:r>
              <a:rPr lang="fr-CA" b="1" dirty="0" err="1"/>
              <a:t>Eclat</a:t>
            </a:r>
            <a:r>
              <a:rPr lang="fr-CA" dirty="0"/>
              <a:t> est plus rapide et utilise la recherche en profondeur d’abord, mais nécessite une capacité de mémoire importante. </a:t>
            </a:r>
          </a:p>
        </p:txBody>
      </p:sp>
    </p:spTree>
    <p:extLst>
      <p:ext uri="{BB962C8B-B14F-4D97-AF65-F5344CB8AC3E}">
        <p14:creationId xmlns:p14="http://schemas.microsoft.com/office/powerpoint/2010/main" val="406318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/>
              <a:t>Apprentissage en général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fr-CA" dirty="0"/>
              <a:t>Au-delà d’un « simple coup d’œil rapide », les personnes apprennent par l’intermédiaire de ce qui suit :</a:t>
            </a:r>
          </a:p>
          <a:p>
            <a:pPr lvl="1">
              <a:lnSpc>
                <a:spcPct val="100000"/>
              </a:lnSpc>
            </a:pPr>
            <a:r>
              <a:rPr lang="fr-CA" dirty="0"/>
              <a:t>en répondant à des questions</a:t>
            </a:r>
          </a:p>
          <a:p>
            <a:pPr lvl="1">
              <a:lnSpc>
                <a:spcPct val="100000"/>
              </a:lnSpc>
            </a:pPr>
            <a:r>
              <a:rPr lang="fr-CA" dirty="0"/>
              <a:t>en testant des hypothèses</a:t>
            </a:r>
          </a:p>
          <a:p>
            <a:pPr lvl="1">
              <a:lnSpc>
                <a:spcPct val="100000"/>
              </a:lnSpc>
            </a:pPr>
            <a:r>
              <a:rPr lang="fr-CA" dirty="0"/>
              <a:t>en créant des concepts</a:t>
            </a:r>
          </a:p>
          <a:p>
            <a:pPr lvl="1">
              <a:lnSpc>
                <a:spcPct val="100000"/>
              </a:lnSpc>
            </a:pPr>
            <a:r>
              <a:rPr lang="fr-CA" dirty="0"/>
              <a:t>en faisant des prévisions</a:t>
            </a:r>
          </a:p>
          <a:p>
            <a:pPr lvl="1">
              <a:lnSpc>
                <a:spcPct val="100000"/>
              </a:lnSpc>
            </a:pPr>
            <a:r>
              <a:rPr lang="fr-CA" dirty="0"/>
              <a:t>en créant des catégories et en classant des objets</a:t>
            </a:r>
          </a:p>
          <a:p>
            <a:pPr lvl="1">
              <a:lnSpc>
                <a:spcPct val="100000"/>
              </a:lnSpc>
            </a:pPr>
            <a:r>
              <a:rPr lang="fr-CA" dirty="0"/>
              <a:t>en regroupant des objets</a:t>
            </a:r>
          </a:p>
          <a:p>
            <a:pPr>
              <a:lnSpc>
                <a:spcPct val="100000"/>
              </a:lnSpc>
            </a:pPr>
            <a:endParaRPr lang="en-US" sz="100" dirty="0"/>
          </a:p>
          <a:p>
            <a:pPr>
              <a:lnSpc>
                <a:spcPct val="100000"/>
              </a:lnSpc>
            </a:pPr>
            <a:r>
              <a:rPr lang="fr-CA" dirty="0"/>
              <a:t>Le problème central de la science des données et de l’apprentissage machine est le suivant : </a:t>
            </a:r>
          </a:p>
          <a:p>
            <a:pPr algn="ctr">
              <a:lnSpc>
                <a:spcPct val="100000"/>
              </a:lnSpc>
            </a:pPr>
            <a:r>
              <a:rPr lang="fr-CA" b="1" dirty="0"/>
              <a:t>peut-on concevoir des algorithmes qui peuvent apprendre? </a:t>
            </a:r>
          </a:p>
        </p:txBody>
      </p:sp>
    </p:spTree>
    <p:extLst>
      <p:ext uri="{BB962C8B-B14F-4D97-AF65-F5344CB8AC3E}">
        <p14:creationId xmlns:p14="http://schemas.microsoft.com/office/powerpoint/2010/main" val="75632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Types d’apprentissage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sz="2400" b="1" dirty="0"/>
              <a:t>Apprentissage supervisé </a:t>
            </a:r>
            <a:r>
              <a:rPr lang="fr-CA" sz="2400" dirty="0"/>
              <a:t>(</a:t>
            </a:r>
            <a:r>
              <a:rPr lang="fr-CA" sz="2400" dirty="0">
                <a:solidFill>
                  <a:srgbClr val="FF0000"/>
                </a:solidFill>
              </a:rPr>
              <a:t>apprentissage avec un enseignant</a:t>
            </a:r>
            <a:r>
              <a:rPr lang="fr-CA" sz="2400" dirty="0"/>
              <a:t>)</a:t>
            </a:r>
          </a:p>
          <a:p>
            <a:pPr lvl="1" algn="l"/>
            <a:r>
              <a:rPr lang="fr-CA" sz="2000" dirty="0"/>
              <a:t>classification, régression, classements, recommandations</a:t>
            </a:r>
          </a:p>
          <a:p>
            <a:pPr lvl="1"/>
            <a:r>
              <a:rPr lang="fr-CA" sz="2000" dirty="0"/>
              <a:t>utilisation de données</a:t>
            </a:r>
            <a:r>
              <a:rPr lang="fr-CA" sz="2000" b="1" dirty="0"/>
              <a:t> de formation étiquetées</a:t>
            </a:r>
            <a:r>
              <a:rPr lang="fr-CA" sz="2000" dirty="0"/>
              <a:t> (</a:t>
            </a:r>
            <a:r>
              <a:rPr lang="fr-CA" sz="2000" dirty="0">
                <a:solidFill>
                  <a:srgbClr val="FF0000"/>
                </a:solidFill>
              </a:rPr>
              <a:t>l’élève donne une réponse à chaque question d’examen en fonction de ce qu’il a appris à partir d’exemples élaborés</a:t>
            </a:r>
            <a:r>
              <a:rPr lang="fr-CA" sz="2000" dirty="0"/>
              <a:t>) </a:t>
            </a:r>
          </a:p>
          <a:p>
            <a:pPr lvl="1"/>
            <a:r>
              <a:rPr lang="fr-CA" sz="2000" dirty="0"/>
              <a:t>le rendement est évalué à l’aide </a:t>
            </a:r>
            <a:r>
              <a:rPr lang="fr-CA" sz="2000" b="1" dirty="0"/>
              <a:t>de données d’essai</a:t>
            </a:r>
            <a:r>
              <a:rPr lang="fr-CA" sz="2000" dirty="0"/>
              <a:t> (</a:t>
            </a:r>
            <a:r>
              <a:rPr lang="fr-CA" sz="2000" dirty="0">
                <a:solidFill>
                  <a:srgbClr val="FF0000"/>
                </a:solidFill>
              </a:rPr>
              <a:t>l’enseignant fournit les bonnes réponses</a:t>
            </a:r>
            <a:r>
              <a:rPr lang="fr-CA" sz="2000" dirty="0"/>
              <a:t>)</a:t>
            </a:r>
          </a:p>
          <a:p>
            <a:endParaRPr lang="en-US" sz="100" dirty="0"/>
          </a:p>
          <a:p>
            <a:r>
              <a:rPr lang="fr-CA" sz="2400" b="1" dirty="0"/>
              <a:t>Apprentissage non supervisé</a:t>
            </a:r>
            <a:r>
              <a:rPr lang="fr-CA" sz="2400" dirty="0"/>
              <a:t> (</a:t>
            </a:r>
            <a:r>
              <a:rPr lang="fr-CA" sz="2400" dirty="0">
                <a:solidFill>
                  <a:srgbClr val="FF0000"/>
                </a:solidFill>
              </a:rPr>
              <a:t>regroupement d’exercices semblable en tant qu’outil d’aide à l’étude</a:t>
            </a:r>
            <a:r>
              <a:rPr lang="fr-CA" sz="2400" dirty="0"/>
              <a:t>)</a:t>
            </a:r>
          </a:p>
          <a:p>
            <a:pPr lvl="1"/>
            <a:r>
              <a:rPr lang="fr-CA" sz="2000" dirty="0"/>
              <a:t>agglomération, découverte de règles d’association, profilage de liens, détection d’anomalies</a:t>
            </a:r>
          </a:p>
          <a:p>
            <a:pPr lvl="1"/>
            <a:r>
              <a:rPr lang="fr-CA" sz="2000" dirty="0"/>
              <a:t>utilisation des observations </a:t>
            </a:r>
            <a:r>
              <a:rPr lang="fr-CA" sz="2000" b="1" dirty="0"/>
              <a:t>non étiquetées</a:t>
            </a:r>
            <a:r>
              <a:rPr lang="fr-CA" sz="2000" dirty="0"/>
              <a:t> (</a:t>
            </a:r>
            <a:r>
              <a:rPr lang="fr-CA" sz="2000" dirty="0">
                <a:solidFill>
                  <a:srgbClr val="FF0000"/>
                </a:solidFill>
              </a:rPr>
              <a:t>l’enseignant n’est pas impliqué</a:t>
            </a:r>
            <a:r>
              <a:rPr lang="fr-CA" sz="2000" dirty="0"/>
              <a:t>)</a:t>
            </a:r>
          </a:p>
          <a:p>
            <a:pPr lvl="1"/>
            <a:r>
              <a:rPr lang="fr-CA" sz="2000" dirty="0"/>
              <a:t>l’exactitude </a:t>
            </a:r>
            <a:r>
              <a:rPr lang="fr-CA" sz="2000" b="1" dirty="0"/>
              <a:t>ne peut pas</a:t>
            </a:r>
            <a:r>
              <a:rPr lang="fr-CA" sz="2000" dirty="0"/>
              <a:t> être évaluée (</a:t>
            </a:r>
            <a:r>
              <a:rPr lang="fr-CA" sz="2000" dirty="0">
                <a:solidFill>
                  <a:srgbClr val="FF0000"/>
                </a:solidFill>
              </a:rPr>
              <a:t>les élèves pourraient ne pas se retrouver avec les mêmes regroupements</a:t>
            </a:r>
            <a:r>
              <a:rPr lang="fr-CA" sz="2000" dirty="0"/>
              <a:t>)</a:t>
            </a:r>
          </a:p>
          <a:p>
            <a:endParaRPr lang="en-US" sz="100" b="1" dirty="0"/>
          </a:p>
        </p:txBody>
      </p:sp>
    </p:spTree>
    <p:extLst>
      <p:ext uri="{BB962C8B-B14F-4D97-AF65-F5344CB8AC3E}">
        <p14:creationId xmlns:p14="http://schemas.microsoft.com/office/powerpoint/2010/main" val="296634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139404-F610-E747-9E84-8042241CF59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Types d’apprentissage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r-CA" b="1" dirty="0"/>
              <a:t>Apprentissage semi-supervisé</a:t>
            </a:r>
            <a:r>
              <a:rPr lang="fr-CA" dirty="0"/>
              <a:t> (</a:t>
            </a:r>
            <a:r>
              <a:rPr lang="fr-CA" dirty="0">
                <a:solidFill>
                  <a:srgbClr val="FF0000"/>
                </a:solidFill>
              </a:rPr>
              <a:t>l’enseignant fournit des exemples </a:t>
            </a:r>
            <a:r>
              <a:rPr lang="fr-CA" b="1" dirty="0">
                <a:solidFill>
                  <a:srgbClr val="FF0000"/>
                </a:solidFill>
              </a:rPr>
              <a:t>et</a:t>
            </a:r>
            <a:r>
              <a:rPr lang="fr-CA" dirty="0">
                <a:solidFill>
                  <a:srgbClr val="FF0000"/>
                </a:solidFill>
              </a:rPr>
              <a:t> une liste de problèmes non résolus</a:t>
            </a:r>
            <a:r>
              <a:rPr lang="fr-CA" dirty="0"/>
              <a:t>)</a:t>
            </a:r>
          </a:p>
          <a:p>
            <a:endParaRPr lang="en-US" sz="1000" b="1" dirty="0"/>
          </a:p>
          <a:p>
            <a:r>
              <a:rPr lang="fr-CA" b="1" dirty="0"/>
              <a:t>Apprentissage de renforcement</a:t>
            </a:r>
            <a:r>
              <a:rPr lang="fr-CA" dirty="0"/>
              <a:t> (</a:t>
            </a:r>
            <a:r>
              <a:rPr lang="fr-CA" dirty="0">
                <a:solidFill>
                  <a:srgbClr val="FF0000"/>
                </a:solidFill>
              </a:rPr>
              <a:t>entreprendre un doctorat avec un conseiller</a:t>
            </a:r>
            <a:r>
              <a:rPr lang="fr-CA" dirty="0"/>
              <a:t>)</a:t>
            </a:r>
          </a:p>
          <a:p>
            <a:pPr algn="ctr"/>
            <a:r>
              <a:rPr lang="fr-CA" sz="800" b="1" dirty="0">
                <a:ea typeface="Helvetica Light" charset="0"/>
                <a:cs typeface="Helvetica Light" charset="0"/>
              </a:rPr>
              <a:t>______________________________</a:t>
            </a:r>
          </a:p>
          <a:p>
            <a:pPr>
              <a:lnSpc>
                <a:spcPct val="100000"/>
              </a:lnSpc>
            </a:pPr>
            <a:endParaRPr lang="en-CA" sz="100" dirty="0"/>
          </a:p>
          <a:p>
            <a:pPr>
              <a:lnSpc>
                <a:spcPct val="100000"/>
              </a:lnSpc>
            </a:pPr>
            <a:r>
              <a:rPr lang="fr-CA" dirty="0"/>
              <a:t>Dans </a:t>
            </a:r>
            <a:r>
              <a:rPr lang="fr-CA" b="1" dirty="0"/>
              <a:t>l’apprentissage supervisé</a:t>
            </a:r>
            <a:r>
              <a:rPr lang="fr-CA" dirty="0"/>
              <a:t>, il existe une cible par rapport à laquelle il faut former le modèle. Dans </a:t>
            </a:r>
            <a:r>
              <a:rPr lang="fr-CA" b="1" dirty="0"/>
              <a:t>l’apprentissage non supervisé</a:t>
            </a:r>
            <a:r>
              <a:rPr lang="fr-CA" dirty="0"/>
              <a:t>, nous ne savons pas quelle est la cible, ni même s’il y en a. </a:t>
            </a:r>
            <a:br>
              <a:rPr lang="fr-CA" dirty="0"/>
            </a:br>
            <a:endParaRPr lang="fr-CA" dirty="0"/>
          </a:p>
          <a:p>
            <a:pPr algn="just">
              <a:lnSpc>
                <a:spcPct val="100000"/>
              </a:lnSpc>
            </a:pPr>
            <a:r>
              <a:rPr lang="fr-CA" dirty="0"/>
              <a:t>La distinction est </a:t>
            </a:r>
            <a:r>
              <a:rPr lang="fr-CA" b="1" dirty="0">
                <a:ea typeface="Helvetica Light" charset="0"/>
                <a:cs typeface="Helvetica Light" charset="0"/>
              </a:rPr>
              <a:t>cruciale</a:t>
            </a:r>
            <a:r>
              <a:rPr lang="fr-CA" dirty="0"/>
              <a:t>. Assurez-vous de la comprendre. </a:t>
            </a:r>
          </a:p>
        </p:txBody>
      </p:sp>
    </p:spTree>
    <p:extLst>
      <p:ext uri="{BB962C8B-B14F-4D97-AF65-F5344CB8AC3E}">
        <p14:creationId xmlns:p14="http://schemas.microsoft.com/office/powerpoint/2010/main" val="67045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ÉTUDE DE CAS: </a:t>
            </a:r>
            <a:r>
              <a:rPr lang="fr-CA" dirty="0" err="1"/>
              <a:t>ÉtUDE</a:t>
            </a:r>
            <a:r>
              <a:rPr lang="fr-CA" dirty="0"/>
              <a:t> MÉDICALE DANOISE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fr-CA" dirty="0"/>
              <a:t>Le </a:t>
            </a:r>
            <a:r>
              <a:rPr lang="fr-CA" i="1" dirty="0" err="1"/>
              <a:t>Danish</a:t>
            </a:r>
            <a:r>
              <a:rPr lang="fr-CA" i="1" dirty="0"/>
              <a:t> National Patient </a:t>
            </a:r>
            <a:r>
              <a:rPr lang="fr-CA" i="1" dirty="0" err="1"/>
              <a:t>Registry</a:t>
            </a:r>
            <a:r>
              <a:rPr lang="fr-CA" dirty="0"/>
              <a:t> contient </a:t>
            </a:r>
            <a:r>
              <a:rPr lang="fr-CA" b="1" dirty="0"/>
              <a:t>68 millions</a:t>
            </a:r>
            <a:r>
              <a:rPr lang="fr-CA" dirty="0"/>
              <a:t> d’observations médicales sur </a:t>
            </a:r>
            <a:r>
              <a:rPr lang="fr-CA" b="1" dirty="0"/>
              <a:t>6,2 millions de patients</a:t>
            </a:r>
            <a:r>
              <a:rPr lang="fr-CA" dirty="0"/>
              <a:t> sur une période de 15 ans (janvier 1996 – novembre 2010).</a:t>
            </a:r>
          </a:p>
          <a:p>
            <a:pPr>
              <a:lnSpc>
                <a:spcPct val="100000"/>
              </a:lnSpc>
            </a:pPr>
            <a:endParaRPr lang="en-US" sz="1000" dirty="0"/>
          </a:p>
          <a:p>
            <a:pPr algn="just">
              <a:lnSpc>
                <a:spcPct val="100000"/>
              </a:lnSpc>
            </a:pPr>
            <a:r>
              <a:rPr lang="fr-CA" b="1" dirty="0"/>
              <a:t>Objectifs : </a:t>
            </a:r>
          </a:p>
          <a:p>
            <a:pPr lvl="1" algn="just">
              <a:lnSpc>
                <a:spcPct val="100000"/>
              </a:lnSpc>
            </a:pPr>
            <a:r>
              <a:rPr lang="fr-CA" dirty="0"/>
              <a:t>trouver des liens entre les différents diagnostics </a:t>
            </a:r>
          </a:p>
          <a:p>
            <a:pPr lvl="1" algn="just">
              <a:lnSpc>
                <a:spcPct val="100000"/>
              </a:lnSpc>
            </a:pPr>
            <a:r>
              <a:rPr lang="fr-CA" dirty="0"/>
              <a:t>déterminer comment un diagnostic à un moment donné permettrait de prévoir un autre diagnostic à un moment ultérieur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87A718-311D-344A-940E-C7AB9385C77D}"/>
              </a:ext>
            </a:extLst>
          </p:cNvPr>
          <p:cNvSpPr/>
          <p:nvPr/>
        </p:nvSpPr>
        <p:spPr>
          <a:xfrm>
            <a:off x="1162385" y="31304"/>
            <a:ext cx="1102961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tx2"/>
                </a:solidFill>
                <a:latin typeface="Dagny OT" panose="020B0504020201020104" pitchFamily="34" charset="77"/>
              </a:rPr>
              <a:t>[Jensen, A.B., et al. [2014], Temporal disease trajectories condensed from population-wide registry data covering 6.2 million patients, </a:t>
            </a:r>
            <a:r>
              <a:rPr lang="en-US" sz="1300" i="1" dirty="0">
                <a:solidFill>
                  <a:schemeClr val="tx2"/>
                </a:solidFill>
                <a:latin typeface="Dagny OT" panose="020B0504020201020104" pitchFamily="34" charset="77"/>
              </a:rPr>
              <a:t>Nature Communications</a:t>
            </a:r>
            <a:r>
              <a:rPr lang="en-US" sz="1300" dirty="0">
                <a:solidFill>
                  <a:schemeClr val="tx2"/>
                </a:solidFill>
                <a:latin typeface="Dagny OT" panose="020B0504020201020104" pitchFamily="34" charset="7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4445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/>
              <a:t>Méthodologie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1192" y="2042479"/>
            <a:ext cx="11029615" cy="4140767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fr-CA" sz="2200" dirty="0"/>
              <a:t>Calcul du </a:t>
            </a:r>
            <a:r>
              <a:rPr lang="fr-CA" sz="2200" b="1" dirty="0"/>
              <a:t>degré de corrélation</a:t>
            </a:r>
            <a:r>
              <a:rPr lang="fr-CA" sz="2200" dirty="0"/>
              <a:t> pour des paires de diagnostics sur une période de cinq ans sur un sous-ensemble représentatif des données.</a:t>
            </a:r>
          </a:p>
          <a:p>
            <a:pPr marL="228600" indent="-228600" algn="just">
              <a:lnSpc>
                <a:spcPct val="100000"/>
              </a:lnSpc>
              <a:buFont typeface="+mj-lt"/>
              <a:buAutoNum type="arabicPeriod"/>
            </a:pPr>
            <a:endParaRPr lang="en-US" sz="100" b="1" dirty="0">
              <a:solidFill>
                <a:schemeClr val="accent1"/>
              </a:solidFill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fr-CA" sz="2200" dirty="0"/>
              <a:t>Tester la </a:t>
            </a:r>
            <a:r>
              <a:rPr lang="fr-CA" sz="2200" b="1" dirty="0" err="1"/>
              <a:t>directionnalité</a:t>
            </a:r>
            <a:r>
              <a:rPr lang="fr-CA" sz="2200" dirty="0"/>
              <a:t> des paires de diagnostics (un diagnostic survenant de façon répétée avant l’autre).</a:t>
            </a:r>
          </a:p>
          <a:p>
            <a:pPr marL="228600" indent="-228600" algn="just">
              <a:lnSpc>
                <a:spcPct val="100000"/>
              </a:lnSpc>
              <a:buFont typeface="+mj-lt"/>
              <a:buAutoNum type="arabicPeriod"/>
            </a:pPr>
            <a:endParaRPr lang="en-US" sz="100" b="1" dirty="0">
              <a:solidFill>
                <a:schemeClr val="accent1"/>
              </a:solidFill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fr-CA" sz="2200" dirty="0"/>
              <a:t>Déterminer des trajectoires de diagnostic raisonnables (</a:t>
            </a:r>
            <a:r>
              <a:rPr lang="fr-CA" sz="2200" b="1" dirty="0"/>
              <a:t>voies de communication</a:t>
            </a:r>
            <a:r>
              <a:rPr lang="fr-CA" sz="2200" dirty="0"/>
              <a:t>) en combinant de plus petites trajectoires fréquentes avec des diagnostics qui se chevauchent.</a:t>
            </a:r>
          </a:p>
          <a:p>
            <a:pPr marL="228600" indent="-228600" algn="just">
              <a:lnSpc>
                <a:spcPct val="100000"/>
              </a:lnSpc>
              <a:buFont typeface="+mj-lt"/>
              <a:buAutoNum type="arabicPeriod"/>
            </a:pPr>
            <a:endParaRPr lang="en-US" sz="100" b="1" dirty="0">
              <a:solidFill>
                <a:schemeClr val="accent1"/>
              </a:solidFill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fr-CA" sz="2200" dirty="0"/>
              <a:t>Valider les trajectoires par comparaison avec des données </a:t>
            </a:r>
            <a:r>
              <a:rPr lang="fr-CA" sz="2200" b="1" dirty="0"/>
              <a:t>non danoises</a:t>
            </a:r>
            <a:r>
              <a:rPr lang="fr-CA" sz="2200" dirty="0"/>
              <a:t> </a:t>
            </a:r>
          </a:p>
          <a:p>
            <a:pPr marL="228600" indent="-228600" algn="just">
              <a:lnSpc>
                <a:spcPct val="100000"/>
              </a:lnSpc>
              <a:buFont typeface="+mj-lt"/>
              <a:buAutoNum type="arabicPeriod"/>
            </a:pPr>
            <a:endParaRPr lang="en-US" sz="100" b="1" dirty="0">
              <a:solidFill>
                <a:schemeClr val="accent1"/>
              </a:solidFill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fr-CA" sz="2200" dirty="0"/>
              <a:t>Regrouper les voies de communication pour identifier les conditions médicales centrales (</a:t>
            </a:r>
            <a:r>
              <a:rPr lang="fr-CA" sz="2200" b="1" dirty="0"/>
              <a:t>principaux diagnostics</a:t>
            </a:r>
            <a:r>
              <a:rPr lang="fr-CA" sz="2200" dirty="0"/>
              <a:t>) autour desquelles s’organise la progression de la maladie.</a:t>
            </a:r>
          </a:p>
        </p:txBody>
      </p:sp>
    </p:spTree>
    <p:extLst>
      <p:ext uri="{BB962C8B-B14F-4D97-AF65-F5344CB8AC3E}">
        <p14:creationId xmlns:p14="http://schemas.microsoft.com/office/powerpoint/2010/main" val="395905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Résultats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1192" y="2102862"/>
            <a:ext cx="11029615" cy="414076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fr-CA" dirty="0"/>
              <a:t>Les données ont été réduites à 1 171 voies de communication visant : </a:t>
            </a:r>
          </a:p>
          <a:p>
            <a:pPr lvl="1" algn="just">
              <a:lnSpc>
                <a:spcPct val="100000"/>
              </a:lnSpc>
            </a:pPr>
            <a:r>
              <a:rPr lang="fr-CA" dirty="0"/>
              <a:t>le diabète</a:t>
            </a:r>
          </a:p>
          <a:p>
            <a:pPr lvl="1" algn="just">
              <a:lnSpc>
                <a:spcPct val="100000"/>
              </a:lnSpc>
            </a:pPr>
            <a:r>
              <a:rPr lang="fr-CA" dirty="0"/>
              <a:t>la maladie pulmonaire obstructive chronique (MPOC)</a:t>
            </a:r>
          </a:p>
          <a:p>
            <a:pPr lvl="1" algn="just">
              <a:lnSpc>
                <a:spcPct val="100000"/>
              </a:lnSpc>
            </a:pPr>
            <a:r>
              <a:rPr lang="fr-CA" dirty="0"/>
              <a:t>le cancer</a:t>
            </a:r>
          </a:p>
          <a:p>
            <a:pPr lvl="1" algn="just">
              <a:lnSpc>
                <a:spcPct val="100000"/>
              </a:lnSpc>
            </a:pPr>
            <a:r>
              <a:rPr lang="fr-CA" dirty="0"/>
              <a:t>l’arthrite</a:t>
            </a:r>
          </a:p>
          <a:p>
            <a:pPr lvl="1" algn="just">
              <a:lnSpc>
                <a:spcPct val="100000"/>
              </a:lnSpc>
            </a:pPr>
            <a:r>
              <a:rPr lang="fr-CA" dirty="0"/>
              <a:t>les maladies cardiovasculaires</a:t>
            </a:r>
          </a:p>
          <a:p>
            <a:pPr algn="just">
              <a:lnSpc>
                <a:spcPct val="100000"/>
              </a:lnSpc>
            </a:pPr>
            <a:r>
              <a:rPr lang="fr-CA" dirty="0"/>
              <a:t>L’analyse des données a permis d’établir, entre autres :</a:t>
            </a:r>
          </a:p>
          <a:p>
            <a:pPr lvl="1" algn="just">
              <a:lnSpc>
                <a:spcPct val="100000"/>
              </a:lnSpc>
            </a:pPr>
            <a:r>
              <a:rPr lang="fr-CA" spc="-70" dirty="0"/>
              <a:t>que des diagnostics d’anémie sont ultérieurement suivis de la découverte d’un cancer du côlon</a:t>
            </a:r>
          </a:p>
          <a:p>
            <a:pPr lvl="1" algn="just">
              <a:lnSpc>
                <a:spcPct val="100000"/>
              </a:lnSpc>
            </a:pPr>
            <a:r>
              <a:rPr lang="fr-CA" dirty="0"/>
              <a:t>que la goutte est un précurseur de maladies cardiovasculaires</a:t>
            </a:r>
          </a:p>
          <a:p>
            <a:pPr lvl="1" algn="just">
              <a:lnSpc>
                <a:spcPct val="100000"/>
              </a:lnSpc>
            </a:pPr>
            <a:r>
              <a:rPr lang="fr-CA" dirty="0"/>
              <a:t>que la MPOC est </a:t>
            </a:r>
            <a:r>
              <a:rPr lang="fr-CA" b="1" dirty="0"/>
              <a:t>sous-diagnostiquée</a:t>
            </a:r>
            <a:r>
              <a:rPr lang="fr-CA" dirty="0"/>
              <a:t> et </a:t>
            </a:r>
            <a:r>
              <a:rPr lang="fr-CA" b="1" dirty="0"/>
              <a:t>sous-traitée</a:t>
            </a:r>
            <a:r>
              <a:rPr lang="fr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296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47" y="64296"/>
            <a:ext cx="10606271" cy="6749775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08D7553-543D-3F4E-98D4-9B99C3ED5A7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78606" y="257175"/>
            <a:ext cx="692944" cy="19002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CC2740-E490-784F-BE00-CD94798750E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78606" y="6350794"/>
            <a:ext cx="1000125" cy="407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9907BA-936D-E64A-AF15-97B5F79812E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476474" y="366712"/>
            <a:ext cx="692944" cy="6391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3737390|-5389529|-10807215|-8355712|-16724839|SPAC&quot;,&quot;Id&quot;:&quot;5c800c823243330d84e706ec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Dividend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763</TotalTime>
  <Words>2825</Words>
  <Application>Microsoft Macintosh PowerPoint</Application>
  <PresentationFormat>Widescreen</PresentationFormat>
  <Paragraphs>273</Paragraphs>
  <Slides>28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Calibri</vt:lpstr>
      <vt:lpstr>Cambria</vt:lpstr>
      <vt:lpstr>Cambria Math</vt:lpstr>
      <vt:lpstr>Charter</vt:lpstr>
      <vt:lpstr>Dagny OT</vt:lpstr>
      <vt:lpstr>Gill Sans MT</vt:lpstr>
      <vt:lpstr>Wingdings</vt:lpstr>
      <vt:lpstr>Wingdings 2</vt:lpstr>
      <vt:lpstr>Dividend</vt:lpstr>
      <vt:lpstr>APPRENTISSAGE STATISTIQUE ET  EXPLORATION DES RÈGLES D’ASSOCIATION</vt:lpstr>
      <vt:lpstr>Qu’est-ce que la science des données? (REPRISE)</vt:lpstr>
      <vt:lpstr>Apprentissage en général</vt:lpstr>
      <vt:lpstr>Types d’apprentissage</vt:lpstr>
      <vt:lpstr>Types d’apprentissage</vt:lpstr>
      <vt:lpstr>ÉTUDE DE CAS: ÉtUDE MÉDICALE DANOISE</vt:lpstr>
      <vt:lpstr>Méthodologie </vt:lpstr>
      <vt:lpstr>Résultats</vt:lpstr>
      <vt:lpstr>PowerPoint Presentation</vt:lpstr>
      <vt:lpstr>Notions de base sur les règles d’association</vt:lpstr>
      <vt:lpstr>Application originale</vt:lpstr>
      <vt:lpstr>Autres applications</vt:lpstr>
      <vt:lpstr>Causalité et corrélation</vt:lpstr>
      <vt:lpstr>Causalité et corrélation</vt:lpstr>
      <vt:lpstr>Définitions</vt:lpstr>
      <vt:lpstr>Définitions</vt:lpstr>
      <vt:lpstr>Formules</vt:lpstr>
      <vt:lpstr>Un exemple simple</vt:lpstr>
      <vt:lpstr>Un exemple simple</vt:lpstr>
      <vt:lpstr>Algorithme de force brute</vt:lpstr>
      <vt:lpstr>Production de règles</vt:lpstr>
      <vt:lpstr>Nombre de règles</vt:lpstr>
      <vt:lpstr>Validation</vt:lpstr>
      <vt:lpstr>Remarques</vt:lpstr>
      <vt:lpstr>Autres algorithmes</vt:lpstr>
      <vt:lpstr>Algorithme Apriori</vt:lpstr>
      <vt:lpstr>Algorithme Apriori</vt:lpstr>
      <vt:lpstr>Forces et limites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Méthode universelle de la science des données</dc:title>
  <dc:creator>pboily</dc:creator>
  <cp:lastModifiedBy>Patrick Boily</cp:lastModifiedBy>
  <cp:revision>73</cp:revision>
  <dcterms:created xsi:type="dcterms:W3CDTF">2018-12-12T19:39:04Z</dcterms:created>
  <dcterms:modified xsi:type="dcterms:W3CDTF">2019-10-27T19:23:44Z</dcterms:modified>
</cp:coreProperties>
</file>