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1250" r:id="rId3"/>
    <p:sldId id="1235" r:id="rId4"/>
    <p:sldId id="1236" r:id="rId5"/>
    <p:sldId id="1237" r:id="rId6"/>
    <p:sldId id="1304" r:id="rId7"/>
    <p:sldId id="1305" r:id="rId8"/>
    <p:sldId id="1306" r:id="rId9"/>
    <p:sldId id="1308" r:id="rId10"/>
    <p:sldId id="1312" r:id="rId11"/>
    <p:sldId id="1313" r:id="rId12"/>
    <p:sldId id="1314" r:id="rId13"/>
    <p:sldId id="1316" r:id="rId14"/>
    <p:sldId id="1317" r:id="rId15"/>
    <p:sldId id="1320" r:id="rId16"/>
    <p:sldId id="1321" r:id="rId17"/>
    <p:sldId id="1322" r:id="rId18"/>
    <p:sldId id="1323" r:id="rId19"/>
    <p:sldId id="1325" r:id="rId20"/>
    <p:sldId id="1353" r:id="rId21"/>
    <p:sldId id="1340" r:id="rId22"/>
    <p:sldId id="1351" r:id="rId23"/>
    <p:sldId id="1355" r:id="rId24"/>
    <p:sldId id="1356" r:id="rId25"/>
    <p:sldId id="1357" r:id="rId26"/>
    <p:sldId id="1359" r:id="rId27"/>
    <p:sldId id="1360" r:id="rId28"/>
    <p:sldId id="13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4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1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Lift: 70% of those who were born before 1976 own a copy, whereas 56% of those who were born after 1976 own a copy – there is a difference, but it is not large).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3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Developed initially for transaction data (but every data set can be transformed into a transaction dataset using dummy variables).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5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Developed initially for transaction data (but every data set can be transformed into a transaction dataset using dummy variables).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1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788E20-EB5B-D740-9C2A-5B367064788D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159BA-A080-1348-A6C9-F7F24886F9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9C2C1-6C04-AA4B-8B6F-3CCC7A620178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cientificamerican.com/guest-blog/9-bizarre-and-surprising-insights-from-data-scien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 &amp; </a:t>
            </a:r>
            <a:br>
              <a:rPr lang="en-US" dirty="0"/>
            </a:br>
            <a:r>
              <a:rPr lang="en-US" dirty="0"/>
              <a:t>ASSOCIATION RULES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44ED3-8A55-1147-A62A-FE3BF78405A6}"/>
              </a:ext>
            </a:extLst>
          </p:cNvPr>
          <p:cNvSpPr/>
          <p:nvPr/>
        </p:nvSpPr>
        <p:spPr>
          <a:xfrm>
            <a:off x="852312" y="3847166"/>
            <a:ext cx="104513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“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Data science does not replace statistical modeling and data analysis; it augments them.”</a:t>
            </a:r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(P. Boily)</a:t>
            </a:r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“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Data is not information, information is not knowledge, </a:t>
            </a:r>
            <a:b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</a:b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knowledge is not understanding, understanding is not wisdom.”</a:t>
            </a:r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attributed to Cliff Stoll in Keeler's </a:t>
            </a:r>
            <a:r>
              <a:rPr lang="en-US" sz="1200" i="1" dirty="0">
                <a:solidFill>
                  <a:schemeClr val="bg1"/>
                </a:solidFill>
                <a:latin typeface="Dagny OT" panose="020B0504020201020104" pitchFamily="34" charset="77"/>
              </a:rPr>
              <a:t>Nothing to Hide: Privacy in the 21st Century</a:t>
            </a:r>
            <a:r>
              <a:rPr lang="en-US" sz="1200" dirty="0">
                <a:solidFill>
                  <a:schemeClr val="bg1"/>
                </a:solidFill>
                <a:latin typeface="Dagny OT" panose="020B0504020201020104" pitchFamily="34" charset="77"/>
              </a:rPr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Basics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Association Rule Discovery </a:t>
            </a:r>
            <a:r>
              <a:rPr lang="en-US" dirty="0"/>
              <a:t>is a type of unsupervised learning that finds connections among attributes (and combinations of attributes).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Example:</a:t>
            </a:r>
            <a:r>
              <a:rPr lang="en-US" dirty="0"/>
              <a:t> we might analyze a dataset on the physical activities and purchasing habits of North Americans and discover that </a:t>
            </a:r>
          </a:p>
          <a:p>
            <a:pPr lvl="1" algn="just">
              <a:lnSpc>
                <a:spcPct val="100000"/>
              </a:lnSpc>
            </a:pPr>
            <a:r>
              <a:rPr lang="en-US" i="1" dirty="0"/>
              <a:t>runners who are also triathletes</a:t>
            </a:r>
            <a:r>
              <a:rPr lang="en-US" dirty="0"/>
              <a:t> (the </a:t>
            </a:r>
            <a:r>
              <a:rPr lang="en-US" b="1" dirty="0"/>
              <a:t>premise</a:t>
            </a:r>
            <a:r>
              <a:rPr lang="en-US" dirty="0"/>
              <a:t>) tend to </a:t>
            </a:r>
            <a:r>
              <a:rPr lang="en-US" i="1" dirty="0"/>
              <a:t>drive </a:t>
            </a:r>
            <a:r>
              <a:rPr lang="en-US" i="1" dirty="0" err="1"/>
              <a:t>Subarus</a:t>
            </a:r>
            <a:r>
              <a:rPr lang="en-US" i="1" dirty="0"/>
              <a:t>, drink microbrews, and use smartphones </a:t>
            </a:r>
            <a:r>
              <a:rPr lang="en-US" dirty="0"/>
              <a:t>(the </a:t>
            </a:r>
            <a:r>
              <a:rPr lang="en-US" b="1" dirty="0"/>
              <a:t>conclusion</a:t>
            </a:r>
            <a:r>
              <a:rPr lang="en-US" dirty="0"/>
              <a:t>), or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individuals who have purchased home gym equipment are unlikely to be using it 1 year later (to name some fictitious possibilities)</a:t>
            </a:r>
            <a:endParaRPr lang="en-US" dirty="0"/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905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Application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CA" dirty="0"/>
              <a:t>Supermarkets record the contents of shopping carts at check-outs to determine items which are frequently purchased together.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en-CA" b="1" dirty="0"/>
              <a:t>Examples: 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bread and milk are often purchased together, but that’s not so interesting given how often they are purchased individually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hot dogs and mustard are also often purchased as a pair, but more rarely purchased individually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en-CA" dirty="0"/>
              <a:t>A supermarket could then have a sale on hot dogs while raising the price on condiments. </a:t>
            </a:r>
            <a:endParaRPr lang="en-US" dirty="0"/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5886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Related Concepts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looking for pairs (triplets, </a:t>
            </a:r>
            <a:r>
              <a:rPr lang="en-CA" dirty="0" err="1"/>
              <a:t>etc</a:t>
            </a:r>
            <a:r>
              <a:rPr lang="en-CA" dirty="0"/>
              <a:t>) of words that represent a joint concept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{Ottawa, Senators}, {Michelle, Obama}, {</a:t>
            </a:r>
            <a:r>
              <a:rPr lang="en-CA" dirty="0" err="1"/>
              <a:t>veni</a:t>
            </a:r>
            <a:r>
              <a:rPr lang="en-CA" dirty="0"/>
              <a:t>, </a:t>
            </a:r>
            <a:r>
              <a:rPr lang="en-CA" dirty="0" err="1"/>
              <a:t>vidi</a:t>
            </a:r>
            <a:r>
              <a:rPr lang="en-CA" dirty="0"/>
              <a:t>, vici}, etc.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en-CA" b="1" dirty="0"/>
              <a:t>Plagiarism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looking for sentences that appear in various documents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looking for documents that share sentences</a:t>
            </a:r>
          </a:p>
          <a:p>
            <a:pPr algn="just">
              <a:lnSpc>
                <a:spcPct val="100000"/>
              </a:lnSpc>
            </a:pPr>
            <a:endParaRPr lang="en-CA" sz="500" dirty="0"/>
          </a:p>
          <a:p>
            <a:pPr algn="just">
              <a:lnSpc>
                <a:spcPct val="100000"/>
              </a:lnSpc>
            </a:pPr>
            <a:r>
              <a:rPr lang="en-CA" b="1" dirty="0"/>
              <a:t>Biomarkers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diseases that are frequently associated with a set of biomarkers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Causation and Correlation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Association rules can automate hypothesis discovery, but one must remain </a:t>
                </a:r>
                <a:r>
                  <a:rPr lang="en-US" b="1" dirty="0"/>
                  <a:t>correlation-savvy </a:t>
                </a:r>
                <a:r>
                  <a:rPr lang="en-US" dirty="0"/>
                  <a:t>(which is less prevalent among data scientists than one would hope…).</a:t>
                </a:r>
                <a:endParaRPr lang="en-US" b="1" dirty="0"/>
              </a:p>
              <a:p>
                <a:pPr algn="just">
                  <a:lnSpc>
                    <a:spcPct val="100000"/>
                  </a:lnSpc>
                </a:pPr>
                <a:endParaRPr lang="en-US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If 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shown to be correlated, there are (at least) 5 possibilities: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correlated </a:t>
                </a:r>
                <a:r>
                  <a:rPr lang="en-US" b="1" dirty="0"/>
                  <a:t>entirely by chance </a:t>
                </a:r>
                <a:r>
                  <a:rPr lang="en-US" dirty="0"/>
                  <a:t>in this particular dataset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relabeling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/>
              </a:p>
              <a:p>
                <a:pPr lvl="1" algn="just">
                  <a:lnSpc>
                    <a:spcPct val="100000"/>
                  </a:lnSpc>
                </a:pPr>
                <a:r>
                  <a:rPr lang="en-US" dirty="0"/>
                  <a:t>combinations of other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(known or not) 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t="-612" r="-806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5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927" y="0"/>
            <a:ext cx="9720073" cy="314552"/>
          </a:xfrm>
        </p:spPr>
        <p:txBody>
          <a:bodyPr>
            <a:normAutofit/>
          </a:bodyPr>
          <a:lstStyle/>
          <a:p>
            <a:pPr marL="173037" lvl="1" indent="0" algn="r">
              <a:buNone/>
            </a:pPr>
            <a:r>
              <a:rPr lang="en-US" sz="1400" dirty="0"/>
              <a:t>[E. Siegel, </a:t>
            </a:r>
            <a:r>
              <a:rPr lang="en-US" sz="1400" dirty="0">
                <a:hlinkClick r:id="rId2"/>
              </a:rPr>
              <a:t>Predictive Analytics: The Power to Predict Who Will Click, Buy, Lie, or Die</a:t>
            </a:r>
            <a:r>
              <a:rPr lang="en-US" sz="1400" dirty="0"/>
              <a:t>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47815"/>
              </p:ext>
            </p:extLst>
          </p:nvPr>
        </p:nvGraphicFramePr>
        <p:xfrm>
          <a:off x="1104998" y="2047875"/>
          <a:ext cx="9982003" cy="401878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33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Dagny OT" panose="020B0504020201020104" pitchFamily="34" charset="77"/>
                        </a:rPr>
                        <a:t>Insight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Dagny OT" panose="020B0504020201020104" pitchFamily="34" charset="77"/>
                        </a:rPr>
                        <a:t>Organization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Pop-Tarts before a hurricane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Walmart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Higher crime, more Uber rides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Typing with proper capitalization indicates  creditworthiness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A financial services startup company 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Users of the Chrome and Firefox browsers make better employees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A human resources professional services firm, over employee data from Xerox and other firms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Men who skip breakfast get more coronary heart disease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Harvard University medical researchers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More engaged employees have fewer accidents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Shell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Smart people like curly fries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Researchers at the University of Cambridge and Microsoft Research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Female-named hurricanes are more deadly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University researchers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Higher status, less polite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Researchers examining Wikipedia behavior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Causation and Correlation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6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A rule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statement of the form “if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 built from any logical combinations of a dataset attributes.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A rule </a:t>
                </a:r>
                <a:r>
                  <a:rPr lang="en-US" b="1" dirty="0"/>
                  <a:t>need not be true for all observations </a:t>
                </a:r>
                <a:r>
                  <a:rPr lang="en-US" dirty="0"/>
                  <a:t>in the dataset (i.e. rules are not necessarily 100% accurate).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en-CA" dirty="0"/>
                  <a:t>In fact, sometimes the “best” rules could be those which are only accurate 10% of the time, as opposed to rules for which the accuracy is only 5% of the time, say. 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/>
              </a:p>
              <a:p>
                <a:pPr algn="just">
                  <a:lnSpc>
                    <a:spcPct val="100000"/>
                  </a:lnSpc>
                </a:pPr>
                <a:r>
                  <a:rPr lang="en-CA" dirty="0"/>
                  <a:t>As always, </a:t>
                </a:r>
                <a:r>
                  <a:rPr lang="en-CA" b="1" dirty="0"/>
                  <a:t>it depends on the context</a:t>
                </a:r>
                <a:r>
                  <a:rPr lang="en-CA" dirty="0"/>
                  <a:t>.</a:t>
                </a:r>
                <a:endParaRPr lang="en-US" dirty="0"/>
              </a:p>
              <a:p>
                <a:pPr algn="just"/>
                <a:endParaRPr lang="en-US" sz="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740134" y="1820350"/>
            <a:ext cx="819434" cy="596470"/>
            <a:chOff x="6398762" y="1670676"/>
            <a:chExt cx="992753" cy="59647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398762" y="1670676"/>
              <a:ext cx="992753" cy="347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premise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  <p:sp>
          <p:nvSpPr>
            <p:cNvPr id="9" name="Left Arrow 8"/>
            <p:cNvSpPr/>
            <p:nvPr/>
          </p:nvSpPr>
          <p:spPr>
            <a:xfrm rot="16200000">
              <a:off x="6772466" y="2043510"/>
              <a:ext cx="245350" cy="201922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38304" y="1820350"/>
            <a:ext cx="1026621" cy="596470"/>
            <a:chOff x="6398762" y="1670676"/>
            <a:chExt cx="992753" cy="59647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398762" y="1670676"/>
              <a:ext cx="992753" cy="347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conclusion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6772466" y="2043510"/>
              <a:ext cx="245350" cy="201922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8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To determine a rule’s strength, we compute rule metrics:</a:t>
                </a:r>
              </a:p>
              <a:p>
                <a:pPr lvl="1" algn="just"/>
                <a:r>
                  <a:rPr lang="en-US" b="1" dirty="0"/>
                  <a:t>Support </a:t>
                </a:r>
                <a:r>
                  <a:rPr lang="en-US" dirty="0"/>
                  <a:t>(coverage) measures the frequency at which a rule occurs in a dataset. A low coverage value indicates that the rule rarely occurs (whether it is true or not).</a:t>
                </a:r>
              </a:p>
              <a:p>
                <a:pPr lvl="1" algn="just"/>
                <a:r>
                  <a:rPr lang="en-US" b="1" dirty="0"/>
                  <a:t>Confidence</a:t>
                </a:r>
                <a:r>
                  <a:rPr lang="en-US" dirty="0"/>
                  <a:t> (accuracy) measures the reliability of the rule: how often does the conclusion occur in the data given that the premises have occurred. Rules with high confidence are “truer”.</a:t>
                </a:r>
              </a:p>
              <a:p>
                <a:pPr lvl="1" algn="just"/>
                <a:r>
                  <a:rPr lang="en-CA" b="1" dirty="0"/>
                  <a:t>Interest</a:t>
                </a:r>
                <a:r>
                  <a:rPr lang="en-CA" dirty="0"/>
                  <a:t> measures the difference between its confidence and the relative frequency of its conclusion. Rules with high absolute interest are… well, more interesting.  </a:t>
                </a:r>
                <a:endParaRPr lang="en-US" dirty="0"/>
              </a:p>
              <a:p>
                <a:pPr lvl="1" algn="just"/>
                <a:r>
                  <a:rPr lang="en-US" b="1" dirty="0"/>
                  <a:t>Lift</a:t>
                </a:r>
                <a:r>
                  <a:rPr lang="en-US" dirty="0"/>
                  <a:t> measures the increase in the frequency of the conclusion due to the premises. In a rule with a high lift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), the conclusion occurs more frequently than it would if it was independent of the premises.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the number of observations in the dataset:</a:t>
                </a:r>
                <a:endParaRPr lang="en-US" dirty="0"/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4320" lvl="2" indent="0">
                  <a:buNone/>
                </a:pPr>
                <a:endParaRPr lang="en-US" sz="100" b="0" i="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Confidence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4320" lvl="2" indent="0">
                  <a:buNone/>
                </a:pPr>
                <a:endParaRPr lang="en-CA" sz="100" b="0" i="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Interest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Confidence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274320" lvl="2" indent="0">
                  <a:buNone/>
                </a:pPr>
                <a:endParaRPr lang="en-CA" sz="100" dirty="0">
                  <a:latin typeface="Cambria Math" panose="02040503050406030204" pitchFamily="18" charset="0"/>
                </a:endParaRPr>
              </a:p>
              <a:p>
                <a:pPr marL="617220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Lift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Support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Freq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292552" y="3103995"/>
            <a:ext cx="3810538" cy="521056"/>
            <a:chOff x="6089796" y="1670676"/>
            <a:chExt cx="4616507" cy="521056"/>
          </a:xfrm>
        </p:grpSpPr>
        <p:sp>
          <p:nvSpPr>
            <p:cNvPr id="10" name="Left Arrow 9"/>
            <p:cNvSpPr/>
            <p:nvPr/>
          </p:nvSpPr>
          <p:spPr>
            <a:xfrm>
              <a:off x="6089796" y="1848875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398761" y="1670676"/>
              <a:ext cx="4307542" cy="521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Proportion of instances where the premise and the conclusion occur together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2717" y="3880195"/>
            <a:ext cx="3758065" cy="521056"/>
            <a:chOff x="6153367" y="1670676"/>
            <a:chExt cx="4552936" cy="521056"/>
          </a:xfrm>
        </p:grpSpPr>
        <p:sp>
          <p:nvSpPr>
            <p:cNvPr id="12" name="Left Arrow 11"/>
            <p:cNvSpPr/>
            <p:nvPr/>
          </p:nvSpPr>
          <p:spPr>
            <a:xfrm>
              <a:off x="6153367" y="1859243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6398761" y="1670676"/>
              <a:ext cx="4307542" cy="521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Proportion of instances where the conclusion occurs when the premise occurs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8928" y="5881391"/>
            <a:ext cx="1350440" cy="423268"/>
            <a:chOff x="6040151" y="1768464"/>
            <a:chExt cx="1636072" cy="423268"/>
          </a:xfrm>
        </p:grpSpPr>
        <p:sp>
          <p:nvSpPr>
            <p:cNvPr id="15" name="Left Arrow 14"/>
            <p:cNvSpPr/>
            <p:nvPr/>
          </p:nvSpPr>
          <p:spPr>
            <a:xfrm rot="2226129">
              <a:off x="6040151" y="1768464"/>
              <a:ext cx="490788" cy="164658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398761" y="1850792"/>
              <a:ext cx="1277462" cy="3409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marL="230193" indent="-230193" algn="just" defTabSz="914422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  <a:defRPr sz="1800" kern="1200" spc="1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457211" indent="-182884" algn="just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731538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005864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1280190" indent="-182884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" panose="05000000000000000000" pitchFamily="2" charset="2"/>
                <a:buChar char="q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1600038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45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53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60" indent="-228605" algn="l" defTabSz="914422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… ?!?</a:t>
              </a:r>
              <a:endParaRPr lang="en-US" sz="1400" b="1" dirty="0">
                <a:solidFill>
                  <a:srgbClr val="FF0000"/>
                </a:solidFill>
              </a:endParaRPr>
            </a:p>
            <a:p>
              <a:pPr marL="0" indent="0" algn="ctr">
                <a:buSzPct val="100000"/>
                <a:buFont typeface="Wingdings" panose="05000000000000000000" pitchFamily="2" charset="2"/>
                <a:buNone/>
              </a:pPr>
              <a:endParaRPr lang="en-US" sz="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34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Hypothetical music dataset containing data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15,356</m:t>
                    </m:r>
                  </m:oMath>
                </a14:m>
                <a:r>
                  <a:rPr lang="en-US" dirty="0"/>
                  <a:t> music lovers.</a:t>
                </a:r>
              </a:p>
              <a:p>
                <a:pPr>
                  <a:lnSpc>
                    <a:spcPct val="100000"/>
                  </a:lnSpc>
                </a:pPr>
                <a:endParaRPr lang="en-US" sz="100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Candidate Rule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en-US" dirty="0"/>
                  <a:t>): “If an individual is born before 1976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), then they own a copy of </a:t>
                </a:r>
                <a:r>
                  <a:rPr lang="en-CA" dirty="0"/>
                  <a:t>at least one Beatles album,</a:t>
                </a:r>
                <a:r>
                  <a:rPr lang="en-US" dirty="0"/>
                  <a:t> in some format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)”. </a:t>
                </a:r>
              </a:p>
              <a:p>
                <a:pPr>
                  <a:lnSpc>
                    <a:spcPct val="100000"/>
                  </a:lnSpc>
                </a:pPr>
                <a:endParaRPr lang="en-US" sz="1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Let’s assume that 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)=3888 </m:t>
                    </m:r>
                  </m:oMath>
                </a14:m>
                <a:r>
                  <a:rPr lang="en-US" sz="2200" dirty="0"/>
                  <a:t>individuals were born before 1976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2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)=9092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individuals have a copy of at least one Beatles album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)=2720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individuals were born before 1976 and have a copy of at least one Beatles album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5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4 metrics are: 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356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18%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en-US" dirty="0"/>
                  <a:t> occurs in 18% of the observations)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Confidence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en-US" dirty="0"/>
                  <a:t> is true in 70% when born prior to 1976)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Interest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2720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9092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15356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en-US" dirty="0"/>
                  <a:t> is not very interesting)</a:t>
                </a:r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Lift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15,356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⋅0.18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3888⋅9092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(weak correlation between being born prior to 1976 and owning a copy of a Beatles’ album)</a:t>
                </a:r>
                <a:endParaRPr lang="en-US" i="1" dirty="0"/>
              </a:p>
              <a:p>
                <a:pPr algn="just">
                  <a:lnSpc>
                    <a:spcPct val="100000"/>
                  </a:lnSpc>
                </a:pPr>
                <a:r>
                  <a:rPr lang="en-US" b="1" dirty="0"/>
                  <a:t>Interpretation of the Lift: </a:t>
                </a:r>
                <a:r>
                  <a:rPr lang="en-US" dirty="0"/>
                  <a:t>70% of those born </a:t>
                </a:r>
                <a:r>
                  <a:rPr lang="en-US"/>
                  <a:t>before 1976 </a:t>
                </a:r>
                <a:r>
                  <a:rPr lang="en-US" dirty="0"/>
                  <a:t>own a copy, whereas 56% of those born </a:t>
                </a:r>
                <a:r>
                  <a:rPr lang="en-US"/>
                  <a:t>after 1976 </a:t>
                </a:r>
                <a:r>
                  <a:rPr lang="en-US" dirty="0"/>
                  <a:t>own a copy.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t="-917" r="-806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900871" y="865547"/>
                <a:ext cx="1709936" cy="687018"/>
              </a:xfrm>
              <a:prstGeom prst="rect">
                <a:avLst/>
              </a:prstGeom>
              <a:solidFill>
                <a:srgbClr val="DEEBF7"/>
              </a:solidFill>
              <a:ln w="19050">
                <a:solidFill>
                  <a:schemeClr val="accent2"/>
                </a:solidFill>
              </a:ln>
            </p:spPr>
            <p:txBody>
              <a:bodyPr>
                <a:noAutofit/>
              </a:bodyPr>
              <a:lstStyle>
                <a:lvl1pPr marL="230193" indent="-230193" algn="just" defTabSz="914422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sz="1800" kern="1200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457211" indent="-182884" algn="just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731538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005864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1280190" indent="-182884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q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1600038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45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53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60" indent="-228605" algn="l" defTabSz="914422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1.2≈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0.56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871" y="865547"/>
                <a:ext cx="1709936" cy="68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0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 (REPRISE)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ea typeface="Helvetica Light" charset="0"/>
                <a:cs typeface="Helvetica Light" charset="0"/>
              </a:rPr>
              <a:t>Data Science (DS) is the collection of processes by which we extract useful and </a:t>
            </a:r>
            <a:r>
              <a:rPr lang="en-US" b="1" dirty="0">
                <a:ea typeface="Helvetica Light" charset="0"/>
                <a:cs typeface="Helvetica Light" charset="0"/>
              </a:rPr>
              <a:t>actionable insights </a:t>
            </a:r>
            <a:r>
              <a:rPr lang="en-US" dirty="0">
                <a:ea typeface="Helvetica Light" charset="0"/>
                <a:cs typeface="Helvetica Light" charset="0"/>
              </a:rPr>
              <a:t>from data.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200" dirty="0">
                <a:ea typeface="Helvetica Light" charset="0"/>
                <a:cs typeface="Helvetica Light" charset="0"/>
              </a:rPr>
              <a:t>(paraphrased from T. </a:t>
            </a:r>
            <a:r>
              <a:rPr lang="en-US" sz="1200" dirty="0" err="1">
                <a:ea typeface="Helvetica Light" charset="0"/>
                <a:cs typeface="Helvetica Light" charset="0"/>
              </a:rPr>
              <a:t>Kwartler</a:t>
            </a:r>
            <a:r>
              <a:rPr lang="en-US" sz="1200" dirty="0">
                <a:ea typeface="Helvetica Light" charset="0"/>
                <a:cs typeface="Helvetica Light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>
              <a:ea typeface="Helvetica Light" charset="0"/>
              <a:cs typeface="Helvetica Light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ea typeface="Helvetica Light" charset="0"/>
                <a:cs typeface="Helvetica Light" charset="0"/>
              </a:rPr>
              <a:t>DS is the </a:t>
            </a:r>
            <a:r>
              <a:rPr lang="en-US" b="1" dirty="0">
                <a:ea typeface="Helvetica Light" charset="0"/>
                <a:cs typeface="Helvetica Light" charset="0"/>
              </a:rPr>
              <a:t>working intersection </a:t>
            </a:r>
            <a:r>
              <a:rPr lang="en-US" dirty="0">
                <a:ea typeface="Helvetica Light" charset="0"/>
                <a:cs typeface="Helvetica Light" charset="0"/>
              </a:rPr>
              <a:t>of statistics, engineering, computer science, domain expertise, and “hacking.” It involves two main thrusts: </a:t>
            </a:r>
            <a:r>
              <a:rPr lang="en-US" b="1" dirty="0">
                <a:ea typeface="Helvetica Light" charset="0"/>
                <a:cs typeface="Helvetica Light" charset="0"/>
              </a:rPr>
              <a:t>analytics</a:t>
            </a:r>
            <a:r>
              <a:rPr lang="en-US" dirty="0">
                <a:ea typeface="Helvetica Light" charset="0"/>
                <a:cs typeface="Helvetica Light" charset="0"/>
              </a:rPr>
              <a:t> (counting things) and </a:t>
            </a:r>
            <a:r>
              <a:rPr lang="en-US" b="1" dirty="0">
                <a:ea typeface="Helvetica Light" charset="0"/>
                <a:cs typeface="Helvetica Light" charset="0"/>
              </a:rPr>
              <a:t>inventing new techniques</a:t>
            </a:r>
            <a:r>
              <a:rPr lang="en-US" dirty="0">
                <a:ea typeface="Helvetica Light" charset="0"/>
                <a:cs typeface="Helvetica Light" charset="0"/>
              </a:rPr>
              <a:t> to draw insights from data.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200" dirty="0">
                <a:ea typeface="Helvetica Light" charset="0"/>
                <a:cs typeface="Helvetica Light" charset="0"/>
              </a:rPr>
              <a:t>(paraphrased from H. Mason)</a:t>
            </a:r>
          </a:p>
          <a:p>
            <a:pPr marL="0" indent="0" algn="ctr">
              <a:buNone/>
            </a:pPr>
            <a:endParaRPr lang="en-US" dirty="0">
              <a:latin typeface="Char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Generate item sets (of size 1, 2, 3, 4, etc.)</a:t>
            </a:r>
          </a:p>
          <a:p>
            <a:pPr marL="1028700" lvl="1" indent="-342900">
              <a:lnSpc>
                <a:spcPct val="100000"/>
              </a:lnSpc>
              <a:buSzPct val="100000"/>
            </a:pPr>
            <a:r>
              <a:rPr lang="en-US" dirty="0"/>
              <a:t>e.g. {purchasing = Typical, membership = False, coupon = Yes}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/>
              <a:t>Create rules from each item set</a:t>
            </a:r>
          </a:p>
          <a:p>
            <a:pPr marL="1028700" lvl="1" indent="-342900">
              <a:lnSpc>
                <a:spcPct val="100000"/>
              </a:lnSpc>
              <a:buSzPct val="100000"/>
            </a:pPr>
            <a:r>
              <a:rPr lang="en-US" dirty="0"/>
              <a:t>e.g. </a:t>
            </a:r>
            <a:r>
              <a:rPr lang="en-US" b="1" dirty="0"/>
              <a:t>IF</a:t>
            </a:r>
            <a:r>
              <a:rPr lang="en-US" dirty="0"/>
              <a:t> (purchasing = Typical AND membership = False) </a:t>
            </a:r>
            <a:r>
              <a:rPr lang="en-US" b="1" dirty="0"/>
              <a:t>THEN</a:t>
            </a:r>
            <a:r>
              <a:rPr lang="en-US" dirty="0"/>
              <a:t> coupon = Yes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Calculate the support, confidence, interest, lift for each rule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Retain only the rules with “high enough” coverage, accuracy, interest, and/or lift (or other metrics)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These rules are considered to be </a:t>
            </a:r>
            <a:r>
              <a:rPr lang="en-US" b="1" dirty="0"/>
              <a:t>true</a:t>
            </a:r>
            <a:r>
              <a:rPr lang="en-US" dirty="0"/>
              <a:t> for the dataset – they are </a:t>
            </a:r>
            <a:r>
              <a:rPr lang="en-US" b="1" dirty="0"/>
              <a:t>new knowledge derived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Rules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item set</a:t>
                </a:r>
                <a:r>
                  <a:rPr lang="en-US" dirty="0"/>
                  <a:t> (or instances) is a list of attributes and values.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marL="0" indent="0">
                  <a:buNone/>
                </a:pPr>
                <a:r>
                  <a:rPr lang="en-US" dirty="0"/>
                  <a:t>A set of </a:t>
                </a:r>
                <a:r>
                  <a:rPr lang="en-US" b="1" dirty="0"/>
                  <a:t>rules</a:t>
                </a:r>
                <a:r>
                  <a:rPr lang="en-US" dirty="0"/>
                  <a:t> can be created by adding ‘</a:t>
                </a:r>
                <a:r>
                  <a:rPr lang="en-US" b="1" dirty="0"/>
                  <a:t>IF ... THEN</a:t>
                </a:r>
                <a:r>
                  <a:rPr lang="en-US" dirty="0"/>
                  <a:t>’ to each of the instances. As an example, from the instance set </a:t>
                </a:r>
              </a:p>
              <a:p>
                <a:pPr marL="0" indent="0" algn="ctr">
                  <a:buNone/>
                </a:pPr>
                <a:r>
                  <a:rPr lang="en-US" dirty="0"/>
                  <a:t>{membership = True, age = Youth, purchasing = Typical}</a:t>
                </a:r>
              </a:p>
              <a:p>
                <a:pPr marL="0" indent="0" algn="l">
                  <a:buNone/>
                </a:pPr>
                <a:r>
                  <a:rPr lang="en-US" dirty="0"/>
                  <a:t> we can create the rules</a:t>
                </a:r>
              </a:p>
              <a:p>
                <a:pPr lvl="1"/>
                <a:r>
                  <a:rPr lang="en-US" sz="2100" b="1" dirty="0"/>
                  <a:t>IF</a:t>
                </a:r>
                <a:r>
                  <a:rPr lang="en-US" sz="2100" dirty="0"/>
                  <a:t> (membership = True AND age = Youth) </a:t>
                </a:r>
                <a:r>
                  <a:rPr lang="en-US" sz="2100" b="1" dirty="0"/>
                  <a:t>THEN</a:t>
                </a:r>
                <a:r>
                  <a:rPr lang="en-US" sz="2100" dirty="0"/>
                  <a:t> purchasing = Typical</a:t>
                </a:r>
              </a:p>
              <a:p>
                <a:pPr lvl="1"/>
                <a:r>
                  <a:rPr lang="en-US" sz="2100" b="1" dirty="0"/>
                  <a:t>IF</a:t>
                </a:r>
                <a:r>
                  <a:rPr lang="en-US" sz="2100" dirty="0"/>
                  <a:t> membership = True </a:t>
                </a:r>
                <a:r>
                  <a:rPr lang="en-US" sz="2100" b="1" dirty="0"/>
                  <a:t>THEN</a:t>
                </a:r>
                <a:r>
                  <a:rPr lang="en-US" sz="2100" dirty="0"/>
                  <a:t> (age = Youth AND purchasing = Typical)</a:t>
                </a:r>
              </a:p>
              <a:p>
                <a:pPr lvl="1"/>
                <a:r>
                  <a:rPr lang="en-US" sz="2100" b="1" dirty="0"/>
                  <a:t>IF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/>
                  <a:t>THEN</a:t>
                </a:r>
                <a:r>
                  <a:rPr lang="en-US" sz="2100" dirty="0"/>
                  <a:t> (membership = True AND age = Youth AND purchasing = Typical)</a:t>
                </a:r>
              </a:p>
              <a:p>
                <a:pPr lvl="1"/>
                <a:r>
                  <a:rPr lang="en-US" sz="2100" dirty="0"/>
                  <a:t>etc.</a:t>
                </a:r>
              </a:p>
              <a:p>
                <a:pPr lvl="1"/>
                <a:endParaRPr lang="en-US" sz="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9320330" y="6420726"/>
            <a:ext cx="2721273" cy="32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30193" indent="-230193" algn="just" defTabSz="914422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11" indent="-182884" algn="just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38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64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90" indent="-182884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00038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45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53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60" indent="-228605" algn="l" defTabSz="914422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FF0000"/>
                </a:solidFill>
              </a:rPr>
              <a:t>Parentheses are usually dropped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 algn="ctr">
              <a:buSzPct val="100000"/>
              <a:buFont typeface="Wingdings" panose="05000000000000000000" pitchFamily="2" charset="2"/>
              <a:buNone/>
            </a:pPr>
            <a:endParaRPr lang="en-US" sz="100" b="1" dirty="0"/>
          </a:p>
        </p:txBody>
      </p:sp>
    </p:spTree>
    <p:extLst>
      <p:ext uri="{BB962C8B-B14F-4D97-AF65-F5344CB8AC3E}">
        <p14:creationId xmlns:p14="http://schemas.microsoft.com/office/powerpoint/2010/main" val="25352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F09F40-B153-A14A-8BAA-5E99908F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Consider an item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members.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In a rule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each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members shows up either in the </a:t>
                </a:r>
                <a:r>
                  <a:rPr lang="en-US" b="1" dirty="0"/>
                  <a:t>premise</a:t>
                </a:r>
                <a:r>
                  <a:rPr lang="en-US" dirty="0"/>
                  <a:t> or in the </a:t>
                </a:r>
                <a:r>
                  <a:rPr lang="en-US" b="1" dirty="0"/>
                  <a:t>conclusion</a:t>
                </a:r>
                <a:r>
                  <a:rPr lang="en-US" dirty="0"/>
                  <a:t>, so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rules.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rule where each member is part of the premise (and the conclusion is empty) is not allowed,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rules can be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The # of rules increases exponentially when the # of features increases linearly.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That’s not good.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brute force algorithm works relatively well for </a:t>
            </a:r>
            <a:r>
              <a:rPr lang="en-US" b="1" dirty="0"/>
              <a:t>small datasets</a:t>
            </a:r>
            <a:r>
              <a:rPr lang="en-US" dirty="0"/>
              <a:t> (small number of features). 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For </a:t>
            </a:r>
            <a:r>
              <a:rPr lang="en-US" b="1" dirty="0"/>
              <a:t>Big(</a:t>
            </a:r>
            <a:r>
              <a:rPr lang="en-US" b="1" dirty="0" err="1"/>
              <a:t>ger</a:t>
            </a:r>
            <a:r>
              <a:rPr lang="en-US" b="1" dirty="0"/>
              <a:t>) Data</a:t>
            </a:r>
            <a:r>
              <a:rPr lang="en-US" dirty="0"/>
              <a:t>, it can be costly to generate rules in that fashion (especially when the number of attributes increases). How do we generate </a:t>
            </a:r>
            <a:r>
              <a:rPr lang="en-US" b="1" dirty="0"/>
              <a:t>promising</a:t>
            </a:r>
            <a:r>
              <a:rPr lang="en-US" dirty="0"/>
              <a:t> candidate rules, in general? 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dirty="0"/>
              <a:t>reliable</a:t>
            </a:r>
            <a:r>
              <a:rPr lang="en-US" dirty="0"/>
              <a:t> are association rules? What is the likelihood that they occur by </a:t>
            </a:r>
            <a:r>
              <a:rPr lang="en-US" b="1" dirty="0"/>
              <a:t>chance</a:t>
            </a:r>
            <a:r>
              <a:rPr lang="en-US" dirty="0"/>
              <a:t>? How </a:t>
            </a:r>
            <a:r>
              <a:rPr lang="en-US" b="1" dirty="0"/>
              <a:t>relevant</a:t>
            </a:r>
            <a:r>
              <a:rPr lang="en-US" dirty="0"/>
              <a:t> are they? Can they be generalized </a:t>
            </a:r>
            <a:r>
              <a:rPr lang="en-US" b="1" dirty="0"/>
              <a:t>outside</a:t>
            </a:r>
            <a:r>
              <a:rPr lang="en-US" dirty="0"/>
              <a:t> the dataset, or to </a:t>
            </a:r>
            <a:r>
              <a:rPr lang="en-US" b="1" dirty="0"/>
              <a:t>new</a:t>
            </a:r>
            <a:r>
              <a:rPr lang="en-US" dirty="0"/>
              <a:t> data? 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6569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Since frequent rules correspond to instances that occur repeatedly in the dataset, algorithms that generate item sets often try to </a:t>
            </a:r>
            <a:r>
              <a:rPr lang="en-US" b="1" dirty="0"/>
              <a:t>maximize coverage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When </a:t>
            </a:r>
            <a:r>
              <a:rPr lang="en-US" b="1" dirty="0"/>
              <a:t>rare events </a:t>
            </a:r>
            <a:r>
              <a:rPr lang="en-US" dirty="0"/>
              <a:t>are more meaningful (such as detection of a rare disease), we need algorithms that can generate rare item sets. </a:t>
            </a:r>
            <a:r>
              <a:rPr lang="en-US" b="1" dirty="0"/>
              <a:t>This is not a trivial problem</a:t>
            </a:r>
            <a:r>
              <a:rPr lang="en-US" dirty="0"/>
              <a:t>. 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A reminder, in spite of </a:t>
            </a:r>
            <a:r>
              <a:rPr lang="en-US" dirty="0" err="1"/>
              <a:t>Tufte’s</a:t>
            </a:r>
            <a:r>
              <a:rPr lang="en-US" dirty="0"/>
              <a:t> rejoinder: </a:t>
            </a:r>
            <a:r>
              <a:rPr lang="en-US" b="1" dirty="0"/>
              <a:t>correlation is not causation</a:t>
            </a:r>
            <a:r>
              <a:rPr lang="en-US" dirty="0"/>
              <a:t>. 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8905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Continuous</a:t>
            </a:r>
            <a:r>
              <a:rPr lang="en-US" dirty="0"/>
              <a:t> vs. </a:t>
            </a:r>
            <a:r>
              <a:rPr lang="en-US" b="1" dirty="0"/>
              <a:t>Categorical</a:t>
            </a:r>
            <a:r>
              <a:rPr lang="en-US" dirty="0"/>
              <a:t>: continuous data has to be binned into categorical data in order for association rules to be meaningful. There’s more than one way to do that.   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CA" dirty="0"/>
              <a:t>Item sets are sometimes called </a:t>
            </a:r>
            <a:r>
              <a:rPr lang="en-CA" b="1" dirty="0"/>
              <a:t>market baskets</a:t>
            </a:r>
            <a:r>
              <a:rPr lang="en-CA" dirty="0"/>
              <a:t>.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CA" dirty="0"/>
              <a:t>Other algorithms: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AIS, SETM, </a:t>
            </a:r>
            <a:r>
              <a:rPr lang="en-US" dirty="0" err="1"/>
              <a:t>Apriori</a:t>
            </a:r>
            <a:r>
              <a:rPr lang="en-US" dirty="0"/>
              <a:t>, </a:t>
            </a:r>
            <a:r>
              <a:rPr lang="en-US" dirty="0" err="1"/>
              <a:t>AprioriTid</a:t>
            </a:r>
            <a:r>
              <a:rPr lang="en-US" dirty="0"/>
              <a:t>, </a:t>
            </a:r>
            <a:r>
              <a:rPr lang="en-US" dirty="0" err="1"/>
              <a:t>AprioriHybrid</a:t>
            </a:r>
            <a:r>
              <a:rPr lang="en-US" dirty="0"/>
              <a:t>, </a:t>
            </a:r>
            <a:r>
              <a:rPr lang="en-US" dirty="0" err="1"/>
              <a:t>Eclat</a:t>
            </a:r>
            <a:r>
              <a:rPr lang="en-US" dirty="0"/>
              <a:t>, PCY, Multistage, </a:t>
            </a:r>
            <a:r>
              <a:rPr lang="en-US" dirty="0" err="1"/>
              <a:t>Multihash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065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US" dirty="0"/>
              <a:t>Developed initially for transaction data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every reasonable dataset can be transformed into a transaction dataset using dummy variables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Finds </a:t>
            </a:r>
            <a:r>
              <a:rPr lang="en-US" b="1" dirty="0"/>
              <a:t>frequent item sets </a:t>
            </a:r>
            <a:r>
              <a:rPr lang="en-US" dirty="0"/>
              <a:t>from which to build candidate rules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instead of building rules from all possible item sets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en-US" dirty="0"/>
              <a:t>Starts by identifying frequent individual items in the database and extends them to larger and larger item sets, assuming these are still found </a:t>
            </a:r>
            <a:r>
              <a:rPr lang="en-US" b="1" dirty="0"/>
              <a:t>frequently enough </a:t>
            </a:r>
            <a:r>
              <a:rPr lang="en-US" dirty="0"/>
              <a:t>in the dataset 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bottom-up</a:t>
            </a:r>
            <a:r>
              <a:rPr lang="en-US" dirty="0"/>
              <a:t> approach, uses the downward closure property of support </a:t>
            </a:r>
          </a:p>
          <a:p>
            <a:pPr marL="0" indent="0" algn="just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74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Prunes candidates which have </a:t>
            </a:r>
            <a:r>
              <a:rPr lang="en-US" b="1" dirty="0"/>
              <a:t>infrequent sub-patterns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CA" dirty="0"/>
              <a:t>requires a support threshold</a:t>
            </a:r>
          </a:p>
          <a:p>
            <a:pPr lvl="1" algn="just">
              <a:lnSpc>
                <a:spcPct val="100000"/>
              </a:lnSpc>
            </a:pPr>
            <a:r>
              <a:rPr lang="en-CA" dirty="0"/>
              <a:t>that threshold has to be set sufficiently high to minimize the number of frequent item sets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CA" dirty="0">
                <a:cs typeface="Helvetica" panose="020B0604020202020204" pitchFamily="34" charset="0"/>
              </a:rPr>
              <a:t>If a 1-item set is not frequent, any 2-item set containing it is also infrequent, for instance.  </a:t>
            </a:r>
          </a:p>
          <a:p>
            <a:pPr algn="just">
              <a:lnSpc>
                <a:spcPct val="100000"/>
              </a:lnSpc>
            </a:pP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US" dirty="0"/>
              <a:t>The algorithm terminates when no further successful extensions are found.</a:t>
            </a:r>
          </a:p>
        </p:txBody>
      </p:sp>
    </p:spTree>
    <p:extLst>
      <p:ext uri="{BB962C8B-B14F-4D97-AF65-F5344CB8AC3E}">
        <p14:creationId xmlns:p14="http://schemas.microsoft.com/office/powerpoint/2010/main" val="32942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Easy to implement, easily parallelized. 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en-US" dirty="0" err="1"/>
              <a:t>Apriori</a:t>
            </a:r>
            <a:r>
              <a:rPr lang="en-US" dirty="0"/>
              <a:t> is </a:t>
            </a:r>
            <a:r>
              <a:rPr lang="en-US" b="1" dirty="0"/>
              <a:t>slow</a:t>
            </a:r>
            <a:r>
              <a:rPr lang="en-US" dirty="0"/>
              <a:t> and it requires frequent data set scans.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possible solutions: </a:t>
            </a:r>
            <a:r>
              <a:rPr lang="en-US" b="1" dirty="0"/>
              <a:t>sampling</a:t>
            </a:r>
            <a:r>
              <a:rPr lang="en-US" dirty="0"/>
              <a:t> and </a:t>
            </a:r>
            <a:r>
              <a:rPr lang="en-US" b="1" dirty="0"/>
              <a:t>partitioning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en-US" dirty="0"/>
              <a:t>Not ideal at finding rules for </a:t>
            </a:r>
            <a:r>
              <a:rPr lang="en-US" b="1" dirty="0"/>
              <a:t>infrequent</a:t>
            </a:r>
            <a:r>
              <a:rPr lang="en-US" dirty="0"/>
              <a:t> or </a:t>
            </a:r>
            <a:r>
              <a:rPr lang="en-US" b="1" dirty="0"/>
              <a:t>rare </a:t>
            </a:r>
            <a:r>
              <a:rPr lang="en-US" dirty="0"/>
              <a:t>item sets. </a:t>
            </a:r>
          </a:p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en-US" dirty="0"/>
              <a:t>Other algorithms have since displaced it (historical value):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Max-Miner</a:t>
            </a:r>
            <a:r>
              <a:rPr lang="en-US" dirty="0"/>
              <a:t> tries to identify frequent item sets without enumerating them; performs jumps in space instead of using bottom-up approach </a:t>
            </a:r>
          </a:p>
          <a:p>
            <a:pPr lvl="1" algn="l">
              <a:lnSpc>
                <a:spcPct val="100000"/>
              </a:lnSpc>
            </a:pPr>
            <a:r>
              <a:rPr lang="en-US" b="1" dirty="0"/>
              <a:t>Eclat</a:t>
            </a:r>
            <a:r>
              <a:rPr lang="en-US" dirty="0"/>
              <a:t> is faster and uses depth-first search, but requires extensive memory storage </a:t>
            </a:r>
          </a:p>
        </p:txBody>
      </p:sp>
    </p:spTree>
    <p:extLst>
      <p:ext uri="{BB962C8B-B14F-4D97-AF65-F5344CB8AC3E}">
        <p14:creationId xmlns:p14="http://schemas.microsoft.com/office/powerpoint/2010/main" val="40631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Beyond “just taking a quick look,” humans learn through: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answering questions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hypotheses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predictions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categories and classifying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grouping objects</a:t>
            </a:r>
          </a:p>
          <a:p>
            <a:pPr>
              <a:lnSpc>
                <a:spcPct val="100000"/>
              </a:lnSpc>
            </a:pPr>
            <a:endParaRPr lang="en-US" sz="100" dirty="0"/>
          </a:p>
          <a:p>
            <a:pPr>
              <a:lnSpc>
                <a:spcPct val="100000"/>
              </a:lnSpc>
            </a:pPr>
            <a:r>
              <a:rPr lang="en-US" dirty="0"/>
              <a:t>The central Data Science/Machine Learning problem is: </a:t>
            </a:r>
          </a:p>
          <a:p>
            <a:pPr algn="ctr">
              <a:lnSpc>
                <a:spcPct val="100000"/>
              </a:lnSpc>
            </a:pPr>
            <a:r>
              <a:rPr lang="en-US" b="1" dirty="0"/>
              <a:t>can we design algorithms that can learn? </a:t>
            </a:r>
          </a:p>
        </p:txBody>
      </p:sp>
    </p:spTree>
    <p:extLst>
      <p:ext uri="{BB962C8B-B14F-4D97-AF65-F5344CB8AC3E}">
        <p14:creationId xmlns:p14="http://schemas.microsoft.com/office/powerpoint/2010/main" val="7563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Supervised Learning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learning with a teacher</a:t>
            </a:r>
            <a:r>
              <a:rPr lang="en-US" sz="2400" dirty="0"/>
              <a:t>)</a:t>
            </a:r>
          </a:p>
          <a:p>
            <a:pPr lvl="1" algn="l"/>
            <a:r>
              <a:rPr lang="en-US" sz="2000" dirty="0"/>
              <a:t>classification, regression, rankings, recommendations</a:t>
            </a:r>
          </a:p>
          <a:p>
            <a:pPr lvl="1"/>
            <a:r>
              <a:rPr lang="en-US" sz="2000" dirty="0"/>
              <a:t>uses </a:t>
            </a:r>
            <a:r>
              <a:rPr lang="en-US" sz="2000" b="1" dirty="0"/>
              <a:t>labeled</a:t>
            </a:r>
            <a:r>
              <a:rPr lang="en-US" sz="2000" dirty="0"/>
              <a:t> </a:t>
            </a:r>
            <a:r>
              <a:rPr lang="en-US" sz="2000" b="1" dirty="0"/>
              <a:t>training data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student gives an answer to each test question based on what they learned from worked-out examples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performance is evaluated using </a:t>
            </a:r>
            <a:r>
              <a:rPr lang="en-US" sz="2000" b="1" dirty="0"/>
              <a:t>testing data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teacher provides the correct answers</a:t>
            </a:r>
            <a:r>
              <a:rPr lang="en-US" sz="2000" dirty="0"/>
              <a:t>)</a:t>
            </a:r>
          </a:p>
          <a:p>
            <a:endParaRPr lang="en-US" sz="100" dirty="0"/>
          </a:p>
          <a:p>
            <a:r>
              <a:rPr lang="en-US" sz="2400" b="1" dirty="0"/>
              <a:t>Unsupervised Learning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grouping similar exercises together as a study aid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clustering, association rules discovery, link profiling, anomaly detection</a:t>
            </a:r>
          </a:p>
          <a:p>
            <a:pPr lvl="1"/>
            <a:r>
              <a:rPr lang="en-US" sz="2000" dirty="0"/>
              <a:t>uses </a:t>
            </a:r>
            <a:r>
              <a:rPr lang="en-US" sz="2000" b="1" dirty="0"/>
              <a:t>unlabeled</a:t>
            </a:r>
            <a:r>
              <a:rPr lang="en-US" sz="2000" dirty="0"/>
              <a:t> observations (</a:t>
            </a:r>
            <a:r>
              <a:rPr lang="en-US" sz="2000" dirty="0">
                <a:solidFill>
                  <a:srgbClr val="FF0000"/>
                </a:solidFill>
              </a:rPr>
              <a:t>teacher is not involved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accuracy </a:t>
            </a:r>
            <a:r>
              <a:rPr lang="en-US" sz="2000" b="1" dirty="0"/>
              <a:t>cannot</a:t>
            </a:r>
            <a:r>
              <a:rPr lang="en-US" sz="2000" dirty="0"/>
              <a:t> be evaluated (</a:t>
            </a:r>
            <a:r>
              <a:rPr lang="en-US" sz="2000" dirty="0">
                <a:solidFill>
                  <a:srgbClr val="FF0000"/>
                </a:solidFill>
              </a:rPr>
              <a:t>students might not end up with the same groupings</a:t>
            </a:r>
            <a:r>
              <a:rPr lang="en-US" sz="2000" dirty="0"/>
              <a:t>)</a:t>
            </a:r>
          </a:p>
          <a:p>
            <a:endParaRPr lang="en-US" sz="100" b="1" dirty="0"/>
          </a:p>
        </p:txBody>
      </p:sp>
    </p:spTree>
    <p:extLst>
      <p:ext uri="{BB962C8B-B14F-4D97-AF65-F5344CB8AC3E}">
        <p14:creationId xmlns:p14="http://schemas.microsoft.com/office/powerpoint/2010/main" val="29663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39404-F610-E747-9E84-8042241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Semi-Supervised Learning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teacher providing worked-out examples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a list of unsolved problems</a:t>
            </a:r>
            <a:r>
              <a:rPr lang="en-US" dirty="0">
                <a:sym typeface="Wingdings"/>
              </a:rPr>
              <a:t>)</a:t>
            </a:r>
          </a:p>
          <a:p>
            <a:endParaRPr lang="en-US" sz="1000" b="1" dirty="0"/>
          </a:p>
          <a:p>
            <a:r>
              <a:rPr lang="en-US" b="1" dirty="0"/>
              <a:t>Reinforcement Learning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embarking on a Ph.D. with an advisor</a:t>
            </a:r>
            <a:r>
              <a:rPr lang="en-US" dirty="0"/>
              <a:t>)</a:t>
            </a:r>
          </a:p>
          <a:p>
            <a:pPr algn="ctr"/>
            <a:r>
              <a:rPr lang="en-US" sz="800" b="1" dirty="0">
                <a:ea typeface="Helvetica Light" charset="0"/>
                <a:cs typeface="Helvetica Light" charset="0"/>
              </a:rPr>
              <a:t>______________________________</a:t>
            </a:r>
          </a:p>
          <a:p>
            <a:pPr>
              <a:lnSpc>
                <a:spcPct val="100000"/>
              </a:lnSpc>
            </a:pPr>
            <a:endParaRPr lang="en-CA" sz="100" dirty="0"/>
          </a:p>
          <a:p>
            <a:pPr algn="just">
              <a:lnSpc>
                <a:spcPct val="100000"/>
              </a:lnSpc>
            </a:pPr>
            <a:r>
              <a:rPr lang="en-CA" dirty="0"/>
              <a:t>In </a:t>
            </a:r>
            <a:r>
              <a:rPr lang="en-CA" b="1" dirty="0"/>
              <a:t>supervised learning</a:t>
            </a:r>
            <a:r>
              <a:rPr lang="en-CA" dirty="0"/>
              <a:t>, there’s a target against which to train the model. In </a:t>
            </a:r>
            <a:r>
              <a:rPr lang="en-CA" b="1" dirty="0" err="1"/>
              <a:t>unsuper</a:t>
            </a:r>
            <a:r>
              <a:rPr lang="en-CA" b="1" dirty="0"/>
              <a:t>-vised learning</a:t>
            </a:r>
            <a:r>
              <a:rPr lang="en-CA" dirty="0"/>
              <a:t>, we don’t know what the target is, or even if there is one. </a:t>
            </a:r>
            <a:br>
              <a:rPr lang="en-CA" dirty="0"/>
            </a:br>
            <a:endParaRPr lang="en-CA" sz="1000" dirty="0"/>
          </a:p>
          <a:p>
            <a:pPr algn="just">
              <a:lnSpc>
                <a:spcPct val="100000"/>
              </a:lnSpc>
            </a:pPr>
            <a:r>
              <a:rPr lang="en-US" dirty="0">
                <a:ea typeface="Helvetica Light" charset="0"/>
                <a:cs typeface="Helvetica Light" charset="0"/>
              </a:rPr>
              <a:t>The distinction is </a:t>
            </a:r>
            <a:r>
              <a:rPr lang="en-US" b="1" dirty="0">
                <a:ea typeface="Helvetica Light" charset="0"/>
                <a:cs typeface="Helvetica Light" charset="0"/>
              </a:rPr>
              <a:t>crucial</a:t>
            </a:r>
            <a:r>
              <a:rPr lang="en-US" dirty="0">
                <a:ea typeface="Helvetica Light" charset="0"/>
                <a:cs typeface="Helvetica Light" charset="0"/>
              </a:rPr>
              <a:t>. Make sure you understand it. </a:t>
            </a:r>
            <a:endParaRPr lang="en-CA" dirty="0"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DANISH MEDICAL STUDY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i="1" dirty="0"/>
              <a:t>Danish National Patient Registry </a:t>
            </a:r>
            <a:r>
              <a:rPr lang="en-US" dirty="0"/>
              <a:t>contains </a:t>
            </a:r>
            <a:r>
              <a:rPr lang="en-US" b="1" dirty="0"/>
              <a:t>68 million </a:t>
            </a:r>
            <a:r>
              <a:rPr lang="en-US" dirty="0"/>
              <a:t>health observations on </a:t>
            </a:r>
            <a:r>
              <a:rPr lang="en-US" b="1" dirty="0"/>
              <a:t>6.2 million </a:t>
            </a:r>
            <a:r>
              <a:rPr lang="en-US" dirty="0"/>
              <a:t>patients over a 15 year time span (Jan ‘96 – Nov ‘10).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b="1" dirty="0"/>
              <a:t>Objectives: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finding connections between different diagnoses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determining how a diagnosis at some point in time might allow for the prediction of another diagnosis at a later point in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4987C-026E-994B-855A-C81D5FED75F3}"/>
              </a:ext>
            </a:extLst>
          </p:cNvPr>
          <p:cNvSpPr/>
          <p:nvPr/>
        </p:nvSpPr>
        <p:spPr>
          <a:xfrm>
            <a:off x="1162385" y="31304"/>
            <a:ext cx="110296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2"/>
                </a:solidFill>
                <a:latin typeface="Dagny OT" panose="020B0504020201020104" pitchFamily="34" charset="77"/>
              </a:rPr>
              <a:t>[Jensen, A.B., et al. [2014], Temporal disease trajectories condensed from population-wide registry data covering 6.2 million patients, </a:t>
            </a:r>
            <a:r>
              <a:rPr lang="en-US" sz="1300" i="1" dirty="0">
                <a:solidFill>
                  <a:schemeClr val="tx2"/>
                </a:solidFill>
                <a:latin typeface="Dagny OT" panose="020B0504020201020104" pitchFamily="34" charset="77"/>
              </a:rPr>
              <a:t>Nature Communications</a:t>
            </a:r>
            <a:r>
              <a:rPr lang="en-US" sz="13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4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Compute </a:t>
            </a:r>
            <a:r>
              <a:rPr lang="en-US" sz="2400" b="1" dirty="0"/>
              <a:t>strength of correlation </a:t>
            </a:r>
            <a:r>
              <a:rPr lang="en-US" sz="2400" dirty="0"/>
              <a:t>for pairs of diagnoses over a 5 year interval on a representative subset of the data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Test diagnoses pairs for </a:t>
            </a:r>
            <a:r>
              <a:rPr lang="en-US" sz="2400" b="1" dirty="0"/>
              <a:t>directionality</a:t>
            </a:r>
            <a:r>
              <a:rPr lang="en-US" sz="2400" dirty="0"/>
              <a:t> (one diagnosis repeatedly occurring before the other)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Determine reasonable diagnosis trajectories (</a:t>
            </a:r>
            <a:r>
              <a:rPr lang="en-US" sz="2400" b="1" dirty="0"/>
              <a:t>thoroughfares</a:t>
            </a:r>
            <a:r>
              <a:rPr lang="en-US" sz="2400" dirty="0"/>
              <a:t>) by combining smaller frequent trajectories with overlapping diagnoses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Validate the trajectories by comparison with </a:t>
            </a:r>
            <a:r>
              <a:rPr lang="en-US" sz="2400" b="1" dirty="0"/>
              <a:t>non-Danish</a:t>
            </a:r>
            <a:r>
              <a:rPr lang="en-US" sz="2400" dirty="0"/>
              <a:t> data 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00" b="1" dirty="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Cluster the thoroughfares to identify central medical conditions (</a:t>
            </a:r>
            <a:r>
              <a:rPr lang="en-US" sz="2400" b="1" dirty="0"/>
              <a:t>key diagnoses</a:t>
            </a:r>
            <a:r>
              <a:rPr lang="en-US" sz="2400" dirty="0"/>
              <a:t>) around which disease progression is organized</a:t>
            </a:r>
          </a:p>
        </p:txBody>
      </p:sp>
    </p:spTree>
    <p:extLst>
      <p:ext uri="{BB962C8B-B14F-4D97-AF65-F5344CB8AC3E}">
        <p14:creationId xmlns:p14="http://schemas.microsoft.com/office/powerpoint/2010/main" val="39590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sz="239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Data was reduced to 1,171 thoroughfares on the course of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diabetes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chronic obstructive pulmonary disease (COPD)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cancer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arthritis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cardiovascular disease.</a:t>
            </a:r>
            <a:endParaRPr lang="en-US" sz="100" dirty="0"/>
          </a:p>
          <a:p>
            <a:pPr algn="just">
              <a:lnSpc>
                <a:spcPct val="100000"/>
              </a:lnSpc>
            </a:pPr>
            <a:r>
              <a:rPr lang="en-US" dirty="0"/>
              <a:t>The data analysis showed, for example: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diagnoses of anemia followed later by the discovery of colon cancer</a:t>
            </a:r>
            <a:endParaRPr lang="en-US" sz="1000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gout was identified as a step toward cardiovascular disease.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COPD is </a:t>
            </a:r>
            <a:r>
              <a:rPr lang="en-US" b="1" dirty="0"/>
              <a:t>under-diagnosed</a:t>
            </a:r>
            <a:r>
              <a:rPr lang="en-US" dirty="0"/>
              <a:t> and </a:t>
            </a:r>
            <a:r>
              <a:rPr lang="en-US" b="1" dirty="0"/>
              <a:t>under-treated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9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7" y="64296"/>
            <a:ext cx="10606271" cy="674977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8D7553-543D-3F4E-98D4-9B99C3ED5A70}"/>
              </a:ext>
            </a:extLst>
          </p:cNvPr>
          <p:cNvSpPr/>
          <p:nvPr/>
        </p:nvSpPr>
        <p:spPr>
          <a:xfrm>
            <a:off x="278606" y="257175"/>
            <a:ext cx="692944" cy="1900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C2740-E490-784F-BE00-CD94798750E1}"/>
              </a:ext>
            </a:extLst>
          </p:cNvPr>
          <p:cNvSpPr/>
          <p:nvPr/>
        </p:nvSpPr>
        <p:spPr>
          <a:xfrm>
            <a:off x="278606" y="6350794"/>
            <a:ext cx="1000125" cy="407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907BA-936D-E64A-AF15-97B5F79812EB}"/>
              </a:ext>
            </a:extLst>
          </p:cNvPr>
          <p:cNvSpPr/>
          <p:nvPr/>
        </p:nvSpPr>
        <p:spPr>
          <a:xfrm>
            <a:off x="11476474" y="366712"/>
            <a:ext cx="692944" cy="6391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482</TotalTime>
  <Words>2457</Words>
  <Application>Microsoft Macintosh PowerPoint</Application>
  <PresentationFormat>Widescreen</PresentationFormat>
  <Paragraphs>258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Cambria</vt:lpstr>
      <vt:lpstr>Cambria Math</vt:lpstr>
      <vt:lpstr>Charter</vt:lpstr>
      <vt:lpstr>Dagny OT</vt:lpstr>
      <vt:lpstr>Gill Sans MT</vt:lpstr>
      <vt:lpstr>Wingdings</vt:lpstr>
      <vt:lpstr>Wingdings 2</vt:lpstr>
      <vt:lpstr>Dividend</vt:lpstr>
      <vt:lpstr>STATISTICAL LEARNING &amp;  ASSOCIATION RULES MINING</vt:lpstr>
      <vt:lpstr>What is Data Science? (REPRISE)</vt:lpstr>
      <vt:lpstr>Learning in General</vt:lpstr>
      <vt:lpstr>Types of Learning</vt:lpstr>
      <vt:lpstr>Types of Learning</vt:lpstr>
      <vt:lpstr>CASE STUDY: DANISH MEDICAL STUDY</vt:lpstr>
      <vt:lpstr>Methodology </vt:lpstr>
      <vt:lpstr>Results</vt:lpstr>
      <vt:lpstr>PowerPoint Presentation</vt:lpstr>
      <vt:lpstr>Association Rules Basics</vt:lpstr>
      <vt:lpstr>Original Application</vt:lpstr>
      <vt:lpstr>Other Applications</vt:lpstr>
      <vt:lpstr>Causation and Correlation</vt:lpstr>
      <vt:lpstr>Causation and Correlation</vt:lpstr>
      <vt:lpstr>Definitions</vt:lpstr>
      <vt:lpstr>Definitions</vt:lpstr>
      <vt:lpstr>Formulas</vt:lpstr>
      <vt:lpstr>A Simple Example</vt:lpstr>
      <vt:lpstr>A Simple Example</vt:lpstr>
      <vt:lpstr>Brute Force Algorithm</vt:lpstr>
      <vt:lpstr>Generating Rules</vt:lpstr>
      <vt:lpstr>Number of Rules</vt:lpstr>
      <vt:lpstr>Validation</vt:lpstr>
      <vt:lpstr>Notes</vt:lpstr>
      <vt:lpstr>Other Algorithms</vt:lpstr>
      <vt:lpstr>Apriori Algoritm</vt:lpstr>
      <vt:lpstr>Apriori Algoritm</vt:lpstr>
      <vt:lpstr>Strengths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44</cp:revision>
  <dcterms:created xsi:type="dcterms:W3CDTF">2018-12-12T19:39:04Z</dcterms:created>
  <dcterms:modified xsi:type="dcterms:W3CDTF">2019-10-27T19:19:13Z</dcterms:modified>
</cp:coreProperties>
</file>