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50" r:id="rId4"/>
    <p:sldMasterId id="2147483762" r:id="rId5"/>
  </p:sldMasterIdLst>
  <p:notesMasterIdLst>
    <p:notesMasterId r:id="rId26"/>
  </p:notesMasterIdLst>
  <p:sldIdLst>
    <p:sldId id="2106" r:id="rId6"/>
    <p:sldId id="256" r:id="rId7"/>
    <p:sldId id="1227" r:id="rId8"/>
    <p:sldId id="1293" r:id="rId9"/>
    <p:sldId id="1296" r:id="rId10"/>
    <p:sldId id="1236" r:id="rId11"/>
    <p:sldId id="1956" r:id="rId12"/>
    <p:sldId id="1267" r:id="rId13"/>
    <p:sldId id="1247" r:id="rId14"/>
    <p:sldId id="1284" r:id="rId15"/>
    <p:sldId id="2016" r:id="rId16"/>
    <p:sldId id="2057" r:id="rId17"/>
    <p:sldId id="1281" r:id="rId18"/>
    <p:sldId id="2009" r:id="rId19"/>
    <p:sldId id="1450" r:id="rId20"/>
    <p:sldId id="1353" r:id="rId21"/>
    <p:sldId id="2046" r:id="rId22"/>
    <p:sldId id="257" r:id="rId23"/>
    <p:sldId id="258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0F"/>
    <a:srgbClr val="C8C8C8"/>
    <a:srgbClr val="B3B3B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28" autoAdjust="0"/>
    <p:restoredTop sz="94626" autoAdjust="0"/>
  </p:normalViewPr>
  <p:slideViewPr>
    <p:cSldViewPr snapToGrid="0">
      <p:cViewPr varScale="1">
        <p:scale>
          <a:sx n="110" d="100"/>
          <a:sy n="110" d="100"/>
        </p:scale>
        <p:origin x="200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4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0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559E-1330-5F4E-826E-E982079549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4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3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2427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85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109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07726" y="1189177"/>
            <a:ext cx="11015036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 sz="1961">
                <a:solidFill>
                  <a:schemeClr val="tx1">
                    <a:lumMod val="75000"/>
                  </a:schemeClr>
                </a:solidFill>
              </a:defRPr>
            </a:lvl2pPr>
            <a:lvl3pPr marL="224097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448193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672290" indent="0">
              <a:buNone/>
              <a:defRPr b="0" i="0">
                <a:solidFill>
                  <a:schemeClr val="tx1">
                    <a:lumMod val="75000"/>
                  </a:schemeClr>
                </a:solidFill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85398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988A18B-8B08-49D2-8EDD-D63CF2B0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037" y="440515"/>
            <a:ext cx="9153078" cy="54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8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A612-8F92-084D-9D30-517C90C91A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969" y="5106692"/>
            <a:ext cx="9794929" cy="1751308"/>
          </a:xfr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48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8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9915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6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450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36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Background Shape">
            <a:extLst>
              <a:ext uri="{FF2B5EF4-FFF2-40B4-BE49-F238E27FC236}">
                <a16:creationId xmlns:a16="http://schemas.microsoft.com/office/drawing/2014/main" id="{086EC04D-3A51-7146-BEEC-F1FE71C4EE29}"/>
              </a:ext>
            </a:extLst>
          </p:cNvPr>
          <p:cNvSpPr/>
          <p:nvPr userDrawn="1"/>
        </p:nvSpPr>
        <p:spPr>
          <a:xfrm>
            <a:off x="0" y="-153514"/>
            <a:ext cx="5303520" cy="701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548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140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3DF376-B4FF-5543-960F-F686084ADA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144" y="0"/>
            <a:ext cx="12210288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F7D27-B471-6B40-B5CD-78D2C34E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60" y="5115355"/>
            <a:ext cx="10128649" cy="1742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6A237-7DD4-5141-91E0-66F35245CB5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84909" y="248181"/>
            <a:ext cx="1314462" cy="309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9E0A28-733F-D649-99B9-77161866D2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6260" y="377050"/>
            <a:ext cx="2190770" cy="1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0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boily@uottawa.ca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20AA-D14E-5944-97E0-BB014EB91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8295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DETECTING 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Numerous methods exist to identify anomalous observations; </a:t>
            </a:r>
            <a:r>
              <a:rPr lang="en-US" b="1" dirty="0">
                <a:latin typeface="Dagny OT" panose="020B0504020201020104" pitchFamily="34" charset="77"/>
              </a:rPr>
              <a:t>none of them are foolproof </a:t>
            </a:r>
            <a:r>
              <a:rPr lang="en-US" dirty="0">
                <a:latin typeface="Dagny OT" panose="020B0504020201020104" pitchFamily="34" charset="77"/>
              </a:rPr>
              <a:t>and judgement must be used. </a:t>
            </a:r>
          </a:p>
          <a:p>
            <a:pPr algn="just">
              <a:lnSpc>
                <a:spcPct val="110000"/>
              </a:lnSpc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Graphical methods are easy to implement and interpret.</a:t>
            </a:r>
          </a:p>
          <a:p>
            <a:pPr lvl="1" algn="l">
              <a:lnSpc>
                <a:spcPct val="11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Outlying Observations</a:t>
            </a:r>
            <a:br>
              <a:rPr lang="en-US" b="1" i="0" dirty="0">
                <a:latin typeface="Dagny OT" panose="020B0504020201020104" pitchFamily="34" charset="77"/>
              </a:rPr>
            </a:br>
            <a:r>
              <a:rPr lang="en-US" i="0" dirty="0">
                <a:latin typeface="Dagny OT" panose="020B0504020201020104" pitchFamily="34" charset="77"/>
              </a:rPr>
              <a:t>box-plots, scatterplots, scatterplot matrices, Cooke's distance, normal </a:t>
            </a:r>
            <a:r>
              <a:rPr lang="en-US" i="0" dirty="0" err="1">
                <a:latin typeface="Dagny OT" panose="020B0504020201020104" pitchFamily="34" charset="77"/>
              </a:rPr>
              <a:t>qq</a:t>
            </a:r>
            <a:r>
              <a:rPr lang="en-US" i="0" dirty="0">
                <a:latin typeface="Dagny OT" panose="020B0504020201020104" pitchFamily="34" charset="77"/>
              </a:rPr>
              <a:t> plots</a:t>
            </a:r>
          </a:p>
          <a:p>
            <a:pPr lvl="1" algn="l">
              <a:lnSpc>
                <a:spcPct val="11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Influential Data</a:t>
            </a:r>
            <a:br>
              <a:rPr lang="en-US" b="1" i="0" dirty="0">
                <a:latin typeface="Dagny OT" panose="020B0504020201020104" pitchFamily="34" charset="77"/>
              </a:rPr>
            </a:br>
            <a:r>
              <a:rPr lang="en-US" i="0" dirty="0">
                <a:latin typeface="Dagny OT" panose="020B0504020201020104" pitchFamily="34" charset="77"/>
              </a:rPr>
              <a:t>some level of analysis must be performed (leverage)</a:t>
            </a:r>
          </a:p>
          <a:p>
            <a:pPr>
              <a:lnSpc>
                <a:spcPct val="110000"/>
              </a:lnSpc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Once anomalous observations have been removed from the dataset, previously “regular" units may become anomalous.</a:t>
            </a:r>
          </a:p>
        </p:txBody>
      </p:sp>
    </p:spTree>
    <p:extLst>
      <p:ext uri="{BB962C8B-B14F-4D97-AF65-F5344CB8AC3E}">
        <p14:creationId xmlns:p14="http://schemas.microsoft.com/office/powerpoint/2010/main" val="75313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DE3A53-6678-F441-AE16-E4B203358E64}"/>
              </a:ext>
            </a:extLst>
          </p:cNvPr>
          <p:cNvSpPr/>
          <p:nvPr/>
        </p:nvSpPr>
        <p:spPr>
          <a:xfrm>
            <a:off x="-226828" y="-77972"/>
            <a:ext cx="12489712" cy="7286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OUTLIERS</a:t>
            </a:r>
            <a:r>
              <a:rPr lang="en-US" dirty="0"/>
              <a:t> </a:t>
            </a:r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94" y="1311893"/>
            <a:ext cx="4676676" cy="467667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06" y="1318215"/>
            <a:ext cx="2803895" cy="46731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144" y="1311893"/>
            <a:ext cx="2806006" cy="467667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43796" y="5988569"/>
            <a:ext cx="7820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Queuing dataset: processing rate vs. arrival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9450-E086-4649-A073-A28BEFAE74D6}"/>
              </a:ext>
            </a:extLst>
          </p:cNvPr>
          <p:cNvSpPr txBox="1"/>
          <p:nvPr/>
        </p:nvSpPr>
        <p:spPr>
          <a:xfrm>
            <a:off x="9734550" y="0"/>
            <a:ext cx="245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[Personal file]</a:t>
            </a:r>
          </a:p>
        </p:txBody>
      </p:sp>
    </p:spTree>
    <p:extLst>
      <p:ext uri="{BB962C8B-B14F-4D97-AF65-F5344CB8AC3E}">
        <p14:creationId xmlns:p14="http://schemas.microsoft.com/office/powerpoint/2010/main" val="256793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86A4E4A-C4F7-9F43-925F-82DB019B2024}"/>
              </a:ext>
            </a:extLst>
          </p:cNvPr>
          <p:cNvSpPr/>
          <p:nvPr/>
        </p:nvSpPr>
        <p:spPr>
          <a:xfrm>
            <a:off x="-226828" y="-77972"/>
            <a:ext cx="12489712" cy="7286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72EEB477-8DA7-7F44-8412-5C2286F86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94" y="1311893"/>
            <a:ext cx="4676676" cy="4676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CA" b="1" dirty="0"/>
              <a:t>NFLUENTIAL OBSERVATIONS</a:t>
            </a:r>
            <a:r>
              <a:rPr lang="en-US" dirty="0"/>
              <a:t> 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443796" y="5988569"/>
            <a:ext cx="7820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Queuing dataset: processing rate vs. arrival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9450-E086-4649-A073-A28BEFAE74D6}"/>
              </a:ext>
            </a:extLst>
          </p:cNvPr>
          <p:cNvSpPr txBox="1"/>
          <p:nvPr/>
        </p:nvSpPr>
        <p:spPr>
          <a:xfrm>
            <a:off x="9734550" y="0"/>
            <a:ext cx="245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[Personal file]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5C6BE6-C489-4A42-B12E-07ECD9684D8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1" y="2106004"/>
            <a:ext cx="27432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E72212-D49A-FB42-AC53-A0B0C7257CC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144" y="210460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E3F6-BC4F-B34C-94A6-FC6F53DA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TAKE-AWAYS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Identifying influential points is an iterative </a:t>
            </a:r>
            <a:r>
              <a:rPr lang="en-CA" dirty="0">
                <a:latin typeface="Dagny OT" panose="020B0504020201020104" pitchFamily="34" charset="77"/>
              </a:rPr>
              <a:t>process as the various analyses have to be run numerous times.</a:t>
            </a:r>
          </a:p>
          <a:p>
            <a:pPr algn="just">
              <a:lnSpc>
                <a:spcPct val="100000"/>
              </a:lnSpc>
            </a:pPr>
            <a:endParaRPr lang="en-CA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>
                <a:latin typeface="Dagny OT" panose="020B0504020201020104" pitchFamily="34" charset="77"/>
              </a:rPr>
              <a:t>Fully automated identification and removal of anomalous observations is </a:t>
            </a:r>
            <a:r>
              <a:rPr lang="en-CA" b="1" dirty="0">
                <a:latin typeface="Dagny OT" panose="020B0504020201020104" pitchFamily="34" charset="77"/>
              </a:rPr>
              <a:t>NOT recommended</a:t>
            </a:r>
            <a:r>
              <a:rPr lang="en-CA" dirty="0">
                <a:latin typeface="Dagny OT" panose="020B0504020201020104" pitchFamily="34" charset="77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CA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>
                <a:latin typeface="Dagny OT" panose="020B0504020201020104" pitchFamily="34" charset="77"/>
              </a:rPr>
              <a:t>Use transformations if the data is </a:t>
            </a:r>
            <a:r>
              <a:rPr lang="en-CA" b="1" dirty="0">
                <a:latin typeface="Dagny OT" panose="020B0504020201020104" pitchFamily="34" charset="77"/>
              </a:rPr>
              <a:t>NOT</a:t>
            </a:r>
            <a:r>
              <a:rPr lang="en-CA" dirty="0">
                <a:latin typeface="Dagny OT" panose="020B0504020201020104" pitchFamily="34" charset="77"/>
              </a:rPr>
              <a:t> normally distributed.</a:t>
            </a:r>
          </a:p>
          <a:p>
            <a:pPr algn="just">
              <a:lnSpc>
                <a:spcPct val="100000"/>
              </a:lnSpc>
            </a:pPr>
            <a:endParaRPr lang="en-CA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>
                <a:latin typeface="Dagny OT" panose="020B0504020201020104" pitchFamily="34" charset="77"/>
              </a:rPr>
              <a:t>Whether an observation is an outlier or not depends on various factors;</a:t>
            </a:r>
            <a:r>
              <a:rPr lang="en-US" dirty="0">
                <a:latin typeface="Dagny OT" panose="020B0504020201020104" pitchFamily="34" charset="77"/>
              </a:rPr>
              <a:t> what observations end up being </a:t>
            </a:r>
            <a:r>
              <a:rPr lang="en-CA" dirty="0">
                <a:latin typeface="Dagny OT" panose="020B0504020201020104" pitchFamily="34" charset="77"/>
              </a:rPr>
              <a:t>influential data points depends on the specific analysis to be performed.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9897D-A7D6-3C44-A972-7BCF4DEE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8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7BC78F-5FC0-40E9-9459-CF02CA47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DIMENSIONALITY OF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F828CB-524D-4D01-87DC-ACC44060E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CA" dirty="0">
                <a:latin typeface="Dagny OT" panose="020B0504020201020104" pitchFamily="34" charset="77"/>
              </a:rPr>
              <a:t>In data analysis, the </a:t>
            </a:r>
            <a:r>
              <a:rPr lang="en-CA" b="1" dirty="0">
                <a:latin typeface="Dagny OT" panose="020B0504020201020104" pitchFamily="34" charset="77"/>
              </a:rPr>
              <a:t>dimension</a:t>
            </a:r>
            <a:r>
              <a:rPr lang="en-CA" dirty="0">
                <a:latin typeface="Dagny OT" panose="020B0504020201020104" pitchFamily="34" charset="77"/>
              </a:rPr>
              <a:t> of the data is the number of variables (or attributes) that are collected in a dataset, represented by the number of columns.</a:t>
            </a:r>
          </a:p>
          <a:p>
            <a:pPr algn="just">
              <a:lnSpc>
                <a:spcPct val="100000"/>
              </a:lnSpc>
            </a:pPr>
            <a:endParaRPr lang="en-CA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>
                <a:latin typeface="Dagny OT" panose="020B0504020201020104" pitchFamily="34" charset="77"/>
              </a:rPr>
              <a:t>The term dimension is an extension of the use of the term to refer to the size of a vector. </a:t>
            </a:r>
          </a:p>
          <a:p>
            <a:pPr algn="just">
              <a:lnSpc>
                <a:spcPct val="100000"/>
              </a:lnSpc>
            </a:pPr>
            <a:endParaRPr lang="en-CA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>
                <a:latin typeface="Dagny OT" panose="020B0504020201020104" pitchFamily="34" charset="77"/>
              </a:rPr>
              <a:t>We can think of the variables used to describe each object (row) as a </a:t>
            </a:r>
            <a:r>
              <a:rPr lang="en-CA" b="1" dirty="0">
                <a:latin typeface="Dagny OT" panose="020B0504020201020104" pitchFamily="34" charset="77"/>
              </a:rPr>
              <a:t>vector</a:t>
            </a:r>
            <a:r>
              <a:rPr lang="en-CA" dirty="0">
                <a:latin typeface="Dagny OT" panose="020B0504020201020104" pitchFamily="34" charset="77"/>
              </a:rPr>
              <a:t> describing that object.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CA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CA" b="1" dirty="0">
                <a:latin typeface="Dagny OT" panose="020B0504020201020104" pitchFamily="34" charset="77"/>
              </a:rPr>
              <a:t>Note:</a:t>
            </a:r>
            <a:r>
              <a:rPr lang="en-CA" dirty="0">
                <a:latin typeface="Dagny OT" panose="020B0504020201020104" pitchFamily="34" charset="77"/>
              </a:rPr>
              <a:t> the term dimension is used differently in business intelligence contexts.</a:t>
            </a:r>
          </a:p>
        </p:txBody>
      </p:sp>
    </p:spTree>
    <p:extLst>
      <p:ext uri="{BB962C8B-B14F-4D97-AF65-F5344CB8AC3E}">
        <p14:creationId xmlns:p14="http://schemas.microsoft.com/office/powerpoint/2010/main" val="357985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7883-0314-D445-8776-7BE37224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CURSE OF DIMENSIONALITY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025BD4-9AC5-B047-9BAB-B8803A05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Unless the dataset size grows exponentially with its dimension, the performance of any model we build is likely to suffer due to the </a:t>
            </a:r>
            <a:r>
              <a:rPr lang="en-US" b="1" dirty="0">
                <a:latin typeface="Dagny OT" panose="020B0504020201020104" pitchFamily="34" charset="77"/>
              </a:rPr>
              <a:t>Curse of Dimensionality</a:t>
            </a:r>
            <a:r>
              <a:rPr lang="en-US" dirty="0">
                <a:latin typeface="Dagny OT" panose="020B0504020201020104" pitchFamily="34" charset="77"/>
              </a:rPr>
              <a:t>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b="1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Possible solutions: 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sampling observations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feature selection </a:t>
            </a:r>
            <a:r>
              <a:rPr lang="en-US" i="0" dirty="0">
                <a:latin typeface="Dagny OT" panose="020B0504020201020104" pitchFamily="34" charset="77"/>
              </a:rPr>
              <a:t>(easy-</a:t>
            </a:r>
            <a:r>
              <a:rPr lang="en-US" i="0" dirty="0" err="1">
                <a:latin typeface="Dagny OT" panose="020B0504020201020104" pitchFamily="34" charset="77"/>
              </a:rPr>
              <a:t>ish</a:t>
            </a:r>
            <a:r>
              <a:rPr lang="en-US" i="0" dirty="0">
                <a:latin typeface="Dagny OT" panose="020B0504020201020104" pitchFamily="34" charset="77"/>
              </a:rPr>
              <a:t>) and/or dimension reduction (hard).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We look for ways to preserve the signal while shrinking the dimension: it’s easier to find needles in small haystacks!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(This is actually a thorny problem… but we’ll avoid the technical details in this course).  </a:t>
            </a:r>
          </a:p>
        </p:txBody>
      </p:sp>
    </p:spTree>
    <p:extLst>
      <p:ext uri="{BB962C8B-B14F-4D97-AF65-F5344CB8AC3E}">
        <p14:creationId xmlns:p14="http://schemas.microsoft.com/office/powerpoint/2010/main" val="219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 algn="just">
                  <a:lnSpc>
                    <a:spcPct val="100000"/>
                  </a:lnSpc>
                  <a:buNone/>
                </a:pPr>
                <a:r>
                  <a:rPr lang="en-CA" dirty="0">
                    <a:latin typeface="Dagny OT" panose="020B0504020201020104" pitchFamily="34" charset="77"/>
                  </a:rPr>
                  <a:t>Removing </a:t>
                </a:r>
                <a:r>
                  <a:rPr lang="en-CA" b="1" dirty="0">
                    <a:latin typeface="Dagny OT" panose="020B0504020201020104" pitchFamily="34" charset="77"/>
                  </a:rPr>
                  <a:t>irrelevant</a:t>
                </a:r>
                <a:r>
                  <a:rPr lang="en-CA" dirty="0">
                    <a:latin typeface="Dagny OT" panose="020B0504020201020104" pitchFamily="34" charset="77"/>
                  </a:rPr>
                  <a:t> or </a:t>
                </a:r>
                <a:r>
                  <a:rPr lang="en-CA" b="1" dirty="0">
                    <a:latin typeface="Dagny OT" panose="020B0504020201020104" pitchFamily="34" charset="77"/>
                  </a:rPr>
                  <a:t>redundant</a:t>
                </a:r>
                <a:r>
                  <a:rPr lang="en-CA" dirty="0">
                    <a:latin typeface="Dagny OT" panose="020B0504020201020104" pitchFamily="34" charset="77"/>
                  </a:rPr>
                  <a:t> variables is a common data processing task.  </a:t>
                </a:r>
              </a:p>
              <a:p>
                <a:pPr lvl="0" algn="just">
                  <a:lnSpc>
                    <a:spcPct val="100000"/>
                  </a:lnSpc>
                </a:pPr>
                <a:endParaRPr lang="en-CA" sz="500" dirty="0">
                  <a:latin typeface="Dagny OT" panose="020B0504020201020104" pitchFamily="34" charset="77"/>
                </a:endParaRPr>
              </a:p>
              <a:p>
                <a:pPr marL="0" lvl="0" indent="0" algn="just">
                  <a:lnSpc>
                    <a:spcPct val="100000"/>
                  </a:lnSpc>
                  <a:buNone/>
                </a:pPr>
                <a:r>
                  <a:rPr lang="en-CA" b="1" dirty="0">
                    <a:latin typeface="Dagny OT" panose="020B0504020201020104" pitchFamily="34" charset="77"/>
                  </a:rPr>
                  <a:t>Motivations:</a:t>
                </a:r>
              </a:p>
              <a:p>
                <a:pPr lvl="1" algn="just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CA" i="0" dirty="0">
                    <a:latin typeface="Dagny OT" panose="020B0504020201020104" pitchFamily="34" charset="77"/>
                  </a:rPr>
                  <a:t>modeling tools do not handle these well (variance inflation due to multi-</a:t>
                </a:r>
                <a:r>
                  <a:rPr lang="en-CA" i="0" dirty="0" err="1">
                    <a:latin typeface="Dagny OT" panose="020B0504020201020104" pitchFamily="34" charset="77"/>
                  </a:rPr>
                  <a:t>colinearity</a:t>
                </a:r>
                <a:r>
                  <a:rPr lang="en-CA" i="0" dirty="0">
                    <a:latin typeface="Dagny OT" panose="020B0504020201020104" pitchFamily="34" charset="77"/>
                  </a:rPr>
                  <a:t>, etc.)</a:t>
                </a:r>
                <a:endParaRPr lang="en-US" i="0" dirty="0">
                  <a:latin typeface="Dagny OT" panose="020B0504020201020104" pitchFamily="34" charset="77"/>
                </a:endParaRPr>
              </a:p>
              <a:p>
                <a:pPr lvl="1" algn="just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i="0" dirty="0">
                    <a:latin typeface="Dagny OT" panose="020B0504020201020104" pitchFamily="34" charset="77"/>
                  </a:rPr>
                  <a:t>dimension reduction (# variables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charset="0"/>
                      </a:rPr>
                      <m:t>≫</m:t>
                    </m:r>
                  </m:oMath>
                </a14:m>
                <a:r>
                  <a:rPr lang="en-US" i="0" dirty="0">
                    <a:latin typeface="Dagny OT" panose="020B0504020201020104" pitchFamily="34" charset="77"/>
                  </a:rPr>
                  <a:t> # observations)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b="1" dirty="0">
                    <a:latin typeface="Dagny OT" panose="020B0504020201020104" pitchFamily="34" charset="77"/>
                  </a:rPr>
                  <a:t>Approaches:</a:t>
                </a:r>
              </a:p>
              <a:p>
                <a:pPr lvl="1" algn="just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i="0" dirty="0">
                    <a:latin typeface="Dagny OT" panose="020B0504020201020104" pitchFamily="34" charset="77"/>
                  </a:rPr>
                  <a:t>filter vs. wrapper</a:t>
                </a:r>
              </a:p>
              <a:p>
                <a:pPr lvl="1" algn="just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en-US" i="0" dirty="0">
                    <a:latin typeface="Dagny OT" panose="020B0504020201020104" pitchFamily="34" charset="77"/>
                  </a:rPr>
                  <a:t>unsupervised vs. supervised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060" r="-528" b="-4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7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DISCRETIZING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To reduce computational complexity, a numeric variable may need to be replaced by an </a:t>
            </a:r>
            <a:r>
              <a:rPr lang="en-US" b="1" dirty="0">
                <a:latin typeface="Dagny OT" panose="020B0504020201020104" pitchFamily="34" charset="77"/>
              </a:rPr>
              <a:t>ordinal</a:t>
            </a:r>
            <a:r>
              <a:rPr lang="en-US" dirty="0">
                <a:latin typeface="Dagny OT" panose="020B0504020201020104" pitchFamily="34" charset="77"/>
              </a:rPr>
              <a:t> variable (from </a:t>
            </a:r>
            <a:r>
              <a:rPr lang="en-US" i="1" dirty="0">
                <a:latin typeface="Dagny OT" panose="020B0504020201020104" pitchFamily="34" charset="77"/>
              </a:rPr>
              <a:t>height</a:t>
            </a:r>
            <a:r>
              <a:rPr lang="en-US" dirty="0">
                <a:latin typeface="Dagny OT" panose="020B0504020201020104" pitchFamily="34" charset="77"/>
              </a:rPr>
              <a:t> value to “</a:t>
            </a:r>
            <a:r>
              <a:rPr lang="en-US" i="1" dirty="0">
                <a:latin typeface="Dagny OT" panose="020B0504020201020104" pitchFamily="34" charset="77"/>
              </a:rPr>
              <a:t>short</a:t>
            </a:r>
            <a:r>
              <a:rPr lang="en-US" dirty="0">
                <a:latin typeface="Dagny OT" panose="020B0504020201020104" pitchFamily="34" charset="77"/>
              </a:rPr>
              <a:t>”, “</a:t>
            </a:r>
            <a:r>
              <a:rPr lang="en-US" i="1" dirty="0">
                <a:latin typeface="Dagny OT" panose="020B0504020201020104" pitchFamily="34" charset="77"/>
              </a:rPr>
              <a:t>average</a:t>
            </a:r>
            <a:r>
              <a:rPr lang="en-US" dirty="0">
                <a:latin typeface="Dagny OT" panose="020B0504020201020104" pitchFamily="34" charset="77"/>
              </a:rPr>
              <a:t>”, “</a:t>
            </a:r>
            <a:r>
              <a:rPr lang="en-US" i="1" dirty="0">
                <a:latin typeface="Dagny OT" panose="020B0504020201020104" pitchFamily="34" charset="77"/>
              </a:rPr>
              <a:t>tall</a:t>
            </a:r>
            <a:r>
              <a:rPr lang="en-US" dirty="0">
                <a:latin typeface="Dagny OT" panose="020B0504020201020104" pitchFamily="34" charset="77"/>
              </a:rPr>
              <a:t>”, for instance). </a:t>
            </a:r>
          </a:p>
          <a:p>
            <a:pPr algn="just">
              <a:lnSpc>
                <a:spcPct val="100000"/>
              </a:lnSpc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latin typeface="Dagny OT" panose="020B0504020201020104" pitchFamily="34" charset="77"/>
              </a:rPr>
              <a:t>Domain expertise </a:t>
            </a:r>
            <a:r>
              <a:rPr lang="en-US" dirty="0">
                <a:latin typeface="Dagny OT" panose="020B0504020201020104" pitchFamily="34" charset="77"/>
              </a:rPr>
              <a:t>can be used to determine the bins’ limits (although that could introduce unconscious bias to the analyses)</a:t>
            </a:r>
          </a:p>
          <a:p>
            <a:pPr algn="just">
              <a:lnSpc>
                <a:spcPct val="100000"/>
              </a:lnSpc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In the absence of such expertise, limits can be set so that either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the bins each contain the same number of observations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the bins each have the same width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the performance of some modeling tool is maximized </a:t>
            </a:r>
          </a:p>
        </p:txBody>
      </p:sp>
    </p:spTree>
    <p:extLst>
      <p:ext uri="{BB962C8B-B14F-4D97-AF65-F5344CB8AC3E}">
        <p14:creationId xmlns:p14="http://schemas.microsoft.com/office/powerpoint/2010/main" val="369504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SOUND DATA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Dagny OT" panose="020B0504020201020104" pitchFamily="34" charset="77"/>
              </a:rPr>
              <a:t>The ideal dataset will have as few issues as possible with: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Validity:</a:t>
            </a:r>
            <a:r>
              <a:rPr lang="en-US" i="0" dirty="0">
                <a:latin typeface="Dagny OT" panose="020B0504020201020104" pitchFamily="34" charset="77"/>
              </a:rPr>
              <a:t> data type, range, mandatory response, uniqueness, value, regular expressions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Completeness:</a:t>
            </a:r>
            <a:r>
              <a:rPr lang="en-US" i="0" dirty="0">
                <a:latin typeface="Dagny OT" panose="020B0504020201020104" pitchFamily="34" charset="77"/>
              </a:rPr>
              <a:t> missing observations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Accuracy and Precision: </a:t>
            </a:r>
            <a:r>
              <a:rPr lang="en-US" i="0" dirty="0">
                <a:latin typeface="Dagny OT" panose="020B0504020201020104" pitchFamily="34" charset="77"/>
              </a:rPr>
              <a:t>related to measurement and/or data entry errors; target diagrams (accuracy as bias, precision as standard error)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Consistency:</a:t>
            </a:r>
            <a:r>
              <a:rPr lang="en-US" i="0" dirty="0">
                <a:latin typeface="Dagny OT" panose="020B0504020201020104" pitchFamily="34" charset="77"/>
              </a:rPr>
              <a:t> conflicting observations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Uniformity:</a:t>
            </a:r>
            <a:r>
              <a:rPr lang="en-US" i="0" dirty="0">
                <a:latin typeface="Dagny OT" panose="020B0504020201020104" pitchFamily="34" charset="77"/>
              </a:rPr>
              <a:t> are units used uniformly throughout?</a:t>
            </a:r>
          </a:p>
          <a:p>
            <a:pPr lvl="1">
              <a:lnSpc>
                <a:spcPct val="100000"/>
              </a:lnSpc>
            </a:pPr>
            <a:endParaRPr lang="en-US" sz="10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Dagny OT" panose="020B0504020201020104" pitchFamily="34" charset="77"/>
              </a:rPr>
              <a:t>Checking for data quality issues at an early stage can save headaches later in the analysis. </a:t>
            </a:r>
            <a:endParaRPr lang="en-US" sz="2400" b="1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35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SOUND DATA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94528" y="2424175"/>
            <a:ext cx="9079424" cy="2174484"/>
          </a:xfrm>
          <a:prstGeom prst="rect">
            <a:avLst/>
          </a:prstGeom>
          <a:ln>
            <a:noFill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648449" y="4618299"/>
            <a:ext cx="2367931" cy="354047"/>
          </a:xfrm>
          <a:prstGeom prst="rect">
            <a:avLst/>
          </a:prstGeom>
          <a:ln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accurate and precise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47046" y="4618299"/>
            <a:ext cx="2367931" cy="354047"/>
          </a:xfrm>
          <a:prstGeom prst="rect">
            <a:avLst/>
          </a:prstGeom>
          <a:ln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precise but </a:t>
            </a:r>
            <a:br>
              <a:rPr lang="en-US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</a:br>
            <a:r>
              <a:rPr lang="en-US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not accurate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34241" y="4618299"/>
            <a:ext cx="2367931" cy="354047"/>
          </a:xfrm>
          <a:prstGeom prst="rect">
            <a:avLst/>
          </a:prstGeom>
          <a:ln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accurate but</a:t>
            </a:r>
            <a:br>
              <a:rPr lang="en-US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</a:br>
            <a:r>
              <a:rPr lang="en-US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not precise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813573" y="4618299"/>
            <a:ext cx="2367931" cy="354047"/>
          </a:xfrm>
          <a:prstGeom prst="rect">
            <a:avLst/>
          </a:prstGeom>
          <a:ln>
            <a:noFill/>
          </a:ln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neither accurate nor very precise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428924-822C-4E44-BFCE-1095590D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6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PROCESSING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AD766D2-3812-D54B-A075-6E2D1A605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dirty="0"/>
              <a:t>Patrick Boily</a:t>
            </a:r>
            <a:br>
              <a:rPr lang="en-US" dirty="0"/>
            </a:br>
            <a:r>
              <a:rPr lang="en-US" dirty="0"/>
              <a:t>Data Action Lab | uOttawa | </a:t>
            </a:r>
            <a:r>
              <a:rPr lang="en-US" dirty="0" err="1"/>
              <a:t>Idlewyld</a:t>
            </a:r>
            <a:r>
              <a:rPr lang="en-US" dirty="0"/>
              <a:t> Analytics</a:t>
            </a:r>
          </a:p>
          <a:p>
            <a:r>
              <a:rPr lang="en-US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pboily@uottawa.ca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4D7D-A338-3D46-A088-50AD2222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TAKE-AWAYS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Don't wait until after the analysis to find out there was a problem with data quality.</a:t>
            </a:r>
          </a:p>
          <a:p>
            <a:pPr algn="just">
              <a:lnSpc>
                <a:spcPct val="100000"/>
              </a:lnSpc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Univariate tests don’t always tell the whole story.</a:t>
            </a:r>
          </a:p>
          <a:p>
            <a:pPr algn="just">
              <a:lnSpc>
                <a:spcPct val="100000"/>
              </a:lnSpc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Visualizations can help.</a:t>
            </a:r>
          </a:p>
          <a:p>
            <a:pPr algn="just">
              <a:lnSpc>
                <a:spcPct val="100000"/>
              </a:lnSpc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Context is crucial – you may need more context about the data in order to make sense of what you see</a:t>
            </a:r>
            <a:r>
              <a:rPr lang="mr-IN" dirty="0">
                <a:latin typeface="Dagny OT" panose="020B0504020201020104" pitchFamily="34" charset="77"/>
              </a:rPr>
              <a:t>…</a:t>
            </a:r>
            <a:r>
              <a:rPr lang="en-CA" dirty="0">
                <a:latin typeface="Dagny OT" panose="020B0504020201020104" pitchFamily="34" charset="77"/>
              </a:rPr>
              <a:t> but whatever the situation, you need to understand the dataset quality.</a:t>
            </a:r>
            <a:endParaRPr lang="en-US" dirty="0">
              <a:latin typeface="Dagny OT" panose="020B0504020201020104" pitchFamily="34" charset="77"/>
            </a:endParaRPr>
          </a:p>
          <a:p>
            <a:pPr algn="just">
              <a:lnSpc>
                <a:spcPct val="100000"/>
              </a:lnSpc>
            </a:pPr>
            <a:endParaRPr lang="en-US" sz="1800" dirty="0"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8C76F-67CD-914B-AE0D-6B1F4893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0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FOUR VERY IMPORTANT REMARKS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latin typeface="Dagny OT" panose="020B0504020201020104" pitchFamily="34" charset="77"/>
              </a:rPr>
              <a:t>NEVER</a:t>
            </a:r>
            <a:r>
              <a:rPr lang="en-US" dirty="0">
                <a:latin typeface="Dagny OT" panose="020B0504020201020104" pitchFamily="34" charset="77"/>
              </a:rPr>
              <a:t> work on the original dataset. Make copies along the way.</a:t>
            </a:r>
          </a:p>
          <a:p>
            <a:pPr algn="just">
              <a:lnSpc>
                <a:spcPct val="100000"/>
              </a:lnSpc>
            </a:pPr>
            <a:endParaRPr lang="en-US" sz="10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Document </a:t>
            </a:r>
            <a:r>
              <a:rPr lang="en-US" b="1" dirty="0">
                <a:latin typeface="Dagny OT" panose="020B0504020201020104" pitchFamily="34" charset="77"/>
              </a:rPr>
              <a:t>ALL</a:t>
            </a:r>
            <a:r>
              <a:rPr lang="en-US" dirty="0">
                <a:latin typeface="Dagny OT" panose="020B0504020201020104" pitchFamily="34" charset="77"/>
              </a:rPr>
              <a:t> your cleaning steps and procedures.</a:t>
            </a:r>
          </a:p>
          <a:p>
            <a:pPr algn="just">
              <a:lnSpc>
                <a:spcPct val="100000"/>
              </a:lnSpc>
            </a:pPr>
            <a:endParaRPr lang="en-US" sz="10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If you find yourself cleaning too much of your data, </a:t>
            </a:r>
            <a:r>
              <a:rPr lang="en-US" b="1" dirty="0">
                <a:latin typeface="Dagny OT" panose="020B0504020201020104" pitchFamily="34" charset="77"/>
              </a:rPr>
              <a:t>STOP</a:t>
            </a:r>
            <a:r>
              <a:rPr lang="en-US" dirty="0">
                <a:latin typeface="Dagny OT" panose="020B0504020201020104" pitchFamily="34" charset="77"/>
              </a:rPr>
              <a:t>. Something might be off with the data collection procedure.</a:t>
            </a:r>
          </a:p>
          <a:p>
            <a:pPr algn="just">
              <a:lnSpc>
                <a:spcPct val="100000"/>
              </a:lnSpc>
            </a:pPr>
            <a:endParaRPr lang="en-US" sz="10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Think </a:t>
            </a:r>
            <a:r>
              <a:rPr lang="en-US" b="1" dirty="0">
                <a:latin typeface="Dagny OT" panose="020B0504020201020104" pitchFamily="34" charset="77"/>
              </a:rPr>
              <a:t>TWICE</a:t>
            </a:r>
            <a:r>
              <a:rPr lang="en-US" dirty="0">
                <a:latin typeface="Dagny OT" panose="020B0504020201020104" pitchFamily="34" charset="77"/>
              </a:rPr>
              <a:t> before discarding an entire record.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89F31-2F9F-5C48-9030-28D93ECE0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8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APPROACHES TO DATA CLEANING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Dagny OT" panose="020B0504020201020104" pitchFamily="34" charset="77"/>
              </a:rPr>
              <a:t>There are two </a:t>
            </a:r>
            <a:r>
              <a:rPr lang="en-US" sz="2400" b="1" dirty="0">
                <a:latin typeface="Dagny OT" panose="020B0504020201020104" pitchFamily="34" charset="77"/>
              </a:rPr>
              <a:t>philosophical</a:t>
            </a:r>
            <a:r>
              <a:rPr lang="en-US" sz="2400" dirty="0">
                <a:latin typeface="Dagny OT" panose="020B0504020201020104" pitchFamily="34" charset="77"/>
              </a:rPr>
              <a:t> approaches to data cleaning and validation: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methodical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narrative</a:t>
            </a:r>
          </a:p>
          <a:p>
            <a:pPr lvl="1" algn="just">
              <a:lnSpc>
                <a:spcPct val="100000"/>
              </a:lnSpc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Dagny OT" panose="020B0504020201020104" pitchFamily="34" charset="77"/>
              </a:rPr>
              <a:t>The </a:t>
            </a:r>
            <a:r>
              <a:rPr lang="en-US" sz="2400" b="1" dirty="0">
                <a:latin typeface="Dagny OT" panose="020B0504020201020104" pitchFamily="34" charset="77"/>
              </a:rPr>
              <a:t>methodical</a:t>
            </a:r>
            <a:r>
              <a:rPr lang="en-US" sz="2400" dirty="0">
                <a:latin typeface="Dagny OT" panose="020B0504020201020104" pitchFamily="34" charset="77"/>
              </a:rPr>
              <a:t> approach consists of running through a</a:t>
            </a:r>
            <a:r>
              <a:rPr lang="en-US" sz="2400" b="1" dirty="0">
                <a:latin typeface="Dagny OT" panose="020B0504020201020104" pitchFamily="34" charset="77"/>
              </a:rPr>
              <a:t> check list </a:t>
            </a:r>
            <a:r>
              <a:rPr lang="en-US" sz="2400" dirty="0">
                <a:latin typeface="Dagny OT" panose="020B0504020201020104" pitchFamily="34" charset="77"/>
              </a:rPr>
              <a:t>of potential issues and flagging those that apply to the data.</a:t>
            </a:r>
          </a:p>
          <a:p>
            <a:pPr algn="just">
              <a:lnSpc>
                <a:spcPct val="100000"/>
              </a:lnSpc>
            </a:pPr>
            <a:endParaRPr lang="en-US" sz="500" b="1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Dagny OT" panose="020B0504020201020104" pitchFamily="34" charset="77"/>
              </a:rPr>
              <a:t>The </a:t>
            </a:r>
            <a:r>
              <a:rPr lang="en-US" sz="2400" b="1" dirty="0">
                <a:latin typeface="Dagny OT" panose="020B0504020201020104" pitchFamily="34" charset="77"/>
              </a:rPr>
              <a:t>narrative</a:t>
            </a:r>
            <a:r>
              <a:rPr lang="en-US" sz="2400" dirty="0">
                <a:latin typeface="Dagny OT" panose="020B0504020201020104" pitchFamily="34" charset="77"/>
              </a:rPr>
              <a:t> approach consists of </a:t>
            </a:r>
            <a:r>
              <a:rPr lang="en-US" sz="2400" b="1" dirty="0">
                <a:latin typeface="Dagny OT" panose="020B0504020201020104" pitchFamily="34" charset="77"/>
              </a:rPr>
              <a:t>exploring</a:t>
            </a:r>
            <a:r>
              <a:rPr lang="en-US" sz="2400" dirty="0">
                <a:latin typeface="Dagny OT" panose="020B0504020201020104" pitchFamily="34" charset="77"/>
              </a:rPr>
              <a:t> the dataset and trying to spot unlikely and irregular patterns.</a:t>
            </a:r>
          </a:p>
        </p:txBody>
      </p:sp>
    </p:spTree>
    <p:extLst>
      <p:ext uri="{BB962C8B-B14F-4D97-AF65-F5344CB8AC3E}">
        <p14:creationId xmlns:p14="http://schemas.microsoft.com/office/powerpoint/2010/main" val="49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0" t="13885" r="8304" b="21458"/>
          <a:stretch/>
        </p:blipFill>
        <p:spPr>
          <a:xfrm>
            <a:off x="3315852" y="857012"/>
            <a:ext cx="5560296" cy="55133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41520" y="51816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Dagny OT" panose="020B0504020201020104" pitchFamily="34" charset="77"/>
                <a:ea typeface="Helvetica Light" charset="0"/>
                <a:cs typeface="Helvetica Light" charset="0"/>
              </a:rPr>
              <a:t>Data Cleaning Bingo</a:t>
            </a:r>
          </a:p>
        </p:txBody>
      </p:sp>
    </p:spTree>
    <p:extLst>
      <p:ext uri="{BB962C8B-B14F-4D97-AF65-F5344CB8AC3E}">
        <p14:creationId xmlns:p14="http://schemas.microsoft.com/office/powerpoint/2010/main" val="228971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MISSING OBSERVATIONS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Blank fields come in 4 </a:t>
            </a:r>
            <a:r>
              <a:rPr lang="en-US" dirty="0" err="1">
                <a:latin typeface="Dagny OT" panose="020B0504020201020104" pitchFamily="34" charset="77"/>
              </a:rPr>
              <a:t>flavours</a:t>
            </a:r>
            <a:r>
              <a:rPr lang="en-US" dirty="0">
                <a:latin typeface="Dagny OT" panose="020B0504020201020104" pitchFamily="34" charset="77"/>
              </a:rPr>
              <a:t>:</a:t>
            </a:r>
            <a:endParaRPr lang="en-US" b="1" dirty="0">
              <a:latin typeface="Dagny OT" panose="020B0504020201020104" pitchFamily="34" charset="77"/>
            </a:endParaRPr>
          </a:p>
          <a:p>
            <a:pPr lvl="1" algn="l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Nonresponse</a:t>
            </a:r>
            <a:br>
              <a:rPr lang="en-US" i="0" dirty="0">
                <a:latin typeface="Dagny OT" panose="020B0504020201020104" pitchFamily="34" charset="77"/>
              </a:rPr>
            </a:br>
            <a:r>
              <a:rPr lang="en-US" i="0" dirty="0">
                <a:latin typeface="Dagny OT" panose="020B0504020201020104" pitchFamily="34" charset="77"/>
              </a:rPr>
              <a:t>an observation was expected but none had been entered</a:t>
            </a:r>
          </a:p>
          <a:p>
            <a:pPr lvl="1" algn="l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Data Entry Issue</a:t>
            </a:r>
            <a:br>
              <a:rPr lang="en-US" i="0" dirty="0">
                <a:latin typeface="Dagny OT" panose="020B0504020201020104" pitchFamily="34" charset="77"/>
              </a:rPr>
            </a:br>
            <a:r>
              <a:rPr lang="en-US" i="0" dirty="0">
                <a:latin typeface="Dagny OT" panose="020B0504020201020104" pitchFamily="34" charset="77"/>
              </a:rPr>
              <a:t>an observation was recorded but was not entered in the dataset</a:t>
            </a:r>
          </a:p>
          <a:p>
            <a:pPr lvl="1" algn="l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Invalid Entry</a:t>
            </a:r>
            <a:br>
              <a:rPr lang="en-US" i="0" dirty="0">
                <a:latin typeface="Dagny OT" panose="020B0504020201020104" pitchFamily="34" charset="77"/>
              </a:rPr>
            </a:br>
            <a:r>
              <a:rPr lang="en-US" i="0" dirty="0">
                <a:latin typeface="Dagny OT" panose="020B0504020201020104" pitchFamily="34" charset="77"/>
              </a:rPr>
              <a:t>an observation was recorded but was considered invalid and has been removed</a:t>
            </a:r>
          </a:p>
          <a:p>
            <a:pPr lvl="1" algn="l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Expected Blank</a:t>
            </a:r>
            <a:br>
              <a:rPr lang="en-US" i="0" dirty="0">
                <a:latin typeface="Dagny OT" panose="020B0504020201020104" pitchFamily="34" charset="77"/>
              </a:rPr>
            </a:br>
            <a:r>
              <a:rPr lang="en-US" i="0" dirty="0">
                <a:latin typeface="Dagny OT" panose="020B0504020201020104" pitchFamily="34" charset="77"/>
              </a:rPr>
              <a:t>a field has been left blank, but expectedly so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Too many missing values (of the first three type) can be indicative of </a:t>
            </a:r>
            <a:r>
              <a:rPr lang="en-US" b="1" dirty="0">
                <a:latin typeface="Dagny OT" panose="020B0504020201020104" pitchFamily="34" charset="77"/>
              </a:rPr>
              <a:t>issues with the data collection process </a:t>
            </a:r>
            <a:r>
              <a:rPr lang="en-US" dirty="0">
                <a:latin typeface="Dagny OT" panose="020B0504020201020104" pitchFamily="34" charset="77"/>
              </a:rPr>
              <a:t>(more on this later); too many missing values (of the fourth type) can be indicative of </a:t>
            </a:r>
            <a:r>
              <a:rPr lang="en-US" b="1" dirty="0">
                <a:latin typeface="Dagny OT" panose="020B0504020201020104" pitchFamily="34" charset="77"/>
              </a:rPr>
              <a:t>poor questionnaire design</a:t>
            </a:r>
            <a:r>
              <a:rPr lang="en-US" dirty="0">
                <a:latin typeface="Dagny OT" panose="020B0504020201020104" pitchFamily="34" charset="7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i="0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290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CASE FOR IMPUTATION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Not all analytical methods can easily accommodate missing observations – 2 options: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endParaRPr lang="en-US" sz="500" b="1" i="0" dirty="0">
              <a:latin typeface="Dagny OT" panose="020B0504020201020104" pitchFamily="34" charset="7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b="1" i="0" dirty="0">
                <a:latin typeface="Dagny OT" panose="020B0504020201020104" pitchFamily="34" charset="77"/>
              </a:rPr>
              <a:t>Discard </a:t>
            </a:r>
            <a:r>
              <a:rPr lang="en-US" i="0" dirty="0">
                <a:latin typeface="Dagny OT" panose="020B0504020201020104" pitchFamily="34" charset="77"/>
              </a:rPr>
              <a:t>the missing observation</a:t>
            </a:r>
          </a:p>
          <a:p>
            <a:pPr lvl="2">
              <a:lnSpc>
                <a:spcPct val="100000"/>
              </a:lnSpc>
              <a:buFont typeface=".AppleSystemUIFont" charset="-120"/>
              <a:buChar char="-"/>
            </a:pPr>
            <a:r>
              <a:rPr lang="en-US" sz="2000" dirty="0">
                <a:latin typeface="Dagny OT" panose="020B0504020201020104" pitchFamily="34" charset="77"/>
              </a:rPr>
              <a:t>not recommended, unless the data is missing completely randomly in the dataset as a whole </a:t>
            </a:r>
          </a:p>
          <a:p>
            <a:pPr lvl="2">
              <a:lnSpc>
                <a:spcPct val="100000"/>
              </a:lnSpc>
              <a:buFont typeface=".AppleSystemUIFont" charset="-120"/>
              <a:buChar char="-"/>
            </a:pPr>
            <a:r>
              <a:rPr lang="en-US" sz="2000" dirty="0">
                <a:latin typeface="Dagny OT" panose="020B0504020201020104" pitchFamily="34" charset="77"/>
              </a:rPr>
              <a:t>acceptable in certain situations (such as a small number of missing values in a large dataset)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endParaRPr lang="en-US" sz="500" i="0" dirty="0">
              <a:latin typeface="Dagny OT" panose="020B0504020201020104" pitchFamily="34" charset="7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§"/>
            </a:pPr>
            <a:r>
              <a:rPr lang="en-US" i="0" dirty="0">
                <a:latin typeface="Dagny OT" panose="020B0504020201020104" pitchFamily="34" charset="77"/>
              </a:rPr>
              <a:t>Come up with a </a:t>
            </a:r>
            <a:r>
              <a:rPr lang="en-US" b="1" i="0" dirty="0">
                <a:latin typeface="Dagny OT" panose="020B0504020201020104" pitchFamily="34" charset="77"/>
              </a:rPr>
              <a:t>replacement (imputation) value</a:t>
            </a:r>
          </a:p>
          <a:p>
            <a:pPr lvl="2">
              <a:lnSpc>
                <a:spcPct val="100000"/>
              </a:lnSpc>
              <a:buFont typeface=".AppleSystemUIFont" charset="-120"/>
              <a:buChar char="-"/>
            </a:pPr>
            <a:r>
              <a:rPr lang="en-US" sz="2000" dirty="0">
                <a:latin typeface="Dagny OT" panose="020B0504020201020104" pitchFamily="34" charset="77"/>
              </a:rPr>
              <a:t>main drawback: we never know what the true value would have been</a:t>
            </a:r>
          </a:p>
          <a:p>
            <a:pPr lvl="2">
              <a:lnSpc>
                <a:spcPct val="100000"/>
              </a:lnSpc>
              <a:buFont typeface=".AppleSystemUIFont" charset="-120"/>
              <a:buChar char="-"/>
            </a:pPr>
            <a:r>
              <a:rPr lang="en-US" sz="2000" dirty="0">
                <a:latin typeface="Dagny OT" panose="020B0504020201020104" pitchFamily="34" charset="77"/>
              </a:rPr>
              <a:t>often the best available option</a:t>
            </a:r>
          </a:p>
          <a:p>
            <a:pPr>
              <a:lnSpc>
                <a:spcPct val="100000"/>
              </a:lnSpc>
            </a:pPr>
            <a:endParaRPr lang="en-US" sz="100" b="1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8175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6119-2124-F743-BAC4-87CCC7F1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TAKE-AWAYS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976884" cy="35814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CA" dirty="0">
                <a:latin typeface="Dagny OT" panose="020B0504020201020104" pitchFamily="34" charset="77"/>
              </a:rPr>
              <a:t>Missing values cannot simply be ignored.</a:t>
            </a:r>
          </a:p>
          <a:p>
            <a:pPr algn="just">
              <a:lnSpc>
                <a:spcPct val="110000"/>
              </a:lnSpc>
            </a:pPr>
            <a:endParaRPr lang="en-CA" sz="500" dirty="0"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CA" dirty="0">
                <a:latin typeface="Dagny OT" panose="020B0504020201020104" pitchFamily="34" charset="77"/>
              </a:rPr>
              <a:t>The missing mechanism cannot typically be determined with any certainty.</a:t>
            </a:r>
          </a:p>
          <a:p>
            <a:pPr algn="just">
              <a:lnSpc>
                <a:spcPct val="110000"/>
              </a:lnSpc>
            </a:pPr>
            <a:endParaRPr lang="en-CA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CA" dirty="0">
                <a:latin typeface="Dagny OT" panose="020B0504020201020104" pitchFamily="34" charset="77"/>
              </a:rPr>
              <a:t>Imputation methods work best when values are missing completely at random or missing at random, but imputation methods tend to produce biased estimates.</a:t>
            </a:r>
          </a:p>
          <a:p>
            <a:pPr algn="just">
              <a:lnSpc>
                <a:spcPct val="110000"/>
              </a:lnSpc>
            </a:pPr>
            <a:endParaRPr lang="en-CA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In single imputation, </a:t>
            </a:r>
            <a:r>
              <a:rPr lang="en-CA" dirty="0">
                <a:latin typeface="Dagny OT" panose="020B0504020201020104" pitchFamily="34" charset="77"/>
              </a:rPr>
              <a:t>imputed data is treated as the actual data; multiple imputation can help reduce the noise.</a:t>
            </a:r>
          </a:p>
          <a:p>
            <a:pPr algn="just">
              <a:lnSpc>
                <a:spcPct val="110000"/>
              </a:lnSpc>
            </a:pPr>
            <a:endParaRPr lang="en-CA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CA" dirty="0">
                <a:latin typeface="Dagny OT" panose="020B0504020201020104" pitchFamily="34" charset="77"/>
              </a:rPr>
              <a:t>Is stochastic imputation best? In our example, yes – but beware the </a:t>
            </a:r>
            <a:r>
              <a:rPr lang="en-CA" i="1" dirty="0">
                <a:latin typeface="Dagny OT" panose="020B0504020201020104" pitchFamily="34" charset="77"/>
              </a:rPr>
              <a:t>No-Free Lunch</a:t>
            </a:r>
            <a:r>
              <a:rPr lang="en-CA" dirty="0">
                <a:latin typeface="Dagny OT" panose="020B0504020201020104" pitchFamily="34" charset="77"/>
              </a:rPr>
              <a:t> theorem! </a:t>
            </a:r>
          </a:p>
        </p:txBody>
      </p:sp>
    </p:spTree>
    <p:extLst>
      <p:ext uri="{BB962C8B-B14F-4D97-AF65-F5344CB8AC3E}">
        <p14:creationId xmlns:p14="http://schemas.microsoft.com/office/powerpoint/2010/main" val="180405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DETECTING 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Outliers may be anomalous along any of the unit’s variables, or in combination.</a:t>
            </a:r>
          </a:p>
          <a:p>
            <a:pPr algn="just">
              <a:lnSpc>
                <a:spcPct val="100000"/>
              </a:lnSpc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Anomalies are by definition </a:t>
            </a:r>
            <a:r>
              <a:rPr lang="en-US" b="1" dirty="0">
                <a:latin typeface="Dagny OT" panose="020B0504020201020104" pitchFamily="34" charset="77"/>
              </a:rPr>
              <a:t>infrequent</a:t>
            </a:r>
            <a:r>
              <a:rPr lang="en-US" dirty="0">
                <a:latin typeface="Dagny OT" panose="020B0504020201020104" pitchFamily="34" charset="77"/>
              </a:rPr>
              <a:t>, and typically shrouded in </a:t>
            </a:r>
            <a:r>
              <a:rPr lang="en-US" b="1" dirty="0">
                <a:latin typeface="Dagny OT" panose="020B0504020201020104" pitchFamily="34" charset="77"/>
              </a:rPr>
              <a:t>uncertainty</a:t>
            </a:r>
            <a:r>
              <a:rPr lang="en-US" dirty="0">
                <a:latin typeface="Dagny OT" panose="020B0504020201020104" pitchFamily="34" charset="77"/>
              </a:rPr>
              <a:t> due to small sample sizes.</a:t>
            </a:r>
          </a:p>
          <a:p>
            <a:pPr algn="just">
              <a:lnSpc>
                <a:spcPct val="100000"/>
              </a:lnSpc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Differentiating anomalies from noise or data entry errors is </a:t>
            </a:r>
            <a:r>
              <a:rPr lang="en-US" b="1" dirty="0">
                <a:latin typeface="Dagny OT" panose="020B0504020201020104" pitchFamily="34" charset="77"/>
              </a:rPr>
              <a:t>hard</a:t>
            </a:r>
            <a:r>
              <a:rPr lang="en-US" dirty="0">
                <a:latin typeface="Dagny OT" panose="020B0504020201020104" pitchFamily="34" charset="77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Boundaries between normal and deviating units may be </a:t>
            </a:r>
            <a:r>
              <a:rPr lang="en-US" b="1" dirty="0">
                <a:latin typeface="Dagny OT" panose="020B0504020201020104" pitchFamily="34" charset="77"/>
              </a:rPr>
              <a:t>fuzzy</a:t>
            </a:r>
            <a:r>
              <a:rPr lang="en-US" dirty="0">
                <a:latin typeface="Dagny OT" panose="020B0504020201020104" pitchFamily="34" charset="77"/>
              </a:rPr>
              <a:t>. </a:t>
            </a:r>
          </a:p>
          <a:p>
            <a:pPr algn="just">
              <a:lnSpc>
                <a:spcPct val="100000"/>
              </a:lnSpc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Dagny OT" panose="020B0504020201020104" pitchFamily="34" charset="77"/>
              </a:rPr>
              <a:t>When anomalies are associated with malicious activities, they are typically </a:t>
            </a:r>
            <a:r>
              <a:rPr lang="en-US" b="1" dirty="0">
                <a:latin typeface="Dagny OT" panose="020B0504020201020104" pitchFamily="34" charset="77"/>
              </a:rPr>
              <a:t>disguised</a:t>
            </a:r>
            <a:r>
              <a:rPr lang="en-US" dirty="0">
                <a:latin typeface="Dagny OT" panose="020B0504020201020104" pitchFamily="34" charset="7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798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Slidehelper - 04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A7C59"/>
      </a:accent1>
      <a:accent2>
        <a:srgbClr val="68B0AB"/>
      </a:accent2>
      <a:accent3>
        <a:srgbClr val="8FC0A9"/>
      </a:accent3>
      <a:accent4>
        <a:srgbClr val="C8D5B9"/>
      </a:accent4>
      <a:accent5>
        <a:srgbClr val="FAF3DD"/>
      </a:accent5>
      <a:accent6>
        <a:srgbClr val="BFBFBF"/>
      </a:accent6>
      <a:hlink>
        <a:srgbClr val="4A7C59"/>
      </a:hlink>
      <a:folHlink>
        <a:srgbClr val="68B0AB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CFSIcolours 3">
      <a:dk1>
        <a:srgbClr val="23183D"/>
      </a:dk1>
      <a:lt1>
        <a:srgbClr val="FFFFFF"/>
      </a:lt1>
      <a:dk2>
        <a:srgbClr val="385494"/>
      </a:dk2>
      <a:lt2>
        <a:srgbClr val="FFFEFE"/>
      </a:lt2>
      <a:accent1>
        <a:srgbClr val="D41E48"/>
      </a:accent1>
      <a:accent2>
        <a:srgbClr val="E9A12D"/>
      </a:accent2>
      <a:accent3>
        <a:srgbClr val="23183D"/>
      </a:accent3>
      <a:accent4>
        <a:srgbClr val="43B6AE"/>
      </a:accent4>
      <a:accent5>
        <a:srgbClr val="385494"/>
      </a:accent5>
      <a:accent6>
        <a:srgbClr val="70AD47"/>
      </a:accent6>
      <a:hlink>
        <a:srgbClr val="B4B4B3"/>
      </a:hlink>
      <a:folHlink>
        <a:srgbClr val="A1BAC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C320AD1FA7AF49AD3F65A6C6282314" ma:contentTypeVersion="9" ma:contentTypeDescription="Create a new document." ma:contentTypeScope="" ma:versionID="d564e53e0f98fd87682b9204c4437c4d">
  <xsd:schema xmlns:xsd="http://www.w3.org/2001/XMLSchema" xmlns:xs="http://www.w3.org/2001/XMLSchema" xmlns:p="http://schemas.microsoft.com/office/2006/metadata/properties" xmlns:ns2="48e51f69-d585-4695-9488-9f1e0dda2451" targetNamespace="http://schemas.microsoft.com/office/2006/metadata/properties" ma:root="true" ma:fieldsID="7b1e15d5253e333c18bd82bee1244dc0" ns2:_="">
    <xsd:import namespace="48e51f69-d585-4695-9488-9f1e0dda24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51f69-d585-4695-9488-9f1e0dda24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655BCA-DF7F-418D-8229-4428A176A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e51f69-d585-4695-9488-9f1e0dda24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EDC264-CFF2-4234-A17E-9BCF5601879B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48e51f69-d585-4695-9488-9f1e0dda2451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9371250-3F0A-4DD7-960E-8A2D865DFF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{BB9CB5F5-5485-4A4B-810B-B4E3C4F9CD46}tf10001072</Template>
  <TotalTime>16048</TotalTime>
  <Words>1161</Words>
  <Application>Microsoft Macintosh PowerPoint</Application>
  <PresentationFormat>Widescreen</PresentationFormat>
  <Paragraphs>142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.AppleSystemUIFont</vt:lpstr>
      <vt:lpstr>Arial</vt:lpstr>
      <vt:lpstr>Avenir Next</vt:lpstr>
      <vt:lpstr>Calibri</vt:lpstr>
      <vt:lpstr>Cambria Math</vt:lpstr>
      <vt:lpstr>Dagny OT</vt:lpstr>
      <vt:lpstr>Franklin Gothic Book</vt:lpstr>
      <vt:lpstr>Tw Cen MT</vt:lpstr>
      <vt:lpstr>Wingdings</vt:lpstr>
      <vt:lpstr>Crop</vt:lpstr>
      <vt:lpstr>Office Theme</vt:lpstr>
      <vt:lpstr>Introduction to Data Analysis</vt:lpstr>
      <vt:lpstr>DATA PROCESSING</vt:lpstr>
      <vt:lpstr>FOUR VERY IMPORTANT REMARKS</vt:lpstr>
      <vt:lpstr>APPROACHES TO DATA CLEANING</vt:lpstr>
      <vt:lpstr>PowerPoint Presentation</vt:lpstr>
      <vt:lpstr>TYPES OF MISSING OBSERVATIONS</vt:lpstr>
      <vt:lpstr>THE CASE FOR IMPUTATION</vt:lpstr>
      <vt:lpstr>TAKE-AWAYS</vt:lpstr>
      <vt:lpstr>DETECTING ANOMALIES</vt:lpstr>
      <vt:lpstr>DETECTING ANOMALIES</vt:lpstr>
      <vt:lpstr>OUTLIERS </vt:lpstr>
      <vt:lpstr>INFLUENTIAL OBSERVATIONS </vt:lpstr>
      <vt:lpstr>TAKE-AWAYS</vt:lpstr>
      <vt:lpstr>DIMENSIONALITY OF DATA</vt:lpstr>
      <vt:lpstr>CURSE OF DIMENSIONALITY</vt:lpstr>
      <vt:lpstr>FEATURE SELECTION</vt:lpstr>
      <vt:lpstr>DISCRETIZING</vt:lpstr>
      <vt:lpstr>SOUND DATA</vt:lpstr>
      <vt:lpstr>SOUND DATA</vt:lpstr>
      <vt:lpstr>TAKE-AWAYS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AND DATA VISUALIZATION</dc:title>
  <dc:creator>Patrick Boily</dc:creator>
  <cp:lastModifiedBy>Patrick Boily</cp:lastModifiedBy>
  <cp:revision>258</cp:revision>
  <dcterms:created xsi:type="dcterms:W3CDTF">2020-08-02T19:49:53Z</dcterms:created>
  <dcterms:modified xsi:type="dcterms:W3CDTF">2021-10-15T05:37:05Z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0x0101003BC320AD1FA7AF49AD3F65A6C6282314</vt:lpwstr>
  </property>
</Properties>
</file>