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3"/>
    <p:sldMasterId id="2147483762" r:id="rId4"/>
  </p:sldMasterIdLst>
  <p:notesMasterIdLst>
    <p:notesMasterId r:id="rId25"/>
  </p:notesMasterIdLst>
  <p:sldIdLst>
    <p:sldId id="2106" r:id="rId5"/>
    <p:sldId id="256" r:id="rId6"/>
    <p:sldId id="1227" r:id="rId7"/>
    <p:sldId id="1293" r:id="rId8"/>
    <p:sldId id="1296" r:id="rId9"/>
    <p:sldId id="1236" r:id="rId10"/>
    <p:sldId id="1956" r:id="rId11"/>
    <p:sldId id="1267" r:id="rId12"/>
    <p:sldId id="1247" r:id="rId13"/>
    <p:sldId id="1284" r:id="rId14"/>
    <p:sldId id="2016" r:id="rId15"/>
    <p:sldId id="2057" r:id="rId16"/>
    <p:sldId id="1281" r:id="rId17"/>
    <p:sldId id="2009" r:id="rId18"/>
    <p:sldId id="1450" r:id="rId19"/>
    <p:sldId id="1353" r:id="rId20"/>
    <p:sldId id="2046" r:id="rId21"/>
    <p:sldId id="257" r:id="rId22"/>
    <p:sldId id="258" r:id="rId23"/>
    <p:sldId id="266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5" autoAdjust="0"/>
    <p:restoredTop sz="94626" autoAdjust="0"/>
  </p:normalViewPr>
  <p:slideViewPr>
    <p:cSldViewPr snapToGrid="0">
      <p:cViewPr varScale="1">
        <p:scale>
          <a:sx n="112" d="100"/>
          <a:sy n="112" d="100"/>
        </p:scale>
        <p:origin x="200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101FBF-464E-9343-A005-4614A2617D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D3E70-4D46-4945-8445-3897A75EE7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D50BE3-C7E6-1F46-AC9F-9D7B06FD7B7D}" type="datetimeFigureOut">
              <a:rPr lang="en-US"/>
              <a:pPr>
                <a:defRPr/>
              </a:pPr>
              <a:t>10/15/21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91846E-0D4F-FA4A-BBDA-F3289B8F0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73928B-5C05-8146-B4A0-5060413E3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6CA4-F78B-504A-AD3F-69CCC66BD0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65CB-B1CF-5E4F-8D0B-C7E240D0F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AD54B93-7510-BC4C-B33A-6A0E4F25FD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F09BB861-0F5C-F043-BC07-38F2051055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655709A-331C-0A4F-A41D-816D1AF16A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CAAEA80-E1E3-4E40-8E84-D8CC862BE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38CFA35B-34A3-3F40-91AE-CA056C2A2DDB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559A596-7F1B-F14D-983A-D3B95BA135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F51AD7C3-A9D0-2B48-A130-013A5B3442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55BE576-28B0-544A-95A5-C0EDD8067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157FCE48-84CC-F546-BCA1-C90CB92FD294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3220ED9-5F06-B241-8C74-7E6B5FD4B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8F486B62-854C-B848-9AE5-0A053F8896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D59B485-D3B2-2649-B229-B7565CE51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AB90E05B-367B-3F4A-8F8B-230C248586E7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12EB24D-743C-B14C-B674-7FF195DE8019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744538"/>
            <a:ext cx="10674350" cy="5349875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5C4E0F1-9A4D-844F-A8BC-BFEF2C25E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>
                <a:gd name="T0" fmla="*/ 939679503 w 10000"/>
                <a:gd name="T1" fmla="*/ 0 h 10000"/>
                <a:gd name="T2" fmla="*/ 1072571015 w 10000"/>
                <a:gd name="T3" fmla="*/ 0 h 10000"/>
                <a:gd name="T4" fmla="*/ 1072571015 w 10000"/>
                <a:gd name="T5" fmla="*/ 1943476645 h 10000"/>
                <a:gd name="T6" fmla="*/ 0 w 10000"/>
                <a:gd name="T7" fmla="*/ 1943476645 h 10000"/>
                <a:gd name="T8" fmla="*/ 0 w 10000"/>
                <a:gd name="T9" fmla="*/ 1773616720 h 10000"/>
                <a:gd name="T10" fmla="*/ 939679503 w 10000"/>
                <a:gd name="T11" fmla="*/ 1773811135 h 10000"/>
                <a:gd name="T12" fmla="*/ 939679503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7446A04-871E-1E4A-B13B-F69585B1F74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>
                <a:gd name="T0" fmla="*/ 939894015 w 10002"/>
                <a:gd name="T1" fmla="*/ 0 h 10000"/>
                <a:gd name="T2" fmla="*/ 1072785528 w 10002"/>
                <a:gd name="T3" fmla="*/ 0 h 10000"/>
                <a:gd name="T4" fmla="*/ 1072785528 w 10002"/>
                <a:gd name="T5" fmla="*/ 1943476645 h 10000"/>
                <a:gd name="T6" fmla="*/ 214513 w 10002"/>
                <a:gd name="T7" fmla="*/ 1943476645 h 10000"/>
                <a:gd name="T8" fmla="*/ 0 w 10002"/>
                <a:gd name="T9" fmla="*/ 1773422306 h 10000"/>
                <a:gd name="T10" fmla="*/ 939894015 w 10002"/>
                <a:gd name="T11" fmla="*/ 1774005549 h 10000"/>
                <a:gd name="T12" fmla="*/ 939894015 w 10002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2B2000-A57C-9548-912E-4BE83230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853A8BB-2DA0-AD4C-BB38-914646F6E219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E2435B-5D96-9E45-BB02-62FD8BC3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F703BD-8389-C94C-9AFE-01D8DD43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7FB50CDE-1F26-6047-837F-6979D9482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3154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2D68-D2B6-804C-995A-CE15C5C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C51F9-9517-424C-A132-4DADB74E5C05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EA58-A498-8649-B751-DFD06554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EA9E-471C-E04F-A901-2733230B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52E3-FC07-F144-8FEC-7199B2021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996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3229-EE99-2347-8704-862D1998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13FDC-7BD8-6946-B332-4CD3AF742F45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8434-72A6-9145-B1E4-92E16486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F974-17AB-0B4A-83B5-CC4EB223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0F7CF-0950-BA46-95EF-C2CC03F749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3366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7726" y="1189177"/>
            <a:ext cx="11015036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1514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7" y="440515"/>
            <a:ext cx="9153078" cy="548638"/>
          </a:xfrm>
          <a:prstGeom prst="rect">
            <a:avLst/>
          </a:prstGeom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4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A612-8F92-084D-9D30-517C90C9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69" y="5106692"/>
            <a:ext cx="9794929" cy="175130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1729-404C-B548-A538-D97DA6AE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B6754-292D-3343-B1AB-A1E5032DDAC7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1AE-8A2C-5F4E-AD6F-B5A1225F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B3F7-8D1E-7D4A-8FFE-813C489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8BA89-8699-DA4A-B930-FCFC132D6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13344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 title="Crop Mark">
            <a:extLst>
              <a:ext uri="{FF2B5EF4-FFF2-40B4-BE49-F238E27FC236}">
                <a16:creationId xmlns:a16="http://schemas.microsoft.com/office/drawing/2014/main" id="{AE8BCDF2-5C4D-D24D-B152-92236802A8AB}"/>
              </a:ext>
            </a:extLst>
          </p:cNvPr>
          <p:cNvSpPr/>
          <p:nvPr/>
        </p:nvSpPr>
        <p:spPr bwMode="auto">
          <a:xfrm>
            <a:off x="8151813" y="1685925"/>
            <a:ext cx="3275012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CC5709-639B-6B42-9DB3-07169DB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188" y="6453188"/>
            <a:ext cx="162242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233677-C439-874E-8B95-45FE6A92AE2C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2223DC-3C3F-5345-A649-1F38EAA1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F274BD-725B-6B46-A10E-78569A68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16FE7DD6-5A4F-6E4D-B16E-FD5C91F74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4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41EB01-2EBB-324C-A0F6-4990EF98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2F907-90C4-8E4F-A51D-8670000BC5B3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E36648-DE59-A647-9F75-55D3ADB5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528F00-9A01-1744-AED2-27A2342E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2846A-1D01-2F4E-8D78-1B53BAEF3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79994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509EFC-21DB-524B-95F9-C343358D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AAD4-A11E-B54A-A92D-01C982F36339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05E9EF-8784-A644-9B84-E635BA8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DE4408-1DFD-4C4B-AD92-E353B5E3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929E2-3AAE-0C49-B29B-0133A235A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1464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B8639C-EA2F-0647-AF34-37D3739C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3B93B-E4ED-C440-B0C7-F3D1CDC831BF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CE5C2D-3A93-A546-A411-385AF0AA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A551C7-3FB5-3A4A-A737-E8E3437F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2194D-48D6-954C-B9AF-6B1360198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25107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E29555-5DB2-6E40-8F7F-9E462EFD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996B-C01C-4E4F-AC78-BE4D5C3742DA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B58891-14E6-9B4C-A53A-3BF2041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8CBD63A-DC40-504D-8978-2BDB979C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6F4A9-D5C0-D244-B0CE-1145B6135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7589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34D9CDDD-A967-BF41-89B0-93CB32FD8CD5}"/>
              </a:ext>
            </a:extLst>
          </p:cNvPr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 title="Divider Bar">
            <a:extLst>
              <a:ext uri="{FF2B5EF4-FFF2-40B4-BE49-F238E27FC236}">
                <a16:creationId xmlns:a16="http://schemas.microsoft.com/office/drawing/2014/main" id="{F02CFCD0-FD68-A441-9C6A-AFEA4357DC6E}"/>
              </a:ext>
            </a:extLst>
          </p:cNvPr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B8EC334-5637-9849-B652-400C7AB6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3930C-1649-414B-AEDD-5E17A2902A06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FA7CCAA-E5FF-DE45-9301-A1FDC57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0A5CC59-733A-4442-99B6-BD365352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BA3D068D-0841-2445-A437-54D8C7DD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77005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8A09723C-8797-E94D-BEFF-9DB855670BF7}"/>
              </a:ext>
            </a:extLst>
          </p:cNvPr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 title="Divider Bar">
            <a:extLst>
              <a:ext uri="{FF2B5EF4-FFF2-40B4-BE49-F238E27FC236}">
                <a16:creationId xmlns:a16="http://schemas.microsoft.com/office/drawing/2014/main" id="{88DA973E-1D0F-5E43-A2CA-A2B0FE09D0A3}"/>
              </a:ext>
            </a:extLst>
          </p:cNvPr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Background Shape">
            <a:extLst>
              <a:ext uri="{FF2B5EF4-FFF2-40B4-BE49-F238E27FC236}">
                <a16:creationId xmlns:a16="http://schemas.microsoft.com/office/drawing/2014/main" id="{AE29B9BB-D59A-3C44-9C9A-2F294327670B}"/>
              </a:ext>
            </a:extLst>
          </p:cNvPr>
          <p:cNvSpPr/>
          <p:nvPr userDrawn="1"/>
        </p:nvSpPr>
        <p:spPr>
          <a:xfrm>
            <a:off x="0" y="-153988"/>
            <a:ext cx="5303838" cy="7011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8C646F8-E1E1-4048-8AF4-9F61E3C8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A6A951-3742-EE4B-B3EC-614B731800A7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73CF8AD-0F5E-8448-B3D8-E1E9F442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86E9B08-D186-1740-BA5A-92EA3FB0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B819C6FF-F466-5044-87B7-B40A542E7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6290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35035CA-5BAF-0B49-97A5-D0ADED2C23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BCBB0F0-3683-074B-8207-6A7C03428E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3836-29B8-E84E-AFB9-6718EFDB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90650" y="6453188"/>
            <a:ext cx="1204913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9B9D340-BCC6-E041-B256-206989DBAFA5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BC59-C3AC-874D-921A-B789E1DA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4013" y="6453188"/>
            <a:ext cx="62801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3E35-6FF0-AF40-9884-ACB1286BC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72613" y="6453188"/>
            <a:ext cx="159702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fld id="{95048EFF-6D3F-8A49-A52A-BF10C4D002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F98DC4FA-D0C5-2944-9D7B-7D886EF56C6C}"/>
              </a:ext>
            </a:extLst>
          </p:cNvPr>
          <p:cNvSpPr/>
          <p:nvPr/>
        </p:nvSpPr>
        <p:spPr>
          <a:xfrm>
            <a:off x="477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0" r:id="rId2"/>
    <p:sldLayoutId id="2147483819" r:id="rId3"/>
    <p:sldLayoutId id="2147483811" r:id="rId4"/>
    <p:sldLayoutId id="2147483812" r:id="rId5"/>
    <p:sldLayoutId id="2147483813" r:id="rId6"/>
    <p:sldLayoutId id="2147483814" r:id="rId7"/>
    <p:sldLayoutId id="2147483820" r:id="rId8"/>
    <p:sldLayoutId id="2147483821" r:id="rId9"/>
    <p:sldLayoutId id="2147483815" r:id="rId10"/>
    <p:sldLayoutId id="2147483816" r:id="rId11"/>
    <p:sldLayoutId id="2147483822" r:id="rId12"/>
    <p:sldLayoutId id="2147483823" r:id="rId1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rtl="0" eaLnBrk="0" fontAlgn="base" hangingPunct="0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8ED9968F-1267-4B41-A96A-596EBA8A62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450A3AB7-4103-6041-B401-DD5F5BF007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5600" y="5114925"/>
            <a:ext cx="101298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0762E3B0-3A93-E342-8EBF-4908556D9E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38" y="247650"/>
            <a:ext cx="13144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9">
            <a:extLst>
              <a:ext uri="{FF2B5EF4-FFF2-40B4-BE49-F238E27FC236}">
                <a16:creationId xmlns:a16="http://schemas.microsoft.com/office/drawing/2014/main" id="{3781AFBC-6217-6E41-BFBA-A77C7D20D1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77825"/>
            <a:ext cx="21907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Avenir Next" panose="020B0503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boily@uottawa.c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79CF1D7-EABA-5947-8F54-AB804A4F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5106988"/>
            <a:ext cx="9794875" cy="1751012"/>
          </a:xfrm>
        </p:spPr>
        <p:txBody>
          <a:bodyPr/>
          <a:lstStyle/>
          <a:p>
            <a:pPr eaLnBrk="1" hangingPunct="1"/>
            <a:r>
              <a:rPr lang="fr-FR" altLang="en-US"/>
              <a:t>Introduction à l'analyse des données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ACE8D39-335D-5347-9D2B-FC4B4FAD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LA DÉTECTION D'ANOMALIES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FD03-364C-A648-866C-D3A6D23E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Il existe de nombreuses méthodes pour identifier les observations anormales ; </a:t>
            </a:r>
            <a:r>
              <a:rPr lang="fr-FR" b="1" dirty="0">
                <a:latin typeface="Dagny OT" panose="020B0504020201020104" pitchFamily="34" charset="77"/>
              </a:rPr>
              <a:t>aucune d'entre elles n'est infaillible</a:t>
            </a:r>
            <a:r>
              <a:rPr lang="fr-FR" dirty="0">
                <a:latin typeface="Dagny OT" panose="020B0504020201020104" pitchFamily="34" charset="77"/>
              </a:rPr>
              <a:t> et il faut faire preuve de discernement.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méthodes graphiques sont faciles à mettre en œuvre et à interpréter</a:t>
            </a:r>
            <a:r>
              <a:rPr lang="en-US" dirty="0">
                <a:latin typeface="Dagny OT" panose="020B0504020201020104" pitchFamily="34" charset="77"/>
              </a:rPr>
              <a:t>.</a:t>
            </a:r>
          </a:p>
          <a:p>
            <a:pPr lvl="1" indent="-384048" eaLnBrk="1" fontAlgn="auto" hangingPunct="1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b="1" i="0" dirty="0">
                <a:latin typeface="Dagny OT" panose="020B0504020201020104" pitchFamily="34" charset="77"/>
              </a:rPr>
              <a:t>Observations </a:t>
            </a:r>
            <a:r>
              <a:rPr lang="en-US" b="1" i="0" dirty="0" err="1">
                <a:latin typeface="Dagny OT" panose="020B0504020201020104" pitchFamily="34" charset="77"/>
              </a:rPr>
              <a:t>périphériques</a:t>
            </a:r>
            <a:br>
              <a:rPr lang="en-US" b="1" i="0" dirty="0">
                <a:latin typeface="Dagny OT" panose="020B0504020201020104" pitchFamily="34" charset="77"/>
              </a:rPr>
            </a:br>
            <a:r>
              <a:rPr lang="fr-FR" i="0" dirty="0">
                <a:latin typeface="Dagny OT" panose="020B0504020201020104" pitchFamily="34" charset="77"/>
              </a:rPr>
              <a:t>diagrammes en boîte, diagrammes de dispersion, matrices de diagrammes de dispersion, distance de Cooke, diagrammes </a:t>
            </a:r>
            <a:r>
              <a:rPr lang="fr-FR" i="0" dirty="0" err="1">
                <a:latin typeface="Dagny OT" panose="020B0504020201020104" pitchFamily="34" charset="77"/>
              </a:rPr>
              <a:t>qq</a:t>
            </a:r>
            <a:r>
              <a:rPr lang="fr-FR" i="0" dirty="0">
                <a:latin typeface="Dagny OT" panose="020B0504020201020104" pitchFamily="34" charset="77"/>
              </a:rPr>
              <a:t> normaux</a:t>
            </a:r>
          </a:p>
          <a:p>
            <a:pPr lvl="1" indent="-384048" eaLnBrk="1" fontAlgn="auto" hangingPunct="1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b="1" i="0" dirty="0" err="1">
                <a:latin typeface="Dagny OT" panose="020B0504020201020104" pitchFamily="34" charset="77"/>
              </a:rPr>
              <a:t>Données</a:t>
            </a:r>
            <a:r>
              <a:rPr lang="en-US" b="1" i="0" dirty="0">
                <a:latin typeface="Dagny OT" panose="020B0504020201020104" pitchFamily="34" charset="77"/>
              </a:rPr>
              <a:t> </a:t>
            </a:r>
            <a:r>
              <a:rPr lang="en-US" b="1" i="0" dirty="0" err="1">
                <a:latin typeface="Dagny OT" panose="020B0504020201020104" pitchFamily="34" charset="77"/>
              </a:rPr>
              <a:t>influentes</a:t>
            </a:r>
            <a:br>
              <a:rPr lang="en-US" b="1" i="0" dirty="0">
                <a:latin typeface="Dagny OT" panose="020B0504020201020104" pitchFamily="34" charset="77"/>
              </a:rPr>
            </a:br>
            <a:r>
              <a:rPr lang="fr-FR" i="0" dirty="0">
                <a:latin typeface="Dagny OT" panose="020B0504020201020104" pitchFamily="34" charset="77"/>
              </a:rPr>
              <a:t>un certain niveau d'analyse doit être effectué (effet de levier)</a:t>
            </a:r>
            <a:endParaRPr lang="en-US" i="0" dirty="0">
              <a:latin typeface="Dagny OT" panose="020B0504020201020104" pitchFamily="34" charset="77"/>
            </a:endParaRPr>
          </a:p>
          <a:p>
            <a:pPr marL="384048" indent="-384048" eaLnBrk="1" fontAlgn="auto" hangingPunct="1">
              <a:lnSpc>
                <a:spcPct val="120000"/>
              </a:lnSpc>
              <a:defRPr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Une fois que les observations anormales ont été supprimées de l'ensemble de données, des unités auparavant </a:t>
            </a:r>
            <a:r>
              <a:rPr lang="en-US" altLang="en-US" dirty="0">
                <a:latin typeface="Dagny OT"/>
              </a:rPr>
              <a:t>« </a:t>
            </a:r>
            <a:r>
              <a:rPr lang="fr-FR" dirty="0">
                <a:latin typeface="Dagny OT" panose="020B0504020201020104" pitchFamily="34" charset="77"/>
              </a:rPr>
              <a:t>régulières </a:t>
            </a:r>
            <a:r>
              <a:rPr lang="en-US" altLang="en-US" dirty="0">
                <a:latin typeface="Dagny OT"/>
              </a:rPr>
              <a:t>» </a:t>
            </a:r>
            <a:r>
              <a:rPr lang="fr-FR" dirty="0">
                <a:latin typeface="Dagny OT" panose="020B0504020201020104" pitchFamily="34" charset="77"/>
              </a:rPr>
              <a:t>peuvent devenir anormales.</a:t>
            </a:r>
            <a:endParaRPr 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DE3A53-6678-F441-AE16-E4B203358E64}"/>
              </a:ext>
            </a:extLst>
          </p:cNvPr>
          <p:cNvSpPr/>
          <p:nvPr/>
        </p:nvSpPr>
        <p:spPr>
          <a:xfrm>
            <a:off x="-227013" y="-77788"/>
            <a:ext cx="12490451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F7418CB4-56FF-6843-8968-5FB38399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/>
              <a:t>VALEURS ABERRANTES</a:t>
            </a:r>
            <a:endParaRPr lang="en-US" altLang="en-US" sz="2400"/>
          </a:p>
        </p:txBody>
      </p:sp>
      <p:pic>
        <p:nvPicPr>
          <p:cNvPr id="34820" name="Content Placeholder 6">
            <a:extLst>
              <a:ext uri="{FF2B5EF4-FFF2-40B4-BE49-F238E27FC236}">
                <a16:creationId xmlns:a16="http://schemas.microsoft.com/office/drawing/2014/main" id="{015117B2-05ED-0E45-9009-E6A453A0AC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6300" y="1311275"/>
            <a:ext cx="4676775" cy="4676775"/>
          </a:xfrm>
        </p:spPr>
      </p:pic>
      <p:pic>
        <p:nvPicPr>
          <p:cNvPr id="34821" name="Picture 7">
            <a:extLst>
              <a:ext uri="{FF2B5EF4-FFF2-40B4-BE49-F238E27FC236}">
                <a16:creationId xmlns:a16="http://schemas.microsoft.com/office/drawing/2014/main" id="{63301D07-D71B-E640-890B-F4205E2D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17625"/>
            <a:ext cx="2803525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>
            <a:extLst>
              <a:ext uri="{FF2B5EF4-FFF2-40B4-BE49-F238E27FC236}">
                <a16:creationId xmlns:a16="http://schemas.microsoft.com/office/drawing/2014/main" id="{41A05E6B-EDAF-B843-BA72-2A4AC44D9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311275"/>
            <a:ext cx="28067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11">
            <a:extLst>
              <a:ext uri="{FF2B5EF4-FFF2-40B4-BE49-F238E27FC236}">
                <a16:creationId xmlns:a16="http://schemas.microsoft.com/office/drawing/2014/main" id="{FDA9B426-1662-D343-881B-119581FC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5988050"/>
            <a:ext cx="7820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fr-FR" altLang="en-US" sz="24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Ensemble de données sur les files d'attente : taux de traitement par rapport au taux d'arrivée</a:t>
            </a:r>
            <a:endParaRPr lang="en-US" altLang="en-US" sz="240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sp>
        <p:nvSpPr>
          <p:cNvPr id="34824" name="TextBox 10">
            <a:extLst>
              <a:ext uri="{FF2B5EF4-FFF2-40B4-BE49-F238E27FC236}">
                <a16:creationId xmlns:a16="http://schemas.microsoft.com/office/drawing/2014/main" id="{C7496453-09DC-0B42-A47C-9E0D8BA5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0"/>
            <a:ext cx="245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[Dossier personnel]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6A4E4A-C4F7-9F43-925F-82DB019B2024}"/>
              </a:ext>
            </a:extLst>
          </p:cNvPr>
          <p:cNvSpPr/>
          <p:nvPr/>
        </p:nvSpPr>
        <p:spPr>
          <a:xfrm>
            <a:off x="-227013" y="-77788"/>
            <a:ext cx="12490451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5843" name="Content Placeholder 6">
            <a:extLst>
              <a:ext uri="{FF2B5EF4-FFF2-40B4-BE49-F238E27FC236}">
                <a16:creationId xmlns:a16="http://schemas.microsoft.com/office/drawing/2014/main" id="{9EFBFF78-78BF-0F4B-99BA-A863C0D8E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1311275"/>
            <a:ext cx="46767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itle 1">
            <a:extLst>
              <a:ext uri="{FF2B5EF4-FFF2-40B4-BE49-F238E27FC236}">
                <a16:creationId xmlns:a16="http://schemas.microsoft.com/office/drawing/2014/main" id="{38A11388-5868-944E-A34C-6A4E7A6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OBSERVATIONS INFLUENTES </a:t>
            </a:r>
          </a:p>
        </p:txBody>
      </p:sp>
      <p:sp>
        <p:nvSpPr>
          <p:cNvPr id="35845" name="Rectangle 11">
            <a:extLst>
              <a:ext uri="{FF2B5EF4-FFF2-40B4-BE49-F238E27FC236}">
                <a16:creationId xmlns:a16="http://schemas.microsoft.com/office/drawing/2014/main" id="{A996B489-EE97-CE43-A529-9C91F7BF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5988050"/>
            <a:ext cx="7820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fr-FR" altLang="en-US" sz="24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Ensemble de données sur les files d'attente : taux de traitement par rapport au taux d'arrivée</a:t>
            </a:r>
            <a:endParaRPr lang="en-US" altLang="en-US" sz="240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sp>
        <p:nvSpPr>
          <p:cNvPr id="35846" name="TextBox 10">
            <a:extLst>
              <a:ext uri="{FF2B5EF4-FFF2-40B4-BE49-F238E27FC236}">
                <a16:creationId xmlns:a16="http://schemas.microsoft.com/office/drawing/2014/main" id="{B2361AE0-DD34-2143-9761-96F8F967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0"/>
            <a:ext cx="245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[Dossier personnel]</a:t>
            </a:r>
          </a:p>
        </p:txBody>
      </p:sp>
      <p:pic>
        <p:nvPicPr>
          <p:cNvPr id="35847" name="Picture 8">
            <a:extLst>
              <a:ext uri="{FF2B5EF4-FFF2-40B4-BE49-F238E27FC236}">
                <a16:creationId xmlns:a16="http://schemas.microsoft.com/office/drawing/2014/main" id="{728BFD06-224F-7549-AAEF-5A3C13B08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106613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2">
            <a:extLst>
              <a:ext uri="{FF2B5EF4-FFF2-40B4-BE49-F238E27FC236}">
                <a16:creationId xmlns:a16="http://schemas.microsoft.com/office/drawing/2014/main" id="{E0B0FA50-8F44-3C4B-B580-30EF2A77A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105025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98B75EF-1EE6-A945-AD24-AD3E9758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À RETENIR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31B8D3A-3B72-5643-B500-D642333A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13225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L'identification des points d'influence est un processus itératif car les différentes analyses doivent être exécutées de nombreuses fois.</a:t>
            </a:r>
            <a:endParaRPr lang="en-CA" altLang="en-US" sz="22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L'identification et la suppression entièrement automatisées des observations anormales ne sont </a:t>
            </a:r>
            <a:r>
              <a:rPr lang="fr-FR" altLang="en-US" sz="2200" b="1" dirty="0">
                <a:latin typeface="Dagny OT" panose="020B0504020201020104" pitchFamily="34" charset="77"/>
              </a:rPr>
              <a:t>PAS recommandées.</a:t>
            </a:r>
            <a:endParaRPr lang="en-CA" altLang="en-US" sz="2200" b="1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Utilisez des transformations si les données ne sont PAS normalement distribuées.</a:t>
            </a:r>
            <a:endParaRPr lang="en-CA" altLang="en-US" sz="22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Le fait qu'une observation soit aberrante ou non dépend de divers facteurs ; les observations qui finissent par être des points de données influents dépendent de l'analyse spécifique à effectuer.</a:t>
            </a:r>
            <a:endParaRPr lang="en-CA" altLang="en-US" sz="2200" dirty="0">
              <a:latin typeface="Dagny OT" panose="020B05040202010201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CD9C-9538-984E-A4BE-823A1046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>
            <a:extLst>
              <a:ext uri="{FF2B5EF4-FFF2-40B4-BE49-F238E27FC236}">
                <a16:creationId xmlns:a16="http://schemas.microsoft.com/office/drawing/2014/main" id="{304BC852-122A-8D45-B187-216EFE5B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/>
              <a:t>LA DIMENSIONNALITÉ DES DONNÉES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F828CB-524D-4D01-87DC-ACC4406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515600" cy="35814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Dans l'analyse des données, la </a:t>
            </a:r>
            <a:r>
              <a:rPr lang="fr-FR" b="1" dirty="0">
                <a:latin typeface="Dagny OT" panose="020B0504020201020104" pitchFamily="34" charset="77"/>
              </a:rPr>
              <a:t>dimension</a:t>
            </a:r>
            <a:r>
              <a:rPr lang="fr-FR" dirty="0">
                <a:latin typeface="Dagny OT" panose="020B0504020201020104" pitchFamily="34" charset="77"/>
              </a:rPr>
              <a:t> des données est le nombre de variables (ou d'attributs) qui sont rassemblées dans un ensemble de données, représenté par le nombre de colonnes.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6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 terme dimension est une extension de l'utilisation du terme pour désigner la taille d'un vecteur. 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6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Nous pouvons considérer les variables utilisées pour décrire chaque objet (ligne) comme un </a:t>
            </a:r>
            <a:r>
              <a:rPr lang="fr-FR" b="1" dirty="0">
                <a:latin typeface="Dagny OT" panose="020B0504020201020104" pitchFamily="34" charset="77"/>
              </a:rPr>
              <a:t>vecteur</a:t>
            </a:r>
            <a:r>
              <a:rPr lang="fr-FR" dirty="0">
                <a:latin typeface="Dagny OT" panose="020B0504020201020104" pitchFamily="34" charset="77"/>
              </a:rPr>
              <a:t> décrivant cet objet.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Note : </a:t>
            </a:r>
            <a:r>
              <a:rPr lang="fr-FR" dirty="0">
                <a:latin typeface="Dagny OT" panose="020B0504020201020104" pitchFamily="34" charset="77"/>
              </a:rPr>
              <a:t>le terme dimension est utilisé différemment dans les contextes de business intelligence.</a:t>
            </a:r>
            <a:endParaRPr lang="en-CA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D4350D5-2B06-3A43-8A76-2EDC58CA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37541" cy="1485900"/>
          </a:xfrm>
        </p:spPr>
        <p:txBody>
          <a:bodyPr/>
          <a:lstStyle/>
          <a:p>
            <a:pPr eaLnBrk="1" hangingPunct="1"/>
            <a:r>
              <a:rPr lang="fr-FR" altLang="en-US" b="1" dirty="0"/>
              <a:t>LA MALÉDICTION DE LA DIMENSIONNALITÉ</a:t>
            </a:r>
            <a:endParaRPr lang="en-US" alt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025BD4-9AC5-B047-9BAB-B8803A05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4946" cy="3829050"/>
          </a:xfrm>
        </p:spPr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À moins que la taille de l'ensemble de données ne croisse de façon exponentielle avec sa dimension, les performances de tout modèle que nous construisons risquent de souffrir de la </a:t>
            </a:r>
            <a:r>
              <a:rPr lang="fr-FR" b="1" dirty="0">
                <a:latin typeface="Dagny OT" panose="020B0504020201020104" pitchFamily="34" charset="77"/>
              </a:rPr>
              <a:t>malédiction de la dimensionnalité</a:t>
            </a:r>
            <a:r>
              <a:rPr lang="fr-FR" dirty="0">
                <a:latin typeface="Dagny OT" panose="020B0504020201020104" pitchFamily="34" charset="77"/>
              </a:rPr>
              <a:t>. </a:t>
            </a: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en-US" dirty="0">
                <a:latin typeface="Dagny OT" panose="020B0504020201020104" pitchFamily="34" charset="77"/>
              </a:rPr>
              <a:t>Solutions </a:t>
            </a:r>
            <a:r>
              <a:rPr lang="en-US" dirty="0" err="1">
                <a:latin typeface="Dagny OT" panose="020B0504020201020104" pitchFamily="34" charset="77"/>
              </a:rPr>
              <a:t>possibles</a:t>
            </a:r>
            <a:r>
              <a:rPr lang="en-US" dirty="0">
                <a:latin typeface="Dagny OT" panose="020B0504020201020104" pitchFamily="34" charset="77"/>
              </a:rPr>
              <a:t> : 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en-US" b="1" i="0" dirty="0">
                <a:latin typeface="Dagny OT" panose="020B0504020201020104" pitchFamily="34" charset="77"/>
              </a:rPr>
              <a:t>observations </a:t>
            </a:r>
            <a:r>
              <a:rPr lang="en-US" b="1" i="0" dirty="0" err="1">
                <a:latin typeface="Dagny OT" panose="020B0504020201020104" pitchFamily="34" charset="77"/>
              </a:rPr>
              <a:t>d'échantillonnage</a:t>
            </a:r>
            <a:endParaRPr lang="en-US" b="1" i="0" dirty="0">
              <a:latin typeface="Dagny OT" panose="020B0504020201020104" pitchFamily="34" charset="77"/>
            </a:endParaRP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b="1" i="0" dirty="0">
                <a:latin typeface="Dagny OT" panose="020B0504020201020104" pitchFamily="34" charset="77"/>
              </a:rPr>
              <a:t>sélection des caractéristiques </a:t>
            </a:r>
            <a:r>
              <a:rPr lang="fr-FR" i="0" dirty="0">
                <a:latin typeface="Dagny OT" panose="020B0504020201020104" pitchFamily="34" charset="77"/>
              </a:rPr>
              <a:t>(facile) et/ou réduction des dimensions (difficile).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Nous cherchons des moyens de préserver le signal tout en réduisant la dimension : il est plus facile de trouver des aiguilles dans de petites bottes de foin !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(Il s'agit en fait d'un problème difficile... mais nous éviterons les détails techniques dans ce cours). </a:t>
            </a:r>
            <a:endParaRPr 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1410998-9BAA-4D41-B658-EB1D3DFB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SÉLECTION DES CARACTÉRISTIQUES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F3E20-9F7B-CA4A-86AC-D6BC1639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altLang="en-US" dirty="0">
                <a:latin typeface="Dagny OT" panose="020B0504020201020104" pitchFamily="34" charset="77"/>
              </a:rPr>
              <a:t>La suppression des variables non pertinentes ou redondantes est une tâche commune du traitement des données. </a:t>
            </a:r>
          </a:p>
          <a:p>
            <a:pPr algn="just"/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>
              <a:buNone/>
            </a:pPr>
            <a:r>
              <a:rPr lang="fr-FR" altLang="en-US" b="1" dirty="0">
                <a:latin typeface="Dagny OT" panose="020B0504020201020104" pitchFamily="34" charset="77"/>
              </a:rPr>
              <a:t>Motivations</a:t>
            </a:r>
            <a:r>
              <a:rPr lang="fr-FR" altLang="en-US" dirty="0">
                <a:latin typeface="Dagny OT" panose="020B0504020201020104" pitchFamily="34" charset="77"/>
              </a:rPr>
              <a:t> :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les outils de modélisation ne les gèrent pas bien ces tâches (inflation de la variance due à la multi-colinéarité, etc.)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réduction de la dimension (nombre de variables &gt; nombre d'observations)</a:t>
            </a:r>
          </a:p>
          <a:p>
            <a:pPr algn="just"/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>
              <a:buNone/>
            </a:pPr>
            <a:r>
              <a:rPr lang="fr-FR" altLang="en-US" b="1" dirty="0">
                <a:latin typeface="Dagny OT" panose="020B0504020201020104" pitchFamily="34" charset="77"/>
              </a:rPr>
              <a:t>Approches</a:t>
            </a:r>
            <a:r>
              <a:rPr lang="fr-FR" altLang="en-US" dirty="0">
                <a:latin typeface="Dagny OT" panose="020B0504020201020104" pitchFamily="34" charset="77"/>
              </a:rPr>
              <a:t> :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filtre vs. emballage (« </a:t>
            </a:r>
            <a:r>
              <a:rPr lang="fr-FR" altLang="en-US" i="0" dirty="0" err="1">
                <a:latin typeface="Dagny OT" panose="020B0504020201020104" pitchFamily="34" charset="77"/>
              </a:rPr>
              <a:t>wrapper</a:t>
            </a:r>
            <a:r>
              <a:rPr lang="fr-FR" altLang="en-US" i="0" dirty="0">
                <a:latin typeface="Dagny OT" panose="020B0504020201020104" pitchFamily="34" charset="77"/>
              </a:rPr>
              <a:t> »)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non supervisé vs. supervisé</a:t>
            </a:r>
            <a:endParaRPr lang="en-CA" altLang="en-US" i="0" dirty="0">
              <a:latin typeface="Dagny OT" panose="020B05040202010201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F3583B0-4E6A-6E4E-A77C-067A2417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DISCRÉTISATION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3B41-B3EE-B740-BAF1-D62258EB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Pour réduire la complexité du calcul, il peut être nécessaire de remplacer une variable numérique par une variable </a:t>
            </a:r>
            <a:r>
              <a:rPr lang="fr-FR" b="1" dirty="0">
                <a:latin typeface="Dagny OT" panose="020B0504020201020104" pitchFamily="34" charset="77"/>
              </a:rPr>
              <a:t>ordinale</a:t>
            </a:r>
            <a:r>
              <a:rPr lang="fr-FR" dirty="0">
                <a:latin typeface="Dagny OT" panose="020B0504020201020104" pitchFamily="34" charset="77"/>
              </a:rPr>
              <a:t> (de la valeur de la taille à </a:t>
            </a:r>
            <a:r>
              <a:rPr lang="fr-FR" i="1" dirty="0">
                <a:latin typeface="Dagny OT" panose="020B0504020201020104" pitchFamily="34" charset="77"/>
              </a:rPr>
              <a:t>petit</a:t>
            </a:r>
            <a:r>
              <a:rPr lang="fr-FR" dirty="0">
                <a:latin typeface="Dagny OT" panose="020B0504020201020104" pitchFamily="34" charset="77"/>
              </a:rPr>
              <a:t>, </a:t>
            </a:r>
            <a:r>
              <a:rPr lang="fr-FR" i="1" dirty="0">
                <a:latin typeface="Dagny OT" panose="020B0504020201020104" pitchFamily="34" charset="77"/>
              </a:rPr>
              <a:t>moyen</a:t>
            </a:r>
            <a:r>
              <a:rPr lang="fr-FR" dirty="0">
                <a:latin typeface="Dagny OT" panose="020B0504020201020104" pitchFamily="34" charset="77"/>
              </a:rPr>
              <a:t>, </a:t>
            </a:r>
            <a:r>
              <a:rPr lang="fr-FR" i="1" dirty="0">
                <a:latin typeface="Dagny OT" panose="020B0504020201020104" pitchFamily="34" charset="77"/>
              </a:rPr>
              <a:t>grand</a:t>
            </a:r>
            <a:r>
              <a:rPr lang="fr-FR" dirty="0">
                <a:latin typeface="Dagny OT" panose="020B0504020201020104" pitchFamily="34" charset="77"/>
              </a:rPr>
              <a:t>, par exemple).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L'expertise du domaine </a:t>
            </a:r>
            <a:r>
              <a:rPr lang="fr-FR" dirty="0">
                <a:latin typeface="Dagny OT" panose="020B0504020201020104" pitchFamily="34" charset="77"/>
              </a:rPr>
              <a:t>peut être utilisée pour déterminer la taille des groupes (</a:t>
            </a:r>
            <a:r>
              <a:rPr lang="fr-FR" i="1" dirty="0" err="1">
                <a:latin typeface="Dagny OT" panose="020B0504020201020104" pitchFamily="34" charset="77"/>
              </a:rPr>
              <a:t>bins</a:t>
            </a:r>
            <a:r>
              <a:rPr lang="fr-FR" dirty="0">
                <a:latin typeface="Dagny OT" panose="020B0504020201020104" pitchFamily="34" charset="77"/>
              </a:rPr>
              <a:t>), bien que cela puisse introduire un biais inconscient dans les analyses.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En l'absence d'une telle expertise, les limites peuvent être fixées de sorte que soit</a:t>
            </a:r>
          </a:p>
          <a:p>
            <a:pPr lvl="1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sz="1800" i="0" dirty="0">
                <a:latin typeface="Dagny OT" panose="020B0504020201020104" pitchFamily="34" charset="77"/>
              </a:rPr>
              <a:t>les groupes contiennent chacun le même nombre d'observations</a:t>
            </a:r>
          </a:p>
          <a:p>
            <a:pPr lvl="1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sz="1800" i="0" dirty="0">
                <a:latin typeface="Dagny OT" panose="020B0504020201020104" pitchFamily="34" charset="77"/>
              </a:rPr>
              <a:t>les groupes ont tous la même largeur</a:t>
            </a:r>
          </a:p>
          <a:p>
            <a:pPr lvl="1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sz="1800" i="0" dirty="0">
                <a:latin typeface="Dagny OT" panose="020B0504020201020104" pitchFamily="34" charset="77"/>
              </a:rPr>
              <a:t>la performance d'un outil de modélisation soit maximisée</a:t>
            </a:r>
            <a:endParaRPr lang="en-US" sz="1800" i="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7BEB07AD-0A76-2D42-AC6D-9178C0DD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DONNÉES FIABLES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2F50-50F7-1547-9F9D-249D65D6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53607" cy="3581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L'ensemble de données idéal aura le moins de problèmes possible avec </a:t>
            </a:r>
            <a:r>
              <a:rPr lang="en-US" altLang="en-US" sz="2400" dirty="0">
                <a:latin typeface="Dagny OT" panose="020B0504020201020104" pitchFamily="34" charset="77"/>
              </a:rPr>
              <a:t>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Validité</a:t>
            </a:r>
            <a:r>
              <a:rPr lang="fr-FR" altLang="en-US" i="0" dirty="0">
                <a:latin typeface="Dagny OT" panose="020B0504020201020104" pitchFamily="34" charset="77"/>
              </a:rPr>
              <a:t> : type de données, plage de données, réponse obligatoire, unicité, valeur, expressions régulières.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 err="1">
                <a:latin typeface="Dagny OT" panose="020B0504020201020104" pitchFamily="34" charset="77"/>
              </a:rPr>
              <a:t>Intégralité</a:t>
            </a:r>
            <a:r>
              <a:rPr lang="en-US" altLang="en-US" b="1" i="0" dirty="0">
                <a:latin typeface="Dagny OT" panose="020B0504020201020104" pitchFamily="34" charset="77"/>
              </a:rPr>
              <a:t> : </a:t>
            </a:r>
            <a:r>
              <a:rPr lang="en-US" altLang="en-US" i="0" dirty="0">
                <a:latin typeface="Dagny OT" panose="020B0504020201020104" pitchFamily="34" charset="77"/>
              </a:rPr>
              <a:t>observations </a:t>
            </a:r>
            <a:r>
              <a:rPr lang="en-US" altLang="en-US" i="0" dirty="0" err="1">
                <a:latin typeface="Dagny OT" panose="020B0504020201020104" pitchFamily="34" charset="77"/>
              </a:rPr>
              <a:t>manquantes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Exactitude et précision : </a:t>
            </a:r>
            <a:r>
              <a:rPr lang="fr-FR" altLang="en-US" i="0" dirty="0">
                <a:latin typeface="Dagny OT" panose="020B0504020201020104" pitchFamily="34" charset="77"/>
              </a:rPr>
              <a:t>liées aux erreurs de mesure et/ou de saisie des données ; diagrammes cibles (exactitude en tant que biais, précision en tant qu'erreur standard).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 err="1">
                <a:latin typeface="Dagny OT" panose="020B0504020201020104" pitchFamily="34" charset="77"/>
              </a:rPr>
              <a:t>Cohérence</a:t>
            </a:r>
            <a:r>
              <a:rPr lang="en-US" altLang="en-US" b="1" i="0" dirty="0">
                <a:latin typeface="Dagny OT" panose="020B0504020201020104" pitchFamily="34" charset="77"/>
              </a:rPr>
              <a:t> : </a:t>
            </a:r>
            <a:r>
              <a:rPr lang="en-US" altLang="en-US" i="0" dirty="0">
                <a:latin typeface="Dagny OT" panose="020B0504020201020104" pitchFamily="34" charset="77"/>
              </a:rPr>
              <a:t>observations </a:t>
            </a:r>
            <a:r>
              <a:rPr lang="en-US" altLang="en-US" i="0" dirty="0" err="1">
                <a:latin typeface="Dagny OT" panose="020B0504020201020104" pitchFamily="34" charset="77"/>
              </a:rPr>
              <a:t>contradictoires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Uniformité : </a:t>
            </a:r>
            <a:r>
              <a:rPr lang="fr-FR" altLang="en-US" i="0" dirty="0">
                <a:latin typeface="Dagny OT" panose="020B0504020201020104" pitchFamily="34" charset="77"/>
              </a:rPr>
              <a:t>les unités sont-elles utilisées de manière uniforme dans les ensembles de données ?</a:t>
            </a:r>
            <a:endParaRPr lang="en-US" altLang="en-US" sz="10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Vérifier les problèmes de qualité des données à un stade précoce peut éviter des difficultés plus tard dans l'analyse. </a:t>
            </a:r>
            <a:endParaRPr lang="en-US" altLang="en-US" sz="2400" b="1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4B3E2C1-0160-3248-806D-09FA7671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DONNÉES FIABLES</a:t>
            </a:r>
            <a:endParaRPr lang="en-US" altLang="en-US" sz="2400" b="1"/>
          </a:p>
        </p:txBody>
      </p:sp>
      <p:pic>
        <p:nvPicPr>
          <p:cNvPr id="54275" name="Picture 5">
            <a:extLst>
              <a:ext uri="{FF2B5EF4-FFF2-40B4-BE49-F238E27FC236}">
                <a16:creationId xmlns:a16="http://schemas.microsoft.com/office/drawing/2014/main" id="{542A9E78-E7A2-9440-8436-406870EF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2424113"/>
            <a:ext cx="90805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Content Placeholder 2">
            <a:extLst>
              <a:ext uri="{FF2B5EF4-FFF2-40B4-BE49-F238E27FC236}">
                <a16:creationId xmlns:a16="http://schemas.microsoft.com/office/drawing/2014/main" id="{E282BBFE-4C6B-D848-9DC2-B2C3942834B7}"/>
              </a:ext>
            </a:extLst>
          </p:cNvPr>
          <p:cNvSpPr txBox="1">
            <a:spLocks/>
          </p:cNvSpPr>
          <p:nvPr/>
        </p:nvSpPr>
        <p:spPr bwMode="auto">
          <a:xfrm>
            <a:off x="1647825" y="4618038"/>
            <a:ext cx="23685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Char char=" "/>
            </a:pPr>
            <a:r>
              <a:rPr lang="en-US" altLang="en-US" sz="22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exact et précis</a:t>
            </a:r>
          </a:p>
        </p:txBody>
      </p:sp>
      <p:sp>
        <p:nvSpPr>
          <p:cNvPr id="54277" name="Content Placeholder 2">
            <a:extLst>
              <a:ext uri="{FF2B5EF4-FFF2-40B4-BE49-F238E27FC236}">
                <a16:creationId xmlns:a16="http://schemas.microsoft.com/office/drawing/2014/main" id="{05C66977-0A5A-844C-9CF3-095A2D77D647}"/>
              </a:ext>
            </a:extLst>
          </p:cNvPr>
          <p:cNvSpPr txBox="1">
            <a:spLocks/>
          </p:cNvSpPr>
          <p:nvPr/>
        </p:nvSpPr>
        <p:spPr bwMode="auto">
          <a:xfrm>
            <a:off x="4046538" y="4618038"/>
            <a:ext cx="23685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None/>
            </a:pP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précis,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mais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inexact</a:t>
            </a:r>
          </a:p>
        </p:txBody>
      </p:sp>
      <p:sp>
        <p:nvSpPr>
          <p:cNvPr id="54278" name="Content Placeholder 2">
            <a:extLst>
              <a:ext uri="{FF2B5EF4-FFF2-40B4-BE49-F238E27FC236}">
                <a16:creationId xmlns:a16="http://schemas.microsoft.com/office/drawing/2014/main" id="{0A238133-7367-3A4B-8793-BB9CEA623B4C}"/>
              </a:ext>
            </a:extLst>
          </p:cNvPr>
          <p:cNvSpPr txBox="1">
            <a:spLocks/>
          </p:cNvSpPr>
          <p:nvPr/>
        </p:nvSpPr>
        <p:spPr bwMode="auto">
          <a:xfrm>
            <a:off x="6434138" y="4618038"/>
            <a:ext cx="23685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Char char=" "/>
            </a:pP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exact,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mais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imprécis</a:t>
            </a:r>
            <a:endParaRPr lang="en-US" altLang="en-US" sz="2200" dirty="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sp>
        <p:nvSpPr>
          <p:cNvPr id="54279" name="Content Placeholder 2">
            <a:extLst>
              <a:ext uri="{FF2B5EF4-FFF2-40B4-BE49-F238E27FC236}">
                <a16:creationId xmlns:a16="http://schemas.microsoft.com/office/drawing/2014/main" id="{8AA3F728-8644-FA41-B835-7FC60B865C81}"/>
              </a:ext>
            </a:extLst>
          </p:cNvPr>
          <p:cNvSpPr txBox="1">
            <a:spLocks/>
          </p:cNvSpPr>
          <p:nvPr/>
        </p:nvSpPr>
        <p:spPr bwMode="auto">
          <a:xfrm>
            <a:off x="8813800" y="4618038"/>
            <a:ext cx="2366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Char char=" "/>
            </a:pP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ni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exact,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ni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précis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15326-E5F9-9E45-B30F-FFEAC09C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42FC-F8C4-E940-8737-55D8C2E6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5" y="1789113"/>
            <a:ext cx="8361363" cy="2097087"/>
          </a:xfrm>
        </p:spPr>
        <p:txBody>
          <a:bodyPr rtlCol="0"/>
          <a:lstStyle/>
          <a:p>
            <a:pPr eaLnBrk="1" hangingPunct="1">
              <a:defRPr/>
            </a:pPr>
            <a:r>
              <a:rPr lang="en-US" altLang="en-US" b="1" dirty="0"/>
              <a:t>TRAITEMENT DES DONNÉES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700" y="3956050"/>
            <a:ext cx="6832600" cy="10858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defRPr/>
            </a:pPr>
            <a:r>
              <a:rPr lang="en-US" dirty="0"/>
              <a:t>Patrick Boily</a:t>
            </a:r>
            <a:br>
              <a:rPr lang="en-US" dirty="0"/>
            </a:br>
            <a:r>
              <a:rPr lang="en-US" dirty="0"/>
              <a:t>Data Action Lab | uOttawa | </a:t>
            </a:r>
            <a:r>
              <a:rPr lang="en-US" dirty="0" err="1"/>
              <a:t>Idlewyld</a:t>
            </a:r>
            <a:r>
              <a:rPr lang="en-US" dirty="0"/>
              <a:t> Analytics</a:t>
            </a:r>
          </a:p>
          <a:p>
            <a:pPr eaLnBrk="1" fontAlgn="auto" hangingPunct="1">
              <a:defRPr/>
            </a:pPr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pboily@uottawa.ca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eaLnBrk="1" fontAlgn="auto" hangingPunct="1">
              <a:defRPr/>
            </a:pPr>
            <a:r>
              <a:rPr lang="en-US" dirty="0">
                <a:solidFill>
                  <a:srgbClr val="92D050"/>
                </a:solidFill>
                <a:hlinkClick r:id="rId2"/>
              </a:rPr>
              <a:t>pboily@uottawa.ca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0B55FF2-7EF9-4A4A-8D0B-1E3010A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À RETENIR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2BD756D0-CBA8-A745-AE4E-7CE534C9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N'attendez pas que l'analyse soit terminée pour découvrir qu'il y avait un problème de qualité des données.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Les tests </a:t>
            </a:r>
            <a:r>
              <a:rPr lang="fr-FR" altLang="en-US" sz="2400" dirty="0" err="1">
                <a:latin typeface="Dagny OT" panose="020B0504020201020104" pitchFamily="34" charset="77"/>
              </a:rPr>
              <a:t>univariés</a:t>
            </a:r>
            <a:r>
              <a:rPr lang="fr-FR" altLang="en-US" sz="2400" dirty="0">
                <a:latin typeface="Dagny OT" panose="020B0504020201020104" pitchFamily="34" charset="77"/>
              </a:rPr>
              <a:t> ne révèlent pas toujours toute l'histoire.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Les visualisations peuvent aider.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Le contexte est crucial – vous pouvez avoir besoin de plus de contexte sur les données pour les comprendre... mais quelle que soit la situation, vous devez comprendre la qualité de l'ensemble de données.</a:t>
            </a:r>
            <a:endParaRPr lang="en-US" altLang="en-US" dirty="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D18E8-1702-8146-9F40-DFE0D202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0329F19-8CB6-8A4E-9250-74B01F86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4 REMARQUES TRÈS IMPORTANTES</a:t>
            </a:r>
            <a:endParaRPr lang="en-US" altLang="en-US" sz="2400" b="1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477FD49-A2DB-5B4F-A07E-3CBBF44B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Ne travaillez </a:t>
            </a:r>
            <a:r>
              <a:rPr lang="fr-FR" altLang="en-US" b="1" dirty="0">
                <a:latin typeface="Dagny OT" panose="020B0504020201020104" pitchFamily="34" charset="77"/>
              </a:rPr>
              <a:t>JAMAIS</a:t>
            </a:r>
            <a:r>
              <a:rPr lang="fr-FR" altLang="en-US" dirty="0">
                <a:latin typeface="Dagny OT" panose="020B0504020201020104" pitchFamily="34" charset="77"/>
              </a:rPr>
              <a:t> sur l'ensemble de données original. Faites des copies en cours de route.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Documentez </a:t>
            </a:r>
            <a:r>
              <a:rPr lang="fr-FR" altLang="en-US" b="1" dirty="0">
                <a:latin typeface="Dagny OT" panose="020B0504020201020104" pitchFamily="34" charset="77"/>
              </a:rPr>
              <a:t>TOUTES</a:t>
            </a:r>
            <a:r>
              <a:rPr lang="fr-FR" altLang="en-US" dirty="0">
                <a:latin typeface="Dagny OT" panose="020B0504020201020104" pitchFamily="34" charset="77"/>
              </a:rPr>
              <a:t> vos étapes et procédures de nettoyage.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Si vous vous surprenez à nettoyer une trop grande partie de vos données, </a:t>
            </a:r>
            <a:r>
              <a:rPr lang="fr-FR" altLang="en-US" b="1" dirty="0">
                <a:latin typeface="Dagny OT" panose="020B0504020201020104" pitchFamily="34" charset="77"/>
              </a:rPr>
              <a:t>ARRÊTEZ</a:t>
            </a:r>
            <a:r>
              <a:rPr lang="fr-FR" altLang="en-US" dirty="0">
                <a:latin typeface="Dagny OT" panose="020B0504020201020104" pitchFamily="34" charset="77"/>
              </a:rPr>
              <a:t>. Il y a peut-être un problème avec la procédure de collecte des données.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Réfléchissez </a:t>
            </a:r>
            <a:r>
              <a:rPr lang="fr-FR" altLang="en-US" b="1" dirty="0">
                <a:latin typeface="Dagny OT" panose="020B0504020201020104" pitchFamily="34" charset="77"/>
              </a:rPr>
              <a:t>à deux fois </a:t>
            </a:r>
            <a:r>
              <a:rPr lang="fr-FR" altLang="en-US" dirty="0">
                <a:latin typeface="Dagny OT" panose="020B0504020201020104" pitchFamily="34" charset="77"/>
              </a:rPr>
              <a:t>avant de rejeter une observation entière.</a:t>
            </a:r>
            <a:endParaRPr lang="en-US" alt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2CE7CFE-2DBA-B44F-AC17-7B397FC0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APPROCHES DU NETTOYAGE DES DONNÉES</a:t>
            </a:r>
            <a:endParaRPr lang="en-US" altLang="en-US" sz="2400" b="1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60D571B-FCF0-3D4D-8608-6824DAE1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8763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Il existe deux approches philosophiques du nettoyage et de la validation des données </a:t>
            </a:r>
            <a:r>
              <a:rPr lang="en-US" altLang="en-US" sz="2400" dirty="0">
                <a:latin typeface="Dagny OT" panose="020B0504020201020104" pitchFamily="34" charset="77"/>
              </a:rPr>
              <a:t>: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i="0" dirty="0" err="1">
                <a:latin typeface="Dagny OT" panose="020B0504020201020104" pitchFamily="34" charset="77"/>
              </a:rPr>
              <a:t>méthodique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i="0" dirty="0" err="1">
                <a:latin typeface="Dagny OT" panose="020B0504020201020104" pitchFamily="34" charset="77"/>
              </a:rPr>
              <a:t>narratif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L'approche </a:t>
            </a:r>
            <a:r>
              <a:rPr lang="fr-FR" altLang="en-US" sz="2400" b="1" dirty="0">
                <a:latin typeface="Dagny OT" panose="020B0504020201020104" pitchFamily="34" charset="77"/>
              </a:rPr>
              <a:t>méthodique</a:t>
            </a:r>
            <a:r>
              <a:rPr lang="fr-FR" altLang="en-US" sz="2400" dirty="0">
                <a:latin typeface="Dagny OT" panose="020B0504020201020104" pitchFamily="34" charset="77"/>
              </a:rPr>
              <a:t> consiste à passer en revue une </a:t>
            </a:r>
            <a:r>
              <a:rPr lang="fr-FR" altLang="en-US" sz="2400" b="1" dirty="0">
                <a:latin typeface="Dagny OT" panose="020B0504020201020104" pitchFamily="34" charset="77"/>
              </a:rPr>
              <a:t>liste de contrôle </a:t>
            </a:r>
            <a:r>
              <a:rPr lang="fr-FR" altLang="en-US" sz="2400" dirty="0">
                <a:latin typeface="Dagny OT" panose="020B0504020201020104" pitchFamily="34" charset="77"/>
              </a:rPr>
              <a:t>des problèmes potentiels et à signaler ceux qui s'appliquent aux données.</a:t>
            </a:r>
            <a:endParaRPr lang="en-US" altLang="en-US" sz="600" b="1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L'approche </a:t>
            </a:r>
            <a:r>
              <a:rPr lang="fr-FR" altLang="en-US" sz="2400" b="1" dirty="0">
                <a:latin typeface="Dagny OT" panose="020B0504020201020104" pitchFamily="34" charset="77"/>
              </a:rPr>
              <a:t>narrative</a:t>
            </a:r>
            <a:r>
              <a:rPr lang="fr-FR" altLang="en-US" sz="2400" dirty="0">
                <a:latin typeface="Dagny OT" panose="020B0504020201020104" pitchFamily="34" charset="77"/>
              </a:rPr>
              <a:t> consiste à </a:t>
            </a:r>
            <a:r>
              <a:rPr lang="fr-FR" altLang="en-US" sz="2400" b="1" dirty="0">
                <a:latin typeface="Dagny OT" panose="020B0504020201020104" pitchFamily="34" charset="77"/>
              </a:rPr>
              <a:t>explorer</a:t>
            </a:r>
            <a:r>
              <a:rPr lang="fr-FR" altLang="en-US" sz="2400" dirty="0">
                <a:latin typeface="Dagny OT" panose="020B0504020201020104" pitchFamily="34" charset="77"/>
              </a:rPr>
              <a:t> l'ensemble des données et à essayer de repérer les schémas improbables et irréguliers.</a:t>
            </a:r>
            <a:endParaRPr lang="en-US" altLang="en-US" sz="240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E22B7FA2-735C-DE46-8F39-0CB91D87B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13885" r="8304" b="21458"/>
          <a:stretch>
            <a:fillRect/>
          </a:stretch>
        </p:blipFill>
        <p:spPr bwMode="auto">
          <a:xfrm>
            <a:off x="3316288" y="857250"/>
            <a:ext cx="5559425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3">
            <a:extLst>
              <a:ext uri="{FF2B5EF4-FFF2-40B4-BE49-F238E27FC236}">
                <a16:creationId xmlns:a16="http://schemas.microsoft.com/office/drawing/2014/main" id="{435D15A2-DC91-A649-95B2-1AF56846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1138"/>
            <a:ext cx="304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fr-FR" altLang="en-US" b="1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Bingo du nettoyage des données</a:t>
            </a:r>
            <a:endParaRPr lang="en-US" altLang="en-US" b="1">
              <a:solidFill>
                <a:schemeClr val="tx2"/>
              </a:solidFill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65918E9-F8E2-EE47-A2FA-1A683178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LES TYPES D'OBSERVATIONS MANQUANTES</a:t>
            </a:r>
            <a:endParaRPr lang="en-US" altLang="en-US" sz="2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C5A3-18A5-0846-B98B-64F5B52A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Les champs vides se déclinent en 4 saveurs 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>
                <a:latin typeface="Dagny OT" panose="020B0504020201020104" pitchFamily="34" charset="77"/>
              </a:rPr>
              <a:t>Non-</a:t>
            </a:r>
            <a:r>
              <a:rPr lang="en-US" altLang="en-US" b="1" i="0" dirty="0" err="1">
                <a:latin typeface="Dagny OT" panose="020B0504020201020104" pitchFamily="34" charset="77"/>
              </a:rPr>
              <a:t>réponse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une observation était attendue mais aucune n'avait été saisie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Problème de saisie des données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une observation a été enregistrée mais n'a pas été saisie dans l'ensemble de données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>
                <a:latin typeface="Dagny OT" panose="020B0504020201020104" pitchFamily="34" charset="77"/>
              </a:rPr>
              <a:t>Entrée non </a:t>
            </a:r>
            <a:r>
              <a:rPr lang="en-US" altLang="en-US" b="1" i="0" dirty="0" err="1">
                <a:latin typeface="Dagny OT" panose="020B0504020201020104" pitchFamily="34" charset="77"/>
              </a:rPr>
              <a:t>valide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une observation enregistrée a été considérée comme non valide et a été supprimée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>
                <a:latin typeface="Dagny OT" panose="020B0504020201020104" pitchFamily="34" charset="77"/>
              </a:rPr>
              <a:t>Champ vide </a:t>
            </a:r>
            <a:r>
              <a:rPr lang="en-US" altLang="en-US" b="1" i="0" dirty="0" err="1">
                <a:latin typeface="Dagny OT" panose="020B0504020201020104" pitchFamily="34" charset="77"/>
              </a:rPr>
              <a:t>attendu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 champ a été laissé vide, mais comme prévu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Un trop grand nombre de valeurs manquantes (des 3 premiers types) peut indiquer des problèmes liés au processus de </a:t>
            </a:r>
            <a:r>
              <a:rPr lang="fr-FR" altLang="en-US" b="1" dirty="0">
                <a:latin typeface="Dagny OT" panose="020B0504020201020104" pitchFamily="34" charset="77"/>
              </a:rPr>
              <a:t>collecte des données </a:t>
            </a:r>
            <a:r>
              <a:rPr lang="fr-FR" altLang="en-US" dirty="0">
                <a:latin typeface="Dagny OT" panose="020B0504020201020104" pitchFamily="34" charset="77"/>
              </a:rPr>
              <a:t>(nous y reviendrons plus tard) ; un trop grand nombre de valeurs manquantes (du 4e type) peut indiquer une mauvaise </a:t>
            </a:r>
            <a:r>
              <a:rPr lang="fr-FR" altLang="en-US" b="1" dirty="0">
                <a:latin typeface="Dagny OT" panose="020B0504020201020104" pitchFamily="34" charset="77"/>
              </a:rPr>
              <a:t>conception du questionnaire</a:t>
            </a:r>
            <a:r>
              <a:rPr lang="fr-FR" altLang="en-US" dirty="0">
                <a:latin typeface="Dagny OT" panose="020B0504020201020104" pitchFamily="34" charset="77"/>
              </a:rPr>
              <a:t>.</a:t>
            </a:r>
            <a:endParaRPr lang="en-US" alt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78A828B-276A-6546-BD69-445A1335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L'ARGUMENT EN FAVEUR DE L'IMPUTATION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BFDE-F53F-0F4B-ABD7-0CBD5571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29620" cy="35814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Toutes les méthodes d'analyse ne peuvent pas facilement accommoder de telles observations :</a:t>
            </a:r>
            <a:endParaRPr lang="en-US" sz="500" b="1" dirty="0">
              <a:latin typeface="Dagny OT" panose="020B0504020201020104" pitchFamily="34" charset="77"/>
            </a:endParaRP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en-US" b="1" i="0" dirty="0" err="1">
                <a:latin typeface="Dagny OT" panose="020B0504020201020104" pitchFamily="34" charset="77"/>
              </a:rPr>
              <a:t>Supprimer</a:t>
            </a:r>
            <a:r>
              <a:rPr lang="en-US" b="1" i="0" dirty="0">
                <a:latin typeface="Dagny OT" panose="020B0504020201020104" pitchFamily="34" charset="77"/>
              </a:rPr>
              <a:t> </a:t>
            </a:r>
            <a:r>
              <a:rPr lang="en-US" i="0" dirty="0" err="1">
                <a:latin typeface="Dagny OT" panose="020B0504020201020104" pitchFamily="34" charset="77"/>
              </a:rPr>
              <a:t>l'observation</a:t>
            </a:r>
            <a:r>
              <a:rPr lang="en-US" i="0" dirty="0">
                <a:latin typeface="Dagny OT" panose="020B0504020201020104" pitchFamily="34" charset="77"/>
              </a:rPr>
              <a:t> </a:t>
            </a:r>
            <a:r>
              <a:rPr lang="en-US" i="0" dirty="0" err="1">
                <a:latin typeface="Dagny OT" panose="020B0504020201020104" pitchFamily="34" charset="77"/>
              </a:rPr>
              <a:t>manquante</a:t>
            </a:r>
            <a:endParaRPr lang="en-US" i="0" dirty="0">
              <a:latin typeface="Dagny OT" panose="020B0504020201020104" pitchFamily="34" charset="77"/>
            </a:endParaRP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non recommandé, sauf si les données sont manquantes de manière complètement aléatoire dans l'ensemble de l'ensemble de données </a:t>
            </a: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acceptable dans certaines situations (comme un petit nombre de valeurs manquantes dans un grand ensemble de données)</a:t>
            </a:r>
            <a:endParaRPr lang="en-US" sz="500" dirty="0">
              <a:latin typeface="Dagny OT" panose="020B0504020201020104" pitchFamily="34" charset="77"/>
            </a:endParaRP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endParaRPr lang="fr-FR" sz="500" i="0" dirty="0">
              <a:latin typeface="Dagny OT" panose="020B0504020201020104" pitchFamily="34" charset="77"/>
            </a:endParaRP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Trouver une </a:t>
            </a:r>
            <a:r>
              <a:rPr lang="fr-FR" b="1" i="0" dirty="0">
                <a:latin typeface="Dagny OT" panose="020B0504020201020104" pitchFamily="34" charset="77"/>
              </a:rPr>
              <a:t>valeur de remplacement (imputation)</a:t>
            </a:r>
            <a:endParaRPr lang="en-US" b="1" i="0" dirty="0">
              <a:latin typeface="Dagny OT" panose="020B0504020201020104" pitchFamily="34" charset="77"/>
            </a:endParaRP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principal inconvénient : nous ne savons jamais quelle aurait été la valeur réelle</a:t>
            </a: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souvent la meilleure option disponible</a:t>
            </a:r>
            <a:endParaRPr lang="en-US" sz="100" b="1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C6DDE70-0658-AB4A-BED0-6C05DA2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À RETENIR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3D84-544C-E440-AF81-AD93F88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77438" cy="35814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valeurs manquantes ne peuvent pas être simplement ignorées.</a:t>
            </a:r>
            <a:endParaRPr lang="en-CA" sz="5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 mécanisme manquant ne peut généralement pas être déterminé avec certitude.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méthodes d'imputation fonctionnent le mieux lorsque les valeurs manquent complètement au hasard, mais les méthodes d'imputation ont également tendance à produire des estimations biaisées.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Dans le cas d'une imputation simple, les données imputées sont traitées comme les données réelles ; l'imputation multiple peut contribuer à réduire le bruit.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L'imputation stochastique est-elle la meilleure solution ? Dans notre exemple, oui – mais n'oubliez pas que il n'y a rien de gratuit !</a:t>
            </a:r>
            <a:endParaRPr lang="en-CA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FCEBE4-4DEB-8544-9011-50413F9A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LA DÉTECTION D'ANOMALIES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BC4D-937F-B341-8264-7399CCFE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valeurs aberrantes peuvent être anormales pour n'importe quelle variable de l'unité, ou pour une combinaison de variables.</a:t>
            </a: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anomalies sont par définition </a:t>
            </a:r>
            <a:r>
              <a:rPr lang="fr-FR" b="1" dirty="0">
                <a:latin typeface="Dagny OT" panose="020B0504020201020104" pitchFamily="34" charset="77"/>
              </a:rPr>
              <a:t>peu fréquentes </a:t>
            </a:r>
            <a:r>
              <a:rPr lang="fr-FR" dirty="0">
                <a:latin typeface="Dagny OT" panose="020B0504020201020104" pitchFamily="34" charset="77"/>
              </a:rPr>
              <a:t>et généralement entourées </a:t>
            </a:r>
            <a:r>
              <a:rPr lang="fr-FR" b="1" dirty="0">
                <a:latin typeface="Dagny OT" panose="020B0504020201020104" pitchFamily="34" charset="77"/>
              </a:rPr>
              <a:t>d'incertitude</a:t>
            </a:r>
            <a:r>
              <a:rPr lang="fr-FR" dirty="0">
                <a:latin typeface="Dagny OT" panose="020B0504020201020104" pitchFamily="34" charset="77"/>
              </a:rPr>
              <a:t> en raison de la petite taille des échantillons.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Il est </a:t>
            </a:r>
            <a:r>
              <a:rPr lang="fr-FR" b="1" dirty="0">
                <a:latin typeface="Dagny OT" panose="020B0504020201020104" pitchFamily="34" charset="77"/>
              </a:rPr>
              <a:t>difficile</a:t>
            </a:r>
            <a:r>
              <a:rPr lang="fr-FR" dirty="0">
                <a:latin typeface="Dagny OT" panose="020B0504020201020104" pitchFamily="34" charset="77"/>
              </a:rPr>
              <a:t> de différencier les anomalies du bruit ou des erreurs de saisie de données.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limites entre les unités normales et déviantes peuvent être </a:t>
            </a:r>
            <a:r>
              <a:rPr lang="fr-FR" b="1" dirty="0">
                <a:latin typeface="Dagny OT" panose="020B0504020201020104" pitchFamily="34" charset="77"/>
              </a:rPr>
              <a:t>floues</a:t>
            </a:r>
            <a:r>
              <a:rPr lang="fr-FR" dirty="0">
                <a:latin typeface="Dagny OT" panose="020B0504020201020104" pitchFamily="34" charset="77"/>
              </a:rPr>
              <a:t>.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Lorsque les anomalies sont associées à des activités malveillantes, elles sont généralement </a:t>
            </a:r>
            <a:r>
              <a:rPr lang="fr-FR" b="1" dirty="0">
                <a:latin typeface="Dagny OT" panose="020B0504020201020104" pitchFamily="34" charset="77"/>
              </a:rPr>
              <a:t>déguisées</a:t>
            </a:r>
            <a:r>
              <a:rPr lang="fr-FR" dirty="0">
                <a:latin typeface="Dagny OT" panose="020B0504020201020104" pitchFamily="34" charset="77"/>
              </a:rPr>
              <a:t>. </a:t>
            </a:r>
            <a:endParaRPr 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rop">
  <a:themeElements>
    <a:clrScheme name="Slidehelper - 04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A7C59"/>
      </a:accent1>
      <a:accent2>
        <a:srgbClr val="68B0AB"/>
      </a:accent2>
      <a:accent3>
        <a:srgbClr val="8FC0A9"/>
      </a:accent3>
      <a:accent4>
        <a:srgbClr val="C8D5B9"/>
      </a:accent4>
      <a:accent5>
        <a:srgbClr val="FAF3DD"/>
      </a:accent5>
      <a:accent6>
        <a:srgbClr val="BFBFBF"/>
      </a:accent6>
      <a:hlink>
        <a:srgbClr val="4A7C59"/>
      </a:hlink>
      <a:folHlink>
        <a:srgbClr val="68B0AB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CFSIcolours 3">
      <a:dk1>
        <a:srgbClr val="23183D"/>
      </a:dk1>
      <a:lt1>
        <a:srgbClr val="FFFFFF"/>
      </a:lt1>
      <a:dk2>
        <a:srgbClr val="385494"/>
      </a:dk2>
      <a:lt2>
        <a:srgbClr val="FFFEFE"/>
      </a:lt2>
      <a:accent1>
        <a:srgbClr val="D41E48"/>
      </a:accent1>
      <a:accent2>
        <a:srgbClr val="E9A12D"/>
      </a:accent2>
      <a:accent3>
        <a:srgbClr val="23183D"/>
      </a:accent3>
      <a:accent4>
        <a:srgbClr val="43B6AE"/>
      </a:accent4>
      <a:accent5>
        <a:srgbClr val="385494"/>
      </a:accent5>
      <a:accent6>
        <a:srgbClr val="70AD47"/>
      </a:accent6>
      <a:hlink>
        <a:srgbClr val="B4B4B3"/>
      </a:hlink>
      <a:folHlink>
        <a:srgbClr val="A1BAC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dehelper - 044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4A7C59"/>
    </a:accent1>
    <a:accent2>
      <a:srgbClr val="68B0AB"/>
    </a:accent2>
    <a:accent3>
      <a:srgbClr val="8FC0A9"/>
    </a:accent3>
    <a:accent4>
      <a:srgbClr val="C8D5B9"/>
    </a:accent4>
    <a:accent5>
      <a:srgbClr val="FAF3DD"/>
    </a:accent5>
    <a:accent6>
      <a:srgbClr val="BFBFBF"/>
    </a:accent6>
    <a:hlink>
      <a:srgbClr val="4A7C59"/>
    </a:hlink>
    <a:folHlink>
      <a:srgbClr val="68B0A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9" ma:contentTypeDescription="Create a new document." ma:contentTypeScope="" ma:versionID="d564e53e0f98fd87682b9204c4437c4d">
  <xsd:schema xmlns:xsd="http://www.w3.org/2001/XMLSchema" xmlns:xs="http://www.w3.org/2001/XMLSchema" xmlns:p="http://schemas.microsoft.com/office/2006/metadata/properties" xmlns:ns2="48e51f69-d585-4695-9488-9f1e0dda2451" targetNamespace="http://schemas.microsoft.com/office/2006/metadata/properties" ma:root="true" ma:fieldsID="7b1e15d5253e333c18bd82bee1244dc0" ns2:_="">
    <xsd:import namespace="48e51f69-d585-4695-9488-9f1e0dda24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55BCA-DF7F-418D-8229-4428A176A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1f69-d585-4695-9488-9f1e0dda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{BB9CB5F5-5485-4A4B-810B-B4E3C4F9CD46}tf10001072</Template>
  <TotalTime>16885</TotalTime>
  <Words>1371</Words>
  <Application>Microsoft Macintosh PowerPoint</Application>
  <PresentationFormat>Widescreen</PresentationFormat>
  <Paragraphs>141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.AppleSystemUIFont</vt:lpstr>
      <vt:lpstr>Arial</vt:lpstr>
      <vt:lpstr>Avenir Next</vt:lpstr>
      <vt:lpstr>Calibri</vt:lpstr>
      <vt:lpstr>Dagny OT</vt:lpstr>
      <vt:lpstr>Franklin Gothic Book</vt:lpstr>
      <vt:lpstr>Tw Cen MT</vt:lpstr>
      <vt:lpstr>Wingdings</vt:lpstr>
      <vt:lpstr>Crop</vt:lpstr>
      <vt:lpstr>Office Theme</vt:lpstr>
      <vt:lpstr>Introduction à l'analyse des données</vt:lpstr>
      <vt:lpstr>TRAITEMENT DES DONNÉES</vt:lpstr>
      <vt:lpstr>4 REMARQUES TRÈS IMPORTANTES</vt:lpstr>
      <vt:lpstr>APPROCHES DU NETTOYAGE DES DONNÉES</vt:lpstr>
      <vt:lpstr>PowerPoint Presentation</vt:lpstr>
      <vt:lpstr>LES TYPES D'OBSERVATIONS MANQUANTES</vt:lpstr>
      <vt:lpstr>L'ARGUMENT EN FAVEUR DE L'IMPUTATION</vt:lpstr>
      <vt:lpstr>POINTS À RETENIR</vt:lpstr>
      <vt:lpstr>LA DÉTECTION D'ANOMALIES</vt:lpstr>
      <vt:lpstr>LA DÉTECTION D'ANOMALIES</vt:lpstr>
      <vt:lpstr>VALEURS ABERRANTES</vt:lpstr>
      <vt:lpstr>OBSERVATIONS INFLUENTES </vt:lpstr>
      <vt:lpstr>POINTS À RETENIR</vt:lpstr>
      <vt:lpstr>LA DIMENSIONNALITÉ DES DONNÉES</vt:lpstr>
      <vt:lpstr>LA MALÉDICTION DE LA DIMENSIONNALITÉ</vt:lpstr>
      <vt:lpstr>SÉLECTION DES CARACTÉRISTIQUES</vt:lpstr>
      <vt:lpstr>DISCRÉTISATION</vt:lpstr>
      <vt:lpstr>DONNÉES FIABLES</vt:lpstr>
      <vt:lpstr>DONNÉES FIABLES</vt:lpstr>
      <vt:lpstr>POINTS À RETENIR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325</cp:revision>
  <dcterms:created xsi:type="dcterms:W3CDTF">2020-08-02T19:49:53Z</dcterms:created>
  <dcterms:modified xsi:type="dcterms:W3CDTF">2021-10-15T05:37:02Z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  <property fmtid="{D5CDD505-2E9C-101B-9397-08002B2CF9AE}" pid="3" name="eDOCS AutoSave">
    <vt:lpwstr/>
  </property>
</Properties>
</file>