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0" r:id="rId3"/>
    <p:sldMasterId id="2147483762" r:id="rId4"/>
  </p:sldMasterIdLst>
  <p:notesMasterIdLst>
    <p:notesMasterId r:id="rId47"/>
  </p:notesMasterIdLst>
  <p:sldIdLst>
    <p:sldId id="2106" r:id="rId5"/>
    <p:sldId id="256" r:id="rId6"/>
    <p:sldId id="2054" r:id="rId7"/>
    <p:sldId id="1227" r:id="rId8"/>
    <p:sldId id="1293" r:id="rId9"/>
    <p:sldId id="1294" r:id="rId10"/>
    <p:sldId id="1295" r:id="rId11"/>
    <p:sldId id="1296" r:id="rId12"/>
    <p:sldId id="1311" r:id="rId13"/>
    <p:sldId id="1236" r:id="rId14"/>
    <p:sldId id="1956" r:id="rId15"/>
    <p:sldId id="1240" r:id="rId16"/>
    <p:sldId id="1241" r:id="rId17"/>
    <p:sldId id="1242" r:id="rId18"/>
    <p:sldId id="1243" r:id="rId19"/>
    <p:sldId id="1267" r:id="rId20"/>
    <p:sldId id="1246" r:id="rId21"/>
    <p:sldId id="1283" r:id="rId22"/>
    <p:sldId id="1247" r:id="rId23"/>
    <p:sldId id="1284" r:id="rId24"/>
    <p:sldId id="2016" r:id="rId25"/>
    <p:sldId id="2057" r:id="rId26"/>
    <p:sldId id="1281" r:id="rId27"/>
    <p:sldId id="2055" r:id="rId28"/>
    <p:sldId id="2009" r:id="rId29"/>
    <p:sldId id="2058" r:id="rId30"/>
    <p:sldId id="2107" r:id="rId31"/>
    <p:sldId id="1450" r:id="rId32"/>
    <p:sldId id="1351" r:id="rId33"/>
    <p:sldId id="1353" r:id="rId34"/>
    <p:sldId id="2022" r:id="rId35"/>
    <p:sldId id="2023" r:id="rId36"/>
    <p:sldId id="2046" r:id="rId37"/>
    <p:sldId id="2056" r:id="rId38"/>
    <p:sldId id="257" r:id="rId39"/>
    <p:sldId id="258" r:id="rId40"/>
    <p:sldId id="259" r:id="rId41"/>
    <p:sldId id="261" r:id="rId42"/>
    <p:sldId id="263" r:id="rId43"/>
    <p:sldId id="264" r:id="rId44"/>
    <p:sldId id="2053" r:id="rId45"/>
    <p:sldId id="266" r:id="rId4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 autoAdjust="0"/>
    <p:restoredTop sz="94626" autoAdjust="0"/>
  </p:normalViewPr>
  <p:slideViewPr>
    <p:cSldViewPr snapToGrid="0">
      <p:cViewPr varScale="1">
        <p:scale>
          <a:sx n="114" d="100"/>
          <a:sy n="114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101FBF-464E-9343-A005-4614A2617D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D3E70-4D46-4945-8445-3897A75EE7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D50BE3-C7E6-1F46-AC9F-9D7B06FD7B7D}" type="datetimeFigureOut">
              <a:rPr lang="en-US"/>
              <a:pPr>
                <a:defRPr/>
              </a:pPr>
              <a:t>10/1/21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91846E-0D4F-FA4A-BBDA-F3289B8F0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73928B-5C05-8146-B4A0-5060413E3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6CA4-F78B-504A-AD3F-69CCC66BD0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365CB-B1CF-5E4F-8D0B-C7E240D0F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5AD54B93-7510-BC4C-B33A-6A0E4F25FD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09BB861-0F5C-F043-BC07-38F2051055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655709A-331C-0A4F-A41D-816D1AF16A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CAAEA80-E1E3-4E40-8E84-D8CC862BE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38CFA35B-34A3-3F40-91AE-CA056C2A2DDB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BBBD9DC-2DF9-554C-9F20-5E5157E00E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5D5F207-C965-6249-BD5D-9CB051DCAA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CA68F4D-4090-AD47-A074-6E3982A83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5E783FC6-C0F6-6640-8916-2D207E51A198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559A596-7F1B-F14D-983A-D3B95BA135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F51AD7C3-A9D0-2B48-A130-013A5B3442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55BE576-28B0-544A-95A5-C0EDD8067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157FCE48-84CC-F546-BCA1-C90CB92FD294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3220ED9-5F06-B241-8C74-7E6B5FD4B6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F486B62-854C-B848-9AE5-0A053F8896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D59B485-D3B2-2649-B229-B7565CE51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AB90E05B-367B-3F4A-8F8B-230C248586E7}" type="slidenum">
              <a:rPr lang="en-US" altLang="en-US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57EE5D44-1F28-5E47-ADF1-363B13B2A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097F7510-0046-D448-A438-7509325123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Email story? Smart phone story?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1A9B613-26BC-B34A-B623-A07D407AE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DC86366E-8C9B-4847-9EC3-648B9544A151}" type="slidenum">
              <a:rPr lang="en-US" altLang="en-US">
                <a:latin typeface="Calibri" panose="020F0502020204030204" pitchFamily="34" charset="0"/>
              </a:rPr>
              <a:pPr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12EB24D-743C-B14C-B674-7FF195DE8019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744538"/>
            <a:ext cx="10674350" cy="5349875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5C4E0F1-9A4D-844F-A8BC-BFEF2C25E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>
                <a:gd name="T0" fmla="*/ 939679503 w 10000"/>
                <a:gd name="T1" fmla="*/ 0 h 10000"/>
                <a:gd name="T2" fmla="*/ 1072571015 w 10000"/>
                <a:gd name="T3" fmla="*/ 0 h 10000"/>
                <a:gd name="T4" fmla="*/ 1072571015 w 10000"/>
                <a:gd name="T5" fmla="*/ 1943476645 h 10000"/>
                <a:gd name="T6" fmla="*/ 0 w 10000"/>
                <a:gd name="T7" fmla="*/ 1943476645 h 10000"/>
                <a:gd name="T8" fmla="*/ 0 w 10000"/>
                <a:gd name="T9" fmla="*/ 1773616720 h 10000"/>
                <a:gd name="T10" fmla="*/ 939679503 w 10000"/>
                <a:gd name="T11" fmla="*/ 1773811135 h 10000"/>
                <a:gd name="T12" fmla="*/ 939679503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7446A04-871E-1E4A-B13B-F69585B1F74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>
                <a:gd name="T0" fmla="*/ 939894015 w 10002"/>
                <a:gd name="T1" fmla="*/ 0 h 10000"/>
                <a:gd name="T2" fmla="*/ 1072785528 w 10002"/>
                <a:gd name="T3" fmla="*/ 0 h 10000"/>
                <a:gd name="T4" fmla="*/ 1072785528 w 10002"/>
                <a:gd name="T5" fmla="*/ 1943476645 h 10000"/>
                <a:gd name="T6" fmla="*/ 214513 w 10002"/>
                <a:gd name="T7" fmla="*/ 1943476645 h 10000"/>
                <a:gd name="T8" fmla="*/ 0 w 10002"/>
                <a:gd name="T9" fmla="*/ 1773422306 h 10000"/>
                <a:gd name="T10" fmla="*/ 939894015 w 10002"/>
                <a:gd name="T11" fmla="*/ 1774005549 h 10000"/>
                <a:gd name="T12" fmla="*/ 939894015 w 10002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2B2000-A57C-9548-912E-4BE83230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853A8BB-2DA0-AD4C-BB38-914646F6E219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E2435B-5D96-9E45-BB02-62FD8BC3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F703BD-8389-C94C-9AFE-01D8DD43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7FB50CDE-1F26-6047-837F-6979D9482F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31548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2D68-D2B6-804C-995A-CE15C5C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C51F9-9517-424C-A132-4DADB74E5C05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EA58-A498-8649-B751-DFD0655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EA9E-471C-E04F-A901-2733230B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52E3-FC07-F144-8FEC-7199B2021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996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3229-EE99-2347-8704-862D1998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13FDC-7BD8-6946-B332-4CD3AF742F45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8434-72A6-9145-B1E4-92E16486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F974-17AB-0B4A-83B5-CC4EB223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0F7CF-0950-BA46-95EF-C2CC03F749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3366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1514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1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69" y="5106692"/>
            <a:ext cx="9794929" cy="175130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1729-404C-B548-A538-D97DA6AE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B6754-292D-3343-B1AB-A1E5032DDAC7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91AE-8A2C-5F4E-AD6F-B5A1225F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B3F7-8D1E-7D4A-8FFE-813C489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8BA89-8699-DA4A-B930-FCFC132D6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13344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 title="Crop Mark">
            <a:extLst>
              <a:ext uri="{FF2B5EF4-FFF2-40B4-BE49-F238E27FC236}">
                <a16:creationId xmlns:a16="http://schemas.microsoft.com/office/drawing/2014/main" id="{AE8BCDF2-5C4D-D24D-B152-92236802A8AB}"/>
              </a:ext>
            </a:extLst>
          </p:cNvPr>
          <p:cNvSpPr/>
          <p:nvPr/>
        </p:nvSpPr>
        <p:spPr bwMode="auto">
          <a:xfrm>
            <a:off x="8151813" y="1685925"/>
            <a:ext cx="3275012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CC5709-639B-6B42-9DB3-07169DB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6233677-C439-874E-8B95-45FE6A92AE2C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2223DC-3C3F-5345-A649-1F38EAA1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F274BD-725B-6B46-A10E-78569A68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16FE7DD6-5A4F-6E4D-B16E-FD5C91F74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64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A41EB01-2EBB-324C-A0F6-4990EF98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2F907-90C4-8E4F-A51D-8670000BC5B3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E36648-DE59-A647-9F75-55D3ADB5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528F00-9A01-1744-AED2-27A2342E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2846A-1D01-2F4E-8D78-1B53BAEF3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79994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509EFC-21DB-524B-95F9-C343358D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AAD4-A11E-B54A-A92D-01C982F36339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05E9EF-8784-A644-9B84-E635BA8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DE4408-1DFD-4C4B-AD92-E353B5E3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929E2-3AAE-0C49-B29B-0133A235A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1464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B8639C-EA2F-0647-AF34-37D3739C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3B93B-E4ED-C440-B0C7-F3D1CDC831BF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CE5C2D-3A93-A546-A411-385AF0A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EA551C7-3FB5-3A4A-A737-E8E3437F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2194D-48D6-954C-B9AF-6B1360198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25107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E29555-5DB2-6E40-8F7F-9E462EFD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996B-C01C-4E4F-AC78-BE4D5C3742DA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B58891-14E6-9B4C-A53A-3BF20415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8CBD63A-DC40-504D-8978-2BDB979C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6F4A9-D5C0-D244-B0CE-1145B6135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57589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34D9CDDD-A967-BF41-89B0-93CB32FD8CD5}"/>
              </a:ext>
            </a:extLst>
          </p:cNvPr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title="Divider Bar">
            <a:extLst>
              <a:ext uri="{FF2B5EF4-FFF2-40B4-BE49-F238E27FC236}">
                <a16:creationId xmlns:a16="http://schemas.microsoft.com/office/drawing/2014/main" id="{F02CFCD0-FD68-A441-9C6A-AFEA4357DC6E}"/>
              </a:ext>
            </a:extLst>
          </p:cNvPr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B8EC334-5637-9849-B652-400C7AB6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ED3930C-1649-414B-AEDD-5E17A2902A06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FA7CCAA-E5FF-DE45-9301-A1FDC579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0A5CC59-733A-4442-99B6-BD365352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BA3D068D-0841-2445-A437-54D8C7DD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77005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8A09723C-8797-E94D-BEFF-9DB855670BF7}"/>
              </a:ext>
            </a:extLst>
          </p:cNvPr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title="Divider Bar">
            <a:extLst>
              <a:ext uri="{FF2B5EF4-FFF2-40B4-BE49-F238E27FC236}">
                <a16:creationId xmlns:a16="http://schemas.microsoft.com/office/drawing/2014/main" id="{88DA973E-1D0F-5E43-A2CA-A2B0FE09D0A3}"/>
              </a:ext>
            </a:extLst>
          </p:cNvPr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Background Shape">
            <a:extLst>
              <a:ext uri="{FF2B5EF4-FFF2-40B4-BE49-F238E27FC236}">
                <a16:creationId xmlns:a16="http://schemas.microsoft.com/office/drawing/2014/main" id="{AE29B9BB-D59A-3C44-9C9A-2F294327670B}"/>
              </a:ext>
            </a:extLst>
          </p:cNvPr>
          <p:cNvSpPr/>
          <p:nvPr userDrawn="1"/>
        </p:nvSpPr>
        <p:spPr>
          <a:xfrm>
            <a:off x="0" y="-153988"/>
            <a:ext cx="5303838" cy="7011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8C646F8-E1E1-4048-8AF4-9F61E3C8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6A6A951-3742-EE4B-B3EC-614B731800A7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73CF8AD-0F5E-8448-B3D8-E1E9F442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86E9B08-D186-1740-BA5A-92EA3FB0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B819C6FF-F466-5044-87B7-B40A542E7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6290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35035CA-5BAF-0B49-97A5-D0ADED2C23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BCBB0F0-3683-074B-8207-6A7C03428E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A3836-29B8-E84E-AFB9-6718EFDB7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59B9D340-BCC6-E041-B256-206989DBAFA5}" type="datetimeFigureOut">
              <a:rPr lang="en-US"/>
              <a:pPr>
                <a:defRPr/>
              </a:pPr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BC59-C3AC-874D-921A-B789E1DA2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3E35-6FF0-AF40-9884-ACB1286BC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fld id="{95048EFF-6D3F-8A49-A52A-BF10C4D002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F98DC4FA-D0C5-2944-9D7B-7D886EF56C6C}"/>
              </a:ext>
            </a:extLst>
          </p:cNvPr>
          <p:cNvSpPr/>
          <p:nvPr/>
        </p:nvSpPr>
        <p:spPr>
          <a:xfrm>
            <a:off x="477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0" r:id="rId2"/>
    <p:sldLayoutId id="2147483819" r:id="rId3"/>
    <p:sldLayoutId id="2147483811" r:id="rId4"/>
    <p:sldLayoutId id="2147483812" r:id="rId5"/>
    <p:sldLayoutId id="2147483813" r:id="rId6"/>
    <p:sldLayoutId id="2147483814" r:id="rId7"/>
    <p:sldLayoutId id="2147483820" r:id="rId8"/>
    <p:sldLayoutId id="2147483821" r:id="rId9"/>
    <p:sldLayoutId id="2147483815" r:id="rId10"/>
    <p:sldLayoutId id="2147483816" r:id="rId11"/>
    <p:sldLayoutId id="2147483822" r:id="rId12"/>
    <p:sldLayoutId id="2147483823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8ED9968F-1267-4B41-A96A-596EBA8A62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450A3AB7-4103-6041-B401-DD5F5BF007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5600" y="5114925"/>
            <a:ext cx="101298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0762E3B0-3A93-E342-8EBF-4908556D9E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38" y="247650"/>
            <a:ext cx="13144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>
            <a:extLst>
              <a:ext uri="{FF2B5EF4-FFF2-40B4-BE49-F238E27FC236}">
                <a16:creationId xmlns:a16="http://schemas.microsoft.com/office/drawing/2014/main" id="{3781AFBC-6217-6E41-BFBA-A77C7D20D1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77825"/>
            <a:ext cx="21907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boily@uottawa.c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79CF1D7-EABA-5947-8F54-AB804A4F6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5106988"/>
            <a:ext cx="9794875" cy="1751012"/>
          </a:xfrm>
        </p:spPr>
        <p:txBody>
          <a:bodyPr/>
          <a:lstStyle/>
          <a:p>
            <a:pPr eaLnBrk="1" hangingPunct="1"/>
            <a:r>
              <a:rPr lang="fr-FR" altLang="en-US"/>
              <a:t>Introduction à l'analyse des données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65918E9-F8E2-EE47-A2FA-1A683178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LES TYPES D'OBSERVATIONS MANQUANTES</a:t>
            </a:r>
            <a:endParaRPr lang="en-US" altLang="en-US" sz="2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C5A3-18A5-0846-B98B-64F5B52A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champs vides se déclinent en 4 saveurs 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>
                <a:latin typeface="Dagny OT" panose="020B0504020201020104" pitchFamily="34" charset="77"/>
              </a:rPr>
              <a:t>Non-</a:t>
            </a:r>
            <a:r>
              <a:rPr lang="en-US" altLang="en-US" b="1" i="0" dirty="0" err="1">
                <a:latin typeface="Dagny OT" panose="020B0504020201020104" pitchFamily="34" charset="77"/>
              </a:rPr>
              <a:t>réponse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une observation était attendue mais aucune n'avait été saisie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Problème de saisie des données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une observation a été enregistrée mais n'a pas été saisie dans l'ensemble de données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>
                <a:latin typeface="Dagny OT" panose="020B0504020201020104" pitchFamily="34" charset="77"/>
              </a:rPr>
              <a:t>Entrée non </a:t>
            </a:r>
            <a:r>
              <a:rPr lang="en-US" altLang="en-US" b="1" i="0" dirty="0" err="1">
                <a:latin typeface="Dagny OT" panose="020B0504020201020104" pitchFamily="34" charset="77"/>
              </a:rPr>
              <a:t>valide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une observation enregistrée a été considérée comme non valide et a été supprimée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>
                <a:latin typeface="Dagny OT" panose="020B0504020201020104" pitchFamily="34" charset="77"/>
              </a:rPr>
              <a:t>Champ vide </a:t>
            </a:r>
            <a:r>
              <a:rPr lang="en-US" altLang="en-US" b="1" i="0" dirty="0" err="1">
                <a:latin typeface="Dagny OT" panose="020B0504020201020104" pitchFamily="34" charset="77"/>
              </a:rPr>
              <a:t>attendu</a:t>
            </a:r>
            <a:br>
              <a:rPr lang="en-US" altLang="en-US" i="0" dirty="0">
                <a:latin typeface="Dagny OT" panose="020B0504020201020104" pitchFamily="34" charset="77"/>
              </a:rPr>
            </a:br>
            <a:r>
              <a:rPr lang="fr-FR" altLang="en-US" i="0" dirty="0">
                <a:latin typeface="Dagny OT" panose="020B0504020201020104" pitchFamily="34" charset="77"/>
              </a:rPr>
              <a:t>un champ a été laissé vide, mais comme prévu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Un trop grand nombre de valeurs manquantes (des 3 premiers types) peut indiquer des problèmes liés au processus de </a:t>
            </a:r>
            <a:r>
              <a:rPr lang="fr-FR" altLang="en-US" b="1" dirty="0">
                <a:latin typeface="Dagny OT" panose="020B0504020201020104" pitchFamily="34" charset="77"/>
              </a:rPr>
              <a:t>collecte des données </a:t>
            </a:r>
            <a:r>
              <a:rPr lang="fr-FR" altLang="en-US" dirty="0">
                <a:latin typeface="Dagny OT" panose="020B0504020201020104" pitchFamily="34" charset="77"/>
              </a:rPr>
              <a:t>(nous y reviendrons plus tard) ; un trop grand nombre de valeurs manquantes (du 4e type) peut indiquer une mauvaise </a:t>
            </a:r>
            <a:r>
              <a:rPr lang="fr-FR" altLang="en-US" b="1" dirty="0">
                <a:latin typeface="Dagny OT" panose="020B0504020201020104" pitchFamily="34" charset="77"/>
              </a:rPr>
              <a:t>conception du questionnaire</a:t>
            </a:r>
            <a:r>
              <a:rPr lang="fr-FR" altLang="en-US" dirty="0">
                <a:latin typeface="Dagny OT" panose="020B0504020201020104" pitchFamily="34" charset="77"/>
              </a:rPr>
              <a:t>.</a:t>
            </a:r>
            <a:endParaRPr lang="en-US" alt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78A828B-276A-6546-BD69-445A1335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L'ARGUMENT EN FAVEUR DE L'IMPUTATION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BFDE-F53F-0F4B-ABD7-0CBD5571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29620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Toutes les méthodes d'analyse ne peuvent pas facilement accommoder de telles observations :</a:t>
            </a:r>
            <a:endParaRPr lang="en-US" sz="500" b="1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en-US" b="1" i="0" dirty="0" err="1">
                <a:latin typeface="Dagny OT" panose="020B0504020201020104" pitchFamily="34" charset="77"/>
              </a:rPr>
              <a:t>Supprimer</a:t>
            </a:r>
            <a:r>
              <a:rPr lang="en-US" b="1" i="0" dirty="0">
                <a:latin typeface="Dagny OT" panose="020B0504020201020104" pitchFamily="34" charset="77"/>
              </a:rPr>
              <a:t> </a:t>
            </a:r>
            <a:r>
              <a:rPr lang="en-US" i="0" dirty="0" err="1">
                <a:latin typeface="Dagny OT" panose="020B0504020201020104" pitchFamily="34" charset="77"/>
              </a:rPr>
              <a:t>l'observation</a:t>
            </a:r>
            <a:r>
              <a:rPr lang="en-US" i="0" dirty="0">
                <a:latin typeface="Dagny OT" panose="020B0504020201020104" pitchFamily="34" charset="77"/>
              </a:rPr>
              <a:t> </a:t>
            </a:r>
            <a:r>
              <a:rPr lang="en-US" i="0" dirty="0" err="1">
                <a:latin typeface="Dagny OT" panose="020B0504020201020104" pitchFamily="34" charset="77"/>
              </a:rPr>
              <a:t>manquante</a:t>
            </a:r>
            <a:endParaRPr lang="en-US" i="0" dirty="0">
              <a:latin typeface="Dagny OT" panose="020B0504020201020104" pitchFamily="34" charset="77"/>
            </a:endParaRP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non recommandé, sauf si les données sont manquantes de manière complètement aléatoire dans l'ensemble de l'ensemble de données </a:t>
            </a: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acceptable dans certaines situations (comme un petit nombre de valeurs manquantes dans un grand ensemble de données)</a:t>
            </a:r>
            <a:endParaRPr lang="en-US" sz="500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endParaRPr lang="fr-FR" sz="500" i="0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Trouver une </a:t>
            </a:r>
            <a:r>
              <a:rPr lang="fr-FR" b="1" i="0" dirty="0">
                <a:latin typeface="Dagny OT" panose="020B0504020201020104" pitchFamily="34" charset="77"/>
              </a:rPr>
              <a:t>valeur de remplacement (imputation)</a:t>
            </a:r>
            <a:endParaRPr lang="en-US" b="1" i="0" dirty="0">
              <a:latin typeface="Dagny OT" panose="020B0504020201020104" pitchFamily="34" charset="77"/>
            </a:endParaRP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principal inconvénient : nous ne savons jamais quelle aurait été la valeur réelle</a:t>
            </a:r>
          </a:p>
          <a:p>
            <a:pPr lvl="2" indent="-384048" eaLnBrk="1" fontAlgn="auto" hangingPunct="1">
              <a:lnSpc>
                <a:spcPct val="110000"/>
              </a:lnSpc>
              <a:buFont typeface=".AppleSystemUIFont" charset="-120"/>
              <a:buChar char="-"/>
              <a:defRPr/>
            </a:pPr>
            <a:r>
              <a:rPr lang="fr-FR" sz="2000" dirty="0">
                <a:latin typeface="Dagny OT" panose="020B0504020201020104" pitchFamily="34" charset="77"/>
              </a:rPr>
              <a:t>souvent la meilleure option disponible</a:t>
            </a:r>
            <a:endParaRPr lang="en-US" sz="100" b="1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BF9D69-C23B-F24F-8B74-9B31B44C0019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4579" name="Content Placeholder 8">
            <a:extLst>
              <a:ext uri="{FF2B5EF4-FFF2-40B4-BE49-F238E27FC236}">
                <a16:creationId xmlns:a16="http://schemas.microsoft.com/office/drawing/2014/main" id="{D1F22F1D-52DE-E540-B5EE-50A692A63AB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1713" y="701675"/>
            <a:ext cx="5953125" cy="5607050"/>
          </a:xfrm>
        </p:spPr>
      </p:pic>
      <p:pic>
        <p:nvPicPr>
          <p:cNvPr id="24580" name="Content Placeholder 7">
            <a:extLst>
              <a:ext uri="{FF2B5EF4-FFF2-40B4-BE49-F238E27FC236}">
                <a16:creationId xmlns:a16="http://schemas.microsoft.com/office/drawing/2014/main" id="{8ADEB323-C685-2242-ACFC-FBDE39531B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288" y="701675"/>
            <a:ext cx="5954712" cy="5607050"/>
          </a:xfrm>
        </p:spPr>
      </p:pic>
      <p:sp>
        <p:nvSpPr>
          <p:cNvPr id="24581" name="Rectangle 9">
            <a:extLst>
              <a:ext uri="{FF2B5EF4-FFF2-40B4-BE49-F238E27FC236}">
                <a16:creationId xmlns:a16="http://schemas.microsoft.com/office/drawing/2014/main" id="{6FF9D566-D9C6-4145-B7CF-3A47F827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701675"/>
            <a:ext cx="282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Données originales</a:t>
            </a:r>
          </a:p>
        </p:txBody>
      </p:sp>
      <p:sp>
        <p:nvSpPr>
          <p:cNvPr id="24582" name="Rectangle 10">
            <a:extLst>
              <a:ext uri="{FF2B5EF4-FFF2-40B4-BE49-F238E27FC236}">
                <a16:creationId xmlns:a16="http://schemas.microsoft.com/office/drawing/2014/main" id="{01F7F3B7-EA55-1F4D-8F39-267EBFF9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701675"/>
            <a:ext cx="306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Suppression par liste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AB4E3A-9AC9-4642-A76E-62CE38A4EFD5}"/>
              </a:ext>
            </a:extLst>
          </p:cNvPr>
          <p:cNvSpPr/>
          <p:nvPr/>
        </p:nvSpPr>
        <p:spPr>
          <a:xfrm>
            <a:off x="11171238" y="701675"/>
            <a:ext cx="863600" cy="292576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4" name="TextBox 2">
                <a:extLst>
                  <a:ext uri="{FF2B5EF4-FFF2-40B4-BE49-F238E27FC236}">
                    <a16:creationId xmlns:a16="http://schemas.microsoft.com/office/drawing/2014/main" id="{C4D000B3-FC24-C24A-AD9C-7BA76415A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r>
                  <a:rPr lang="fr-FR" altLang="en-US" b="1" dirty="0">
                    <a:latin typeface="Dagny OT" panose="020B0504020201020104" pitchFamily="34" charset="77"/>
                  </a:rPr>
                  <a:t>Données artificielles </a:t>
                </a:r>
                <a:r>
                  <a:rPr lang="fr-FR" altLang="en-US" dirty="0">
                    <a:latin typeface="Dagny OT" panose="020B0504020201020104" pitchFamily="34" charset="77"/>
                  </a:rPr>
                  <a:t>: les valeurs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 de tous les points pour lesquels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 &gt; 92 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ont été effacées par erreur. </a:t>
                </a:r>
                <a:endParaRPr lang="en-CA" altLang="en-US" dirty="0">
                  <a:latin typeface="Dagny OT" panose="020B0504020201020104" pitchFamily="34" charset="77"/>
                </a:endParaRPr>
              </a:p>
            </p:txBody>
          </p:sp>
        </mc:Choice>
        <mc:Fallback>
          <p:sp>
            <p:nvSpPr>
              <p:cNvPr id="24584" name="TextBox 2">
                <a:extLst>
                  <a:ext uri="{FF2B5EF4-FFF2-40B4-BE49-F238E27FC236}">
                    <a16:creationId xmlns:a16="http://schemas.microsoft.com/office/drawing/2014/main" id="{C4D000B3-FC24-C24A-AD9C-7BA76415A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blipFill>
                <a:blip r:embed="rId4"/>
                <a:stretch>
                  <a:fillRect l="-494" t="-10345" b="-31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948A96-CB2C-C246-B112-605219879E19}"/>
              </a:ext>
            </a:extLst>
          </p:cNvPr>
          <p:cNvSpPr/>
          <p:nvPr/>
        </p:nvSpPr>
        <p:spPr>
          <a:xfrm>
            <a:off x="-298450" y="-87313"/>
            <a:ext cx="12490450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3" name="Content Placeholder 8">
            <a:extLst>
              <a:ext uri="{FF2B5EF4-FFF2-40B4-BE49-F238E27FC236}">
                <a16:creationId xmlns:a16="http://schemas.microsoft.com/office/drawing/2014/main" id="{94ABA7C0-3DD6-5647-AC40-AB7B6B4F271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0125" y="701675"/>
            <a:ext cx="5956300" cy="5608638"/>
          </a:xfrm>
        </p:spPr>
      </p:pic>
      <p:pic>
        <p:nvPicPr>
          <p:cNvPr id="25604" name="Content Placeholder 7">
            <a:extLst>
              <a:ext uri="{FF2B5EF4-FFF2-40B4-BE49-F238E27FC236}">
                <a16:creationId xmlns:a16="http://schemas.microsoft.com/office/drawing/2014/main" id="{45A3994D-46CC-0146-A1E6-11E900D1D2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700" y="701675"/>
            <a:ext cx="5957888" cy="560863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8A70DA-15B2-3040-BCD3-A0E649ACE429}"/>
              </a:ext>
            </a:extLst>
          </p:cNvPr>
          <p:cNvSpPr/>
          <p:nvPr/>
        </p:nvSpPr>
        <p:spPr>
          <a:xfrm>
            <a:off x="11029950" y="3429000"/>
            <a:ext cx="898525" cy="31115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6" name="Rectangle 13">
            <a:extLst>
              <a:ext uri="{FF2B5EF4-FFF2-40B4-BE49-F238E27FC236}">
                <a16:creationId xmlns:a16="http://schemas.microsoft.com/office/drawing/2014/main" id="{56980955-0110-3741-A696-96E21E83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701675"/>
            <a:ext cx="282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Données originales</a:t>
            </a:r>
          </a:p>
        </p:txBody>
      </p:sp>
      <p:sp>
        <p:nvSpPr>
          <p:cNvPr id="25607" name="Rectangle 14">
            <a:extLst>
              <a:ext uri="{FF2B5EF4-FFF2-40B4-BE49-F238E27FC236}">
                <a16:creationId xmlns:a16="http://schemas.microsoft.com/office/drawing/2014/main" id="{171434F1-B00E-5549-84A3-B4BAA4AE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701675"/>
            <a:ext cx="350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Imputation par moyenne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FD14644F-3F3A-1345-87B0-B16140371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r>
                  <a:rPr lang="fr-FR" altLang="en-US" b="1" dirty="0">
                    <a:latin typeface="Dagny OT" panose="020B0504020201020104" pitchFamily="34" charset="77"/>
                  </a:rPr>
                  <a:t>Données artificielles </a:t>
                </a:r>
                <a:r>
                  <a:rPr lang="fr-FR" altLang="en-US" dirty="0">
                    <a:latin typeface="Dagny OT" panose="020B0504020201020104" pitchFamily="34" charset="77"/>
                  </a:rPr>
                  <a:t>: les valeurs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 de tous les points pour lesquels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 &gt; 92 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ont été effacées par erreur. </a:t>
                </a:r>
                <a:endParaRPr lang="en-CA" altLang="en-US" dirty="0">
                  <a:latin typeface="Dagny OT" panose="020B0504020201020104" pitchFamily="34" charset="77"/>
                </a:endParaRPr>
              </a:p>
            </p:txBody>
          </p:sp>
        </mc:Choice>
        <mc:Fallback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FD14644F-3F3A-1345-87B0-B16140371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blipFill>
                <a:blip r:embed="rId4"/>
                <a:stretch>
                  <a:fillRect l="-494" t="-10345" b="-31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206979-A682-134C-B657-F3BD6EF31045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7" name="Content Placeholder 7">
            <a:extLst>
              <a:ext uri="{FF2B5EF4-FFF2-40B4-BE49-F238E27FC236}">
                <a16:creationId xmlns:a16="http://schemas.microsoft.com/office/drawing/2014/main" id="{5BD076FA-D9CC-874E-904D-870C9FD6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701675"/>
            <a:ext cx="5954713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Content Placeholder 8">
            <a:extLst>
              <a:ext uri="{FF2B5EF4-FFF2-40B4-BE49-F238E27FC236}">
                <a16:creationId xmlns:a16="http://schemas.microsoft.com/office/drawing/2014/main" id="{D17720BE-BF4E-0D44-AD68-B405D7662A5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6475" y="701675"/>
            <a:ext cx="5956300" cy="560863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1FA5660-93F6-3C47-B4F2-314EB8C53B5B}"/>
              </a:ext>
            </a:extLst>
          </p:cNvPr>
          <p:cNvSpPr/>
          <p:nvPr/>
        </p:nvSpPr>
        <p:spPr>
          <a:xfrm>
            <a:off x="11109325" y="1679575"/>
            <a:ext cx="782638" cy="59848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630" name="Rectangle 13">
            <a:extLst>
              <a:ext uri="{FF2B5EF4-FFF2-40B4-BE49-F238E27FC236}">
                <a16:creationId xmlns:a16="http://schemas.microsoft.com/office/drawing/2014/main" id="{BC1E55F6-C979-1C4A-BD04-7E15DD20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701675"/>
            <a:ext cx="282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Données originales</a:t>
            </a:r>
          </a:p>
        </p:txBody>
      </p:sp>
      <p:sp>
        <p:nvSpPr>
          <p:cNvPr id="26631" name="Rectangle 14">
            <a:extLst>
              <a:ext uri="{FF2B5EF4-FFF2-40B4-BE49-F238E27FC236}">
                <a16:creationId xmlns:a16="http://schemas.microsoft.com/office/drawing/2014/main" id="{C6C84F1A-5CD0-DA45-85DC-713C2625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701675"/>
            <a:ext cx="3678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Imputation par régression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8B3F838C-832B-C54F-9827-B3A1D63ED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r>
                  <a:rPr lang="fr-FR" altLang="en-US" b="1" dirty="0">
                    <a:latin typeface="Dagny OT" panose="020B0504020201020104" pitchFamily="34" charset="77"/>
                  </a:rPr>
                  <a:t>Données artificielles </a:t>
                </a:r>
                <a:r>
                  <a:rPr lang="fr-FR" altLang="en-US" dirty="0">
                    <a:latin typeface="Dagny OT" panose="020B0504020201020104" pitchFamily="34" charset="77"/>
                  </a:rPr>
                  <a:t>: les valeurs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 de tous les points pour lesquels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 &gt; 92 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ont été effacées par erreur. </a:t>
                </a:r>
                <a:endParaRPr lang="en-CA" altLang="en-US" dirty="0">
                  <a:latin typeface="Dagny OT" panose="020B0504020201020104" pitchFamily="34" charset="77"/>
                </a:endParaRPr>
              </a:p>
            </p:txBody>
          </p:sp>
        </mc:Choice>
        <mc:Fallback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8B3F838C-832B-C54F-9827-B3A1D63E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blipFill>
                <a:blip r:embed="rId4"/>
                <a:stretch>
                  <a:fillRect l="-494" t="-10345" b="-31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CA1807-708C-934C-9272-DDE8809D116A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651" name="Content Placeholder 7">
            <a:extLst>
              <a:ext uri="{FF2B5EF4-FFF2-40B4-BE49-F238E27FC236}">
                <a16:creationId xmlns:a16="http://schemas.microsoft.com/office/drawing/2014/main" id="{EEC94708-3B5D-A349-A7E9-44A8BC8EC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701675"/>
            <a:ext cx="5954712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Content Placeholder 8">
            <a:extLst>
              <a:ext uri="{FF2B5EF4-FFF2-40B4-BE49-F238E27FC236}">
                <a16:creationId xmlns:a16="http://schemas.microsoft.com/office/drawing/2014/main" id="{39E72AD9-A763-B147-AC77-F3D001F884C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4413" y="701675"/>
            <a:ext cx="5954712" cy="560863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311505-9154-BB45-B213-AE3240446E3A}"/>
              </a:ext>
            </a:extLst>
          </p:cNvPr>
          <p:cNvSpPr/>
          <p:nvPr/>
        </p:nvSpPr>
        <p:spPr>
          <a:xfrm>
            <a:off x="11123613" y="701675"/>
            <a:ext cx="925512" cy="249237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4" name="Rectangle 12">
            <a:extLst>
              <a:ext uri="{FF2B5EF4-FFF2-40B4-BE49-F238E27FC236}">
                <a16:creationId xmlns:a16="http://schemas.microsoft.com/office/drawing/2014/main" id="{C30A8AA7-C2FD-824F-A462-34CF3AA1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701675"/>
            <a:ext cx="2824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Données originales</a:t>
            </a:r>
          </a:p>
        </p:txBody>
      </p:sp>
      <p:sp>
        <p:nvSpPr>
          <p:cNvPr id="27655" name="Rectangle 14">
            <a:extLst>
              <a:ext uri="{FF2B5EF4-FFF2-40B4-BE49-F238E27FC236}">
                <a16:creationId xmlns:a16="http://schemas.microsoft.com/office/drawing/2014/main" id="{71FC6D08-37D5-4C4A-9A6F-C9A94174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701675"/>
            <a:ext cx="46212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Imputation par régression stochastique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5C5D4D9D-FEA1-9449-9D9D-4D8014D6C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r>
                  <a:rPr lang="fr-FR" altLang="en-US" b="1" dirty="0">
                    <a:latin typeface="Dagny OT" panose="020B0504020201020104" pitchFamily="34" charset="77"/>
                  </a:rPr>
                  <a:t>Données artificielles </a:t>
                </a:r>
                <a:r>
                  <a:rPr lang="fr-FR" altLang="en-US" dirty="0">
                    <a:latin typeface="Dagny OT" panose="020B0504020201020104" pitchFamily="34" charset="77"/>
                  </a:rPr>
                  <a:t>: les valeurs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 de tous les points pour lesquels </a:t>
                </a:r>
                <a14:m>
                  <m:oMath xmlns:m="http://schemas.openxmlformats.org/officeDocument/2006/math"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altLang="en-US" i="1" dirty="0" smtClean="0">
                        <a:latin typeface="Cambria Math" panose="02040503050406030204" pitchFamily="18" charset="0"/>
                      </a:rPr>
                      <m:t> &gt; 92 </m:t>
                    </m:r>
                  </m:oMath>
                </a14:m>
                <a:r>
                  <a:rPr lang="fr-FR" altLang="en-US" dirty="0">
                    <a:latin typeface="Dagny OT" panose="020B0504020201020104" pitchFamily="34" charset="77"/>
                  </a:rPr>
                  <a:t>ont été effacées par erreur. </a:t>
                </a:r>
                <a:endParaRPr lang="en-CA" altLang="en-US" dirty="0">
                  <a:latin typeface="Dagny OT" panose="020B0504020201020104" pitchFamily="34" charset="77"/>
                </a:endParaRPr>
              </a:p>
            </p:txBody>
          </p:sp>
        </mc:Choice>
        <mc:Fallback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5C5D4D9D-FEA1-9449-9D9D-4D8014D6C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025" y="127000"/>
                <a:ext cx="10262489" cy="369332"/>
              </a:xfrm>
              <a:prstGeom prst="rect">
                <a:avLst/>
              </a:prstGeom>
              <a:blipFill>
                <a:blip r:embed="rId4"/>
                <a:stretch>
                  <a:fillRect l="-494" t="-10345" b="-310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C6DDE70-0658-AB4A-BED0-6C05DA2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À RETENIR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3D84-544C-E440-AF81-AD93F88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77438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valeurs manquantes ne peuvent pas être simplement ignorées.</a:t>
            </a:r>
            <a:endParaRPr lang="en-CA" sz="5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 mécanisme manquant ne peut généralement pas être déterminé avec certitude.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méthodes d'imputation fonctionnent le mieux lorsque les valeurs manquent complètement au hasard, mais les méthodes d'imputation ont également tendance à produire des estimations biaisées.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Dans le cas d'une imputation simple, les données imputées sont traitées comme les données réelles ; l'imputation multiple peut contribuer à réduire le bruit.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L'imputation stochastique est-elle la meilleure solution ? Dans notre exemple, oui – mais n'oubliez pas que il n'y a rien de gratuit !</a:t>
            </a:r>
            <a:endParaRPr lang="en-CA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6FD7C61-97F8-6C40-9451-67B19971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DE DONNÉES SPÉCIAUX</a:t>
            </a:r>
            <a:endParaRPr lang="en-US" altLang="en-US" sz="2400" b="1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E88E08C-2872-F948-AB50-5CADDC8B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</a:t>
            </a:r>
            <a:r>
              <a:rPr lang="fr-FR" altLang="en-US" b="1" dirty="0">
                <a:latin typeface="Dagny OT" panose="020B0504020201020104" pitchFamily="34" charset="77"/>
              </a:rPr>
              <a:t>observations</a:t>
            </a:r>
            <a:r>
              <a:rPr lang="fr-FR" altLang="en-US" dirty="0">
                <a:latin typeface="Dagny OT" panose="020B0504020201020104" pitchFamily="34" charset="77"/>
              </a:rPr>
              <a:t> </a:t>
            </a:r>
            <a:r>
              <a:rPr lang="fr-FR" altLang="en-US" b="1" dirty="0">
                <a:latin typeface="Dagny OT" panose="020B0504020201020104" pitchFamily="34" charset="77"/>
              </a:rPr>
              <a:t>périphériques</a:t>
            </a:r>
            <a:r>
              <a:rPr lang="fr-FR" altLang="en-US" dirty="0">
                <a:latin typeface="Dagny OT" panose="020B0504020201020104" pitchFamily="34" charset="77"/>
              </a:rPr>
              <a:t> sont des points de données qui sont </a:t>
            </a:r>
            <a:r>
              <a:rPr lang="fr-FR" altLang="en-US" b="1" dirty="0">
                <a:latin typeface="Dagny OT" panose="020B0504020201020104" pitchFamily="34" charset="77"/>
              </a:rPr>
              <a:t>atypiques</a:t>
            </a:r>
            <a:r>
              <a:rPr lang="fr-FR" altLang="en-US" dirty="0">
                <a:latin typeface="Dagny OT" panose="020B0504020201020104" pitchFamily="34" charset="77"/>
              </a:rPr>
              <a:t> par rapport aux</a:t>
            </a:r>
            <a:r>
              <a:rPr lang="en-US" altLang="en-US" dirty="0">
                <a:latin typeface="Dagny OT" panose="020B0504020201020104" pitchFamily="34" charset="77"/>
              </a:rPr>
              <a:t> : 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autres caractéristiques de l'unité (</a:t>
            </a:r>
            <a:r>
              <a:rPr lang="fr-FR" altLang="en-US" b="1" i="0" dirty="0">
                <a:latin typeface="Dagny OT" panose="020B0504020201020104" pitchFamily="34" charset="77"/>
              </a:rPr>
              <a:t>à l'intérieur de l'unité</a:t>
            </a:r>
            <a:r>
              <a:rPr lang="fr-FR" altLang="en-US" i="0" dirty="0">
                <a:latin typeface="Dagny OT" panose="020B0504020201020104" pitchFamily="34" charset="77"/>
              </a:rPr>
              <a:t>)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mesures sur le terrain pour d'autres unités (</a:t>
            </a:r>
            <a:r>
              <a:rPr lang="fr-FR" altLang="en-US" b="1" i="0" dirty="0">
                <a:latin typeface="Dagny OT" panose="020B0504020201020104" pitchFamily="34" charset="77"/>
              </a:rPr>
              <a:t>entre les unités</a:t>
            </a:r>
            <a:r>
              <a:rPr lang="fr-FR" altLang="en-US" i="0" dirty="0">
                <a:latin typeface="Dagny OT" panose="020B0504020201020104" pitchFamily="34" charset="77"/>
              </a:rPr>
              <a:t>)</a:t>
            </a:r>
            <a:r>
              <a:rPr lang="en-US" altLang="en-US" i="0" dirty="0">
                <a:latin typeface="Dagny OT" panose="020B0504020201020104" pitchFamily="34" charset="77"/>
              </a:rPr>
              <a:t> 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ou dans le cadre d'un sous-ensemble collectif d'observations.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observations aberrantes sont des observations qui </a:t>
            </a:r>
            <a:r>
              <a:rPr lang="fr-FR" altLang="en-US" b="1" dirty="0">
                <a:latin typeface="Dagny OT" panose="020B0504020201020104" pitchFamily="34" charset="77"/>
              </a:rPr>
              <a:t>ne ressemblent pas à d'autres cas </a:t>
            </a:r>
            <a:r>
              <a:rPr lang="fr-FR" altLang="en-US" dirty="0">
                <a:latin typeface="Dagny OT" panose="020B0504020201020104" pitchFamily="34" charset="77"/>
              </a:rPr>
              <a:t>ou qui contredisent des </a:t>
            </a:r>
            <a:r>
              <a:rPr lang="fr-FR" altLang="en-US" b="1" dirty="0">
                <a:latin typeface="Dagny OT" panose="020B0504020201020104" pitchFamily="34" charset="77"/>
              </a:rPr>
              <a:t>dépendances</a:t>
            </a:r>
            <a:r>
              <a:rPr lang="fr-FR" altLang="en-US" dirty="0">
                <a:latin typeface="Dagny OT" panose="020B0504020201020104" pitchFamily="34" charset="77"/>
              </a:rPr>
              <a:t> ou des règles connues. 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Une étude attentive est nécessaire pour déterminer si les valeurs aberrantes doivent être conservées ou supprimées de l'ensemble de données.</a:t>
            </a:r>
            <a:endParaRPr lang="en-US" altLang="en-US" sz="100" b="1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7EC3E90-E050-1545-B3BF-E3D4C41E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DE DONNÉES SPÉCIAUX</a:t>
            </a:r>
            <a:endParaRPr lang="en-US" altLang="en-US" sz="2400" b="1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1AEA9DE-1346-E14B-AF80-6569F8AA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points de données </a:t>
            </a:r>
            <a:r>
              <a:rPr lang="fr-FR" altLang="en-US" b="1" dirty="0">
                <a:latin typeface="Dagny OT" panose="020B0504020201020104" pitchFamily="34" charset="77"/>
              </a:rPr>
              <a:t>influents</a:t>
            </a:r>
            <a:r>
              <a:rPr lang="fr-FR" altLang="en-US" dirty="0">
                <a:latin typeface="Dagny OT" panose="020B0504020201020104" pitchFamily="34" charset="77"/>
              </a:rPr>
              <a:t> sont des observations dont l'absence entraîne des </a:t>
            </a:r>
            <a:r>
              <a:rPr lang="fr-FR" altLang="en-US" b="1" dirty="0">
                <a:latin typeface="Dagny OT" panose="020B0504020201020104" pitchFamily="34" charset="77"/>
              </a:rPr>
              <a:t>résultats d'analyse </a:t>
            </a:r>
            <a:r>
              <a:rPr lang="fr-FR" altLang="en-US" dirty="0">
                <a:latin typeface="Dagny OT" panose="020B0504020201020104" pitchFamily="34" charset="77"/>
              </a:rPr>
              <a:t>sensiblement </a:t>
            </a:r>
            <a:r>
              <a:rPr lang="fr-FR" altLang="en-US" b="1" dirty="0">
                <a:latin typeface="Dagny OT" panose="020B0504020201020104" pitchFamily="34" charset="77"/>
              </a:rPr>
              <a:t>différents</a:t>
            </a:r>
            <a:r>
              <a:rPr lang="fr-FR" altLang="en-US" dirty="0">
                <a:latin typeface="Dagny OT" panose="020B0504020201020104" pitchFamily="34" charset="77"/>
              </a:rPr>
              <a:t>. 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Lorsque des observations influentes sont identifiées, des </a:t>
            </a:r>
            <a:r>
              <a:rPr lang="fr-FR" altLang="en-US" b="1" dirty="0">
                <a:latin typeface="Dagny OT" panose="020B0504020201020104" pitchFamily="34" charset="77"/>
              </a:rPr>
              <a:t>mesures correctives </a:t>
            </a:r>
            <a:r>
              <a:rPr lang="fr-FR" altLang="en-US" dirty="0">
                <a:latin typeface="Dagny OT" panose="020B0504020201020104" pitchFamily="34" charset="77"/>
              </a:rPr>
              <a:t>(transformations de données) peuvent être nécessaires pour minimiser leurs effets indus.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valeurs aberrantes </a:t>
            </a:r>
            <a:r>
              <a:rPr lang="fr-FR" altLang="en-US" b="1" dirty="0">
                <a:latin typeface="Dagny OT" panose="020B0504020201020104" pitchFamily="34" charset="77"/>
              </a:rPr>
              <a:t>peuvent être </a:t>
            </a:r>
            <a:r>
              <a:rPr lang="fr-FR" altLang="en-US" dirty="0">
                <a:latin typeface="Dagny OT" panose="020B0504020201020104" pitchFamily="34" charset="77"/>
              </a:rPr>
              <a:t>des points de données influents, les points influents </a:t>
            </a:r>
            <a:r>
              <a:rPr lang="fr-FR" altLang="en-US" b="1" dirty="0">
                <a:latin typeface="Dagny OT" panose="020B0504020201020104" pitchFamily="34" charset="77"/>
              </a:rPr>
              <a:t>ne sont pas nécessairement </a:t>
            </a:r>
            <a:r>
              <a:rPr lang="fr-FR" altLang="en-US" dirty="0">
                <a:latin typeface="Dagny OT" panose="020B0504020201020104" pitchFamily="34" charset="77"/>
              </a:rPr>
              <a:t>des valeurs aberrantes.</a:t>
            </a:r>
            <a:endParaRPr lang="en-US" alt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5FCEBE4-4DEB-8544-9011-50413F9A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LA DÉTECTION D'ANOMALIES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BC4D-937F-B341-8264-7399CCFE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valeurs aberrantes peuvent être anormales pour n'importe quelle variable de l'unité, ou pour une combinaison de variables.</a:t>
            </a: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anomalies sont par définition </a:t>
            </a:r>
            <a:r>
              <a:rPr lang="fr-FR" b="1" dirty="0">
                <a:latin typeface="Dagny OT" panose="020B0504020201020104" pitchFamily="34" charset="77"/>
              </a:rPr>
              <a:t>peu fréquentes </a:t>
            </a:r>
            <a:r>
              <a:rPr lang="fr-FR" dirty="0">
                <a:latin typeface="Dagny OT" panose="020B0504020201020104" pitchFamily="34" charset="77"/>
              </a:rPr>
              <a:t>et généralement entourées </a:t>
            </a:r>
            <a:r>
              <a:rPr lang="fr-FR" b="1" dirty="0">
                <a:latin typeface="Dagny OT" panose="020B0504020201020104" pitchFamily="34" charset="77"/>
              </a:rPr>
              <a:t>d'incertitude</a:t>
            </a:r>
            <a:r>
              <a:rPr lang="fr-FR" dirty="0">
                <a:latin typeface="Dagny OT" panose="020B0504020201020104" pitchFamily="34" charset="77"/>
              </a:rPr>
              <a:t> en raison de la petite taille des échantillons.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Il est </a:t>
            </a:r>
            <a:r>
              <a:rPr lang="fr-FR" b="1" dirty="0">
                <a:latin typeface="Dagny OT" panose="020B0504020201020104" pitchFamily="34" charset="77"/>
              </a:rPr>
              <a:t>difficile</a:t>
            </a:r>
            <a:r>
              <a:rPr lang="fr-FR" dirty="0">
                <a:latin typeface="Dagny OT" panose="020B0504020201020104" pitchFamily="34" charset="77"/>
              </a:rPr>
              <a:t> de différencier les anomalies du bruit ou des erreurs de saisie de données.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limites entre les unités normales et déviantes peuvent être </a:t>
            </a:r>
            <a:r>
              <a:rPr lang="fr-FR" b="1" dirty="0">
                <a:latin typeface="Dagny OT" panose="020B0504020201020104" pitchFamily="34" charset="77"/>
              </a:rPr>
              <a:t>floues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Lorsque les anomalies sont associées à des activités malveillantes, elles sont généralement </a:t>
            </a:r>
            <a:r>
              <a:rPr lang="fr-FR" b="1" dirty="0">
                <a:latin typeface="Dagny OT" panose="020B0504020201020104" pitchFamily="34" charset="77"/>
              </a:rPr>
              <a:t>déguisées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42FC-F8C4-E940-8737-55D8C2E6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5" y="1789113"/>
            <a:ext cx="8361363" cy="2097087"/>
          </a:xfrm>
        </p:spPr>
        <p:txBody>
          <a:bodyPr rtlCol="0"/>
          <a:lstStyle/>
          <a:p>
            <a:pPr eaLnBrk="1" hangingPunct="1">
              <a:defRPr/>
            </a:pPr>
            <a:r>
              <a:rPr lang="en-US" altLang="en-US" b="1" dirty="0"/>
              <a:t>TRAITEMENT DES DONNÉES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956050"/>
            <a:ext cx="6832600" cy="10858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defRPr/>
            </a:pPr>
            <a:r>
              <a:rPr lang="en-US" dirty="0"/>
              <a:t>Patrick Boily</a:t>
            </a:r>
            <a:br>
              <a:rPr lang="en-US" dirty="0"/>
            </a:br>
            <a:r>
              <a:rPr lang="en-US" dirty="0"/>
              <a:t>Data Action Lab | uOttawa | </a:t>
            </a:r>
            <a:r>
              <a:rPr lang="en-US" dirty="0" err="1"/>
              <a:t>Idlewyld</a:t>
            </a:r>
            <a:r>
              <a:rPr lang="en-US" dirty="0"/>
              <a:t> Analytics</a:t>
            </a:r>
          </a:p>
          <a:p>
            <a:pPr eaLnBrk="1" fontAlgn="auto" hangingPunct="1">
              <a:defRPr/>
            </a:pPr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pboily@uottawa.ca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  <a:p>
            <a:pPr eaLnBrk="1" fontAlgn="auto" hangingPunct="1">
              <a:defRPr/>
            </a:pPr>
            <a:r>
              <a:rPr lang="en-US" dirty="0">
                <a:solidFill>
                  <a:srgbClr val="92D050"/>
                </a:solidFill>
                <a:hlinkClick r:id="rId2"/>
              </a:rPr>
              <a:t>pboily@uottawa.ca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ACE8D39-335D-5347-9D2B-FC4B4FAD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LA DÉTECTION D'ANOMALIES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FD03-364C-A648-866C-D3A6D23E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Il existe de nombreuses méthodes pour identifier les observations anormales ; </a:t>
            </a:r>
            <a:r>
              <a:rPr lang="fr-FR" b="1" dirty="0">
                <a:latin typeface="Dagny OT" panose="020B0504020201020104" pitchFamily="34" charset="77"/>
              </a:rPr>
              <a:t>aucune d'entre elles n'est infaillible</a:t>
            </a:r>
            <a:r>
              <a:rPr lang="fr-FR" dirty="0">
                <a:latin typeface="Dagny OT" panose="020B0504020201020104" pitchFamily="34" charset="77"/>
              </a:rPr>
              <a:t> et il faut faire preuve de discernement.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méthodes graphiques sont faciles à mettre en œuvre et à interpréter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 lvl="1" indent="-384048" eaLnBrk="1" fontAlgn="auto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b="1" i="0" dirty="0">
                <a:latin typeface="Dagny OT" panose="020B0504020201020104" pitchFamily="34" charset="77"/>
              </a:rPr>
              <a:t>Observations </a:t>
            </a:r>
            <a:r>
              <a:rPr lang="en-US" b="1" i="0" dirty="0" err="1">
                <a:latin typeface="Dagny OT" panose="020B0504020201020104" pitchFamily="34" charset="77"/>
              </a:rPr>
              <a:t>périphériques</a:t>
            </a:r>
            <a:br>
              <a:rPr lang="en-US" b="1" i="0" dirty="0">
                <a:latin typeface="Dagny OT" panose="020B0504020201020104" pitchFamily="34" charset="77"/>
              </a:rPr>
            </a:br>
            <a:r>
              <a:rPr lang="fr-FR" i="0" dirty="0">
                <a:latin typeface="Dagny OT" panose="020B0504020201020104" pitchFamily="34" charset="77"/>
              </a:rPr>
              <a:t>diagrammes en boîte, diagrammes de dispersion, matrices de diagrammes de dispersion, distance de Cooke, diagrammes </a:t>
            </a:r>
            <a:r>
              <a:rPr lang="fr-FR" i="0" dirty="0" err="1">
                <a:latin typeface="Dagny OT" panose="020B0504020201020104" pitchFamily="34" charset="77"/>
              </a:rPr>
              <a:t>qq</a:t>
            </a:r>
            <a:r>
              <a:rPr lang="fr-FR" i="0" dirty="0">
                <a:latin typeface="Dagny OT" panose="020B0504020201020104" pitchFamily="34" charset="77"/>
              </a:rPr>
              <a:t> normaux</a:t>
            </a:r>
          </a:p>
          <a:p>
            <a:pPr lvl="1" indent="-384048" eaLnBrk="1" fontAlgn="auto" hangingPunct="1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en-US" b="1" i="0" dirty="0" err="1">
                <a:latin typeface="Dagny OT" panose="020B0504020201020104" pitchFamily="34" charset="77"/>
              </a:rPr>
              <a:t>Données</a:t>
            </a:r>
            <a:r>
              <a:rPr lang="en-US" b="1" i="0" dirty="0">
                <a:latin typeface="Dagny OT" panose="020B0504020201020104" pitchFamily="34" charset="77"/>
              </a:rPr>
              <a:t> </a:t>
            </a:r>
            <a:r>
              <a:rPr lang="en-US" b="1" i="0" dirty="0" err="1">
                <a:latin typeface="Dagny OT" panose="020B0504020201020104" pitchFamily="34" charset="77"/>
              </a:rPr>
              <a:t>influentes</a:t>
            </a:r>
            <a:br>
              <a:rPr lang="en-US" b="1" i="0" dirty="0">
                <a:latin typeface="Dagny OT" panose="020B0504020201020104" pitchFamily="34" charset="77"/>
              </a:rPr>
            </a:br>
            <a:r>
              <a:rPr lang="fr-FR" i="0" dirty="0">
                <a:latin typeface="Dagny OT" panose="020B0504020201020104" pitchFamily="34" charset="77"/>
              </a:rPr>
              <a:t>un certain niveau d'analyse doit être effectué (effet de levier)</a:t>
            </a:r>
            <a:endParaRPr lang="en-US" i="0" dirty="0">
              <a:latin typeface="Dagny OT" panose="020B0504020201020104" pitchFamily="34" charset="77"/>
            </a:endParaRPr>
          </a:p>
          <a:p>
            <a:pPr marL="384048" indent="-384048" eaLnBrk="1" fontAlgn="auto" hangingPunct="1">
              <a:lnSpc>
                <a:spcPct val="120000"/>
              </a:lnSpc>
              <a:defRPr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Une fois que les observations anormales ont été supprimées de l'ensemble de données, des unités auparavant </a:t>
            </a:r>
            <a:r>
              <a:rPr lang="en-US" altLang="en-US" dirty="0">
                <a:latin typeface="Dagny OT"/>
              </a:rPr>
              <a:t>« </a:t>
            </a:r>
            <a:r>
              <a:rPr lang="fr-FR" dirty="0">
                <a:latin typeface="Dagny OT" panose="020B0504020201020104" pitchFamily="34" charset="77"/>
              </a:rPr>
              <a:t>régulières </a:t>
            </a:r>
            <a:r>
              <a:rPr lang="en-US" altLang="en-US" dirty="0">
                <a:latin typeface="Dagny OT"/>
              </a:rPr>
              <a:t>» </a:t>
            </a:r>
            <a:r>
              <a:rPr lang="fr-FR" dirty="0">
                <a:latin typeface="Dagny OT" panose="020B0504020201020104" pitchFamily="34" charset="77"/>
              </a:rPr>
              <a:t>peuvent devenir anormales.</a:t>
            </a:r>
            <a:endParaRPr 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DE3A53-6678-F441-AE16-E4B203358E64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F7418CB4-56FF-6843-8968-5FB38399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/>
              <a:t>VALEURS ABERRANTES</a:t>
            </a:r>
            <a:endParaRPr lang="en-US" altLang="en-US" sz="2400"/>
          </a:p>
        </p:txBody>
      </p:sp>
      <p:pic>
        <p:nvPicPr>
          <p:cNvPr id="34820" name="Content Placeholder 6">
            <a:extLst>
              <a:ext uri="{FF2B5EF4-FFF2-40B4-BE49-F238E27FC236}">
                <a16:creationId xmlns:a16="http://schemas.microsoft.com/office/drawing/2014/main" id="{015117B2-05ED-0E45-9009-E6A453A0AC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26300" y="1311275"/>
            <a:ext cx="4676775" cy="4676775"/>
          </a:xfrm>
        </p:spPr>
      </p:pic>
      <p:pic>
        <p:nvPicPr>
          <p:cNvPr id="34821" name="Picture 7">
            <a:extLst>
              <a:ext uri="{FF2B5EF4-FFF2-40B4-BE49-F238E27FC236}">
                <a16:creationId xmlns:a16="http://schemas.microsoft.com/office/drawing/2014/main" id="{63301D07-D71B-E640-890B-F4205E2D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17625"/>
            <a:ext cx="2803525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>
            <a:extLst>
              <a:ext uri="{FF2B5EF4-FFF2-40B4-BE49-F238E27FC236}">
                <a16:creationId xmlns:a16="http://schemas.microsoft.com/office/drawing/2014/main" id="{41A05E6B-EDAF-B843-BA72-2A4AC44D9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311275"/>
            <a:ext cx="28067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11">
            <a:extLst>
              <a:ext uri="{FF2B5EF4-FFF2-40B4-BE49-F238E27FC236}">
                <a16:creationId xmlns:a16="http://schemas.microsoft.com/office/drawing/2014/main" id="{FDA9B426-1662-D343-881B-119581FC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5988050"/>
            <a:ext cx="782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fr-FR" altLang="en-US" sz="24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Ensemble de données sur les files d'attente : taux de traitement par rapport au taux d'arrivée</a:t>
            </a:r>
            <a:endParaRPr lang="en-US" altLang="en-US" sz="240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34824" name="TextBox 10">
            <a:extLst>
              <a:ext uri="{FF2B5EF4-FFF2-40B4-BE49-F238E27FC236}">
                <a16:creationId xmlns:a16="http://schemas.microsoft.com/office/drawing/2014/main" id="{C7496453-09DC-0B42-A47C-9E0D8BA5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6A4E4A-C4F7-9F43-925F-82DB019B2024}"/>
              </a:ext>
            </a:extLst>
          </p:cNvPr>
          <p:cNvSpPr/>
          <p:nvPr/>
        </p:nvSpPr>
        <p:spPr>
          <a:xfrm>
            <a:off x="-227013" y="-77788"/>
            <a:ext cx="12490451" cy="728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5843" name="Content Placeholder 6">
            <a:extLst>
              <a:ext uri="{FF2B5EF4-FFF2-40B4-BE49-F238E27FC236}">
                <a16:creationId xmlns:a16="http://schemas.microsoft.com/office/drawing/2014/main" id="{9EFBFF78-78BF-0F4B-99BA-A863C0D8E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00" y="1311275"/>
            <a:ext cx="46767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itle 1">
            <a:extLst>
              <a:ext uri="{FF2B5EF4-FFF2-40B4-BE49-F238E27FC236}">
                <a16:creationId xmlns:a16="http://schemas.microsoft.com/office/drawing/2014/main" id="{38A11388-5868-944E-A34C-6A4E7A6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OBSERVATIONS INFLUENTES </a:t>
            </a:r>
          </a:p>
        </p:txBody>
      </p:sp>
      <p:sp>
        <p:nvSpPr>
          <p:cNvPr id="35845" name="Rectangle 11">
            <a:extLst>
              <a:ext uri="{FF2B5EF4-FFF2-40B4-BE49-F238E27FC236}">
                <a16:creationId xmlns:a16="http://schemas.microsoft.com/office/drawing/2014/main" id="{A996B489-EE97-CE43-A529-9C91F7BF5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163" y="5988050"/>
            <a:ext cx="7820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fr-FR" altLang="en-US" sz="24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Ensemble de données sur les files d'attente : taux de traitement par rapport au taux d'arrivée</a:t>
            </a:r>
            <a:endParaRPr lang="en-US" altLang="en-US" sz="240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35846" name="TextBox 10">
            <a:extLst>
              <a:ext uri="{FF2B5EF4-FFF2-40B4-BE49-F238E27FC236}">
                <a16:creationId xmlns:a16="http://schemas.microsoft.com/office/drawing/2014/main" id="{B2361AE0-DD34-2143-9761-96F8F967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  <p:pic>
        <p:nvPicPr>
          <p:cNvPr id="35847" name="Picture 8">
            <a:extLst>
              <a:ext uri="{FF2B5EF4-FFF2-40B4-BE49-F238E27FC236}">
                <a16:creationId xmlns:a16="http://schemas.microsoft.com/office/drawing/2014/main" id="{728BFD06-224F-7549-AAEF-5A3C13B08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2106613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2">
            <a:extLst>
              <a:ext uri="{FF2B5EF4-FFF2-40B4-BE49-F238E27FC236}">
                <a16:creationId xmlns:a16="http://schemas.microsoft.com/office/drawing/2014/main" id="{E0B0FA50-8F44-3C4B-B580-30EF2A77A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105025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98B75EF-1EE6-A945-AD24-AD3E9758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À RETENIR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631B8D3A-3B72-5643-B500-D642333A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213225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L'identification des points d'influence est un processus itératif car les différentes analyses doivent être exécutées de nombreuses fois.</a:t>
            </a:r>
            <a:endParaRPr lang="en-CA" altLang="en-US" sz="2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L'identification et la suppression entièrement automatisées des observations anormales ne sont </a:t>
            </a:r>
            <a:r>
              <a:rPr lang="fr-FR" altLang="en-US" sz="2200" b="1" dirty="0">
                <a:latin typeface="Dagny OT" panose="020B0504020201020104" pitchFamily="34" charset="77"/>
              </a:rPr>
              <a:t>PAS recommandées.</a:t>
            </a:r>
            <a:endParaRPr lang="en-CA" altLang="en-US" sz="22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Utilisez des transformations si les données ne sont PAS normalement distribuées.</a:t>
            </a:r>
            <a:endParaRPr lang="en-CA" altLang="en-US" sz="2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Le fait qu'une observation soit aberrante ou non dépend de divers facteurs ; les observations qui finissent par être des points de données influents dépendent de l'analyse spécifique à effectuer.</a:t>
            </a:r>
            <a:endParaRPr lang="en-CA" altLang="en-US" sz="2200" dirty="0">
              <a:latin typeface="Dagny OT" panose="020B05040202010201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CD9C-9538-984E-A4BE-823A1046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F7C-219E-C040-8261-BB2BD405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1301750"/>
            <a:ext cx="9612313" cy="28527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RÉDUCTION ET TRANSFORMATION DES DONNÉES</a:t>
            </a:r>
            <a:endParaRPr lang="en-US" dirty="0"/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BCC43A1F-2ACE-0D4D-85A0-6DEAC7CE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75" y="4216400"/>
            <a:ext cx="9612313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TRAITEMENT DES DONNÉES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>
            <a:extLst>
              <a:ext uri="{FF2B5EF4-FFF2-40B4-BE49-F238E27FC236}">
                <a16:creationId xmlns:a16="http://schemas.microsoft.com/office/drawing/2014/main" id="{304BC852-122A-8D45-B187-216EFE5B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/>
              <a:t>LA DIMENSIONNALITÉ DES DONNÉES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F828CB-524D-4D01-87DC-ACC4406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15600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Dans l'analyse des données, la </a:t>
            </a:r>
            <a:r>
              <a:rPr lang="fr-FR" b="1" dirty="0">
                <a:latin typeface="Dagny OT" panose="020B0504020201020104" pitchFamily="34" charset="77"/>
              </a:rPr>
              <a:t>dimension</a:t>
            </a:r>
            <a:r>
              <a:rPr lang="fr-FR" dirty="0">
                <a:latin typeface="Dagny OT" panose="020B0504020201020104" pitchFamily="34" charset="77"/>
              </a:rPr>
              <a:t> des données est le nombre de variables (ou d'attributs) qui sont rassemblées dans un ensemble de données, représenté par le nombre de colonnes.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6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 terme dimension est une extension de l'utilisation du terme pour désigner la taille d'un vecteur. 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6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Nous pouvons considérer les variables utilisées pour décrire chaque objet (ligne) comme un </a:t>
            </a:r>
            <a:r>
              <a:rPr lang="fr-FR" b="1" dirty="0">
                <a:latin typeface="Dagny OT" panose="020B0504020201020104" pitchFamily="34" charset="77"/>
              </a:rPr>
              <a:t>vecteur</a:t>
            </a:r>
            <a:r>
              <a:rPr lang="fr-FR" dirty="0">
                <a:latin typeface="Dagny OT" panose="020B0504020201020104" pitchFamily="34" charset="77"/>
              </a:rPr>
              <a:t> décrivant cet objet.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Note : </a:t>
            </a:r>
            <a:r>
              <a:rPr lang="fr-FR" dirty="0">
                <a:latin typeface="Dagny OT" panose="020B0504020201020104" pitchFamily="34" charset="77"/>
              </a:rPr>
              <a:t>le terme dimension est utilisé différemment dans les contextes de business intelligence.</a:t>
            </a:r>
            <a:endParaRPr lang="en-CA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0C31F782-8342-6D48-BFC1-D27D823F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>
                <a:latin typeface="Dagny OT" panose="020B0504020201020104" pitchFamily="34" charset="77"/>
              </a:rPr>
              <a:t>Mais plus de données, c'est toujours mieux, non ?</a:t>
            </a:r>
          </a:p>
          <a:p>
            <a:pPr marL="0" indent="0" algn="ctr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en-US">
              <a:latin typeface="Dagny OT" panose="020B0504020201020104" pitchFamily="34" charset="77"/>
            </a:endParaRPr>
          </a:p>
          <a:p>
            <a:pPr marL="0" indent="0" algn="ctr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en-US">
              <a:latin typeface="Dagny OT" panose="020B0504020201020104" pitchFamily="34" charset="77"/>
            </a:endParaRPr>
          </a:p>
          <a:p>
            <a:pPr marL="0" indent="0" algn="ctr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en-US">
              <a:latin typeface="Dagny OT" panose="020B0504020201020104" pitchFamily="34" charset="77"/>
            </a:endParaRPr>
          </a:p>
          <a:p>
            <a:pPr marL="0" indent="0" algn="ctr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en-US">
              <a:latin typeface="Dagny OT" panose="020B0504020201020104" pitchFamily="34" charset="77"/>
            </a:endParaRPr>
          </a:p>
          <a:p>
            <a:pPr marL="0" indent="0" algn="ctr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>
                <a:latin typeface="Dagny OT" panose="020B0504020201020104" pitchFamily="34" charset="77"/>
              </a:rPr>
              <a:t>Ça dépend.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1284FA-2A95-D441-9B29-99FC5633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E44A-E882-7C4E-90B6-70A8D7BC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/>
              <a:t>DIMENSIONNALITÉ ÉLEVÉE ET BIG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BEF9-AD48-9945-9D5F-E245CA06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90771" cy="35814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ensembles de données peuvent être </a:t>
            </a:r>
            <a:r>
              <a:rPr lang="en-US" altLang="en-US" dirty="0">
                <a:latin typeface="Dagny OT"/>
              </a:rPr>
              <a:t>« </a:t>
            </a:r>
            <a:r>
              <a:rPr lang="fr-FR" dirty="0">
                <a:latin typeface="Dagny OT" panose="020B0504020201020104" pitchFamily="34" charset="77"/>
              </a:rPr>
              <a:t>grands </a:t>
            </a:r>
            <a:r>
              <a:rPr lang="en-US" altLang="en-US" dirty="0">
                <a:latin typeface="Dagny OT"/>
              </a:rPr>
              <a:t>» </a:t>
            </a:r>
            <a:r>
              <a:rPr lang="fr-FR" dirty="0">
                <a:latin typeface="Dagny OT" panose="020B0504020201020104" pitchFamily="34" charset="77"/>
              </a:rPr>
              <a:t>de différentes manières :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trop grandes pour que le </a:t>
            </a:r>
            <a:r>
              <a:rPr lang="fr-FR" b="1" i="0" dirty="0">
                <a:latin typeface="Dagny OT" panose="020B0504020201020104" pitchFamily="34" charset="77"/>
              </a:rPr>
              <a:t>matériel</a:t>
            </a:r>
            <a:r>
              <a:rPr lang="fr-FR" i="0" dirty="0">
                <a:latin typeface="Dagny OT" panose="020B0504020201020104" pitchFamily="34" charset="77"/>
              </a:rPr>
              <a:t> puisse les gérer (ne peuvent être stockées ou consultées correctement en raison du nombre d'observations, du nombre de caractéristiques ou de la taille globale). 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la taille peut aller à l'encontre des </a:t>
            </a:r>
            <a:r>
              <a:rPr lang="fr-FR" b="1" i="0" dirty="0">
                <a:latin typeface="Dagny OT" panose="020B0504020201020104" pitchFamily="34" charset="77"/>
              </a:rPr>
              <a:t>hypothèses de modélisation </a:t>
            </a:r>
            <a:r>
              <a:rPr lang="fr-FR" i="0" dirty="0">
                <a:latin typeface="Dagny OT" panose="020B0504020201020104" pitchFamily="34" charset="77"/>
              </a:rPr>
              <a:t>(nombre de caractéristiques &gt; nombre d'observations).</a:t>
            </a:r>
          </a:p>
          <a:p>
            <a:pPr lvl="1" algn="just">
              <a:lnSpc>
                <a:spcPct val="100000"/>
              </a:lnSpc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Exemples :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De multiples capteurs enregistrant 100+ observations par seconde dans une vaste zone géographique sur une longue période = </a:t>
            </a:r>
            <a:r>
              <a:rPr lang="fr-FR" b="1" i="0" dirty="0">
                <a:latin typeface="Dagny OT" panose="020B0504020201020104" pitchFamily="34" charset="77"/>
              </a:rPr>
              <a:t>très gros ensemble de données</a:t>
            </a:r>
            <a:r>
              <a:rPr lang="fr-FR" i="0" dirty="0">
                <a:latin typeface="Dagny OT" panose="020B0504020201020104" pitchFamily="34" charset="77"/>
              </a:rPr>
              <a:t>.</a:t>
            </a:r>
          </a:p>
          <a:p>
            <a:pPr marL="8001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Dans la matrice terme-document d'un corpus (col = termes, lignes = documents), le nombre de termes est généralement beaucoup plus élevé que le nombre de documents, ce qui conduit à des données </a:t>
            </a:r>
            <a:r>
              <a:rPr lang="fr-FR" b="1" i="0" dirty="0">
                <a:latin typeface="Dagny OT" panose="020B0504020201020104" pitchFamily="34" charset="77"/>
              </a:rPr>
              <a:t>excessivement éparses</a:t>
            </a:r>
            <a:r>
              <a:rPr lang="fr-FR" i="0" dirty="0">
                <a:latin typeface="Dagny OT" panose="020B0504020201020104" pitchFamily="34" charset="77"/>
              </a:rPr>
              <a:t>. 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932442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D4350D5-2B06-3A43-8A76-2EDC58CA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37541" cy="1485900"/>
          </a:xfrm>
        </p:spPr>
        <p:txBody>
          <a:bodyPr/>
          <a:lstStyle/>
          <a:p>
            <a:pPr eaLnBrk="1" hangingPunct="1"/>
            <a:r>
              <a:rPr lang="fr-FR" altLang="en-US" b="1" dirty="0"/>
              <a:t>LA MALÉDICTION DE LA DIMENSIONNALITÉ</a:t>
            </a:r>
            <a:endParaRPr lang="en-US" alt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025BD4-9AC5-B047-9BAB-B8803A05B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24946" cy="3829050"/>
          </a:xfrm>
        </p:spPr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À moins que la taille de l'ensemble de données ne croisse de façon exponentielle avec sa dimension, les performances de tout modèle que nous construisons risquent de souffrir de la </a:t>
            </a:r>
            <a:r>
              <a:rPr lang="fr-FR" b="1" dirty="0">
                <a:latin typeface="Dagny OT" panose="020B0504020201020104" pitchFamily="34" charset="77"/>
              </a:rPr>
              <a:t>malédiction de la dimensionnalité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US" dirty="0">
                <a:latin typeface="Dagny OT" panose="020B0504020201020104" pitchFamily="34" charset="77"/>
              </a:rPr>
              <a:t>Solutions </a:t>
            </a:r>
            <a:r>
              <a:rPr lang="en-US" dirty="0" err="1">
                <a:latin typeface="Dagny OT" panose="020B0504020201020104" pitchFamily="34" charset="77"/>
              </a:rPr>
              <a:t>possibles</a:t>
            </a:r>
            <a:r>
              <a:rPr lang="en-US" dirty="0">
                <a:latin typeface="Dagny OT" panose="020B0504020201020104" pitchFamily="34" charset="77"/>
              </a:rPr>
              <a:t> :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en-US" b="1" i="0" dirty="0">
                <a:latin typeface="Dagny OT" panose="020B0504020201020104" pitchFamily="34" charset="77"/>
              </a:rPr>
              <a:t>observations </a:t>
            </a:r>
            <a:r>
              <a:rPr lang="en-US" b="1" i="0" dirty="0" err="1">
                <a:latin typeface="Dagny OT" panose="020B0504020201020104" pitchFamily="34" charset="77"/>
              </a:rPr>
              <a:t>d'échantillonnage</a:t>
            </a:r>
            <a:endParaRPr lang="en-US" b="1" i="0" dirty="0">
              <a:latin typeface="Dagny OT" panose="020B0504020201020104" pitchFamily="34" charset="77"/>
            </a:endParaRP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b="1" i="0" dirty="0">
                <a:latin typeface="Dagny OT" panose="020B0504020201020104" pitchFamily="34" charset="77"/>
              </a:rPr>
              <a:t>sélection des caractéristiques </a:t>
            </a:r>
            <a:r>
              <a:rPr lang="fr-FR" i="0" dirty="0">
                <a:latin typeface="Dagny OT" panose="020B0504020201020104" pitchFamily="34" charset="77"/>
              </a:rPr>
              <a:t>(facile) et/ou réduction des dimensions (difficile).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Nous cherchons des moyens de préserver le signal tout en réduisant la dimension : il est plus facile de trouver des aiguilles dans de petites bottes de foin !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(Il s'agit en fait d'un problème difficile... mais nous éviterons les détails techniques dans ce cours). </a:t>
            </a:r>
            <a:endParaRPr 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EE8CB49-D328-1144-A8E2-6D27B861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/>
              <a:t>ÉCHANTILLONNAGE D’OBSERVATIONS</a:t>
            </a:r>
            <a:endParaRPr lang="en-US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316-607A-F240-A9F9-25CAB068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09150" cy="3581400"/>
          </a:xfrm>
        </p:spPr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Question : </a:t>
            </a:r>
            <a:r>
              <a:rPr lang="fr-FR" dirty="0">
                <a:latin typeface="Dagny OT" panose="020B0504020201020104" pitchFamily="34" charset="77"/>
              </a:rPr>
              <a:t>chaque observation (ligne de l'ensemble de données) </a:t>
            </a:r>
            <a:r>
              <a:rPr lang="fr-FR" dirty="0" err="1">
                <a:latin typeface="Dagny OT" panose="020B0504020201020104" pitchFamily="34" charset="77"/>
              </a:rPr>
              <a:t>doit-elle</a:t>
            </a:r>
            <a:r>
              <a:rPr lang="fr-FR" dirty="0">
                <a:latin typeface="Dagny OT" panose="020B0504020201020104" pitchFamily="34" charset="77"/>
              </a:rPr>
              <a:t> être utilisée ?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Si les lignes sont sélectionnées au hasard, l'échantillon résultant peut être </a:t>
            </a:r>
            <a:r>
              <a:rPr lang="fr-FR" b="1" dirty="0">
                <a:latin typeface="Dagny OT" panose="020B0504020201020104" pitchFamily="34" charset="77"/>
              </a:rPr>
              <a:t>représentatif</a:t>
            </a:r>
            <a:r>
              <a:rPr lang="fr-FR" dirty="0">
                <a:latin typeface="Dagny OT" panose="020B0504020201020104" pitchFamily="34" charset="77"/>
              </a:rPr>
              <a:t> de l'ensemble des données. </a:t>
            </a: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US" b="1" dirty="0" err="1">
                <a:latin typeface="Dagny OT" panose="020B0504020201020104" pitchFamily="34" charset="77"/>
              </a:rPr>
              <a:t>Inconvénients</a:t>
            </a:r>
            <a:r>
              <a:rPr lang="en-US" b="1" dirty="0">
                <a:latin typeface="Dagny OT" panose="020B0504020201020104" pitchFamily="34" charset="77"/>
              </a:rPr>
              <a:t> :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si le signal d'intérêt est rare, l'échantillonnage peut le noyer complètement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si l'agrégation a lieu plus tard, l'échantillonnage affectera nécessairement les chiffres (passagers vs. vols)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même des opérations simples sur un grand fichier (trouver le nombre de lignes, par exemple) peuvent être lourdes en termes de mémoire et de temps de calcul – </a:t>
            </a:r>
            <a:r>
              <a:rPr lang="fr-FR" b="1" i="0" dirty="0">
                <a:latin typeface="Dagny OT" panose="020B0504020201020104" pitchFamily="34" charset="77"/>
              </a:rPr>
              <a:t>des informations préalables sur la structure de l'ensemble de données peuvent aider</a:t>
            </a:r>
            <a:r>
              <a:rPr lang="fr-FR" i="0" dirty="0">
                <a:latin typeface="Dagny OT" panose="020B0504020201020104" pitchFamily="34" charset="77"/>
              </a:rPr>
              <a:t>.</a:t>
            </a:r>
            <a:endParaRPr lang="en-US" b="1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F7C-219E-C040-8261-BB2BD405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1301750"/>
            <a:ext cx="9612313" cy="28527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NETTOYAGE DES DONNÉES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C4DB2780-A6D3-0240-989E-5AC9533E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75" y="4216400"/>
            <a:ext cx="9612313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TRAITEMENT DES DONNÉES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E82EF69-F269-C740-B2CE-94CD9E57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43628"/>
            <a:ext cx="3782781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« 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Évidemment, la meilleure façon de traiter les données manquantes est de ne pas en avoir. </a:t>
            </a:r>
            <a:r>
              <a:rPr lang="en-US" altLang="en-US" sz="1400" dirty="0">
                <a:solidFill>
                  <a:schemeClr val="tx2"/>
                </a:solidFill>
                <a:latin typeface="Dagny OT" panose="020B0504020201020104" pitchFamily="34" charset="77"/>
              </a:rPr>
              <a:t>»</a:t>
            </a:r>
            <a:endParaRPr lang="en-US" altLang="en-US" sz="1400" dirty="0">
              <a:solidFill>
                <a:schemeClr val="tx2"/>
              </a:solidFill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Dagny OT" panose="020B0504020201020104" pitchFamily="34" charset="77"/>
              </a:rPr>
              <a:t>T. Orchard, M. Woodbury</a:t>
            </a:r>
          </a:p>
          <a:p>
            <a:pPr algn="ctr" eaLnBrk="1" hangingPunct="1"/>
            <a:endParaRPr lang="en-US" altLang="en-US" sz="1400" dirty="0">
              <a:solidFill>
                <a:schemeClr val="tx2"/>
              </a:solidFill>
              <a:latin typeface="Dagny OT" panose="020B0504020201020104" pitchFamily="34" charset="77"/>
            </a:endParaRPr>
          </a:p>
          <a:p>
            <a:pPr algn="r" eaLnBrk="1" hangingPunct="1"/>
            <a:endParaRPr lang="en-US" altLang="en-US" sz="1000" dirty="0">
              <a:solidFill>
                <a:schemeClr val="bg1"/>
              </a:solidFill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 algn="ctr" eaLnBrk="1" hangingPunct="1"/>
            <a:r>
              <a:rPr lang="en-US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« 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La phrase la plus excitante à entendre, celle qui annonce le plus de découvertes, n'est pas </a:t>
            </a:r>
            <a:r>
              <a:rPr lang="en-US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« 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Eurêka ! </a:t>
            </a:r>
            <a:r>
              <a:rPr lang="en-US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» 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mais "C'est drôle..</a:t>
            </a:r>
            <a:r>
              <a:rPr lang="en-US" altLang="en-US" dirty="0">
                <a:solidFill>
                  <a:schemeClr val="tx2"/>
                </a:solidFill>
                <a:latin typeface="Dagny OT" panose="020B0504020201020104" pitchFamily="34" charset="77"/>
              </a:rPr>
              <a:t>. »</a:t>
            </a:r>
            <a:endParaRPr lang="en-US" altLang="en-US" dirty="0">
              <a:solidFill>
                <a:schemeClr val="tx2"/>
              </a:solidFill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  <a:p>
            <a:pPr algn="ctr" eaLnBrk="1" hangingPunct="1"/>
            <a:r>
              <a:rPr lang="en-US" altLang="en-US" sz="1400" dirty="0">
                <a:solidFill>
                  <a:schemeClr val="tx2"/>
                </a:solidFill>
                <a:latin typeface="Dagny OT" panose="020B0504020201020104" pitchFamily="34" charset="77"/>
              </a:rPr>
              <a:t>I. Asimov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1410998-9BAA-4D41-B658-EB1D3DFB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SÉLECTION DES CARACTÉRISTIQUES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F3E20-9F7B-CA4A-86AC-D6BC1639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altLang="en-US" dirty="0">
                <a:latin typeface="Dagny OT" panose="020B0504020201020104" pitchFamily="34" charset="77"/>
              </a:rPr>
              <a:t>La suppression des variables non pertinentes ou redondantes est une tâche commune du traitement des données. </a:t>
            </a:r>
          </a:p>
          <a:p>
            <a:pPr algn="just"/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>
              <a:buNone/>
            </a:pPr>
            <a:r>
              <a:rPr lang="fr-FR" altLang="en-US" b="1" dirty="0">
                <a:latin typeface="Dagny OT" panose="020B0504020201020104" pitchFamily="34" charset="77"/>
              </a:rPr>
              <a:t>Motivations</a:t>
            </a:r>
            <a:r>
              <a:rPr lang="fr-FR" altLang="en-US" dirty="0">
                <a:latin typeface="Dagny OT" panose="020B0504020201020104" pitchFamily="34" charset="77"/>
              </a:rPr>
              <a:t> :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les outils de modélisation ne les gèrent pas bien ces tâches (inflation de la variance due à la multi-colinéarité, etc.)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réduction de la dimension (nombre de variables &gt; nombre d'observations)</a:t>
            </a:r>
          </a:p>
          <a:p>
            <a:pPr algn="just"/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>
              <a:buNone/>
            </a:pPr>
            <a:r>
              <a:rPr lang="fr-FR" altLang="en-US" b="1" dirty="0">
                <a:latin typeface="Dagny OT" panose="020B0504020201020104" pitchFamily="34" charset="77"/>
              </a:rPr>
              <a:t>Approches</a:t>
            </a:r>
            <a:r>
              <a:rPr lang="fr-FR" altLang="en-US" dirty="0">
                <a:latin typeface="Dagny OT" panose="020B0504020201020104" pitchFamily="34" charset="77"/>
              </a:rPr>
              <a:t> :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filtre vs. emballage (« </a:t>
            </a:r>
            <a:r>
              <a:rPr lang="fr-FR" altLang="en-US" i="0" dirty="0" err="1">
                <a:latin typeface="Dagny OT" panose="020B0504020201020104" pitchFamily="34" charset="77"/>
              </a:rPr>
              <a:t>wrapper</a:t>
            </a:r>
            <a:r>
              <a:rPr lang="fr-FR" altLang="en-US" i="0" dirty="0">
                <a:latin typeface="Dagny OT" panose="020B0504020201020104" pitchFamily="34" charset="77"/>
              </a:rPr>
              <a:t> »)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non supervisé vs. supervisé</a:t>
            </a:r>
            <a:endParaRPr lang="en-CA" altLang="en-US" i="0" dirty="0">
              <a:latin typeface="Dagny OT" panose="020B05040202010201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9443AEA-3276-874C-9583-41505AAA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 dirty="0"/>
              <a:t>MÉTHODES DE SÉLECTION DES CARACTÉRISTIQUES</a:t>
            </a:r>
            <a:endParaRPr lang="en-US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C7A3-355C-8E48-A53D-C5884237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</a:t>
            </a:r>
            <a:r>
              <a:rPr lang="fr-FR" b="1" dirty="0">
                <a:latin typeface="Dagny OT" panose="020B0504020201020104" pitchFamily="34" charset="77"/>
              </a:rPr>
              <a:t>méthodes de filtrage </a:t>
            </a:r>
            <a:r>
              <a:rPr lang="fr-FR" dirty="0">
                <a:latin typeface="Dagny OT" panose="020B0504020201020104" pitchFamily="34" charset="77"/>
              </a:rPr>
              <a:t>inspectent chaque variable individuellement et les évaluent en fonction d'une certaine </a:t>
            </a:r>
            <a:r>
              <a:rPr lang="fr-FR" b="1" dirty="0">
                <a:latin typeface="Dagny OT" panose="020B0504020201020104" pitchFamily="34" charset="77"/>
              </a:rPr>
              <a:t>métrique d'importance</a:t>
            </a:r>
            <a:r>
              <a:rPr lang="fr-FR" dirty="0">
                <a:latin typeface="Dagny OT" panose="020B0504020201020104" pitchFamily="34" charset="77"/>
              </a:rPr>
              <a:t>. 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caractéristiques les moins pertinentes (c'est-à-dire dont le score d'importance est inférieur à un certain seuil) sont ensuite supprimées.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</a:t>
            </a:r>
            <a:r>
              <a:rPr lang="fr-FR" b="1" dirty="0">
                <a:latin typeface="Dagny OT" panose="020B0504020201020104" pitchFamily="34" charset="77"/>
              </a:rPr>
              <a:t>méthodes enveloppantes </a:t>
            </a:r>
            <a:r>
              <a:rPr lang="fr-FR" dirty="0">
                <a:latin typeface="Dagny OT" panose="020B0504020201020104" pitchFamily="34" charset="77"/>
              </a:rPr>
              <a:t>recherchent des sous-ensembles de caractéristiques pour lesquels le critère d'évaluation utilisé par la méthode analytique éventuelle est "optimisé". 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 processus est </a:t>
            </a:r>
            <a:r>
              <a:rPr lang="fr-FR" b="1" dirty="0">
                <a:latin typeface="Dagny OT" panose="020B0504020201020104" pitchFamily="34" charset="77"/>
              </a:rPr>
              <a:t>itératif</a:t>
            </a:r>
            <a:r>
              <a:rPr lang="fr-FR" dirty="0">
                <a:latin typeface="Dagny OT" panose="020B0504020201020104" pitchFamily="34" charset="77"/>
              </a:rPr>
              <a:t>, et généralement intensif en termes de calcul : les sous-ensembles candidats sont utilisés dans l'analyse jusqu'à ce que l'on obtienne une métrique d'évaluation acceptable pour l'analyse. </a:t>
            </a:r>
            <a:endParaRPr lang="en-CA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86EBAFD0-0D54-594E-92C9-31BB1E19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MÉTHODES DE SÉLECTION DES CARACTÉRISTIQUES</a:t>
            </a:r>
            <a:endParaRPr lang="en-US" alt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FF53-A938-4346-B5E3-C1C67F26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Les méthodes non supervisées </a:t>
            </a:r>
            <a:r>
              <a:rPr lang="fr-FR" dirty="0">
                <a:latin typeface="Dagny OT" panose="020B0504020201020104" pitchFamily="34" charset="77"/>
              </a:rPr>
              <a:t>déterminent l'importance d'une caractéristique en se basant uniquement sur ses valeurs.</a:t>
            </a: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Les méthodes supervisées </a:t>
            </a:r>
            <a:r>
              <a:rPr lang="fr-FR" dirty="0">
                <a:latin typeface="Dagny OT" panose="020B0504020201020104" pitchFamily="34" charset="77"/>
              </a:rPr>
              <a:t>évaluent l'importance de chaque caractéristique en étudiant sa relation avec une caractéristique cible (corrélation, etc.).</a:t>
            </a: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Les méthodes enveloppantes sont généralement supervisées. </a:t>
            </a: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2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Méthodes de filtrage non supervisées </a:t>
            </a:r>
            <a:r>
              <a:rPr lang="fr-FR" dirty="0">
                <a:latin typeface="Dagny OT" panose="020B0504020201020104" pitchFamily="34" charset="77"/>
              </a:rPr>
              <a:t>: suppression des variables constantes, des variables de type ID (différentes sur toutes les observations), des caractéristiques à faible variabilité, etc. 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F3583B0-4E6A-6E4E-A77C-067A2417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DISCRÉTISATION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3B41-B3EE-B740-BAF1-D62258EB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Pour réduire la complexité du calcul, il peut être nécessaire de remplacer une variable numérique par une variable </a:t>
            </a:r>
            <a:r>
              <a:rPr lang="fr-FR" b="1" dirty="0">
                <a:latin typeface="Dagny OT" panose="020B0504020201020104" pitchFamily="34" charset="77"/>
              </a:rPr>
              <a:t>ordinale</a:t>
            </a:r>
            <a:r>
              <a:rPr lang="fr-FR" dirty="0">
                <a:latin typeface="Dagny OT" panose="020B0504020201020104" pitchFamily="34" charset="77"/>
              </a:rPr>
              <a:t> (de la valeur de la taille à </a:t>
            </a:r>
            <a:r>
              <a:rPr lang="fr-FR" i="1" dirty="0">
                <a:latin typeface="Dagny OT" panose="020B0504020201020104" pitchFamily="34" charset="77"/>
              </a:rPr>
              <a:t>petit</a:t>
            </a:r>
            <a:r>
              <a:rPr lang="fr-FR" dirty="0">
                <a:latin typeface="Dagny OT" panose="020B0504020201020104" pitchFamily="34" charset="77"/>
              </a:rPr>
              <a:t>, </a:t>
            </a:r>
            <a:r>
              <a:rPr lang="fr-FR" i="1" dirty="0">
                <a:latin typeface="Dagny OT" panose="020B0504020201020104" pitchFamily="34" charset="77"/>
              </a:rPr>
              <a:t>moyen</a:t>
            </a:r>
            <a:r>
              <a:rPr lang="fr-FR" dirty="0">
                <a:latin typeface="Dagny OT" panose="020B0504020201020104" pitchFamily="34" charset="77"/>
              </a:rPr>
              <a:t>, </a:t>
            </a:r>
            <a:r>
              <a:rPr lang="fr-FR" i="1" dirty="0">
                <a:latin typeface="Dagny OT" panose="020B0504020201020104" pitchFamily="34" charset="77"/>
              </a:rPr>
              <a:t>grand</a:t>
            </a:r>
            <a:r>
              <a:rPr lang="fr-FR" dirty="0">
                <a:latin typeface="Dagny OT" panose="020B0504020201020104" pitchFamily="34" charset="77"/>
              </a:rPr>
              <a:t>, par exemple).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L'expertise du domaine </a:t>
            </a:r>
            <a:r>
              <a:rPr lang="fr-FR" dirty="0">
                <a:latin typeface="Dagny OT" panose="020B0504020201020104" pitchFamily="34" charset="77"/>
              </a:rPr>
              <a:t>peut être utilisée pour déterminer la taille des groupes (</a:t>
            </a:r>
            <a:r>
              <a:rPr lang="fr-FR" i="1" dirty="0" err="1">
                <a:latin typeface="Dagny OT" panose="020B0504020201020104" pitchFamily="34" charset="77"/>
              </a:rPr>
              <a:t>bins</a:t>
            </a:r>
            <a:r>
              <a:rPr lang="fr-FR" dirty="0">
                <a:latin typeface="Dagny OT" panose="020B0504020201020104" pitchFamily="34" charset="77"/>
              </a:rPr>
              <a:t>), bien que cela puisse introduire un biais inconscient dans les analyses.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dirty="0">
                <a:latin typeface="Dagny OT" panose="020B0504020201020104" pitchFamily="34" charset="77"/>
              </a:rPr>
              <a:t>En l'absence d'une telle expertise, les limites peuvent être fixées de sorte que soit</a:t>
            </a:r>
          </a:p>
          <a:p>
            <a:pPr lvl="1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sz="1800" i="0" dirty="0">
                <a:latin typeface="Dagny OT" panose="020B0504020201020104" pitchFamily="34" charset="77"/>
              </a:rPr>
              <a:t>les groupes contiennent chacun le même nombre d'observations</a:t>
            </a:r>
          </a:p>
          <a:p>
            <a:pPr lvl="1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sz="1800" i="0" dirty="0">
                <a:latin typeface="Dagny OT" panose="020B0504020201020104" pitchFamily="34" charset="77"/>
              </a:rPr>
              <a:t>les groupes ont tous la même largeur</a:t>
            </a:r>
          </a:p>
          <a:p>
            <a:pPr lvl="1" algn="just" eaLnBrk="1" fontAlgn="auto" hangingPunct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fr-FR" sz="1800" i="0" dirty="0">
                <a:latin typeface="Dagny OT" panose="020B0504020201020104" pitchFamily="34" charset="77"/>
              </a:rPr>
              <a:t>la performance d'un outil de modélisation soit maximisée</a:t>
            </a:r>
            <a:endParaRPr lang="en-US" sz="1800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F7C-219E-C040-8261-BB2BD405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75" y="1301750"/>
            <a:ext cx="9612313" cy="28527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QUALITÉ DES DONNÉES ET VALIDATION DES DONNÉES</a:t>
            </a:r>
            <a:endParaRPr lang="en-US" dirty="0"/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D1D9BF85-0024-D74E-B4BE-B825EA05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75" y="4265613"/>
            <a:ext cx="9612313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TRAITEMENT DES DONNÉES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A87CE82-17B0-1B4A-918A-A34D1942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2" y="5719227"/>
            <a:ext cx="4716966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fr-FR" altLang="en-US" b="1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Martin :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Les données, c’est le bordel…</a:t>
            </a:r>
          </a:p>
          <a:p>
            <a:pPr eaLnBrk="1" hangingPunct="1"/>
            <a:r>
              <a:rPr lang="fr-FR" altLang="en-US" b="1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Allison :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Même quand elles ont été nettoyées ? </a:t>
            </a:r>
          </a:p>
          <a:p>
            <a:pPr eaLnBrk="1" hangingPunct="1"/>
            <a:r>
              <a:rPr lang="fr-FR" altLang="en-US" b="1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Martin :</a:t>
            </a:r>
            <a:r>
              <a:rPr lang="fr-FR" alt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Surtout quand elles ont été nettoyées.</a:t>
            </a:r>
          </a:p>
          <a:p>
            <a:pPr algn="r" eaLnBrk="1" hangingPunct="1"/>
            <a:r>
              <a:rPr lang="en-US" altLang="en-US" sz="1400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P. Boily, </a:t>
            </a:r>
            <a:r>
              <a:rPr lang="en-US" altLang="en-US" sz="1400" i="1" dirty="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Introduction au conseil </a:t>
            </a:r>
            <a:r>
              <a:rPr lang="en-US" altLang="en-US" sz="1400" i="1" dirty="0" err="1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quantitatif</a:t>
            </a:r>
            <a:endParaRPr lang="en-US" altLang="en-US" sz="1400" i="1" dirty="0">
              <a:solidFill>
                <a:schemeClr val="tx2"/>
              </a:solidFill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7BEB07AD-0A76-2D42-AC6D-9178C0DD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DONNÉES FIABLES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2F50-50F7-1547-9F9D-249D65D6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53607" cy="35814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L'ensemble de données idéal aura le moins de problèmes possible avec </a:t>
            </a:r>
            <a:r>
              <a:rPr lang="en-US" altLang="en-US" sz="2400" dirty="0">
                <a:latin typeface="Dagny OT" panose="020B0504020201020104" pitchFamily="34" charset="77"/>
              </a:rPr>
              <a:t>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Validité</a:t>
            </a:r>
            <a:r>
              <a:rPr lang="fr-FR" altLang="en-US" i="0" dirty="0">
                <a:latin typeface="Dagny OT" panose="020B0504020201020104" pitchFamily="34" charset="77"/>
              </a:rPr>
              <a:t> : type de données, plage de données, réponse obligatoire, unicité, valeur, expressions régulières.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 err="1">
                <a:latin typeface="Dagny OT" panose="020B0504020201020104" pitchFamily="34" charset="77"/>
              </a:rPr>
              <a:t>Intégralité</a:t>
            </a:r>
            <a:r>
              <a:rPr lang="en-US" altLang="en-US" b="1" i="0" dirty="0">
                <a:latin typeface="Dagny OT" panose="020B0504020201020104" pitchFamily="34" charset="77"/>
              </a:rPr>
              <a:t> : </a:t>
            </a:r>
            <a:r>
              <a:rPr lang="en-US" altLang="en-US" i="0" dirty="0">
                <a:latin typeface="Dagny OT" panose="020B0504020201020104" pitchFamily="34" charset="77"/>
              </a:rPr>
              <a:t>observations </a:t>
            </a:r>
            <a:r>
              <a:rPr lang="en-US" altLang="en-US" i="0" dirty="0" err="1">
                <a:latin typeface="Dagny OT" panose="020B0504020201020104" pitchFamily="34" charset="77"/>
              </a:rPr>
              <a:t>manquantes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Exactitude et précision : </a:t>
            </a:r>
            <a:r>
              <a:rPr lang="fr-FR" altLang="en-US" i="0" dirty="0">
                <a:latin typeface="Dagny OT" panose="020B0504020201020104" pitchFamily="34" charset="77"/>
              </a:rPr>
              <a:t>liées aux erreurs de mesure et/ou de saisie des données ; diagrammes cibles (exactitude en tant que biais, précision en tant qu'erreur standard).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b="1" i="0" dirty="0" err="1">
                <a:latin typeface="Dagny OT" panose="020B0504020201020104" pitchFamily="34" charset="77"/>
              </a:rPr>
              <a:t>Cohérence</a:t>
            </a:r>
            <a:r>
              <a:rPr lang="en-US" altLang="en-US" b="1" i="0" dirty="0">
                <a:latin typeface="Dagny OT" panose="020B0504020201020104" pitchFamily="34" charset="77"/>
              </a:rPr>
              <a:t> : </a:t>
            </a:r>
            <a:r>
              <a:rPr lang="en-US" altLang="en-US" i="0" dirty="0">
                <a:latin typeface="Dagny OT" panose="020B0504020201020104" pitchFamily="34" charset="77"/>
              </a:rPr>
              <a:t>observations </a:t>
            </a:r>
            <a:r>
              <a:rPr lang="en-US" altLang="en-US" i="0" dirty="0" err="1">
                <a:latin typeface="Dagny OT" panose="020B0504020201020104" pitchFamily="34" charset="77"/>
              </a:rPr>
              <a:t>contradictoires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b="1" i="0" dirty="0">
                <a:latin typeface="Dagny OT" panose="020B0504020201020104" pitchFamily="34" charset="77"/>
              </a:rPr>
              <a:t>Uniformité : </a:t>
            </a:r>
            <a:r>
              <a:rPr lang="fr-FR" altLang="en-US" i="0" dirty="0">
                <a:latin typeface="Dagny OT" panose="020B0504020201020104" pitchFamily="34" charset="77"/>
              </a:rPr>
              <a:t>les unités sont-elles utilisées de manière uniforme dans les ensembles de données ?</a:t>
            </a:r>
            <a:endParaRPr lang="en-US" altLang="en-US" sz="10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Vérifier les problèmes de qualité des données à un stade précoce peut éviter des difficultés plus tard dans l'analyse. </a:t>
            </a:r>
            <a:endParaRPr lang="en-US" altLang="en-US" sz="2400" b="1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4B3E2C1-0160-3248-806D-09FA7671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DONNÉES FIABLES</a:t>
            </a:r>
            <a:endParaRPr lang="en-US" altLang="en-US" sz="2400" b="1"/>
          </a:p>
        </p:txBody>
      </p:sp>
      <p:pic>
        <p:nvPicPr>
          <p:cNvPr id="54275" name="Picture 5">
            <a:extLst>
              <a:ext uri="{FF2B5EF4-FFF2-40B4-BE49-F238E27FC236}">
                <a16:creationId xmlns:a16="http://schemas.microsoft.com/office/drawing/2014/main" id="{542A9E78-E7A2-9440-8436-406870EF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2424113"/>
            <a:ext cx="90805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E282BBFE-4C6B-D848-9DC2-B2C3942834B7}"/>
              </a:ext>
            </a:extLst>
          </p:cNvPr>
          <p:cNvSpPr txBox="1">
            <a:spLocks/>
          </p:cNvSpPr>
          <p:nvPr/>
        </p:nvSpPr>
        <p:spPr bwMode="auto">
          <a:xfrm>
            <a:off x="1647825" y="4618038"/>
            <a:ext cx="23685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Char char=" "/>
            </a:pPr>
            <a:r>
              <a:rPr lang="en-US" altLang="en-US" sz="22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exact et précis</a:t>
            </a:r>
          </a:p>
        </p:txBody>
      </p:sp>
      <p:sp>
        <p:nvSpPr>
          <p:cNvPr id="54277" name="Content Placeholder 2">
            <a:extLst>
              <a:ext uri="{FF2B5EF4-FFF2-40B4-BE49-F238E27FC236}">
                <a16:creationId xmlns:a16="http://schemas.microsoft.com/office/drawing/2014/main" id="{05C66977-0A5A-844C-9CF3-095A2D77D647}"/>
              </a:ext>
            </a:extLst>
          </p:cNvPr>
          <p:cNvSpPr txBox="1">
            <a:spLocks/>
          </p:cNvSpPr>
          <p:nvPr/>
        </p:nvSpPr>
        <p:spPr bwMode="auto">
          <a:xfrm>
            <a:off x="4046538" y="4618038"/>
            <a:ext cx="23685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None/>
            </a:pP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précis,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mais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inexact</a:t>
            </a:r>
          </a:p>
        </p:txBody>
      </p:sp>
      <p:sp>
        <p:nvSpPr>
          <p:cNvPr id="54278" name="Content Placeholder 2">
            <a:extLst>
              <a:ext uri="{FF2B5EF4-FFF2-40B4-BE49-F238E27FC236}">
                <a16:creationId xmlns:a16="http://schemas.microsoft.com/office/drawing/2014/main" id="{0A238133-7367-3A4B-8793-BB9CEA623B4C}"/>
              </a:ext>
            </a:extLst>
          </p:cNvPr>
          <p:cNvSpPr txBox="1">
            <a:spLocks/>
          </p:cNvSpPr>
          <p:nvPr/>
        </p:nvSpPr>
        <p:spPr bwMode="auto">
          <a:xfrm>
            <a:off x="6434138" y="4618038"/>
            <a:ext cx="23685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Char char=" "/>
            </a:pP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exact,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mais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imprécis</a:t>
            </a:r>
            <a:endParaRPr lang="en-US" altLang="en-US" sz="2200" dirty="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54279" name="Content Placeholder 2">
            <a:extLst>
              <a:ext uri="{FF2B5EF4-FFF2-40B4-BE49-F238E27FC236}">
                <a16:creationId xmlns:a16="http://schemas.microsoft.com/office/drawing/2014/main" id="{8AA3F728-8644-FA41-B835-7FC60B865C81}"/>
              </a:ext>
            </a:extLst>
          </p:cNvPr>
          <p:cNvSpPr txBox="1">
            <a:spLocks/>
          </p:cNvSpPr>
          <p:nvPr/>
        </p:nvSpPr>
        <p:spPr bwMode="auto">
          <a:xfrm>
            <a:off x="8813800" y="4618038"/>
            <a:ext cx="2366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Char char=" "/>
            </a:pP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ni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exact, </a:t>
            </a:r>
            <a:r>
              <a:rPr lang="en-US" altLang="en-US" sz="2200" dirty="0" err="1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ni</a:t>
            </a:r>
            <a:r>
              <a:rPr lang="en-US" altLang="en-US" sz="2200" dirty="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 précis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15326-E5F9-9E45-B30F-FFEAC09C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FCD1907-BD3E-2B4D-9F38-7AE9A56D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SOURCES COMMUNES D'ERREUR</a:t>
            </a:r>
            <a:endParaRPr lang="en-US" altLang="en-US" sz="2400" b="1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4A755A0-1936-974F-A89C-821B08C7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Lorsque vous traitez des ensembles de données </a:t>
            </a:r>
            <a:r>
              <a:rPr lang="fr-FR" altLang="en-US" b="1" dirty="0">
                <a:latin typeface="Dagny OT" panose="020B0504020201020104" pitchFamily="34" charset="77"/>
              </a:rPr>
              <a:t>hérités</a:t>
            </a:r>
            <a:r>
              <a:rPr lang="fr-FR" altLang="en-US" dirty="0">
                <a:latin typeface="Dagny OT" panose="020B0504020201020104" pitchFamily="34" charset="77"/>
              </a:rPr>
              <a:t> ou </a:t>
            </a:r>
            <a:r>
              <a:rPr lang="fr-FR" altLang="en-US" b="1" dirty="0">
                <a:latin typeface="Dagny OT" panose="020B0504020201020104" pitchFamily="34" charset="77"/>
              </a:rPr>
              <a:t>combinés</a:t>
            </a:r>
            <a:r>
              <a:rPr lang="fr-FR" altLang="en-US" dirty="0">
                <a:latin typeface="Dagny OT" panose="020B0504020201020104" pitchFamily="34" charset="77"/>
              </a:rPr>
              <a:t> (c'est-à-dire des ensembles de données sur lesquels vous avez peu de contrôle) </a:t>
            </a:r>
            <a:r>
              <a:rPr lang="en-US" altLang="en-US" dirty="0">
                <a:latin typeface="Dagny OT" panose="020B0504020201020104" pitchFamily="34" charset="77"/>
              </a:rPr>
              <a:t>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un code est attribué aux données manquantes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un code est attribué à « N/A / vide »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erreur de saisie des données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erreur de codage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erreur de mesure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entrées en double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entassement</a:t>
            </a:r>
            <a:endParaRPr lang="en-US" altLang="en-US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32272C3-4C49-0247-A51F-E04091F3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DÉTECTER LES ENTRÉES NON VALIDES</a:t>
            </a:r>
            <a:endParaRPr lang="en-US" altLang="en-US" sz="24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BBEF8-5D6D-8949-BCEA-28F9699DD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705171" cy="358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fr-FR" dirty="0">
                <a:latin typeface="Dagny OT"/>
              </a:rPr>
              <a:t>Les entrées potentiellement invalides peuvent être détectées à l'aide de :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  <a:defRPr/>
            </a:pPr>
            <a:r>
              <a:rPr lang="en-CA" b="1" i="0" dirty="0" err="1">
                <a:latin typeface="Dagny OT"/>
              </a:rPr>
              <a:t>Statistiques</a:t>
            </a:r>
            <a:r>
              <a:rPr lang="en-CA" b="1" i="0" dirty="0">
                <a:latin typeface="Dagny OT"/>
              </a:rPr>
              <a:t> </a:t>
            </a:r>
            <a:r>
              <a:rPr lang="en-CA" b="1" i="0" dirty="0" err="1">
                <a:latin typeface="Dagny OT"/>
              </a:rPr>
              <a:t>descriptives</a:t>
            </a:r>
            <a:r>
              <a:rPr lang="en-CA" b="1" i="0" dirty="0">
                <a:latin typeface="Dagny OT"/>
              </a:rPr>
              <a:t> </a:t>
            </a:r>
            <a:r>
              <a:rPr lang="en-CA" b="1" i="0" dirty="0" err="1">
                <a:latin typeface="Dagny OT"/>
              </a:rPr>
              <a:t>univariées</a:t>
            </a:r>
            <a:r>
              <a:rPr lang="en-CA" b="1" i="0" dirty="0">
                <a:latin typeface="Dagny OT"/>
              </a:rPr>
              <a:t> </a:t>
            </a:r>
            <a:br>
              <a:rPr lang="en-CA" i="0" dirty="0">
                <a:latin typeface="Dagny OT"/>
              </a:rPr>
            </a:br>
            <a:r>
              <a:rPr lang="fr-FR" sz="1600" i="0" dirty="0">
                <a:latin typeface="Dagny OT"/>
              </a:rPr>
              <a:t>compte, étendue, z-score, moyenne, médiane, écart type, contrôle logique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  <a:defRPr/>
            </a:pPr>
            <a:r>
              <a:rPr lang="en-CA" b="1" i="0" dirty="0" err="1">
                <a:latin typeface="Dagny OT"/>
              </a:rPr>
              <a:t>Statistiques</a:t>
            </a:r>
            <a:r>
              <a:rPr lang="en-CA" b="1" i="0" dirty="0">
                <a:latin typeface="Dagny OT"/>
              </a:rPr>
              <a:t> </a:t>
            </a:r>
            <a:r>
              <a:rPr lang="en-CA" b="1" i="0" dirty="0" err="1">
                <a:latin typeface="Dagny OT"/>
              </a:rPr>
              <a:t>descriptives</a:t>
            </a:r>
            <a:r>
              <a:rPr lang="en-CA" b="1" i="0" dirty="0">
                <a:latin typeface="Dagny OT"/>
              </a:rPr>
              <a:t> </a:t>
            </a:r>
            <a:r>
              <a:rPr lang="en-CA" b="1" i="0" dirty="0" err="1">
                <a:latin typeface="Dagny OT"/>
              </a:rPr>
              <a:t>multivariées</a:t>
            </a:r>
            <a:br>
              <a:rPr lang="en-CA" i="0" dirty="0">
                <a:latin typeface="Dagny OT"/>
              </a:rPr>
            </a:br>
            <a:r>
              <a:rPr lang="en-CA" sz="1600" i="0" dirty="0">
                <a:latin typeface="Dagny OT"/>
              </a:rPr>
              <a:t>table n-way, </a:t>
            </a:r>
            <a:r>
              <a:rPr lang="en-CA" sz="1600" i="0" dirty="0" err="1">
                <a:latin typeface="Dagny OT"/>
              </a:rPr>
              <a:t>contrôle</a:t>
            </a:r>
            <a:r>
              <a:rPr lang="en-CA" sz="1600" i="0" dirty="0">
                <a:latin typeface="Dagny OT"/>
              </a:rPr>
              <a:t> </a:t>
            </a:r>
            <a:r>
              <a:rPr lang="en-CA" sz="1600" i="0" dirty="0" err="1">
                <a:latin typeface="Dagny OT"/>
              </a:rPr>
              <a:t>logique</a:t>
            </a:r>
            <a:endParaRPr lang="en-CA" sz="1600" i="0" dirty="0">
              <a:latin typeface="Dagny OT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§"/>
              <a:defRPr/>
            </a:pPr>
            <a:r>
              <a:rPr lang="en-CA" b="1" i="0" dirty="0">
                <a:latin typeface="Dagny OT"/>
              </a:rPr>
              <a:t>Visualisation des </a:t>
            </a:r>
            <a:r>
              <a:rPr lang="en-CA" b="1" i="0" dirty="0" err="1">
                <a:latin typeface="Dagny OT"/>
              </a:rPr>
              <a:t>données</a:t>
            </a:r>
            <a:br>
              <a:rPr lang="en-CA" sz="1800" i="0" dirty="0">
                <a:latin typeface="Dagny OT"/>
              </a:rPr>
            </a:br>
            <a:r>
              <a:rPr lang="fr-FR" sz="1600" i="0" dirty="0">
                <a:latin typeface="Dagny OT"/>
              </a:rPr>
              <a:t>nuage de points, matrice de nuage de points, histogramme, histogramme conjoint, etc.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fr-FR" sz="500" dirty="0">
              <a:latin typeface="Dagny OT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fr-FR" dirty="0">
                <a:latin typeface="Dagny OT"/>
              </a:rPr>
              <a:t>Cette étape pourrait permettre d'identifier les valeurs aberrantes potentielles. </a:t>
            </a:r>
          </a:p>
          <a:p>
            <a:pPr>
              <a:lnSpc>
                <a:spcPct val="100000"/>
              </a:lnSpc>
              <a:defRPr/>
            </a:pPr>
            <a:endParaRPr lang="fr-FR" sz="500" dirty="0">
              <a:latin typeface="Dagny OT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fr-FR" dirty="0">
                <a:latin typeface="Dagny OT"/>
              </a:rPr>
              <a:t>Le fait de ne pas détecter d’entrées non valides </a:t>
            </a:r>
            <a:r>
              <a:rPr lang="fr-FR" b="1" dirty="0">
                <a:latin typeface="Dagny OT"/>
              </a:rPr>
              <a:t>ne signifie pas </a:t>
            </a:r>
            <a:r>
              <a:rPr lang="fr-FR" dirty="0">
                <a:latin typeface="Dagny OT"/>
              </a:rPr>
              <a:t>que toutes les entrées sont valides. 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fr-FR" sz="500" dirty="0">
              <a:latin typeface="Dagny OT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fr-FR" dirty="0">
                <a:latin typeface="Dagny OT"/>
              </a:rPr>
              <a:t>Un petit nombre d'entrées non valides sont recodées comme manquantes. </a:t>
            </a:r>
            <a:endParaRPr lang="en-CA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394E474-E964-884E-B1C9-DBE4ADCB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ILLUSTRATION</a:t>
            </a:r>
            <a:endParaRPr lang="en-US" altLang="en-US" sz="2400" b="1"/>
          </a:p>
        </p:txBody>
      </p:sp>
      <p:pic>
        <p:nvPicPr>
          <p:cNvPr id="58371" name="Content Placeholder 6">
            <a:extLst>
              <a:ext uri="{FF2B5EF4-FFF2-40B4-BE49-F238E27FC236}">
                <a16:creationId xmlns:a16="http://schemas.microsoft.com/office/drawing/2014/main" id="{0606D1E1-C2A9-D340-BDF0-CC092FEEB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1568450"/>
            <a:ext cx="4267200" cy="2581275"/>
          </a:xfrm>
        </p:spPr>
      </p:pic>
      <p:pic>
        <p:nvPicPr>
          <p:cNvPr id="58372" name="Picture 7">
            <a:extLst>
              <a:ext uri="{FF2B5EF4-FFF2-40B4-BE49-F238E27FC236}">
                <a16:creationId xmlns:a16="http://schemas.microsoft.com/office/drawing/2014/main" id="{E33CF56F-185A-BD4B-803D-CBA1F7C1E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4229100"/>
            <a:ext cx="426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8">
            <a:extLst>
              <a:ext uri="{FF2B5EF4-FFF2-40B4-BE49-F238E27FC236}">
                <a16:creationId xmlns:a16="http://schemas.microsoft.com/office/drawing/2014/main" id="{A4F64882-6F27-A940-AA68-C3A28015E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052638"/>
            <a:ext cx="6683375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11">
            <a:extLst>
              <a:ext uri="{FF2B5EF4-FFF2-40B4-BE49-F238E27FC236}">
                <a16:creationId xmlns:a16="http://schemas.microsoft.com/office/drawing/2014/main" id="{A71BD620-5C8E-5049-A304-E83FE1DC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1225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0329F19-8CB6-8A4E-9250-74B01F86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4 REMARQUES TRÈS IMPORTANTES</a:t>
            </a:r>
            <a:endParaRPr lang="en-US" altLang="en-US" sz="2400" b="1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477FD49-A2DB-5B4F-A07E-3CBBF44B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Ne travaillez </a:t>
            </a:r>
            <a:r>
              <a:rPr lang="fr-FR" altLang="en-US" b="1" dirty="0">
                <a:latin typeface="Dagny OT" panose="020B0504020201020104" pitchFamily="34" charset="77"/>
              </a:rPr>
              <a:t>JAMAIS</a:t>
            </a:r>
            <a:r>
              <a:rPr lang="fr-FR" altLang="en-US" dirty="0">
                <a:latin typeface="Dagny OT" panose="020B0504020201020104" pitchFamily="34" charset="77"/>
              </a:rPr>
              <a:t> sur l'ensemble de données original. Faites des copies en cours de route.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Documentez </a:t>
            </a:r>
            <a:r>
              <a:rPr lang="fr-FR" altLang="en-US" b="1" dirty="0">
                <a:latin typeface="Dagny OT" panose="020B0504020201020104" pitchFamily="34" charset="77"/>
              </a:rPr>
              <a:t>TOUTES</a:t>
            </a:r>
            <a:r>
              <a:rPr lang="fr-FR" altLang="en-US" dirty="0">
                <a:latin typeface="Dagny OT" panose="020B0504020201020104" pitchFamily="34" charset="77"/>
              </a:rPr>
              <a:t> vos étapes et procédures de nettoyage.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Si vous vous surprenez à nettoyer une trop grande partie de vos données, </a:t>
            </a:r>
            <a:r>
              <a:rPr lang="fr-FR" altLang="en-US" b="1" dirty="0">
                <a:latin typeface="Dagny OT" panose="020B0504020201020104" pitchFamily="34" charset="77"/>
              </a:rPr>
              <a:t>ARRÊTEZ</a:t>
            </a:r>
            <a:r>
              <a:rPr lang="fr-FR" altLang="en-US" dirty="0">
                <a:latin typeface="Dagny OT" panose="020B0504020201020104" pitchFamily="34" charset="77"/>
              </a:rPr>
              <a:t>. Il y a peut-être un problème avec la procédure de collecte des données.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Réfléchissez </a:t>
            </a:r>
            <a:r>
              <a:rPr lang="fr-FR" altLang="en-US" b="1" dirty="0">
                <a:latin typeface="Dagny OT" panose="020B0504020201020104" pitchFamily="34" charset="77"/>
              </a:rPr>
              <a:t>à deux fois </a:t>
            </a:r>
            <a:r>
              <a:rPr lang="fr-FR" altLang="en-US" dirty="0">
                <a:latin typeface="Dagny OT" panose="020B0504020201020104" pitchFamily="34" charset="77"/>
              </a:rPr>
              <a:t>avant de rejeter une observation entière.</a:t>
            </a:r>
            <a:endParaRPr lang="en-US" altLang="en-US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8DFFB837-B994-C84B-A9E1-A8998902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ILLUSTRATION</a:t>
            </a: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EBF8596A-C861-D041-88BF-FA119B87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5348" b="4916"/>
          <a:stretch>
            <a:fillRect/>
          </a:stretch>
        </p:blipFill>
        <p:spPr bwMode="auto">
          <a:xfrm>
            <a:off x="2346325" y="1520825"/>
            <a:ext cx="74549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Content Placeholder 2">
            <a:extLst>
              <a:ext uri="{FF2B5EF4-FFF2-40B4-BE49-F238E27FC236}">
                <a16:creationId xmlns:a16="http://schemas.microsoft.com/office/drawing/2014/main" id="{A8908543-CE8C-BD45-A86C-9E3C75B0698C}"/>
              </a:ext>
            </a:extLst>
          </p:cNvPr>
          <p:cNvSpPr txBox="1">
            <a:spLocks/>
          </p:cNvSpPr>
          <p:nvPr/>
        </p:nvSpPr>
        <p:spPr bwMode="auto">
          <a:xfrm>
            <a:off x="5989638" y="5106988"/>
            <a:ext cx="344487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265113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44767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593725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776288" indent="-136525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12334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16906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21478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2605088" indent="-136525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Tw Cen MT" panose="020B0602020104020603" pitchFamily="34" charset="77"/>
              <a:buNone/>
            </a:pPr>
            <a:r>
              <a:rPr lang="fr-FR" altLang="en-US" sz="24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Temps d'arrivée au poste de contrôle, avant le départ (mins)</a:t>
            </a:r>
            <a:endParaRPr lang="en-US" altLang="en-US" sz="240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sp>
        <p:nvSpPr>
          <p:cNvPr id="59397" name="TextBox 6">
            <a:extLst>
              <a:ext uri="{FF2B5EF4-FFF2-40B4-BE49-F238E27FC236}">
                <a16:creationId xmlns:a16="http://schemas.microsoft.com/office/drawing/2014/main" id="{13068964-E95A-5A44-9470-12984103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1225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AB312A94-65F3-704E-A2E4-03C2AFA5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ILLUSTRATION</a:t>
            </a:r>
            <a:endParaRPr lang="en-US" altLang="en-US" sz="2400" b="1"/>
          </a:p>
        </p:txBody>
      </p:sp>
      <p:pic>
        <p:nvPicPr>
          <p:cNvPr id="60419" name="Content Placeholder 6">
            <a:extLst>
              <a:ext uri="{FF2B5EF4-FFF2-40B4-BE49-F238E27FC236}">
                <a16:creationId xmlns:a16="http://schemas.microsoft.com/office/drawing/2014/main" id="{FA3F41B1-95FE-4948-998F-EB611AE9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0288" y="1719263"/>
            <a:ext cx="7029450" cy="4452937"/>
          </a:xfrm>
        </p:spPr>
      </p:pic>
      <p:pic>
        <p:nvPicPr>
          <p:cNvPr id="60420" name="Picture 7">
            <a:extLst>
              <a:ext uri="{FF2B5EF4-FFF2-40B4-BE49-F238E27FC236}">
                <a16:creationId xmlns:a16="http://schemas.microsoft.com/office/drawing/2014/main" id="{CF64755B-B885-BE41-979B-3F04ED5A0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719263"/>
            <a:ext cx="3622675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5">
            <a:extLst>
              <a:ext uri="{FF2B5EF4-FFF2-40B4-BE49-F238E27FC236}">
                <a16:creationId xmlns:a16="http://schemas.microsoft.com/office/drawing/2014/main" id="{407803B3-7035-2946-B131-2C89B0B6F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1225" y="0"/>
            <a:ext cx="245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 eaLnBrk="1" hangingPunct="1"/>
            <a:r>
              <a:rPr lang="en-US" altLang="en-US" sz="1400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[Dossier personnel]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0B55FF2-7EF9-4A4A-8D0B-1E3010A8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POINTS À RETENIR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2BD756D0-CBA8-A745-AE4E-7CE534C9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N'attendez pas que l'analyse soit terminée pour découvrir qu'il y avait un problème de qualité des données.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Les tests </a:t>
            </a:r>
            <a:r>
              <a:rPr lang="fr-FR" altLang="en-US" sz="2400" dirty="0" err="1">
                <a:latin typeface="Dagny OT" panose="020B0504020201020104" pitchFamily="34" charset="77"/>
              </a:rPr>
              <a:t>univariés</a:t>
            </a:r>
            <a:r>
              <a:rPr lang="fr-FR" altLang="en-US" sz="2400" dirty="0">
                <a:latin typeface="Dagny OT" panose="020B0504020201020104" pitchFamily="34" charset="77"/>
              </a:rPr>
              <a:t> ne révèlent pas toujours toute l'histoire.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Les visualisations peuvent aider.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Le contexte est crucial – vous pouvez avoir besoin de plus de contexte sur les données pour les comprendre... mais quelle que soit la situation, vous devez comprendre la qualité de l'ensemble de données.</a:t>
            </a:r>
            <a:endParaRPr lang="en-US" altLang="en-US" dirty="0"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D18E8-1702-8146-9F40-DFE0D202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2CE7CFE-2DBA-B44F-AC17-7B397FC0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APPROCHES DU NETTOYAGE DES DONNÉES</a:t>
            </a:r>
            <a:endParaRPr lang="en-US" altLang="en-US" sz="2400" b="1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60D571B-FCF0-3D4D-8608-6824DAE1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68763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Il existe deux approches philosophiques du nettoyage et de la validation des données </a:t>
            </a:r>
            <a:r>
              <a:rPr lang="en-US" altLang="en-US" sz="2400" dirty="0">
                <a:latin typeface="Dagny OT" panose="020B0504020201020104" pitchFamily="34" charset="77"/>
              </a:rPr>
              <a:t>: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i="0" dirty="0" err="1">
                <a:latin typeface="Dagny OT" panose="020B0504020201020104" pitchFamily="34" charset="77"/>
              </a:rPr>
              <a:t>méthodique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en-US" i="0" dirty="0" err="1">
                <a:latin typeface="Dagny OT" panose="020B0504020201020104" pitchFamily="34" charset="77"/>
              </a:rPr>
              <a:t>narratif</a:t>
            </a:r>
            <a:endParaRPr lang="en-US" altLang="en-US" i="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L'approche </a:t>
            </a:r>
            <a:r>
              <a:rPr lang="fr-FR" altLang="en-US" sz="2400" b="1" dirty="0">
                <a:latin typeface="Dagny OT" panose="020B0504020201020104" pitchFamily="34" charset="77"/>
              </a:rPr>
              <a:t>méthodique</a:t>
            </a:r>
            <a:r>
              <a:rPr lang="fr-FR" altLang="en-US" sz="2400" dirty="0">
                <a:latin typeface="Dagny OT" panose="020B0504020201020104" pitchFamily="34" charset="77"/>
              </a:rPr>
              <a:t> consiste à passer en revue une </a:t>
            </a:r>
            <a:r>
              <a:rPr lang="fr-FR" altLang="en-US" sz="2400" b="1" dirty="0">
                <a:latin typeface="Dagny OT" panose="020B0504020201020104" pitchFamily="34" charset="77"/>
              </a:rPr>
              <a:t>liste de contrôle </a:t>
            </a:r>
            <a:r>
              <a:rPr lang="fr-FR" altLang="en-US" sz="2400" dirty="0">
                <a:latin typeface="Dagny OT" panose="020B0504020201020104" pitchFamily="34" charset="77"/>
              </a:rPr>
              <a:t>des problèmes potentiels et à signaler ceux qui s'appliquent aux données.</a:t>
            </a:r>
            <a:endParaRPr lang="en-US" altLang="en-US" sz="6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L'approche </a:t>
            </a:r>
            <a:r>
              <a:rPr lang="fr-FR" altLang="en-US" sz="2400" b="1" dirty="0">
                <a:latin typeface="Dagny OT" panose="020B0504020201020104" pitchFamily="34" charset="77"/>
              </a:rPr>
              <a:t>narrative</a:t>
            </a:r>
            <a:r>
              <a:rPr lang="fr-FR" altLang="en-US" sz="2400" dirty="0">
                <a:latin typeface="Dagny OT" panose="020B0504020201020104" pitchFamily="34" charset="77"/>
              </a:rPr>
              <a:t> consiste à </a:t>
            </a:r>
            <a:r>
              <a:rPr lang="fr-FR" altLang="en-US" sz="2400" b="1" dirty="0">
                <a:latin typeface="Dagny OT" panose="020B0504020201020104" pitchFamily="34" charset="77"/>
              </a:rPr>
              <a:t>explorer</a:t>
            </a:r>
            <a:r>
              <a:rPr lang="fr-FR" altLang="en-US" sz="2400" dirty="0">
                <a:latin typeface="Dagny OT" panose="020B0504020201020104" pitchFamily="34" charset="77"/>
              </a:rPr>
              <a:t> l'ensemble des données et à essayer de repérer les schémas improbables et irréguliers.</a:t>
            </a:r>
            <a:endParaRPr lang="en-US" altLang="en-US" sz="240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7349E65-F79F-FC45-B313-D6CD943C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AVANTAGES ET INCONVÉNIENTS</a:t>
            </a:r>
            <a:endParaRPr lang="en-US" altLang="en-US" sz="2400" b="1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F53504A-6A75-4D43-B7BF-7F217854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515600" cy="35814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 b="1" dirty="0" err="1">
                <a:latin typeface="Dagny OT" panose="020B0504020201020104" pitchFamily="34" charset="77"/>
              </a:rPr>
              <a:t>Méthodique</a:t>
            </a:r>
            <a:r>
              <a:rPr lang="en-US" altLang="en-US" b="1" dirty="0">
                <a:latin typeface="Dagny OT" panose="020B0504020201020104" pitchFamily="34" charset="77"/>
              </a:rPr>
              <a:t> </a:t>
            </a:r>
            <a:r>
              <a:rPr lang="en-US" altLang="en-US" dirty="0">
                <a:latin typeface="Dagny OT" panose="020B0504020201020104" pitchFamily="34" charset="77"/>
              </a:rPr>
              <a:t>(</a:t>
            </a:r>
            <a:r>
              <a:rPr lang="en-US" altLang="en-US" dirty="0" err="1">
                <a:latin typeface="Dagny OT" panose="020B0504020201020104" pitchFamily="34" charset="77"/>
              </a:rPr>
              <a:t>syntaxe</a:t>
            </a:r>
            <a:r>
              <a:rPr lang="en-US" altLang="en-US" dirty="0">
                <a:latin typeface="Dagny OT" panose="020B0504020201020104" pitchFamily="34" charset="77"/>
              </a:rPr>
              <a:t>)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u="sng" dirty="0">
                <a:latin typeface="Dagny OT" panose="020B0504020201020104" pitchFamily="34" charset="77"/>
              </a:rPr>
              <a:t>Avantages</a:t>
            </a:r>
            <a:r>
              <a:rPr lang="fr-FR" altLang="en-US" i="0" dirty="0">
                <a:latin typeface="Dagny OT" panose="020B0504020201020104" pitchFamily="34" charset="77"/>
              </a:rPr>
              <a:t> : liste de contrôle est </a:t>
            </a:r>
            <a:r>
              <a:rPr lang="fr-FR" altLang="en-US" b="1" i="0" dirty="0">
                <a:latin typeface="Dagny OT" panose="020B0504020201020104" pitchFamily="34" charset="77"/>
              </a:rPr>
              <a:t>indépendante du contexte </a:t>
            </a:r>
            <a:r>
              <a:rPr lang="fr-FR" altLang="en-US" i="0" dirty="0">
                <a:latin typeface="Dagny OT" panose="020B0504020201020104" pitchFamily="34" charset="77"/>
              </a:rPr>
              <a:t>; pipelines </a:t>
            </a:r>
            <a:r>
              <a:rPr lang="fr-FR" altLang="en-US" b="1" i="0" dirty="0">
                <a:latin typeface="Dagny OT" panose="020B0504020201020104" pitchFamily="34" charset="77"/>
              </a:rPr>
              <a:t>faciles à mettre en œuvre </a:t>
            </a:r>
            <a:r>
              <a:rPr lang="fr-FR" altLang="en-US" i="0" dirty="0">
                <a:latin typeface="Dagny OT" panose="020B0504020201020104" pitchFamily="34" charset="77"/>
              </a:rPr>
              <a:t>; erreurs courantes/observations non valides sont </a:t>
            </a:r>
            <a:r>
              <a:rPr lang="fr-FR" altLang="en-US" b="1" i="0" dirty="0">
                <a:latin typeface="Dagny OT" panose="020B0504020201020104" pitchFamily="34" charset="77"/>
              </a:rPr>
              <a:t>facilement identifiées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u="sng" dirty="0">
                <a:latin typeface="Dagny OT" panose="020B0504020201020104" pitchFamily="34" charset="77"/>
              </a:rPr>
              <a:t>Inconvénients</a:t>
            </a:r>
            <a:r>
              <a:rPr lang="fr-FR" altLang="en-US" i="0" dirty="0">
                <a:latin typeface="Dagny OT" panose="020B0504020201020104" pitchFamily="34" charset="77"/>
              </a:rPr>
              <a:t> : peut </a:t>
            </a:r>
            <a:r>
              <a:rPr lang="fr-FR" altLang="en-US" b="1" i="0" dirty="0">
                <a:latin typeface="Dagny OT" panose="020B0504020201020104" pitchFamily="34" charset="77"/>
              </a:rPr>
              <a:t>s'avérer chronophage </a:t>
            </a:r>
            <a:r>
              <a:rPr lang="fr-FR" altLang="en-US" i="0" dirty="0">
                <a:latin typeface="Dagny OT" panose="020B0504020201020104" pitchFamily="34" charset="77"/>
              </a:rPr>
              <a:t>; impossible d’identifier de nouveaux types d'erreurs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 b="1" dirty="0" err="1">
                <a:latin typeface="Dagny OT" panose="020B0504020201020104" pitchFamily="34" charset="77"/>
              </a:rPr>
              <a:t>Narratif</a:t>
            </a:r>
            <a:r>
              <a:rPr lang="en-US" altLang="en-US" b="1" dirty="0">
                <a:latin typeface="Dagny OT" panose="020B0504020201020104" pitchFamily="34" charset="77"/>
              </a:rPr>
              <a:t> </a:t>
            </a:r>
            <a:r>
              <a:rPr lang="en-US" altLang="en-US" dirty="0">
                <a:latin typeface="Dagny OT" panose="020B0504020201020104" pitchFamily="34" charset="77"/>
              </a:rPr>
              <a:t>(</a:t>
            </a:r>
            <a:r>
              <a:rPr lang="en-US" altLang="en-US" dirty="0" err="1">
                <a:latin typeface="Dagny OT" panose="020B0504020201020104" pitchFamily="34" charset="77"/>
              </a:rPr>
              <a:t>sémantique</a:t>
            </a:r>
            <a:r>
              <a:rPr lang="en-US" altLang="en-US" dirty="0">
                <a:latin typeface="Dagny OT" panose="020B0504020201020104" pitchFamily="34" charset="77"/>
              </a:rPr>
              <a:t>)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u="sng" dirty="0">
                <a:latin typeface="Dagny OT" panose="020B0504020201020104" pitchFamily="34" charset="77"/>
              </a:rPr>
              <a:t>Avantages</a:t>
            </a:r>
            <a:r>
              <a:rPr lang="fr-FR" altLang="en-US" i="0" dirty="0">
                <a:latin typeface="Dagny OT" panose="020B0504020201020104" pitchFamily="34" charset="77"/>
              </a:rPr>
              <a:t> </a:t>
            </a:r>
            <a:r>
              <a:rPr lang="en-US" altLang="en-US" i="0" dirty="0">
                <a:latin typeface="Dagny OT" panose="020B0504020201020104" pitchFamily="34" charset="77"/>
              </a:rPr>
              <a:t>: </a:t>
            </a:r>
            <a:r>
              <a:rPr lang="fr-FR" altLang="en-US" i="0" dirty="0">
                <a:latin typeface="Dagny OT" panose="020B0504020201020104" pitchFamily="34" charset="77"/>
              </a:rPr>
              <a:t>peut simultanément permettre de </a:t>
            </a:r>
            <a:r>
              <a:rPr lang="fr-FR" altLang="en-US" b="1" i="0" dirty="0">
                <a:latin typeface="Dagny OT" panose="020B0504020201020104" pitchFamily="34" charset="77"/>
              </a:rPr>
              <a:t>comprendre les données </a:t>
            </a:r>
            <a:r>
              <a:rPr lang="fr-FR" altLang="en-US" i="0" dirty="0">
                <a:latin typeface="Dagny OT" panose="020B0504020201020104" pitchFamily="34" charset="77"/>
              </a:rPr>
              <a:t>; les faux départs sont (au maximum) aussi coûteux que le passage à une approche mécanique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u="sng" dirty="0">
                <a:latin typeface="Dagny OT" panose="020B0504020201020104" pitchFamily="34" charset="77"/>
              </a:rPr>
              <a:t>Inconvénients</a:t>
            </a:r>
            <a:r>
              <a:rPr lang="fr-FR" altLang="en-US" i="0" dirty="0">
                <a:latin typeface="Dagny OT" panose="020B0504020201020104" pitchFamily="34" charset="77"/>
              </a:rPr>
              <a:t> </a:t>
            </a:r>
            <a:r>
              <a:rPr lang="en-US" altLang="en-US" i="0" dirty="0">
                <a:latin typeface="Dagny OT" panose="020B0504020201020104" pitchFamily="34" charset="77"/>
              </a:rPr>
              <a:t>: </a:t>
            </a:r>
            <a:r>
              <a:rPr lang="fr-FR" altLang="en-US" i="0" dirty="0">
                <a:latin typeface="Dagny OT" panose="020B0504020201020104" pitchFamily="34" charset="77"/>
              </a:rPr>
              <a:t>peut passer à côté d'importantes sources d'erreurs et d'observations non valables pour les ensembles de données comportant un </a:t>
            </a:r>
            <a:r>
              <a:rPr lang="fr-FR" altLang="en-US" b="1" i="0" dirty="0">
                <a:latin typeface="Dagny OT" panose="020B0504020201020104" pitchFamily="34" charset="77"/>
              </a:rPr>
              <a:t>grand nombre de caractéristiques </a:t>
            </a:r>
            <a:r>
              <a:rPr lang="fr-FR" altLang="en-US" i="0" dirty="0">
                <a:latin typeface="Dagny OT" panose="020B0504020201020104" pitchFamily="34" charset="77"/>
              </a:rPr>
              <a:t>; la connaissance du domaine peut fausser le processus en négligeant des zones inintéressantes de l'ensemble de données</a:t>
            </a:r>
            <a:endParaRPr lang="en-US" altLang="en-US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A7F4772-EC08-8D45-ACAA-F2C1A51F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OUTILS ET MÉTHODES</a:t>
            </a:r>
            <a:endParaRPr lang="en-US" altLang="en-US" sz="2400" b="1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880BEE8F-A8C5-9A4B-BA91-102AEA4D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 b="1" dirty="0" err="1">
                <a:latin typeface="Dagny OT" panose="020B0504020201020104" pitchFamily="34" charset="77"/>
              </a:rPr>
              <a:t>Méthodique</a:t>
            </a:r>
            <a:endParaRPr lang="en-US" altLang="en-US" b="1" dirty="0">
              <a:latin typeface="Dagny OT" panose="020B0504020201020104" pitchFamily="34" charset="77"/>
            </a:endParaRP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liste des problèmes potentiels (Bingo du nettoyage des données)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code pouvant être réutilisé dans différents contextes</a:t>
            </a:r>
            <a:endParaRPr lang="en-US" altLang="en-US" sz="500" i="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US" altLang="en-US" sz="5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 b="1" dirty="0" err="1">
                <a:latin typeface="Dagny OT" panose="020B0504020201020104" pitchFamily="34" charset="77"/>
              </a:rPr>
              <a:t>Narratif</a:t>
            </a:r>
            <a:endParaRPr lang="en-US" altLang="en-US" b="1" dirty="0">
              <a:latin typeface="Dagny OT" panose="020B0504020201020104" pitchFamily="34" charset="77"/>
            </a:endParaRP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visualisation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résumé des données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tableaux de distribution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petits multiples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analyse des données</a:t>
            </a:r>
            <a:endParaRPr lang="en-US" altLang="en-US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E22B7FA2-735C-DE46-8F39-0CB91D87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13885" r="8304" b="21458"/>
          <a:stretch>
            <a:fillRect/>
          </a:stretch>
        </p:blipFill>
        <p:spPr bwMode="auto">
          <a:xfrm>
            <a:off x="3316288" y="857250"/>
            <a:ext cx="5559425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3">
            <a:extLst>
              <a:ext uri="{FF2B5EF4-FFF2-40B4-BE49-F238E27FC236}">
                <a16:creationId xmlns:a16="http://schemas.microsoft.com/office/drawing/2014/main" id="{435D15A2-DC91-A649-95B2-1AF56846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1138"/>
            <a:ext cx="304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/>
            <a:r>
              <a:rPr lang="fr-FR" altLang="en-US" b="1">
                <a:solidFill>
                  <a:schemeClr val="tx2"/>
                </a:solidFill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Bingo du nettoyage des données</a:t>
            </a:r>
            <a:endParaRPr lang="en-US" altLang="en-US" b="1">
              <a:solidFill>
                <a:schemeClr val="tx2"/>
              </a:solidFill>
              <a:latin typeface="Dagny OT" panose="020B0504020201020104" pitchFamily="34" charset="77"/>
              <a:ea typeface="Helvetica Light" panose="020B0403020202020204" pitchFamily="34" charset="0"/>
              <a:cs typeface="Helvetica Light" panose="020B0403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56FF7C5-7AD1-564E-B1BE-C61D506D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b="1"/>
              <a:t>APPROCHES DU NETTOYAGE DES DONNÉES</a:t>
            </a:r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35EC58DD-896D-CA43-9DE8-3DD1D44A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L'approche narrative s'apparente à l'élaboration d'une grille de mots croisés avec un stylo et à l'inscription </a:t>
            </a:r>
            <a:r>
              <a:rPr lang="fr-FR" altLang="en-US" sz="2200" b="1" dirty="0">
                <a:latin typeface="Dagny OT" panose="020B0504020201020104" pitchFamily="34" charset="77"/>
              </a:rPr>
              <a:t>occasionnelle</a:t>
            </a:r>
            <a:r>
              <a:rPr lang="fr-FR" altLang="en-US" sz="2200" dirty="0">
                <a:latin typeface="Dagny OT" panose="020B0504020201020104" pitchFamily="34" charset="77"/>
              </a:rPr>
              <a:t> de réponses potentiellement fausses, pour voir où cela vous mène. 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L'approche mécanique s’apparente à travailler avec un crayon, un dictionnaire et à ne jamais noter une réponse à moins d'être certain qu'elle est correcte. 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Vous résoudrez plus de grilles (et ce sera plus « flashy ») de la première manière, mais vous vous tromperez rarement à l’aide de la seconde.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6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200" dirty="0">
                <a:latin typeface="Dagny OT" panose="020B0504020201020104" pitchFamily="34" charset="77"/>
              </a:rPr>
              <a:t>C'est la même chose avec les données : les analystes doivent être à l'aise avec les deux approches.</a:t>
            </a:r>
            <a:endParaRPr lang="en-US" altLang="en-US" sz="220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rop">
  <a:themeElements>
    <a:clrScheme name="Slidehelper - 04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A7C59"/>
      </a:accent1>
      <a:accent2>
        <a:srgbClr val="68B0AB"/>
      </a:accent2>
      <a:accent3>
        <a:srgbClr val="8FC0A9"/>
      </a:accent3>
      <a:accent4>
        <a:srgbClr val="C8D5B9"/>
      </a:accent4>
      <a:accent5>
        <a:srgbClr val="FAF3DD"/>
      </a:accent5>
      <a:accent6>
        <a:srgbClr val="BFBFBF"/>
      </a:accent6>
      <a:hlink>
        <a:srgbClr val="4A7C59"/>
      </a:hlink>
      <a:folHlink>
        <a:srgbClr val="68B0AB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dehelper - 044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4A7C59"/>
    </a:accent1>
    <a:accent2>
      <a:srgbClr val="68B0AB"/>
    </a:accent2>
    <a:accent3>
      <a:srgbClr val="8FC0A9"/>
    </a:accent3>
    <a:accent4>
      <a:srgbClr val="C8D5B9"/>
    </a:accent4>
    <a:accent5>
      <a:srgbClr val="FAF3DD"/>
    </a:accent5>
    <a:accent6>
      <a:srgbClr val="BFBFBF"/>
    </a:accent6>
    <a:hlink>
      <a:srgbClr val="4A7C59"/>
    </a:hlink>
    <a:folHlink>
      <a:srgbClr val="68B0A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16873</TotalTime>
  <Words>2660</Words>
  <Application>Microsoft Macintosh PowerPoint</Application>
  <PresentationFormat>Widescreen</PresentationFormat>
  <Paragraphs>279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Franklin Gothic Book</vt:lpstr>
      <vt:lpstr>Arial</vt:lpstr>
      <vt:lpstr>Calibri</vt:lpstr>
      <vt:lpstr>Avenir Next</vt:lpstr>
      <vt:lpstr>Dagny OT</vt:lpstr>
      <vt:lpstr>Helvetica Light</vt:lpstr>
      <vt:lpstr>Wingdings</vt:lpstr>
      <vt:lpstr>.AppleSystemUIFont</vt:lpstr>
      <vt:lpstr>Charter Roman</vt:lpstr>
      <vt:lpstr>Courant</vt:lpstr>
      <vt:lpstr>Tw Cen MT</vt:lpstr>
      <vt:lpstr>Crop</vt:lpstr>
      <vt:lpstr>Office Theme</vt:lpstr>
      <vt:lpstr>Introduction à l'analyse des données</vt:lpstr>
      <vt:lpstr>TRAITEMENT DES DONNÉES</vt:lpstr>
      <vt:lpstr>NETTOYAGE DES DONNÉES</vt:lpstr>
      <vt:lpstr>4 REMARQUES TRÈS IMPORTANTES</vt:lpstr>
      <vt:lpstr>APPROCHES DU NETTOYAGE DES DONNÉES</vt:lpstr>
      <vt:lpstr>AVANTAGES ET INCONVÉNIENTS</vt:lpstr>
      <vt:lpstr>OUTILS ET MÉTHODES</vt:lpstr>
      <vt:lpstr>PowerPoint Presentation</vt:lpstr>
      <vt:lpstr>APPROCHES DU NETTOYAGE DES DONNÉES</vt:lpstr>
      <vt:lpstr>LES TYPES D'OBSERVATIONS MANQUANTES</vt:lpstr>
      <vt:lpstr>L'ARGUMENT EN FAVEUR DE L'IMPUTATION</vt:lpstr>
      <vt:lpstr>PowerPoint Presentation</vt:lpstr>
      <vt:lpstr>PowerPoint Presentation</vt:lpstr>
      <vt:lpstr>PowerPoint Presentation</vt:lpstr>
      <vt:lpstr>PowerPoint Presentation</vt:lpstr>
      <vt:lpstr>POINTS À RETENIR</vt:lpstr>
      <vt:lpstr>POINTS DE DONNÉES SPÉCIAUX</vt:lpstr>
      <vt:lpstr>POINTS DE DONNÉES SPÉCIAUX</vt:lpstr>
      <vt:lpstr>LA DÉTECTION D'ANOMALIES</vt:lpstr>
      <vt:lpstr>LA DÉTECTION D'ANOMALIES</vt:lpstr>
      <vt:lpstr>VALEURS ABERRANTES</vt:lpstr>
      <vt:lpstr>OBSERVATIONS INFLUENTES </vt:lpstr>
      <vt:lpstr>POINTS À RETENIR</vt:lpstr>
      <vt:lpstr>RÉDUCTION ET TRANSFORMATION DES DONNÉES</vt:lpstr>
      <vt:lpstr>LA DIMENSIONNALITÉ DES DONNÉES</vt:lpstr>
      <vt:lpstr>PowerPoint Presentation</vt:lpstr>
      <vt:lpstr>DIMENSIONNALITÉ ÉLEVÉE ET BIG DATA</vt:lpstr>
      <vt:lpstr>LA MALÉDICTION DE LA DIMENSIONNALITÉ</vt:lpstr>
      <vt:lpstr>ÉCHANTILLONNAGE D’OBSERVATIONS</vt:lpstr>
      <vt:lpstr>SÉLECTION DES CARACTÉRISTIQUES</vt:lpstr>
      <vt:lpstr>MÉTHODES DE SÉLECTION DES CARACTÉRISTIQUES</vt:lpstr>
      <vt:lpstr>MÉTHODES DE SÉLECTION DES CARACTÉRISTIQUES</vt:lpstr>
      <vt:lpstr>DISCRÉTISATION</vt:lpstr>
      <vt:lpstr>QUALITÉ DES DONNÉES ET VALIDATION DES DONNÉES</vt:lpstr>
      <vt:lpstr>DONNÉES FIABLES</vt:lpstr>
      <vt:lpstr>DONNÉES FIABLES</vt:lpstr>
      <vt:lpstr>SOURCES COMMUNES D'ERREUR</vt:lpstr>
      <vt:lpstr>DÉTECTER LES ENTRÉES NON VALIDES</vt:lpstr>
      <vt:lpstr>ILLUSTRATION</vt:lpstr>
      <vt:lpstr>ILLUSTRATION</vt:lpstr>
      <vt:lpstr>ILLUSTRATION</vt:lpstr>
      <vt:lpstr>POINTS À RETENIR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324</cp:revision>
  <dcterms:created xsi:type="dcterms:W3CDTF">2020-08-02T19:49:53Z</dcterms:created>
  <dcterms:modified xsi:type="dcterms:W3CDTF">2021-10-01T13:30:26Z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  <property fmtid="{D5CDD505-2E9C-101B-9397-08002B2CF9AE}" pid="3" name="eDOCS AutoSave">
    <vt:lpwstr/>
  </property>
</Properties>
</file>