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4"/>
    <p:sldMasterId id="2147483762" r:id="rId5"/>
  </p:sldMasterIdLst>
  <p:notesMasterIdLst>
    <p:notesMasterId r:id="rId25"/>
  </p:notesMasterIdLst>
  <p:sldIdLst>
    <p:sldId id="2106" r:id="rId6"/>
    <p:sldId id="256" r:id="rId7"/>
    <p:sldId id="295" r:id="rId8"/>
    <p:sldId id="271" r:id="rId9"/>
    <p:sldId id="2063" r:id="rId10"/>
    <p:sldId id="276" r:id="rId11"/>
    <p:sldId id="277" r:id="rId12"/>
    <p:sldId id="280" r:id="rId13"/>
    <p:sldId id="2065" r:id="rId14"/>
    <p:sldId id="2067" r:id="rId15"/>
    <p:sldId id="2078" r:id="rId16"/>
    <p:sldId id="2079" r:id="rId17"/>
    <p:sldId id="2081" r:id="rId18"/>
    <p:sldId id="2112" r:id="rId19"/>
    <p:sldId id="2086" r:id="rId20"/>
    <p:sldId id="2087" r:id="rId21"/>
    <p:sldId id="2116" r:id="rId22"/>
    <p:sldId id="2115" r:id="rId23"/>
    <p:sldId id="151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  <a:srgbClr val="C8C8C8"/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4655" autoAdjust="0"/>
  </p:normalViewPr>
  <p:slideViewPr>
    <p:cSldViewPr snapToGrid="0">
      <p:cViewPr varScale="1">
        <p:scale>
          <a:sx n="87" d="100"/>
          <a:sy n="87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42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8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10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539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969" y="5106692"/>
            <a:ext cx="9794929" cy="1751308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991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5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6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086EC04D-3A51-7146-BEEC-F1FE71C4EE29}"/>
              </a:ext>
            </a:extLst>
          </p:cNvPr>
          <p:cNvSpPr/>
          <p:nvPr userDrawn="1"/>
        </p:nvSpPr>
        <p:spPr>
          <a:xfrm>
            <a:off x="0" y="-153514"/>
            <a:ext cx="5303520" cy="701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4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4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DF376-B4FF-5543-960F-F686084ADA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144" y="0"/>
            <a:ext cx="1221028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F7D27-B471-6B40-B5CD-78D2C34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5115355"/>
            <a:ext cx="10128649" cy="17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37-7DD4-5141-91E0-66F35245CB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4909" y="248181"/>
            <a:ext cx="1314462" cy="309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E0A28-733F-D649-99B9-77161866D2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260" y="377050"/>
            <a:ext cx="2190770" cy="1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5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boily@uottawa.c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0AA-D14E-5944-97E0-BB014EB9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829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932B-3F44-114D-B3D1-17925F9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NUMERICAL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DB88-83D5-B14A-8879-FF33939B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>
                <a:latin typeface="Dagny OT" panose="020B0504020201020104" pitchFamily="34" charset="77"/>
              </a:rPr>
              <a:t>In </a:t>
            </a:r>
            <a:r>
              <a:rPr lang="en-US" dirty="0">
                <a:latin typeface="Dagny OT" panose="020B0504020201020104" pitchFamily="34" charset="77"/>
              </a:rPr>
              <a:t>a first pass, a variable can be described along 2 dimensions: </a:t>
            </a:r>
            <a:r>
              <a:rPr lang="en-US" b="1" dirty="0">
                <a:latin typeface="Dagny OT" panose="020B0504020201020104" pitchFamily="34" charset="77"/>
              </a:rPr>
              <a:t>centrality</a:t>
            </a:r>
            <a:r>
              <a:rPr lang="en-US" dirty="0">
                <a:latin typeface="Dagny OT" panose="020B0504020201020104" pitchFamily="34" charset="77"/>
              </a:rPr>
              <a:t> &amp; </a:t>
            </a:r>
            <a:r>
              <a:rPr lang="en-US" b="1" dirty="0">
                <a:latin typeface="Dagny OT" panose="020B0504020201020104" pitchFamily="34" charset="77"/>
              </a:rPr>
              <a:t>spread</a:t>
            </a:r>
            <a:r>
              <a:rPr lang="en-US" dirty="0">
                <a:latin typeface="Dagny OT" panose="020B0504020201020104" pitchFamily="34" charset="77"/>
              </a:rPr>
              <a:t> (</a:t>
            </a:r>
            <a:r>
              <a:rPr lang="en-US" b="1" dirty="0">
                <a:latin typeface="Dagny OT" panose="020B0504020201020104" pitchFamily="34" charset="77"/>
              </a:rPr>
              <a:t>skew</a:t>
            </a:r>
            <a:r>
              <a:rPr lang="en-US" dirty="0">
                <a:latin typeface="Dagny OT" panose="020B0504020201020104" pitchFamily="34" charset="77"/>
              </a:rPr>
              <a:t> and </a:t>
            </a:r>
            <a:r>
              <a:rPr lang="en-US" b="1" dirty="0">
                <a:latin typeface="Dagny OT" panose="020B0504020201020104" pitchFamily="34" charset="77"/>
              </a:rPr>
              <a:t>kurtosis</a:t>
            </a:r>
            <a:r>
              <a:rPr lang="en-US" dirty="0">
                <a:latin typeface="Dagny OT" panose="020B0504020201020104" pitchFamily="34" charset="77"/>
              </a:rPr>
              <a:t> are also used sometimes).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Centrality </a:t>
            </a:r>
            <a:r>
              <a:rPr lang="en-US" dirty="0">
                <a:latin typeface="Dagny OT" panose="020B0504020201020104" pitchFamily="34" charset="77"/>
              </a:rPr>
              <a:t>measures include: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median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b="1" i="0" dirty="0">
                <a:latin typeface="Dagny OT" panose="020B0504020201020104" pitchFamily="34" charset="77"/>
              </a:rPr>
              <a:t>mean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b="1" i="0" dirty="0">
                <a:latin typeface="Dagny OT" panose="020B0504020201020104" pitchFamily="34" charset="77"/>
              </a:rPr>
              <a:t>mode</a:t>
            </a:r>
            <a:r>
              <a:rPr lang="en-US" i="0" dirty="0">
                <a:latin typeface="Dagny OT" panose="020B0504020201020104" pitchFamily="34" charset="77"/>
              </a:rPr>
              <a:t> (less frequently)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Spread (or </a:t>
            </a:r>
            <a:r>
              <a:rPr lang="en-US" b="1" dirty="0">
                <a:latin typeface="Dagny OT" panose="020B0504020201020104" pitchFamily="34" charset="77"/>
              </a:rPr>
              <a:t>dispersion</a:t>
            </a:r>
            <a:r>
              <a:rPr lang="en-US" dirty="0">
                <a:latin typeface="Dagny OT" panose="020B0504020201020104" pitchFamily="34" charset="77"/>
              </a:rPr>
              <a:t>) measures include: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standard deviation</a:t>
            </a:r>
            <a:r>
              <a:rPr lang="en-US" i="0" dirty="0">
                <a:latin typeface="Dagny OT" panose="020B0504020201020104" pitchFamily="34" charset="77"/>
              </a:rPr>
              <a:t> (sd),</a:t>
            </a:r>
            <a:r>
              <a:rPr lang="en-US" b="1" i="0" dirty="0">
                <a:latin typeface="Dagny OT" panose="020B0504020201020104" pitchFamily="34" charset="77"/>
              </a:rPr>
              <a:t> variance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b="1" i="0" dirty="0">
                <a:latin typeface="Dagny OT" panose="020B0504020201020104" pitchFamily="34" charset="77"/>
              </a:rPr>
              <a:t>quartiles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b="1" i="0" dirty="0">
                <a:latin typeface="Dagny OT" panose="020B0504020201020104" pitchFamily="34" charset="77"/>
              </a:rPr>
              <a:t>inter-quartile range</a:t>
            </a:r>
            <a:r>
              <a:rPr lang="en-US" i="0" dirty="0">
                <a:latin typeface="Dagny OT" panose="020B0504020201020104" pitchFamily="34" charset="77"/>
              </a:rPr>
              <a:t> (IQR), </a:t>
            </a:r>
            <a:r>
              <a:rPr lang="en-US" b="1" i="0" dirty="0">
                <a:latin typeface="Dagny OT" panose="020B0504020201020104" pitchFamily="34" charset="77"/>
              </a:rPr>
              <a:t>range</a:t>
            </a:r>
            <a:r>
              <a:rPr lang="en-US" i="0" dirty="0">
                <a:latin typeface="Dagny OT" panose="020B0504020201020104" pitchFamily="34" charset="77"/>
              </a:rPr>
              <a:t> (less frequently)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The median, range and the quartiles are easily calculated from an </a:t>
            </a:r>
            <a:r>
              <a:rPr lang="en-US" b="1" dirty="0">
                <a:latin typeface="Dagny OT" panose="020B0504020201020104" pitchFamily="34" charset="77"/>
              </a:rPr>
              <a:t>ordered list</a:t>
            </a:r>
            <a:r>
              <a:rPr lang="en-US" dirty="0">
                <a:latin typeface="Dagny OT" panose="020B0504020201020104" pitchFamily="34" charset="77"/>
              </a:rPr>
              <a:t> of data.</a:t>
            </a:r>
          </a:p>
        </p:txBody>
      </p:sp>
    </p:spTree>
    <p:extLst>
      <p:ext uri="{BB962C8B-B14F-4D97-AF65-F5344CB8AC3E}">
        <p14:creationId xmlns:p14="http://schemas.microsoft.com/office/powerpoint/2010/main" val="42382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C99-878C-454B-97D3-B9BD9B4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SUMMARIES – BOXPLOT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The </a:t>
                </a:r>
                <a:r>
                  <a:rPr lang="en-US" b="1" dirty="0">
                    <a:latin typeface="Dagny OT" panose="020B0504020201020104" pitchFamily="34" charset="77"/>
                  </a:rPr>
                  <a:t>boxplot</a:t>
                </a:r>
                <a:r>
                  <a:rPr lang="en-US" dirty="0">
                    <a:latin typeface="Dagny OT" panose="020B0504020201020104" pitchFamily="34" charset="77"/>
                  </a:rPr>
                  <a:t> is a quick way to present a graphical summary of a univariate distribution.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Draw a box along the observation axis, with endpoints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, and with a “belt” at the median.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Plot a line extending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to the smallest obs.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IQR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:r>
                  <a:rPr lang="en-US" dirty="0" err="1">
                    <a:latin typeface="Dagny OT" panose="020B0504020201020104" pitchFamily="34" charset="77"/>
                  </a:rPr>
                  <a:t>to</a:t>
                </a:r>
                <a:r>
                  <a:rPr lang="en-US" dirty="0">
                    <a:latin typeface="Dagny OT" panose="020B0504020201020104" pitchFamily="34" charset="77"/>
                  </a:rPr>
                  <a:t> the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Plot a line extending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to the smallest obs. more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 err="1">
                        <a:latin typeface="Cambria Math" panose="02040503050406030204" pitchFamily="18" charset="0"/>
                      </a:rPr>
                      <m:t>IQR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Any suspected outlier is plotted separately.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060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15F-8328-4644-969B-92155079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B3EA-064A-CA42-A247-A0A095393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65"/>
          <a:stretch/>
        </p:blipFill>
        <p:spPr>
          <a:xfrm>
            <a:off x="7293937" y="1600404"/>
            <a:ext cx="2729022" cy="4571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3DC0B-AF42-6940-8973-7A09319A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30" r="-2465"/>
          <a:stretch/>
        </p:blipFill>
        <p:spPr>
          <a:xfrm>
            <a:off x="2046770" y="1600404"/>
            <a:ext cx="2729022" cy="4571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3ADEC3-031D-0241-AC93-30D020BA043E}"/>
              </a:ext>
            </a:extLst>
          </p:cNvPr>
          <p:cNvSpPr/>
          <p:nvPr/>
        </p:nvSpPr>
        <p:spPr>
          <a:xfrm>
            <a:off x="8213731" y="0"/>
            <a:ext cx="3978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Queuing dataset: arrival rates (left), processing rates (right)</a:t>
            </a:r>
          </a:p>
        </p:txBody>
      </p:sp>
    </p:spTree>
    <p:extLst>
      <p:ext uri="{BB962C8B-B14F-4D97-AF65-F5344CB8AC3E}">
        <p14:creationId xmlns:p14="http://schemas.microsoft.com/office/powerpoint/2010/main" val="8377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C99-878C-454B-97D3-B9BD9B4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SUMMARIES –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latin typeface="Dagny OT" panose="020B0504020201020104" pitchFamily="34" charset="77"/>
                  </a:rPr>
                  <a:t>Histograms</a:t>
                </a:r>
                <a:r>
                  <a:rPr lang="en-US" dirty="0">
                    <a:latin typeface="Dagny OT" panose="020B0504020201020104" pitchFamily="34" charset="77"/>
                  </a:rPr>
                  <a:t> can also provide an indication of the distribution of a variable.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They should include/contain the following information: 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the range of the histogram is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;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the number of bins should approach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 is the number of obs.;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the bin width should approach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, and 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the frequency of observations in each bin should be added to the chart.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1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D699E-E5A6-5C40-8E87-A1FC6F4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EEE1E-7C60-FE40-A8EB-EB7D16FD2C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0719" y="1692728"/>
                <a:ext cx="4777562" cy="347254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buFont typeface="Franklin Gothic Book" panose="020B0503020102020204" pitchFamily="34" charset="0"/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Consider the daily number of car accidents in Sydney over a 40-day period:</a:t>
                </a: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6, 3, 2, 24, 12, 3, 7, 14, 21, 9, 14, 22, 15, 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2, 17, 10, 7, 7, 31, 7, 18, 6, 8, 2, 3, 2, 17, 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7, 7, 21, 13, 23, 1, 11, 3, 9, 4, 9, 9, 25</m:t>
                      </m:r>
                    </m:oMath>
                  </m:oMathPara>
                </a14:m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The sorted values are: 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1  2  2  2  2  3  3  3  3  4  6  6  7  7  7  7  7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7  8  9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9  9  9 10 11 12 13 14 14 15 17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17 18 21 21 22 23 24 25 31</m:t>
                      </m:r>
                    </m:oMath>
                  </m:oMathPara>
                </a14:m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EEE1E-7C60-FE40-A8EB-EB7D16FD2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0719" y="1692728"/>
                <a:ext cx="4777562" cy="3472543"/>
              </a:xfrm>
              <a:blipFill>
                <a:blip r:embed="rId2"/>
                <a:stretch>
                  <a:fillRect l="-1326" t="-1460" r="-2653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425666-9633-2047-8BAA-F277814AC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0636" y="1834495"/>
            <a:ext cx="6327392" cy="3701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8C4696-2092-FF4C-A472-7DFC6504C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4210695"/>
                  </p:ext>
                </p:extLst>
              </p:nvPr>
            </p:nvGraphicFramePr>
            <p:xfrm>
              <a:off x="478095" y="5394250"/>
              <a:ext cx="444830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65">
                      <a:extLst>
                        <a:ext uri="{9D8B030D-6E8A-4147-A177-3AD203B41FA5}">
                          <a16:colId xmlns:a16="http://schemas.microsoft.com/office/drawing/2014/main" val="2070831223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57196227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4366985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184277788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995126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𝐦𝐢𝐧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CA" b="1" i="0" dirty="0" smtClean="0">
                                    <a:latin typeface="Cambria Math" panose="02040503050406030204" pitchFamily="18" charset="0"/>
                                  </a:rPr>
                                  <m:t>𝐞𝐝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CA" b="1" i="0" dirty="0" smtClean="0">
                                    <a:latin typeface="Cambria Math" panose="02040503050406030204" pitchFamily="18" charset="0"/>
                                  </a:rPr>
                                  <m:t>𝐚𝐱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34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12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8C4696-2092-FF4C-A472-7DFC6504C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4210695"/>
                  </p:ext>
                </p:extLst>
              </p:nvPr>
            </p:nvGraphicFramePr>
            <p:xfrm>
              <a:off x="478095" y="5394250"/>
              <a:ext cx="444830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65">
                      <a:extLst>
                        <a:ext uri="{9D8B030D-6E8A-4147-A177-3AD203B41FA5}">
                          <a16:colId xmlns:a16="http://schemas.microsoft.com/office/drawing/2014/main" val="2070831223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57196227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4366985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184277788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995126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3333" r="-45312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278" t="-3333" r="-30277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58" t="-3333" r="-20704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889" t="-3333" r="-10416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889" t="-3333" r="-416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34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103333" r="-45312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278" t="-103333" r="-3027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58" t="-103333" r="-20704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889" t="-103333" r="-1041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889" t="-103333" r="-416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129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9EB4546-01F1-DC4D-BC61-6E88E488AFB0}"/>
              </a:ext>
            </a:extLst>
          </p:cNvPr>
          <p:cNvSpPr/>
          <p:nvPr/>
        </p:nvSpPr>
        <p:spPr>
          <a:xfrm>
            <a:off x="5781615" y="701105"/>
            <a:ext cx="5368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Franklin Gothic Book" panose="020B0503020102020204" pitchFamily="34" charset="0"/>
              <a:buNone/>
            </a:pPr>
            <a:r>
              <a:rPr lang="en-US" sz="2000" dirty="0">
                <a:latin typeface="Dagny OT" panose="020B0504020201020104" pitchFamily="34" charset="77"/>
              </a:rPr>
              <a:t>Is it more likely that one would see between 5-15 accidents on a given day, or between 25-35?</a:t>
            </a:r>
          </a:p>
        </p:txBody>
      </p:sp>
    </p:spTree>
    <p:extLst>
      <p:ext uri="{BB962C8B-B14F-4D97-AF65-F5344CB8AC3E}">
        <p14:creationId xmlns:p14="http://schemas.microsoft.com/office/powerpoint/2010/main" val="31446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C263-6463-074E-8A3B-1278EB22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ABF3A-1537-9446-BB0E-571BFEDF9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Consider the following data, consisting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paired measurements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 of hydrocarbon levels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) and pure oxygen levels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) in fuels: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latin typeface="Dagny OT" panose="020B0504020201020104" pitchFamily="34" charset="77"/>
                  </a:rPr>
                  <a:t>Goals: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measure the </a:t>
                </a:r>
                <a:r>
                  <a:rPr lang="en-US" b="1" i="0" dirty="0">
                    <a:latin typeface="Dagny OT" panose="020B0504020201020104" pitchFamily="34" charset="77"/>
                  </a:rPr>
                  <a:t>strength of association</a:t>
                </a:r>
                <a:r>
                  <a:rPr lang="en-US" i="0" dirty="0">
                    <a:latin typeface="Dagny OT" panose="020B0504020201020104" pitchFamily="34" charset="77"/>
                  </a:rPr>
                  <a:t> between</a:t>
                </a:r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and</a:t>
                </a:r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Dagny OT" panose="020B0504020201020104" pitchFamily="34" charset="77"/>
                </a:endParaRP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b="1" i="0" dirty="0">
                    <a:latin typeface="Dagny OT" panose="020B0504020201020104" pitchFamily="34" charset="77"/>
                  </a:rPr>
                  <a:t>describe</a:t>
                </a:r>
                <a:r>
                  <a:rPr lang="en-US" i="0" dirty="0">
                    <a:latin typeface="Dagny OT" panose="020B0504020201020104" pitchFamily="34" charset="77"/>
                  </a:rPr>
                  <a:t> the relationship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and</a:t>
                </a:r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ABF3A-1537-9446-BB0E-571BFEDF9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707" r="-528" b="-14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22068E-03B2-7848-A6B3-DE228303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70" y="3188069"/>
            <a:ext cx="8609660" cy="17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65C-AA5C-4144-9028-8EB69263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F887-8780-3046-AB34-14ECAFB6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89751" cy="35814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A graphical display provides an initial description of the relationship.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It seems that points lie around a hidden line!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9FC87E0-2CB4-954D-8933-D012A31E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" b="4196"/>
          <a:stretch/>
        </p:blipFill>
        <p:spPr>
          <a:xfrm>
            <a:off x="6149930" y="1428750"/>
            <a:ext cx="5831175" cy="5134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D98E6-A79A-2042-9652-2813C601B1C1}"/>
              </a:ext>
            </a:extLst>
          </p:cNvPr>
          <p:cNvSpPr txBox="1"/>
          <p:nvPr/>
        </p:nvSpPr>
        <p:spPr>
          <a:xfrm>
            <a:off x="8538626" y="6488668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hydrocarbon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AB358-297D-A44E-8ED3-724B26EEE977}"/>
              </a:ext>
            </a:extLst>
          </p:cNvPr>
          <p:cNvSpPr txBox="1"/>
          <p:nvPr/>
        </p:nvSpPr>
        <p:spPr>
          <a:xfrm rot="16200000">
            <a:off x="5082529" y="3704293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oxygen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21F89-2E84-8946-B336-2AA17663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BD8-09EB-D946-ACFD-CA45298F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AND INTERPRETATION</a:t>
            </a:r>
          </a:p>
        </p:txBody>
      </p:sp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639EF36D-02CC-7043-BA2C-D92991A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81040"/>
            <a:ext cx="10700657" cy="2127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DD64A-3742-E846-ABE5-04BA1756475D}"/>
              </a:ext>
            </a:extLst>
          </p:cNvPr>
          <p:cNvSpPr/>
          <p:nvPr/>
        </p:nvSpPr>
        <p:spPr>
          <a:xfrm>
            <a:off x="10502464" y="0"/>
            <a:ext cx="1747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[Unknown author]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B354-3F94-364C-A077-67DF28CC1541}"/>
              </a:ext>
            </a:extLst>
          </p:cNvPr>
          <p:cNvSpPr txBox="1"/>
          <p:nvPr/>
        </p:nvSpPr>
        <p:spPr>
          <a:xfrm>
            <a:off x="1121229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perfect positive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06EE8-8010-8744-9147-E324E4CA7583}"/>
              </a:ext>
            </a:extLst>
          </p:cNvPr>
          <p:cNvSpPr txBox="1"/>
          <p:nvPr/>
        </p:nvSpPr>
        <p:spPr>
          <a:xfrm>
            <a:off x="2794002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high positive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BA4EB-6478-7644-84C4-2E4BF39C8291}"/>
              </a:ext>
            </a:extLst>
          </p:cNvPr>
          <p:cNvSpPr txBox="1"/>
          <p:nvPr/>
        </p:nvSpPr>
        <p:spPr>
          <a:xfrm>
            <a:off x="4290787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low</a:t>
            </a:r>
          </a:p>
          <a:p>
            <a:pPr algn="ctr"/>
            <a:r>
              <a:rPr lang="en-US" dirty="0">
                <a:latin typeface="Dagny OT" panose="020B0504020201020104" pitchFamily="34" charset="77"/>
              </a:rPr>
              <a:t>positive 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28CF0-D832-7143-9D6E-103D9748975E}"/>
              </a:ext>
            </a:extLst>
          </p:cNvPr>
          <p:cNvSpPr txBox="1"/>
          <p:nvPr/>
        </p:nvSpPr>
        <p:spPr>
          <a:xfrm>
            <a:off x="7284358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low negative</a:t>
            </a:r>
          </a:p>
          <a:p>
            <a:pPr algn="ctr"/>
            <a:r>
              <a:rPr lang="en-US" dirty="0">
                <a:latin typeface="Dagny OT" panose="020B0504020201020104" pitchFamily="34" charset="77"/>
              </a:rPr>
              <a:t>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4C50F-8C65-5244-A74C-218934471D39}"/>
              </a:ext>
            </a:extLst>
          </p:cNvPr>
          <p:cNvSpPr txBox="1"/>
          <p:nvPr/>
        </p:nvSpPr>
        <p:spPr>
          <a:xfrm>
            <a:off x="8869137" y="2603358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high negative correlation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6E90A-0293-DD4D-94B0-838E5F0B98C0}"/>
              </a:ext>
            </a:extLst>
          </p:cNvPr>
          <p:cNvSpPr txBox="1"/>
          <p:nvPr/>
        </p:nvSpPr>
        <p:spPr>
          <a:xfrm>
            <a:off x="10453916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perfect</a:t>
            </a:r>
          </a:p>
          <a:p>
            <a:pPr algn="ctr"/>
            <a:r>
              <a:rPr lang="en-US" dirty="0">
                <a:latin typeface="Dagny OT" panose="020B0504020201020104" pitchFamily="34" charset="77"/>
              </a:rPr>
              <a:t>negative 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B4D55-0DB6-D040-A158-B5BBDEAAAEDB}"/>
              </a:ext>
            </a:extLst>
          </p:cNvPr>
          <p:cNvSpPr txBox="1"/>
          <p:nvPr/>
        </p:nvSpPr>
        <p:spPr>
          <a:xfrm>
            <a:off x="5787572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Dagny OT" panose="020B0504020201020104" pitchFamily="34" charset="77"/>
            </a:endParaRPr>
          </a:p>
          <a:p>
            <a:pPr algn="ctr"/>
            <a:r>
              <a:rPr lang="en-US" dirty="0">
                <a:latin typeface="Dagny OT" panose="020B0504020201020104" pitchFamily="34" charset="77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7770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52A8A3-74F9-1F4E-A5FC-4EEA11CF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962943"/>
            <a:ext cx="7046092" cy="29321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6321E-C27A-AD47-837D-5E72D8411E3B}"/>
              </a:ext>
            </a:extLst>
          </p:cNvPr>
          <p:cNvSpPr/>
          <p:nvPr/>
        </p:nvSpPr>
        <p:spPr>
          <a:xfrm>
            <a:off x="9912558" y="0"/>
            <a:ext cx="233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[</a:t>
            </a:r>
            <a:r>
              <a:rPr lang="en-US" sz="1600" dirty="0">
                <a:solidFill>
                  <a:srgbClr val="0070C0"/>
                </a:solidFill>
                <a:latin typeface="Dagny OT" panose="020B0504020201020104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https://xkcd.com/552/</a:t>
            </a:r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DF601-B3EA-0E45-84AF-8BED6B7A8E32}"/>
              </a:ext>
            </a:extLst>
          </p:cNvPr>
          <p:cNvSpPr/>
          <p:nvPr/>
        </p:nvSpPr>
        <p:spPr>
          <a:xfrm>
            <a:off x="3007789" y="5177131"/>
            <a:ext cx="6872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Correlation doesn't imply causation, but it does waggle its eyebrows suggestively and gesture furtively while mouthing 'look over there'.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95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Helvetica Light" charset="0"/>
                <a:cs typeface="Helvetica Light" charset="0"/>
              </a:rPr>
              <a:t>LINEAR REGRESSION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77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77"/>
                  </a:rPr>
                  <a:t> is the estimate of the true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77"/>
                  </a:rPr>
                  <a:t>, 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77"/>
                  </a:rPr>
                  <a:t>linear regression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77"/>
                  </a:rPr>
                  <a:t> model associated with the data is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b="1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CA" sz="500" dirty="0">
                  <a:solidFill>
                    <a:srgbClr val="323232"/>
                  </a:solidFill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1" t="-353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7F5E2C-D92D-C344-8E95-107811271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0" b="4194"/>
          <a:stretch/>
        </p:blipFill>
        <p:spPr>
          <a:xfrm>
            <a:off x="3264755" y="3625475"/>
            <a:ext cx="6570385" cy="3287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42765-2FAF-5141-AB55-3DCB67D595A7}"/>
              </a:ext>
            </a:extLst>
          </p:cNvPr>
          <p:cNvSpPr txBox="1"/>
          <p:nvPr/>
        </p:nvSpPr>
        <p:spPr>
          <a:xfrm>
            <a:off x="9835140" y="6392795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hydrocarbon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71169-3E8E-B74C-B5C4-8101EBEE365E}"/>
              </a:ext>
            </a:extLst>
          </p:cNvPr>
          <p:cNvSpPr txBox="1"/>
          <p:nvPr/>
        </p:nvSpPr>
        <p:spPr>
          <a:xfrm rot="16200000">
            <a:off x="2225721" y="3846354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oxygen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5CB04-49FB-C34E-84FE-70F5CB3C5D95}"/>
                  </a:ext>
                </a:extLst>
              </p:cNvPr>
              <p:cNvSpPr txBox="1"/>
              <p:nvPr/>
            </p:nvSpPr>
            <p:spPr>
              <a:xfrm>
                <a:off x="3984692" y="3933494"/>
                <a:ext cx="398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oxygen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=14.95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hydrocarbon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+74.28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5CB04-49FB-C34E-84FE-70F5CB3C5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92" y="3933494"/>
                <a:ext cx="3983463" cy="276999"/>
              </a:xfrm>
              <a:prstGeom prst="rect">
                <a:avLst/>
              </a:prstGeom>
              <a:blipFill>
                <a:blip r:embed="rId5"/>
                <a:stretch>
                  <a:fillRect l="-952" t="-4348" r="-6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6FE872-A50E-1545-8505-3A708D54C776}"/>
              </a:ext>
            </a:extLst>
          </p:cNvPr>
          <p:cNvSpPr txBox="1"/>
          <p:nvPr/>
        </p:nvSpPr>
        <p:spPr>
          <a:xfrm>
            <a:off x="9574571" y="5221069"/>
            <a:ext cx="20183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confidence interval for mean response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F217E4C-B510-2640-A010-44A2E0CD774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9189033" y="4607719"/>
            <a:ext cx="385539" cy="936517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E3C0C8-E08E-9D48-A80C-65C66221DA68}"/>
              </a:ext>
            </a:extLst>
          </p:cNvPr>
          <p:cNvSpPr txBox="1"/>
          <p:nvPr/>
        </p:nvSpPr>
        <p:spPr>
          <a:xfrm>
            <a:off x="1058170" y="5806932"/>
            <a:ext cx="21270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</a:rPr>
              <a:t>prediction interval for new responses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BF9BDA3-A7E6-F342-928C-EC07C403BF2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85265" y="5525769"/>
            <a:ext cx="945301" cy="60432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6FB6BC6-B71B-EF48-991B-6D44698A3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BASIC DATA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Patrick Boily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Data Action Lab | uOttawa | </a:t>
            </a:r>
            <a:r>
              <a:rPr lang="en-US" dirty="0" err="1">
                <a:solidFill>
                  <a:schemeClr val="tx2"/>
                </a:solidFill>
              </a:rPr>
              <a:t>Idlewyld</a:t>
            </a:r>
            <a:r>
              <a:rPr lang="en-US" dirty="0">
                <a:solidFill>
                  <a:schemeClr val="tx2"/>
                </a:solidFill>
              </a:rPr>
              <a:t> Analytics</a:t>
            </a:r>
          </a:p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pboily@uottawa.ca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BAA34996-D434-824C-A857-55DA007F2A60}"/>
              </a:ext>
            </a:extLst>
          </p:cNvPr>
          <p:cNvSpPr txBox="1">
            <a:spLocks/>
          </p:cNvSpPr>
          <p:nvPr/>
        </p:nvSpPr>
        <p:spPr>
          <a:xfrm>
            <a:off x="5360327" y="6537434"/>
            <a:ext cx="6831673" cy="3205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2"/>
                </a:solidFill>
              </a:rPr>
              <a:t>[with files from Jen </a:t>
            </a:r>
            <a:r>
              <a:rPr lang="en-US" sz="1600" dirty="0" err="1">
                <a:solidFill>
                  <a:schemeClr val="tx2"/>
                </a:solidFill>
              </a:rPr>
              <a:t>Schellinck</a:t>
            </a:r>
            <a:r>
              <a:rPr lang="en-US" sz="1600" dirty="0">
                <a:solidFill>
                  <a:schemeClr val="tx2"/>
                </a:solidFill>
              </a:rPr>
              <a:t> | </a:t>
            </a:r>
            <a:r>
              <a:rPr lang="en-US" sz="1600" dirty="0" err="1">
                <a:solidFill>
                  <a:schemeClr val="tx2"/>
                </a:solidFill>
              </a:rPr>
              <a:t>Sysabee</a:t>
            </a:r>
            <a:r>
              <a:rPr lang="en-US" sz="1600" dirty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DEPENDENT VS.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In an </a:t>
            </a:r>
            <a:r>
              <a:rPr lang="en-US" i="1" dirty="0">
                <a:latin typeface="Dagny OT" panose="020B0504020201020104" pitchFamily="34" charset="77"/>
              </a:rPr>
              <a:t>experimental setting</a:t>
            </a:r>
            <a:r>
              <a:rPr lang="en-US" dirty="0">
                <a:latin typeface="Dagny OT" panose="020B0504020201020104" pitchFamily="34" charset="77"/>
              </a:rPr>
              <a:t>: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control/extraneous variables:</a:t>
            </a:r>
            <a:r>
              <a:rPr lang="en-US" i="0" dirty="0">
                <a:latin typeface="Dagny OT" panose="020B0504020201020104" pitchFamily="34" charset="77"/>
              </a:rPr>
              <a:t> we do our best to keep these controlled and unchanging while other variables are changed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independent variables:</a:t>
            </a:r>
            <a:r>
              <a:rPr lang="en-US" i="0" dirty="0">
                <a:latin typeface="Dagny OT" panose="020B0504020201020104" pitchFamily="34" charset="77"/>
              </a:rPr>
              <a:t> we control their values as we suspect they influence the dependent variables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dependent variables:</a:t>
            </a:r>
            <a:r>
              <a:rPr lang="en-US" i="0" dirty="0">
                <a:latin typeface="Dagny OT" panose="020B0504020201020104" pitchFamily="34" charset="77"/>
              </a:rPr>
              <a:t> we do not control their values; they are generated in some way during the experiment, and presumably are dependent on everything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How do these translate over to other datasets?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680966" y="4981289"/>
            <a:ext cx="1383982" cy="13390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6299" y="5114550"/>
            <a:ext cx="8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Plant height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4920" y="63233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Sunlight hours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775736" y="5169033"/>
            <a:ext cx="1194441" cy="8617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200" b="1" dirty="0">
                <a:latin typeface="Dagny OT" panose="020B0504020201020104" pitchFamily="34" charset="77"/>
              </a:rPr>
              <a:t>Numerical data:</a:t>
            </a:r>
            <a:r>
              <a:rPr lang="en-US" sz="2200" dirty="0">
                <a:latin typeface="Dagny OT" panose="020B0504020201020104" pitchFamily="34" charset="77"/>
              </a:rPr>
              <a:t> integers or continuous numbers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1, 7, 34.654, 0.000004</a:t>
            </a:r>
            <a:endParaRPr lang="en-US" sz="2200" b="1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b="1" dirty="0">
                <a:latin typeface="Dagny OT" panose="020B0504020201020104" pitchFamily="34" charset="77"/>
              </a:rPr>
              <a:t>Text data:</a:t>
            </a:r>
            <a:r>
              <a:rPr lang="en-US" sz="2200" dirty="0">
                <a:latin typeface="Dagny OT" panose="020B0504020201020104" pitchFamily="34" charset="77"/>
              </a:rPr>
              <a:t> strings of text – may be restricted to a certain number of characters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“Welcome to the park”, “AAAAA”, “345”, “45.678”</a:t>
            </a:r>
            <a:endParaRPr lang="en-US" sz="2200" b="1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b="1" dirty="0">
                <a:latin typeface="Dagny OT" panose="020B0504020201020104" pitchFamily="34" charset="77"/>
              </a:rPr>
              <a:t>Categorical data:</a:t>
            </a:r>
            <a:r>
              <a:rPr lang="en-US" sz="2200" dirty="0">
                <a:latin typeface="Dagny OT" panose="020B0504020201020104" pitchFamily="34" charset="77"/>
              </a:rPr>
              <a:t> a fixed number of values, may be numeric or represented by strings. </a:t>
            </a:r>
            <a:r>
              <a:rPr lang="en-US" sz="2200" b="1" dirty="0">
                <a:latin typeface="Dagny OT" panose="020B0504020201020104" pitchFamily="34" charset="77"/>
              </a:rPr>
              <a:t>There is no specific or inherent ordering</a:t>
            </a:r>
            <a:r>
              <a:rPr lang="en-US" sz="2200" dirty="0">
                <a:latin typeface="Dagny OT" panose="020B0504020201020104" pitchFamily="34" charset="77"/>
              </a:rPr>
              <a:t>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(‘</a:t>
            </a:r>
            <a:r>
              <a:rPr lang="en-US" sz="2200" i="0" dirty="0" err="1">
                <a:latin typeface="Dagny OT" panose="020B0504020201020104" pitchFamily="34" charset="77"/>
              </a:rPr>
              <a:t>red’,’blue’,’green</a:t>
            </a:r>
            <a:r>
              <a:rPr lang="en-US" sz="2200" i="0" dirty="0">
                <a:latin typeface="Dagny OT" panose="020B0504020201020104" pitchFamily="34" charset="77"/>
              </a:rPr>
              <a:t>’), (‘1’,’2’,’3’)</a:t>
            </a:r>
            <a:endParaRPr lang="en-US" sz="2200" b="1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b="1" dirty="0">
                <a:latin typeface="Dagny OT" panose="020B0504020201020104" pitchFamily="34" charset="77"/>
              </a:rPr>
              <a:t>Ordinal data</a:t>
            </a:r>
            <a:r>
              <a:rPr lang="en-US" sz="2200" dirty="0">
                <a:latin typeface="Dagny OT" panose="020B0504020201020104" pitchFamily="34" charset="77"/>
              </a:rPr>
              <a:t>: categorical data with an inherent ordering. Unlike integer data, the spacing between values is </a:t>
            </a:r>
            <a:r>
              <a:rPr lang="en-US" sz="2200" b="1" dirty="0">
                <a:latin typeface="Dagny OT" panose="020B0504020201020104" pitchFamily="34" charset="77"/>
              </a:rPr>
              <a:t>not</a:t>
            </a:r>
            <a:r>
              <a:rPr lang="en-US" sz="2200" dirty="0">
                <a:latin typeface="Dagny OT" panose="020B0504020201020104" pitchFamily="34" charset="77"/>
              </a:rPr>
              <a:t> defined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(very cold, cold, tepid, warm, super hot)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SUMMARIZING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Min:</a:t>
            </a:r>
            <a:r>
              <a:rPr lang="en-US" dirty="0">
                <a:latin typeface="Dagny OT" panose="020B0504020201020104" pitchFamily="34" charset="77"/>
              </a:rPr>
              <a:t> smallest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Max:</a:t>
            </a:r>
            <a:r>
              <a:rPr lang="en-US" dirty="0">
                <a:latin typeface="Dagny OT" panose="020B0504020201020104" pitchFamily="34" charset="77"/>
              </a:rPr>
              <a:t> largest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Median:</a:t>
            </a:r>
            <a:r>
              <a:rPr lang="en-US" dirty="0">
                <a:latin typeface="Dagny OT" panose="020B0504020201020104" pitchFamily="34" charset="77"/>
              </a:rPr>
              <a:t> “middle”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Mode:</a:t>
            </a:r>
            <a:r>
              <a:rPr lang="en-US" dirty="0">
                <a:latin typeface="Dagny OT" panose="020B0504020201020104" pitchFamily="34" charset="77"/>
              </a:rPr>
              <a:t> most frequent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Unique Values:</a:t>
            </a:r>
            <a:r>
              <a:rPr lang="en-US" dirty="0">
                <a:latin typeface="Dagny OT" panose="020B0504020201020104" pitchFamily="34" charset="77"/>
              </a:rPr>
              <a:t> list of unique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etc.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ROLLING-UP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4127" y="2124513"/>
            <a:ext cx="6475228" cy="35814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We can perform operations over a set (or subset) of the data, typically over its </a:t>
            </a:r>
            <a:r>
              <a:rPr lang="en-US" b="1" dirty="0">
                <a:latin typeface="Dagny OT" panose="020B0504020201020104" pitchFamily="34" charset="77"/>
              </a:rPr>
              <a:t>columns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Such an operation is akin to </a:t>
            </a:r>
            <a:r>
              <a:rPr lang="en-US" b="1" dirty="0">
                <a:latin typeface="Dagny OT" panose="020B0504020201020104" pitchFamily="34" charset="77"/>
              </a:rPr>
              <a:t>compressing</a:t>
            </a:r>
            <a:r>
              <a:rPr lang="en-US" dirty="0">
                <a:latin typeface="Dagny OT" panose="020B0504020201020104" pitchFamily="34" charset="77"/>
              </a:rPr>
              <a:t> or '</a:t>
            </a:r>
            <a:r>
              <a:rPr lang="en-US" b="1" dirty="0">
                <a:latin typeface="Dagny OT" panose="020B0504020201020104" pitchFamily="34" charset="77"/>
              </a:rPr>
              <a:t>rolling-up</a:t>
            </a:r>
            <a:r>
              <a:rPr lang="en-US" dirty="0">
                <a:latin typeface="Dagny OT" panose="020B0504020201020104" pitchFamily="34" charset="77"/>
              </a:rPr>
              <a:t>' the many data values into a single representative value.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Examples: 'mean', 'sum’, 'count’, ‘variance’, etc.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We can apply the same roll-up function to many different columns, providing a </a:t>
            </a:r>
            <a:r>
              <a:rPr lang="en-US" b="1" dirty="0">
                <a:latin typeface="Dagny OT" panose="020B0504020201020104" pitchFamily="34" charset="77"/>
              </a:rPr>
              <a:t>mapping</a:t>
            </a:r>
            <a:r>
              <a:rPr lang="en-US" dirty="0">
                <a:latin typeface="Dagny OT" panose="020B0504020201020104" pitchFamily="34" charset="77"/>
              </a:rPr>
              <a:t> (list) of columns to values.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6CAE21-BF2B-E944-8BC5-6B6552C7C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74500"/>
              </p:ext>
            </p:extLst>
          </p:nvPr>
        </p:nvGraphicFramePr>
        <p:xfrm>
          <a:off x="8855407" y="53745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466FDC-E95D-204B-A015-DDACA2C23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35402"/>
              </p:ext>
            </p:extLst>
          </p:nvPr>
        </p:nvGraphicFramePr>
        <p:xfrm>
          <a:off x="8553183" y="4686301"/>
          <a:ext cx="3276000" cy="120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5366158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528559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stdev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Blue/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CONTINGENCY/PIVOT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Contingency table:</a:t>
            </a:r>
            <a:r>
              <a:rPr lang="en-US" dirty="0">
                <a:latin typeface="Dagny OT" panose="020B0504020201020104" pitchFamily="34" charset="77"/>
              </a:rPr>
              <a:t> a table which examines the relationship between two categorical variables </a:t>
            </a:r>
            <a:r>
              <a:rPr lang="en-US" i="1" dirty="0">
                <a:latin typeface="Dagny OT" panose="020B0504020201020104" pitchFamily="34" charset="77"/>
              </a:rPr>
              <a:t>via</a:t>
            </a:r>
            <a:r>
              <a:rPr lang="en-US" dirty="0">
                <a:latin typeface="Dagny OT" panose="020B0504020201020104" pitchFamily="34" charset="77"/>
              </a:rPr>
              <a:t> their relative (</a:t>
            </a:r>
            <a:r>
              <a:rPr lang="en-US" b="1" dirty="0">
                <a:latin typeface="Dagny OT" panose="020B0504020201020104" pitchFamily="34" charset="77"/>
              </a:rPr>
              <a:t>cross-tabulation</a:t>
            </a:r>
            <a:r>
              <a:rPr lang="en-US" dirty="0">
                <a:latin typeface="Dagny OT" panose="020B0504020201020104" pitchFamily="34" charset="77"/>
              </a:rPr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Pivot table:</a:t>
            </a:r>
            <a:r>
              <a:rPr lang="en-US" dirty="0">
                <a:latin typeface="Dagny OT" panose="020B0504020201020104" pitchFamily="34" charset="77"/>
              </a:rPr>
              <a:t> a table generated by applying operations (sum, count, mean, etc.) to variables, possibly based on another (categorical) variable. Contingency tables as special cases of pivot tables.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A7EAC-1965-AE47-8F91-8A1AC30D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21839"/>
              </p:ext>
            </p:extLst>
          </p:nvPr>
        </p:nvGraphicFramePr>
        <p:xfrm>
          <a:off x="1461164" y="4523082"/>
          <a:ext cx="35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C8ECE2-7A7B-434E-81EA-BBCFA004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0015"/>
              </p:ext>
            </p:extLst>
          </p:nvPr>
        </p:nvGraphicFramePr>
        <p:xfrm>
          <a:off x="7660800" y="4176984"/>
          <a:ext cx="3312000" cy="180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5366158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28559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stdev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N.A.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5032569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115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THROUGH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6071043" cy="358140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Analysis</a:t>
            </a:r>
            <a:r>
              <a:rPr lang="en-US" dirty="0">
                <a:latin typeface="Dagny OT" panose="020B0504020201020104" pitchFamily="34" charset="77"/>
              </a:rPr>
              <a:t> (broad definition):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identifying patterns or structure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adding meaning to these patterns or structure by </a:t>
            </a:r>
            <a:r>
              <a:rPr lang="en-US" b="1" i="0" dirty="0">
                <a:latin typeface="Dagny OT" panose="020B0504020201020104" pitchFamily="34" charset="77"/>
              </a:rPr>
              <a:t>interpreting</a:t>
            </a:r>
            <a:r>
              <a:rPr lang="en-US" i="0" dirty="0">
                <a:latin typeface="Dagny OT" panose="020B0504020201020104" pitchFamily="34" charset="77"/>
              </a:rPr>
              <a:t> them in the context of the system.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Option 1:</a:t>
            </a:r>
            <a:r>
              <a:rPr lang="en-US" dirty="0">
                <a:latin typeface="Dagny OT" panose="020B0504020201020104" pitchFamily="34" charset="77"/>
              </a:rPr>
              <a:t> use analytical methods to achieve this.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Option 2:</a:t>
            </a:r>
            <a:r>
              <a:rPr lang="en-US" dirty="0">
                <a:latin typeface="Dagny OT" panose="020B0504020201020104" pitchFamily="34" charset="77"/>
              </a:rPr>
              <a:t> visualize the data and use the brain’s analytic power (perceptual) to reach meaningful conclusions about these patterns.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We will discuss further.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17934" y="4890976"/>
            <a:ext cx="674383" cy="80947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9C7D36-1A4C-D942-AD9F-C1E402D5AD8D}"/>
              </a:ext>
            </a:extLst>
          </p:cNvPr>
          <p:cNvCxnSpPr/>
          <p:nvPr/>
        </p:nvCxnSpPr>
        <p:spPr>
          <a:xfrm flipV="1">
            <a:off x="8208335" y="2405625"/>
            <a:ext cx="1885507" cy="1826133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F43-A50B-2A43-9874-082584F0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DESCRIPTIONS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4D95-914A-434C-A771-1FE8760C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In a sense, the underlying reason for any analysis is to reach </a:t>
            </a:r>
            <a:r>
              <a:rPr lang="en-US" b="1" dirty="0">
                <a:latin typeface="Dagny OT" panose="020B0504020201020104" pitchFamily="34" charset="77"/>
              </a:rPr>
              <a:t>data understanding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Studies and experiments give rise to </a:t>
            </a:r>
            <a:r>
              <a:rPr lang="en-US" b="1" dirty="0">
                <a:latin typeface="Dagny OT" panose="020B0504020201020104" pitchFamily="34" charset="77"/>
              </a:rPr>
              <a:t>units</a:t>
            </a:r>
            <a:r>
              <a:rPr lang="en-US" dirty="0">
                <a:latin typeface="Dagny OT" panose="020B0504020201020104" pitchFamily="34" charset="77"/>
              </a:rPr>
              <a:t>, which are typically described with </a:t>
            </a:r>
            <a:r>
              <a:rPr lang="en-US" b="1" dirty="0">
                <a:latin typeface="Dagny OT" panose="020B0504020201020104" pitchFamily="34" charset="77"/>
              </a:rPr>
              <a:t>variables</a:t>
            </a:r>
            <a:r>
              <a:rPr lang="en-US" dirty="0">
                <a:latin typeface="Dagny OT" panose="020B0504020201020104" pitchFamily="34" charset="77"/>
              </a:rPr>
              <a:t> (and measurements).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Variables are either </a:t>
            </a:r>
            <a:r>
              <a:rPr lang="en-US" b="1" dirty="0">
                <a:latin typeface="Dagny OT" panose="020B0504020201020104" pitchFamily="34" charset="77"/>
              </a:rPr>
              <a:t>qualitative</a:t>
            </a:r>
            <a:r>
              <a:rPr lang="en-US" dirty="0">
                <a:latin typeface="Dagny OT" panose="020B0504020201020104" pitchFamily="34" charset="77"/>
              </a:rPr>
              <a:t> (categorical) or </a:t>
            </a:r>
            <a:r>
              <a:rPr lang="en-US" b="1" dirty="0">
                <a:latin typeface="Dagny OT" panose="020B0504020201020104" pitchFamily="34" charset="77"/>
              </a:rPr>
              <a:t>quantitative</a:t>
            </a:r>
            <a:r>
              <a:rPr lang="en-US" dirty="0">
                <a:latin typeface="Dagny OT" panose="020B0504020201020104" pitchFamily="34" charset="77"/>
              </a:rPr>
              <a:t> (numerical):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categorical variables take values (levels) from a finite set of </a:t>
            </a:r>
            <a:r>
              <a:rPr lang="en-US" b="1" i="0" dirty="0">
                <a:latin typeface="Dagny OT" panose="020B0504020201020104" pitchFamily="34" charset="77"/>
              </a:rPr>
              <a:t>classes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numerical variables take values from a (potentially infinite) set of </a:t>
            </a:r>
            <a:r>
              <a:rPr lang="en-US" b="1" i="0" dirty="0">
                <a:latin typeface="Dagny OT" panose="020B0504020201020104" pitchFamily="34" charset="77"/>
              </a:rPr>
              <a:t>quantities</a:t>
            </a:r>
            <a:endParaRPr lang="en-US" i="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8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Slidehelper - 0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BDFF2"/>
      </a:accent1>
      <a:accent2>
        <a:srgbClr val="B2F7EF"/>
      </a:accent2>
      <a:accent3>
        <a:srgbClr val="EFF7F6"/>
      </a:accent3>
      <a:accent4>
        <a:srgbClr val="F7D6E0"/>
      </a:accent4>
      <a:accent5>
        <a:srgbClr val="F2B5D4"/>
      </a:accent5>
      <a:accent6>
        <a:srgbClr val="BFBFBF"/>
      </a:accent6>
      <a:hlink>
        <a:srgbClr val="7BDFF2"/>
      </a:hlink>
      <a:folHlink>
        <a:srgbClr val="B2F7E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DC264-CFF2-4234-A17E-9BCF5601879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48e51f69-d585-4695-9488-9f1e0dda2451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17569</TotalTime>
  <Words>1280</Words>
  <Application>Microsoft Macintosh PowerPoint</Application>
  <PresentationFormat>Widescreen</PresentationFormat>
  <Paragraphs>230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</vt:lpstr>
      <vt:lpstr>Calibri</vt:lpstr>
      <vt:lpstr>Cambria Math</vt:lpstr>
      <vt:lpstr>Dagny OT</vt:lpstr>
      <vt:lpstr>Franklin Gothic Book</vt:lpstr>
      <vt:lpstr>Wingdings</vt:lpstr>
      <vt:lpstr>Crop</vt:lpstr>
      <vt:lpstr>Office Theme</vt:lpstr>
      <vt:lpstr>Introduction to Data Analysis</vt:lpstr>
      <vt:lpstr>BASIC DATA ANALYSIS</vt:lpstr>
      <vt:lpstr>DEPENDENT VS. INDEPENDENT VARIABLES</vt:lpstr>
      <vt:lpstr>DATA TYPES</vt:lpstr>
      <vt:lpstr>DATA SUMMARIZING</vt:lpstr>
      <vt:lpstr>ROLLING-UP DATA</vt:lpstr>
      <vt:lpstr>CONTINGENCY/PIVOT TABLES</vt:lpstr>
      <vt:lpstr>ANALYSIS THROUGH VISUALIZATION</vt:lpstr>
      <vt:lpstr>DATA DESCRIPTIONS (REPRISE)</vt:lpstr>
      <vt:lpstr>NUMERICAL SUMMARIES</vt:lpstr>
      <vt:lpstr>VISUAL SUMMARIES – BOXPLOT</vt:lpstr>
      <vt:lpstr>EXAMPLES</vt:lpstr>
      <vt:lpstr>VISUAL SUMMARIES – HISTOGRAM</vt:lpstr>
      <vt:lpstr>EXAMPLE</vt:lpstr>
      <vt:lpstr>MOTIVATING EXAMPLE</vt:lpstr>
      <vt:lpstr>MOTIVATING EXAMPLE</vt:lpstr>
      <vt:lpstr>PROPERTIES AND INTERPRETATION</vt:lpstr>
      <vt:lpstr>PowerPoint Presentation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307</cp:revision>
  <dcterms:created xsi:type="dcterms:W3CDTF">2020-08-02T19:49:53Z</dcterms:created>
  <dcterms:modified xsi:type="dcterms:W3CDTF">2021-10-15T05:29:57Z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</Properties>
</file>